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56" r:id="rId2"/>
    <p:sldId id="257" r:id="rId3"/>
    <p:sldId id="260" r:id="rId4"/>
    <p:sldId id="262" r:id="rId5"/>
    <p:sldId id="263" r:id="rId6"/>
    <p:sldId id="261" r:id="rId7"/>
    <p:sldId id="264" r:id="rId8"/>
    <p:sldId id="266" r:id="rId9"/>
    <p:sldId id="265" r:id="rId10"/>
    <p:sldId id="267" r:id="rId11"/>
    <p:sldId id="269" r:id="rId12"/>
    <p:sldId id="268" r:id="rId13"/>
    <p:sldId id="258" r:id="rId14"/>
    <p:sldId id="27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65" d="100"/>
          <a:sy n="65" d="100"/>
        </p:scale>
        <p:origin x="-108" y="-20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831138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426208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3745784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 xmlns:p14="http://schemas.microsoft.com/office/powerpoint/2010/main" val="2142164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2548527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AAD347D-5ACD-4C99-B74B-A9C85AD731AF}"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 xmlns:p14="http://schemas.microsoft.com/office/powerpoint/2010/main" val="286007139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AAD347D-5ACD-4C99-B74B-A9C85AD731AF}"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53490731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3849321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1979969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3878598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9796027F-7875-4030-9381-8BD8C4F21935}" type="datetimeFigureOut">
              <a:rPr lang="en-US" smtClean="0"/>
              <a:pPr/>
              <a:t>9/10/2015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4206143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pPr/>
              <a:t>9/10/2015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488722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pPr/>
              <a:t>9/10/2015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336061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865311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4045031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2689955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smtClean="0"/>
              <a:pPr/>
              <a:t>9/10/2015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989538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4AAD347D-5ACD-4C99-B74B-A9C85AD731AF}" type="datetimeFigureOut">
              <a:rPr lang="en-US" smtClean="0"/>
              <a:pPr/>
              <a:t>9/10/2015</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133045234"/>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lezzetler.com/kaz-tarifleri"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154955" y="828340"/>
            <a:ext cx="8825658" cy="3949042"/>
          </a:xfrm>
        </p:spPr>
        <p:txBody>
          <a:bodyPr>
            <a:noAutofit/>
          </a:bodyPr>
          <a:lstStyle/>
          <a:p>
            <a:pPr algn="ctr"/>
            <a:r>
              <a:rPr lang="tr-TR" sz="8800" dirty="0" smtClean="0">
                <a:solidFill>
                  <a:schemeClr val="bg1"/>
                </a:solidFill>
                <a:latin typeface="Arial Black" panose="020B0A04020102020204" pitchFamily="34" charset="0"/>
              </a:rPr>
              <a:t>1/B SINIFI VELİ TOPLANTISI</a:t>
            </a:r>
            <a:endParaRPr lang="tr-TR" sz="8800" dirty="0">
              <a:solidFill>
                <a:schemeClr val="bg1"/>
              </a:solidFill>
              <a:latin typeface="Arial Black" panose="020B0A04020102020204" pitchFamily="34" charset="0"/>
            </a:endParaRPr>
          </a:p>
        </p:txBody>
      </p:sp>
      <p:sp>
        <p:nvSpPr>
          <p:cNvPr id="3" name="Alt Başlık 2"/>
          <p:cNvSpPr>
            <a:spLocks noGrp="1"/>
          </p:cNvSpPr>
          <p:nvPr>
            <p:ph type="subTitle" idx="1"/>
          </p:nvPr>
        </p:nvSpPr>
        <p:spPr/>
        <p:txBody>
          <a:bodyPr/>
          <a:lstStyle/>
          <a:p>
            <a:endParaRPr lang="tr-TR" dirty="0" smtClean="0"/>
          </a:p>
          <a:p>
            <a:endParaRPr lang="tr-TR" dirty="0"/>
          </a:p>
        </p:txBody>
      </p:sp>
    </p:spTree>
    <p:extLst>
      <p:ext uri="{BB962C8B-B14F-4D97-AF65-F5344CB8AC3E}">
        <p14:creationId xmlns="" xmlns:p14="http://schemas.microsoft.com/office/powerpoint/2010/main" val="388669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36668" y="1527586"/>
            <a:ext cx="11338558" cy="2985433"/>
          </a:xfrm>
          <a:prstGeom prst="rect">
            <a:avLst/>
          </a:prstGeom>
          <a:noFill/>
        </p:spPr>
        <p:txBody>
          <a:bodyPr wrap="square" rtlCol="0">
            <a:spAutoFit/>
          </a:bodyPr>
          <a:lstStyle/>
          <a:p>
            <a:pPr algn="ctr"/>
            <a:r>
              <a:rPr lang="tr-TR" sz="5400" dirty="0" smtClean="0">
                <a:solidFill>
                  <a:schemeClr val="bg1"/>
                </a:solidFill>
                <a:latin typeface="Arial Black" panose="020B0A04020102020204" pitchFamily="34" charset="0"/>
              </a:rPr>
              <a:t>TEMİZLİK ALIŞKANLIKLARI </a:t>
            </a:r>
            <a:r>
              <a:rPr lang="tr-TR" sz="8000" dirty="0" smtClean="0">
                <a:solidFill>
                  <a:schemeClr val="accent6"/>
                </a:solidFill>
                <a:latin typeface="Arial Black" panose="020B0A04020102020204" pitchFamily="34" charset="0"/>
              </a:rPr>
              <a:t>AİLEDE </a:t>
            </a:r>
            <a:r>
              <a:rPr lang="tr-TR" sz="5400" dirty="0" smtClean="0">
                <a:solidFill>
                  <a:schemeClr val="bg1"/>
                </a:solidFill>
                <a:latin typeface="Arial Black" panose="020B0A04020102020204" pitchFamily="34" charset="0"/>
              </a:rPr>
              <a:t> </a:t>
            </a:r>
          </a:p>
          <a:p>
            <a:pPr algn="ctr"/>
            <a:r>
              <a:rPr lang="tr-TR" sz="5400" dirty="0" smtClean="0">
                <a:solidFill>
                  <a:schemeClr val="bg1"/>
                </a:solidFill>
                <a:latin typeface="Arial Black" panose="020B0A04020102020204" pitchFamily="34" charset="0"/>
              </a:rPr>
              <a:t>ÖĞRENİLMEYE BAŞLAR</a:t>
            </a:r>
            <a:endParaRPr lang="tr-TR" sz="54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2342163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75012" y="1807285"/>
            <a:ext cx="8084264" cy="2123658"/>
          </a:xfrm>
          <a:prstGeom prst="rect">
            <a:avLst/>
          </a:prstGeom>
          <a:noFill/>
        </p:spPr>
        <p:txBody>
          <a:bodyPr wrap="none" rtlCol="0">
            <a:spAutoFit/>
          </a:bodyPr>
          <a:lstStyle/>
          <a:p>
            <a:pPr algn="ctr"/>
            <a:r>
              <a:rPr lang="tr-TR" sz="6600" dirty="0" smtClean="0">
                <a:solidFill>
                  <a:schemeClr val="bg1"/>
                </a:solidFill>
                <a:latin typeface="Arial Black" panose="020B0A04020102020204" pitchFamily="34" charset="0"/>
              </a:rPr>
              <a:t>ÇOCUK AİLENİN </a:t>
            </a:r>
          </a:p>
          <a:p>
            <a:pPr algn="ctr"/>
            <a:r>
              <a:rPr lang="tr-TR" sz="6600" dirty="0" smtClean="0">
                <a:solidFill>
                  <a:schemeClr val="bg1"/>
                </a:solidFill>
                <a:latin typeface="Arial Black" panose="020B0A04020102020204" pitchFamily="34" charset="0"/>
              </a:rPr>
              <a:t>AYNASIDIR.</a:t>
            </a:r>
            <a:endParaRPr lang="tr-TR" sz="66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3730037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11973" y="290456"/>
            <a:ext cx="11403106" cy="6001643"/>
          </a:xfrm>
          <a:prstGeom prst="rect">
            <a:avLst/>
          </a:prstGeom>
        </p:spPr>
        <p:txBody>
          <a:bodyPr wrap="square">
            <a:spAutoFit/>
          </a:bodyPr>
          <a:lstStyle/>
          <a:p>
            <a:r>
              <a:rPr lang="tr-TR" sz="3200" dirty="0">
                <a:solidFill>
                  <a:schemeClr val="bg1"/>
                </a:solidFill>
                <a:latin typeface="Arial Black" panose="020B0A04020102020204" pitchFamily="34" charset="0"/>
              </a:rPr>
              <a:t>Ağaç Yaşken Eğilir </a:t>
            </a:r>
            <a:br>
              <a:rPr lang="tr-TR" sz="3200" dirty="0">
                <a:solidFill>
                  <a:schemeClr val="bg1"/>
                </a:solidFill>
                <a:latin typeface="Arial Black" panose="020B0A04020102020204" pitchFamily="34" charset="0"/>
              </a:rPr>
            </a:br>
            <a:r>
              <a:rPr lang="tr-TR" sz="3200" dirty="0">
                <a:solidFill>
                  <a:schemeClr val="bg1"/>
                </a:solidFill>
                <a:latin typeface="Arial Black" panose="020B0A04020102020204" pitchFamily="34" charset="0"/>
              </a:rPr>
              <a:t>Bu söz kurumuş ağacın kolayca eğilip bükülemeyeceğini de açıklıyor. İnsanlar da ağaçlar gibidir. Özellikle, çocukken öğretilemeyen davranışlar, büyüdükten sonra zor öğrenilir. Çocuk hızla gelişir ve kişiliği oturur. Bu sebeple çocuğa sonradan bir davranış değişikliği</a:t>
            </a:r>
            <a:r>
              <a:rPr lang="tr-TR" sz="3200" dirty="0">
                <a:solidFill>
                  <a:schemeClr val="bg1"/>
                </a:solidFill>
                <a:latin typeface="Arial Black" panose="020B0A04020102020204" pitchFamily="34" charset="0"/>
                <a:hlinkClick r:id="rId2"/>
              </a:rPr>
              <a:t> kaz</a:t>
            </a:r>
            <a:r>
              <a:rPr lang="tr-TR" sz="3200" dirty="0">
                <a:solidFill>
                  <a:schemeClr val="bg1"/>
                </a:solidFill>
                <a:latin typeface="Arial Black" panose="020B0A04020102020204" pitchFamily="34" charset="0"/>
              </a:rPr>
              <a:t>andırabilmek neredeyse imkânsızdır. Temizlik yalnızca bireysel temizlik anlamına gelmez. Çünkü sağlığımızı tehdit eden birçok mikrop çevremizde barınır. Çevre temizliği de önemsenmeli ve çocuğa </a:t>
            </a:r>
            <a:r>
              <a:rPr lang="tr-TR" sz="3200" dirty="0" smtClean="0">
                <a:solidFill>
                  <a:schemeClr val="bg1"/>
                </a:solidFill>
                <a:latin typeface="Arial Black" panose="020B0A04020102020204" pitchFamily="34" charset="0"/>
              </a:rPr>
              <a:t>öğretilmelidir.</a:t>
            </a:r>
            <a:endParaRPr lang="tr-TR" dirty="0"/>
          </a:p>
        </p:txBody>
      </p:sp>
    </p:spTree>
    <p:extLst>
      <p:ext uri="{BB962C8B-B14F-4D97-AF65-F5344CB8AC3E}">
        <p14:creationId xmlns="" xmlns:p14="http://schemas.microsoft.com/office/powerpoint/2010/main" val="1118863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151529" y="1333275"/>
            <a:ext cx="7971417" cy="4658733"/>
          </a:xfrm>
          <a:prstGeom prst="rect">
            <a:avLst/>
          </a:prstGeom>
        </p:spPr>
      </p:pic>
    </p:spTree>
    <p:extLst>
      <p:ext uri="{BB962C8B-B14F-4D97-AF65-F5344CB8AC3E}">
        <p14:creationId xmlns="" xmlns:p14="http://schemas.microsoft.com/office/powerpoint/2010/main" val="1726878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3050" y="1258645"/>
            <a:ext cx="11654152" cy="3785652"/>
          </a:xfrm>
          <a:prstGeom prst="rect">
            <a:avLst/>
          </a:prstGeom>
          <a:noFill/>
        </p:spPr>
        <p:txBody>
          <a:bodyPr wrap="none" rtlCol="0">
            <a:spAutoFit/>
          </a:bodyPr>
          <a:lstStyle/>
          <a:p>
            <a:pPr algn="ctr"/>
            <a:r>
              <a:rPr lang="tr-TR" sz="8000" dirty="0" smtClean="0">
                <a:solidFill>
                  <a:schemeClr val="bg1"/>
                </a:solidFill>
                <a:latin typeface="Rockwell" panose="02060603020205020403" pitchFamily="18" charset="0"/>
                <a:cs typeface="Arial" panose="020B0604020202020204" pitchFamily="34" charset="0"/>
              </a:rPr>
              <a:t>Ç. KÜRŞAT CEYHAN </a:t>
            </a:r>
          </a:p>
          <a:p>
            <a:pPr algn="ctr"/>
            <a:r>
              <a:rPr lang="tr-TR" sz="8000" dirty="0" smtClean="0">
                <a:solidFill>
                  <a:schemeClr val="bg1"/>
                </a:solidFill>
                <a:latin typeface="Rockwell" panose="02060603020205020403" pitchFamily="18" charset="0"/>
                <a:cs typeface="Arial" panose="020B0604020202020204" pitchFamily="34" charset="0"/>
              </a:rPr>
              <a:t>1/B SINIFI  ÖĞRETMENİ </a:t>
            </a:r>
          </a:p>
          <a:p>
            <a:pPr algn="ctr"/>
            <a:r>
              <a:rPr lang="tr-TR" sz="8000" smtClean="0">
                <a:solidFill>
                  <a:schemeClr val="bg1"/>
                </a:solidFill>
                <a:latin typeface="Rockwell" panose="02060603020205020403" pitchFamily="18" charset="0"/>
                <a:cs typeface="Arial" panose="020B0604020202020204" pitchFamily="34" charset="0"/>
              </a:rPr>
              <a:t>2015 </a:t>
            </a:r>
            <a:r>
              <a:rPr lang="tr-TR" sz="1200" dirty="0" smtClean="0">
                <a:solidFill>
                  <a:schemeClr val="bg1"/>
                </a:solidFill>
                <a:latin typeface="Rockwell" panose="02060603020205020403" pitchFamily="18" charset="0"/>
                <a:cs typeface="Arial" panose="020B0604020202020204" pitchFamily="34" charset="0"/>
                <a:hlinkClick r:id="rId2"/>
              </a:rPr>
              <a:t>www.</a:t>
            </a:r>
            <a:r>
              <a:rPr lang="tr-TR" sz="1200" dirty="0" err="1" smtClean="0">
                <a:solidFill>
                  <a:schemeClr val="bg1"/>
                </a:solidFill>
                <a:latin typeface="Rockwell" panose="02060603020205020403" pitchFamily="18" charset="0"/>
                <a:cs typeface="Arial" panose="020B0604020202020204" pitchFamily="34" charset="0"/>
                <a:hlinkClick r:id="rId2"/>
              </a:rPr>
              <a:t>sorubak</a:t>
            </a:r>
            <a:r>
              <a:rPr lang="tr-TR" sz="1200" dirty="0" smtClean="0">
                <a:solidFill>
                  <a:schemeClr val="bg1"/>
                </a:solidFill>
                <a:latin typeface="Rockwell" panose="02060603020205020403" pitchFamily="18" charset="0"/>
                <a:cs typeface="Arial" panose="020B0604020202020204" pitchFamily="34" charset="0"/>
                <a:hlinkClick r:id="rId2"/>
              </a:rPr>
              <a:t>.com</a:t>
            </a:r>
            <a:r>
              <a:rPr lang="tr-TR" sz="1200" dirty="0" smtClean="0">
                <a:solidFill>
                  <a:schemeClr val="bg1"/>
                </a:solidFill>
                <a:latin typeface="Rockwell" panose="02060603020205020403" pitchFamily="18" charset="0"/>
                <a:cs typeface="Arial" panose="020B0604020202020204" pitchFamily="34" charset="0"/>
              </a:rPr>
              <a:t>  </a:t>
            </a:r>
            <a:endParaRPr lang="tr-TR" sz="8000" dirty="0">
              <a:solidFill>
                <a:schemeClr val="bg1"/>
              </a:solidFill>
              <a:latin typeface="Rockwell" panose="02060603020205020403" pitchFamily="18" charset="0"/>
              <a:cs typeface="Arial" panose="020B0604020202020204" pitchFamily="34" charset="0"/>
            </a:endParaRPr>
          </a:p>
        </p:txBody>
      </p:sp>
    </p:spTree>
    <p:extLst>
      <p:ext uri="{BB962C8B-B14F-4D97-AF65-F5344CB8AC3E}">
        <p14:creationId xmlns="" xmlns:p14="http://schemas.microsoft.com/office/powerpoint/2010/main" val="401319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021976" y="365761"/>
            <a:ext cx="5040162"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GÜNDEM MADDELERİ</a:t>
            </a:r>
            <a:endParaRPr lang="tr-TR" sz="3200" dirty="0">
              <a:solidFill>
                <a:schemeClr val="bg1"/>
              </a:solidFill>
              <a:latin typeface="Arial Black" panose="020B0A04020102020204" pitchFamily="34" charset="0"/>
            </a:endParaRPr>
          </a:p>
        </p:txBody>
      </p:sp>
      <p:sp>
        <p:nvSpPr>
          <p:cNvPr id="4" name="Metin kutusu 3"/>
          <p:cNvSpPr txBox="1"/>
          <p:nvPr/>
        </p:nvSpPr>
        <p:spPr>
          <a:xfrm>
            <a:off x="1237129" y="1194099"/>
            <a:ext cx="9301649" cy="6093976"/>
          </a:xfrm>
          <a:prstGeom prst="rect">
            <a:avLst/>
          </a:prstGeom>
          <a:noFill/>
        </p:spPr>
        <p:txBody>
          <a:bodyPr wrap="none" rtlCol="0">
            <a:spAutoFit/>
          </a:bodyPr>
          <a:lstStyle/>
          <a:p>
            <a:pPr marL="342900" indent="-342900">
              <a:buFont typeface="+mj-lt"/>
              <a:buAutoNum type="arabicPeriod"/>
            </a:pPr>
            <a:r>
              <a:rPr lang="tr-TR" sz="2800" dirty="0" smtClean="0">
                <a:solidFill>
                  <a:schemeClr val="bg1"/>
                </a:solidFill>
                <a:latin typeface="Arial Black" panose="020B0A04020102020204" pitchFamily="34" charset="0"/>
              </a:rPr>
              <a:t>1/B </a:t>
            </a:r>
            <a:r>
              <a:rPr lang="tr-TR" sz="2800" dirty="0">
                <a:solidFill>
                  <a:schemeClr val="bg1"/>
                </a:solidFill>
                <a:latin typeface="Arial Black" panose="020B0A04020102020204" pitchFamily="34" charset="0"/>
              </a:rPr>
              <a:t>SINIFININ  AMACI</a:t>
            </a:r>
          </a:p>
          <a:p>
            <a:pPr marL="342900" indent="-342900">
              <a:buFont typeface="+mj-lt"/>
              <a:buAutoNum type="arabicPeriod"/>
            </a:pPr>
            <a:r>
              <a:rPr lang="tr-TR" sz="2800" dirty="0">
                <a:solidFill>
                  <a:schemeClr val="bg1"/>
                </a:solidFill>
                <a:latin typeface="Arial Black" panose="020B0A04020102020204" pitchFamily="34" charset="0"/>
              </a:rPr>
              <a:t>OKULA GİRİŞ ÇIKIŞ </a:t>
            </a:r>
            <a:r>
              <a:rPr lang="tr-TR" sz="2800" dirty="0" smtClean="0">
                <a:solidFill>
                  <a:schemeClr val="bg1"/>
                </a:solidFill>
                <a:latin typeface="Arial Black" panose="020B0A04020102020204" pitchFamily="34" charset="0"/>
              </a:rPr>
              <a:t>SAATLERİ</a:t>
            </a:r>
          </a:p>
          <a:p>
            <a:pPr marL="342900" indent="-342900">
              <a:buFont typeface="+mj-lt"/>
              <a:buAutoNum type="arabicPeriod"/>
            </a:pPr>
            <a:r>
              <a:rPr lang="tr-TR" sz="2800" dirty="0" smtClean="0">
                <a:solidFill>
                  <a:schemeClr val="bg1"/>
                </a:solidFill>
                <a:latin typeface="Arial Black" panose="020B0A04020102020204" pitchFamily="34" charset="0"/>
              </a:rPr>
              <a:t>KILIK KIYAFET</a:t>
            </a:r>
          </a:p>
          <a:p>
            <a:pPr marL="342900" indent="-342900">
              <a:buFont typeface="+mj-lt"/>
              <a:buAutoNum type="arabicPeriod"/>
            </a:pPr>
            <a:r>
              <a:rPr lang="tr-TR" sz="2800" dirty="0" smtClean="0">
                <a:solidFill>
                  <a:schemeClr val="bg1"/>
                </a:solidFill>
                <a:latin typeface="Arial Black" panose="020B0A04020102020204" pitchFamily="34" charset="0"/>
              </a:rPr>
              <a:t>BESLENME</a:t>
            </a:r>
          </a:p>
          <a:p>
            <a:pPr marL="342900" indent="-342900">
              <a:buFont typeface="+mj-lt"/>
              <a:buAutoNum type="arabicPeriod"/>
            </a:pPr>
            <a:r>
              <a:rPr lang="tr-TR" sz="2800" dirty="0" smtClean="0">
                <a:solidFill>
                  <a:schemeClr val="bg1"/>
                </a:solidFill>
                <a:latin typeface="Arial Black" panose="020B0A04020102020204" pitchFamily="34" charset="0"/>
              </a:rPr>
              <a:t>TEMİZLİK</a:t>
            </a:r>
          </a:p>
          <a:p>
            <a:pPr marL="342900" indent="-342900">
              <a:buFont typeface="+mj-lt"/>
              <a:buAutoNum type="arabicPeriod"/>
            </a:pPr>
            <a:r>
              <a:rPr lang="tr-TR" sz="2800" dirty="0" smtClean="0">
                <a:solidFill>
                  <a:schemeClr val="bg1"/>
                </a:solidFill>
                <a:latin typeface="Arial Black" panose="020B0A04020102020204" pitchFamily="34" charset="0"/>
              </a:rPr>
              <a:t>OKUMA YAZMA ÖĞRETİMİNİN ANLATILMASI</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ÖĞRENCİ FARKLILIKLARI</a:t>
            </a:r>
          </a:p>
          <a:p>
            <a:pPr marL="342900" indent="-342900">
              <a:buFont typeface="+mj-lt"/>
              <a:buAutoNum type="arabicPeriod"/>
            </a:pPr>
            <a:r>
              <a:rPr lang="tr-TR" sz="2800" dirty="0" smtClean="0">
                <a:solidFill>
                  <a:schemeClr val="bg1"/>
                </a:solidFill>
                <a:latin typeface="Arial Black" panose="020B0A04020102020204" pitchFamily="34" charset="0"/>
              </a:rPr>
              <a:t>ÇANTA HAZIRLAMA</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ÖDEVLER</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VELİLERİN OKULA GELİŞ GİDİŞİ</a:t>
            </a:r>
          </a:p>
          <a:p>
            <a:pPr marL="342900" indent="-342900">
              <a:buFont typeface="+mj-lt"/>
              <a:buAutoNum type="arabicPeriod"/>
            </a:pPr>
            <a:r>
              <a:rPr lang="tr-TR" sz="2800" dirty="0" smtClean="0">
                <a:solidFill>
                  <a:schemeClr val="bg1"/>
                </a:solidFill>
                <a:latin typeface="Arial Black" panose="020B0A04020102020204" pitchFamily="34" charset="0"/>
              </a:rPr>
              <a:t>DEVAMSIZLIKLARIN BİLDİRİLMESİ</a:t>
            </a:r>
          </a:p>
          <a:p>
            <a:pPr marL="342900" indent="-342900">
              <a:buFont typeface="+mj-lt"/>
              <a:buAutoNum type="arabicPeriod"/>
            </a:pPr>
            <a:r>
              <a:rPr lang="tr-TR" sz="2800" dirty="0" smtClean="0">
                <a:solidFill>
                  <a:schemeClr val="bg1"/>
                </a:solidFill>
                <a:latin typeface="Arial Black" panose="020B0A04020102020204" pitchFamily="34" charset="0"/>
              </a:rPr>
              <a:t>KATKI PAYI</a:t>
            </a:r>
          </a:p>
          <a:p>
            <a:endParaRPr lang="tr-TR" dirty="0" smtClean="0"/>
          </a:p>
          <a:p>
            <a:pPr marL="342900" indent="-342900">
              <a:buFont typeface="+mj-lt"/>
              <a:buAutoNum type="arabicPeriod"/>
            </a:pPr>
            <a:endParaRPr lang="tr-TR" dirty="0" smtClean="0"/>
          </a:p>
          <a:p>
            <a:pPr marL="342900" indent="-342900">
              <a:buFont typeface="+mj-lt"/>
              <a:buAutoNum type="arabicPeriod"/>
            </a:pPr>
            <a:endParaRPr lang="tr-TR" dirty="0"/>
          </a:p>
        </p:txBody>
      </p:sp>
    </p:spTree>
    <p:extLst>
      <p:ext uri="{BB962C8B-B14F-4D97-AF65-F5344CB8AC3E}">
        <p14:creationId xmlns="" xmlns:p14="http://schemas.microsoft.com/office/powerpoint/2010/main" val="296880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3792" y="473037"/>
            <a:ext cx="10940527" cy="5509200"/>
          </a:xfrm>
          <a:prstGeom prst="rect">
            <a:avLst/>
          </a:prstGeom>
        </p:spPr>
        <p:txBody>
          <a:bodyPr wrap="square">
            <a:spAutoFit/>
          </a:bodyPr>
          <a:lstStyle/>
          <a:p>
            <a:pPr algn="just"/>
            <a:r>
              <a:rPr lang="tr-TR" sz="4400" dirty="0">
                <a:solidFill>
                  <a:schemeClr val="bg1"/>
                </a:solidFill>
                <a:latin typeface="Arial Black" panose="020B0A04020102020204" pitchFamily="34" charset="0"/>
              </a:rPr>
              <a:t>Atatürk milliyetçiliğine bağlı; </a:t>
            </a:r>
            <a:endParaRPr lang="tr-TR" sz="4400" dirty="0" smtClean="0">
              <a:solidFill>
                <a:schemeClr val="bg1"/>
              </a:solidFill>
              <a:latin typeface="Arial Black" panose="020B0A04020102020204" pitchFamily="34" charset="0"/>
            </a:endParaRPr>
          </a:p>
          <a:p>
            <a:pPr algn="just"/>
            <a:r>
              <a:rPr lang="tr-TR" sz="4400" dirty="0" smtClean="0">
                <a:solidFill>
                  <a:schemeClr val="bg1"/>
                </a:solidFill>
                <a:latin typeface="Arial Black" panose="020B0A04020102020204" pitchFamily="34" charset="0"/>
              </a:rPr>
              <a:t>Türk </a:t>
            </a:r>
            <a:r>
              <a:rPr lang="tr-TR" sz="4400" dirty="0">
                <a:solidFill>
                  <a:schemeClr val="bg1"/>
                </a:solidFill>
                <a:latin typeface="Arial Black" panose="020B0A04020102020204" pitchFamily="34" charset="0"/>
              </a:rPr>
              <a:t>Milletinin milli, ahlaki, insani, manevi ve kültürel değerlerini benimseyen, koruyan ve geliştiren</a:t>
            </a:r>
            <a:r>
              <a:rPr lang="tr-TR" sz="4400" dirty="0" smtClean="0">
                <a:solidFill>
                  <a:schemeClr val="bg1"/>
                </a:solidFill>
                <a:latin typeface="Arial Black" panose="020B0A04020102020204" pitchFamily="34" charset="0"/>
              </a:rPr>
              <a:t>;</a:t>
            </a:r>
          </a:p>
          <a:p>
            <a:pPr algn="just"/>
            <a:r>
              <a:rPr lang="tr-TR" sz="4400" dirty="0" smtClean="0">
                <a:solidFill>
                  <a:schemeClr val="bg1"/>
                </a:solidFill>
                <a:latin typeface="Arial Black" panose="020B0A04020102020204" pitchFamily="34" charset="0"/>
              </a:rPr>
              <a:t> </a:t>
            </a:r>
          </a:p>
          <a:p>
            <a:pPr algn="just"/>
            <a:r>
              <a:rPr lang="tr-TR" sz="4400" dirty="0" smtClean="0">
                <a:solidFill>
                  <a:schemeClr val="bg1"/>
                </a:solidFill>
                <a:latin typeface="Arial Black" panose="020B0A04020102020204" pitchFamily="34" charset="0"/>
              </a:rPr>
              <a:t>ailesini</a:t>
            </a:r>
            <a:r>
              <a:rPr lang="tr-TR" sz="4400" dirty="0">
                <a:solidFill>
                  <a:schemeClr val="bg1"/>
                </a:solidFill>
                <a:latin typeface="Arial Black" panose="020B0A04020102020204" pitchFamily="34" charset="0"/>
              </a:rPr>
              <a:t>, vatanını, milletini seven ve daima yüceltmeye </a:t>
            </a:r>
            <a:r>
              <a:rPr lang="tr-TR" sz="4400" dirty="0" smtClean="0">
                <a:solidFill>
                  <a:schemeClr val="bg1"/>
                </a:solidFill>
                <a:latin typeface="Arial Black" panose="020B0A04020102020204" pitchFamily="34" charset="0"/>
              </a:rPr>
              <a:t>çalışan </a:t>
            </a:r>
          </a:p>
          <a:p>
            <a:pPr algn="just"/>
            <a:r>
              <a:rPr lang="tr-TR" sz="4400" dirty="0" smtClean="0">
                <a:solidFill>
                  <a:schemeClr val="bg1"/>
                </a:solidFill>
                <a:latin typeface="Arial Black" panose="020B0A04020102020204" pitchFamily="34" charset="0"/>
              </a:rPr>
              <a:t> </a:t>
            </a:r>
            <a:endParaRPr lang="tr-TR" sz="44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1516087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1822" y="437980"/>
            <a:ext cx="10940526" cy="5262979"/>
          </a:xfrm>
          <a:prstGeom prst="rect">
            <a:avLst/>
          </a:prstGeom>
        </p:spPr>
        <p:txBody>
          <a:bodyPr wrap="square">
            <a:spAutoFit/>
          </a:bodyPr>
          <a:lstStyle/>
          <a:p>
            <a:pPr algn="just"/>
            <a:r>
              <a:rPr lang="tr-TR" sz="4800" dirty="0">
                <a:solidFill>
                  <a:schemeClr val="bg1"/>
                </a:solidFill>
                <a:latin typeface="Arial Black" panose="020B0A04020102020204" pitchFamily="34" charset="0"/>
              </a:rPr>
              <a:t>Türkiye Cumhuriyetine karşı görev ve sorumluluklarını bilen ve bunları davranış haline getirmiş yurttaşlar olarak yetiştirmek; </a:t>
            </a:r>
            <a:endParaRPr lang="tr-TR" sz="4800" dirty="0" smtClean="0">
              <a:solidFill>
                <a:schemeClr val="bg1"/>
              </a:solidFill>
              <a:latin typeface="Arial Black" panose="020B0A04020102020204" pitchFamily="34" charset="0"/>
            </a:endParaRPr>
          </a:p>
          <a:p>
            <a:pPr algn="just"/>
            <a:endParaRPr lang="tr-TR" sz="4800" dirty="0">
              <a:solidFill>
                <a:schemeClr val="bg1"/>
              </a:solidFill>
              <a:latin typeface="Arial Black" panose="020B0A04020102020204" pitchFamily="34" charset="0"/>
            </a:endParaRPr>
          </a:p>
          <a:p>
            <a:pPr algn="just"/>
            <a:endParaRPr lang="tr-TR" sz="48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3773897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76518" y="747253"/>
            <a:ext cx="11532197" cy="5078313"/>
          </a:xfrm>
          <a:prstGeom prst="rect">
            <a:avLst/>
          </a:prstGeom>
        </p:spPr>
        <p:txBody>
          <a:bodyPr wrap="square">
            <a:spAutoFit/>
          </a:bodyPr>
          <a:lstStyle/>
          <a:p>
            <a:pPr algn="just"/>
            <a:r>
              <a:rPr lang="tr-TR" sz="3200" dirty="0">
                <a:solidFill>
                  <a:schemeClr val="bg1"/>
                </a:solidFill>
                <a:latin typeface="Arial Black" panose="020B0A04020102020204" pitchFamily="34" charset="0"/>
              </a:rPr>
              <a:t>Beden, zihin, ahlak, ruh ve duygu bakımlarından dengeli ve sağlıklı </a:t>
            </a: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a:t>
            </a:r>
            <a:r>
              <a:rPr lang="tr-TR" sz="4400" dirty="0">
                <a:solidFill>
                  <a:schemeClr val="bg1"/>
                </a:solidFill>
                <a:latin typeface="Arial Black" panose="020B0A04020102020204" pitchFamily="34" charset="0"/>
              </a:rPr>
              <a:t>hür ve bilimsel düşünme gücüne, geniş bir dünya görüşüne sahip, </a:t>
            </a:r>
            <a:endParaRPr lang="tr-TR" sz="4400" dirty="0" smtClean="0">
              <a:solidFill>
                <a:schemeClr val="bg1"/>
              </a:solidFill>
              <a:latin typeface="Arial Black" panose="020B0A04020102020204" pitchFamily="34" charset="0"/>
            </a:endParaRPr>
          </a:p>
          <a:p>
            <a:pPr algn="just"/>
            <a:endParaRPr lang="tr-TR" sz="44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insan haklarına saygılı, </a:t>
            </a:r>
          </a:p>
          <a:p>
            <a:pPr algn="just"/>
            <a:r>
              <a:rPr lang="tr-TR" sz="3200" dirty="0">
                <a:solidFill>
                  <a:schemeClr val="bg1"/>
                </a:solidFill>
                <a:latin typeface="Arial Black" panose="020B0A04020102020204" pitchFamily="34" charset="0"/>
              </a:rPr>
              <a:t>topluma karşı sorumluluk duyan; yapıcı, yaratıcı ve verimli kişiler olarak yetiştirmek</a:t>
            </a:r>
            <a:endParaRPr lang="tr-TR" sz="3200" dirty="0"/>
          </a:p>
        </p:txBody>
      </p:sp>
    </p:spTree>
    <p:extLst>
      <p:ext uri="{BB962C8B-B14F-4D97-AF65-F5344CB8AC3E}">
        <p14:creationId xmlns="" xmlns:p14="http://schemas.microsoft.com/office/powerpoint/2010/main" val="2383917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4245" y="1090148"/>
            <a:ext cx="11187953" cy="4524315"/>
          </a:xfrm>
          <a:prstGeom prst="rect">
            <a:avLst/>
          </a:prstGeom>
        </p:spPr>
        <p:txBody>
          <a:bodyPr wrap="square">
            <a:spAutoFit/>
          </a:bodyPr>
          <a:lstStyle/>
          <a:p>
            <a:pPr algn="just"/>
            <a:r>
              <a:rPr lang="tr-TR" sz="3200" dirty="0">
                <a:solidFill>
                  <a:schemeClr val="bg1"/>
                </a:solidFill>
                <a:latin typeface="Arial Black" panose="020B0A04020102020204" pitchFamily="34" charset="0"/>
              </a:rPr>
              <a:t>İlgi, istidat ve kabiliyetlerini geliştirerek gerekli bilgi, beceri, davranışlar, </a:t>
            </a:r>
            <a:endParaRPr lang="tr-TR" sz="3200" dirty="0" smtClean="0">
              <a:solidFill>
                <a:schemeClr val="bg1"/>
              </a:solidFill>
              <a:latin typeface="Arial Black" panose="020B0A04020102020204" pitchFamily="34" charset="0"/>
            </a:endParaRP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birlikte iş görme alışkanlığı kazandırmak suretiyle hayata hazırlamak </a:t>
            </a:r>
            <a:endParaRPr lang="tr-TR" sz="3200" dirty="0" smtClean="0">
              <a:solidFill>
                <a:schemeClr val="bg1"/>
              </a:solidFill>
              <a:latin typeface="Arial Black" panose="020B0A04020102020204" pitchFamily="34" charset="0"/>
            </a:endParaRP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onların, kendilerini mutlu kılacak ve toplumun mutluluğuna katkıda bulunacak bir meslek sahibi olmalarını sağlamak; </a:t>
            </a:r>
          </a:p>
        </p:txBody>
      </p:sp>
    </p:spTree>
    <p:extLst>
      <p:ext uri="{BB962C8B-B14F-4D97-AF65-F5344CB8AC3E}">
        <p14:creationId xmlns="" xmlns:p14="http://schemas.microsoft.com/office/powerpoint/2010/main" val="1194787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791074" y="1581374"/>
            <a:ext cx="6041877" cy="3905026"/>
          </a:xfrm>
          <a:prstGeom prst="rect">
            <a:avLst/>
          </a:prstGeom>
        </p:spPr>
      </p:pic>
      <p:pic>
        <p:nvPicPr>
          <p:cNvPr id="3" name="Resim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935915" y="1473798"/>
            <a:ext cx="3463963" cy="4012601"/>
          </a:xfrm>
          <a:prstGeom prst="rect">
            <a:avLst/>
          </a:prstGeom>
        </p:spPr>
      </p:pic>
      <p:sp>
        <p:nvSpPr>
          <p:cNvPr id="4" name="Metin kutusu 3"/>
          <p:cNvSpPr txBox="1"/>
          <p:nvPr/>
        </p:nvSpPr>
        <p:spPr>
          <a:xfrm>
            <a:off x="2269864" y="796066"/>
            <a:ext cx="4556055" cy="523220"/>
          </a:xfrm>
          <a:prstGeom prst="rect">
            <a:avLst/>
          </a:prstGeom>
          <a:noFill/>
        </p:spPr>
        <p:txBody>
          <a:bodyPr wrap="none" rtlCol="0">
            <a:spAutoFit/>
          </a:bodyPr>
          <a:lstStyle/>
          <a:p>
            <a:r>
              <a:rPr lang="tr-TR" sz="2800" dirty="0" smtClean="0">
                <a:solidFill>
                  <a:schemeClr val="bg1"/>
                </a:solidFill>
                <a:latin typeface="Arial Black" panose="020B0A04020102020204" pitchFamily="34" charset="0"/>
              </a:rPr>
              <a:t>DENGESİZ BESLENME</a:t>
            </a:r>
            <a:endParaRPr lang="tr-TR" sz="28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2911467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13526" y="484094"/>
            <a:ext cx="4797910" cy="4658060"/>
          </a:xfrm>
          <a:prstGeom prst="rect">
            <a:avLst/>
          </a:prstGeom>
        </p:spPr>
      </p:pic>
      <p:pic>
        <p:nvPicPr>
          <p:cNvPr id="3" name="Resim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894116" y="484094"/>
            <a:ext cx="4516979" cy="4658060"/>
          </a:xfrm>
          <a:prstGeom prst="rect">
            <a:avLst/>
          </a:prstGeom>
        </p:spPr>
      </p:pic>
      <p:sp>
        <p:nvSpPr>
          <p:cNvPr id="4" name="Metin kutusu 3"/>
          <p:cNvSpPr txBox="1"/>
          <p:nvPr/>
        </p:nvSpPr>
        <p:spPr>
          <a:xfrm>
            <a:off x="164990" y="5680037"/>
            <a:ext cx="12053236"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BESLENME KONUSUNDA KARARI ONA BIRAKMAYIN.</a:t>
            </a:r>
            <a:endParaRPr lang="tr-TR" sz="32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4267876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260028" y="1312432"/>
            <a:ext cx="6551407" cy="4109421"/>
          </a:xfrm>
          <a:prstGeom prst="rect">
            <a:avLst/>
          </a:prstGeom>
        </p:spPr>
      </p:pic>
      <p:pic>
        <p:nvPicPr>
          <p:cNvPr id="3" name="Resim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904987" y="1312433"/>
            <a:ext cx="3150646" cy="3894268"/>
          </a:xfrm>
          <a:prstGeom prst="rect">
            <a:avLst/>
          </a:prstGeom>
        </p:spPr>
      </p:pic>
      <p:sp>
        <p:nvSpPr>
          <p:cNvPr id="4" name="Metin kutusu 3"/>
          <p:cNvSpPr txBox="1"/>
          <p:nvPr/>
        </p:nvSpPr>
        <p:spPr>
          <a:xfrm>
            <a:off x="938363" y="460646"/>
            <a:ext cx="9587240"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ÇOCUKLARINIZA KAHVALTI HAZIRLAYIN.</a:t>
            </a:r>
            <a:endParaRPr lang="tr-TR" sz="3200" dirty="0">
              <a:solidFill>
                <a:schemeClr val="bg1"/>
              </a:solidFill>
              <a:latin typeface="Arial Black" panose="020B0A04020102020204" pitchFamily="34" charset="0"/>
            </a:endParaRPr>
          </a:p>
        </p:txBody>
      </p:sp>
      <p:sp>
        <p:nvSpPr>
          <p:cNvPr id="5" name="Metin kutusu 4"/>
          <p:cNvSpPr txBox="1"/>
          <p:nvPr/>
        </p:nvSpPr>
        <p:spPr>
          <a:xfrm>
            <a:off x="2398955" y="5981251"/>
            <a:ext cx="6666056" cy="461665"/>
          </a:xfrm>
          <a:prstGeom prst="rect">
            <a:avLst/>
          </a:prstGeom>
          <a:noFill/>
        </p:spPr>
        <p:txBody>
          <a:bodyPr wrap="none" rtlCol="0">
            <a:spAutoFit/>
          </a:bodyPr>
          <a:lstStyle/>
          <a:p>
            <a:r>
              <a:rPr lang="tr-TR" sz="2400" dirty="0" smtClean="0">
                <a:solidFill>
                  <a:schemeClr val="bg1"/>
                </a:solidFill>
                <a:latin typeface="Arial Black" panose="020B0A04020102020204" pitchFamily="34" charset="0"/>
              </a:rPr>
              <a:t>KAHVALTI ALIŞKANLIĞI KAZANDIRIN.</a:t>
            </a:r>
            <a:endParaRPr lang="tr-TR" sz="2400" dirty="0">
              <a:solidFill>
                <a:schemeClr val="bg1"/>
              </a:solidFill>
              <a:latin typeface="Arial Black" panose="020B0A04020102020204" pitchFamily="34" charset="0"/>
            </a:endParaRPr>
          </a:p>
        </p:txBody>
      </p:sp>
    </p:spTree>
    <p:extLst>
      <p:ext uri="{BB962C8B-B14F-4D97-AF65-F5344CB8AC3E}">
        <p14:creationId xmlns="" xmlns:p14="http://schemas.microsoft.com/office/powerpoint/2010/main" val="4221233202"/>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86</TotalTime>
  <Words>206</Words>
  <Application>Microsoft Office PowerPoint</Application>
  <PresentationFormat>Özel</PresentationFormat>
  <Paragraphs>44</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Dilim</vt:lpstr>
      <vt:lpstr>1/B SINIFI VELİ TOPLANTISI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ronican</cp:lastModifiedBy>
  <cp:revision>1</cp:revision>
  <dcterms:created xsi:type="dcterms:W3CDTF">2014-09-08T19:14:10Z</dcterms:created>
  <dcterms:modified xsi:type="dcterms:W3CDTF">2015-09-10T17:31:45Z</dcterms:modified>
  <cp:category>www.sorubak.com</cp:category>
</cp:coreProperties>
</file>