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MPE" ContentType="video/mpeg"/>
  <Override PartName="/ppt/slideLayouts/slideLayout10.xml" ContentType="application/vnd.openxmlformats-officedocument.presentationml.slideLayout+xml"/>
  <Default Extension="flv" ContentType="video/unknow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6" r:id="rId2"/>
    <p:sldId id="257" r:id="rId3"/>
    <p:sldId id="261" r:id="rId4"/>
    <p:sldId id="269" r:id="rId5"/>
    <p:sldId id="271" r:id="rId6"/>
    <p:sldId id="275" r:id="rId7"/>
    <p:sldId id="317" r:id="rId8"/>
    <p:sldId id="318" r:id="rId9"/>
    <p:sldId id="277" r:id="rId10"/>
    <p:sldId id="281" r:id="rId11"/>
    <p:sldId id="314" r:id="rId12"/>
    <p:sldId id="283" r:id="rId13"/>
    <p:sldId id="285" r:id="rId14"/>
    <p:sldId id="311" r:id="rId15"/>
    <p:sldId id="316" r:id="rId16"/>
    <p:sldId id="289" r:id="rId17"/>
    <p:sldId id="313" r:id="rId18"/>
    <p:sldId id="319" r:id="rId19"/>
    <p:sldId id="290" r:id="rId20"/>
    <p:sldId id="309" r:id="rId21"/>
    <p:sldId id="321" r:id="rId22"/>
    <p:sldId id="299" r:id="rId23"/>
    <p:sldId id="315" r:id="rId24"/>
    <p:sldId id="260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62A09-88A9-4B89-AC7E-B9D7F79AE1D1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9E262-E997-46D2-81BD-EAA22D14610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0225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0CBE779-6C68-44CF-891B-1D27670539C5}" type="slidenum">
              <a:rPr lang="tr-TR">
                <a:latin typeface="Times New Roman" pitchFamily="18" charset="0"/>
              </a:rPr>
              <a:pPr eaLnBrk="1" hangingPunct="1"/>
              <a:t>4</a:t>
            </a:fld>
            <a:endParaRPr lang="tr-TR">
              <a:latin typeface="Times New Roman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C7E734D-AE1D-473E-9BDA-EB6B80B946CE}" type="slidenum">
              <a:rPr lang="tr-TR">
                <a:latin typeface="Times New Roman" pitchFamily="18" charset="0"/>
              </a:rPr>
              <a:pPr eaLnBrk="1" hangingPunct="1"/>
              <a:t>12</a:t>
            </a:fld>
            <a:endParaRPr lang="tr-TR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7DBEB88-F7BD-4041-8217-7180D6C4FBD0}" type="slidenum">
              <a:rPr lang="tr-TR">
                <a:latin typeface="Times New Roman" pitchFamily="18" charset="0"/>
              </a:rPr>
              <a:pPr eaLnBrk="1" hangingPunct="1"/>
              <a:t>13</a:t>
            </a:fld>
            <a:endParaRPr lang="tr-TR">
              <a:latin typeface="Times New Roman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9E262-E997-46D2-81BD-EAA22D146101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9080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3044E0A-50B9-4753-B8F0-E2EF64F6EFD0}" type="slidenum">
              <a:rPr lang="tr-TR">
                <a:latin typeface="Times New Roman" pitchFamily="18" charset="0"/>
              </a:rPr>
              <a:pPr eaLnBrk="1" hangingPunct="1"/>
              <a:t>24</a:t>
            </a:fld>
            <a:endParaRPr lang="tr-TR">
              <a:latin typeface="Times New Roman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.flv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flv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.mp4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3.MPE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3.MPE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aşlık 15"/>
          <p:cNvSpPr>
            <a:spLocks noGrp="1"/>
          </p:cNvSpPr>
          <p:nvPr>
            <p:ph type="ctrTitle"/>
          </p:nvPr>
        </p:nvSpPr>
        <p:spPr>
          <a:xfrm>
            <a:off x="3779912" y="692696"/>
            <a:ext cx="4536504" cy="2664296"/>
          </a:xfrm>
        </p:spPr>
        <p:txBody>
          <a:bodyPr>
            <a:normAutofit/>
          </a:bodyPr>
          <a:lstStyle/>
          <a:p>
            <a:r>
              <a:rPr lang="tr-TR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ÖFKE</a:t>
            </a:r>
            <a:br>
              <a:rPr lang="tr-TR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tr-TR" sz="3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&amp;</a:t>
            </a:r>
            <a:r>
              <a:rPr lang="tr-TR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tr-TR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tr-TR" sz="3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ÖFKEYİ KONTROL ETME YOLLARI</a:t>
            </a:r>
            <a:endParaRPr lang="tr-TR" sz="3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7" name="Metin Yer Tutucusu 16"/>
          <p:cNvSpPr>
            <a:spLocks noGrp="1"/>
          </p:cNvSpPr>
          <p:nvPr>
            <p:ph type="subTitle" idx="1"/>
          </p:nvPr>
        </p:nvSpPr>
        <p:spPr>
          <a:xfrm>
            <a:off x="5148064" y="4797152"/>
            <a:ext cx="3128392" cy="1041152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Çetin SARIYILDIZ</a:t>
            </a:r>
          </a:p>
          <a:p>
            <a:pPr algn="ctr"/>
            <a:r>
              <a:rPr lang="tr-TR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Rehber Öğretmen</a:t>
            </a:r>
            <a:endParaRPr lang="tr-TR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" name="Resim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548680"/>
            <a:ext cx="2880321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04268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5442" y="1772816"/>
            <a:ext cx="8712968" cy="4106862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r>
              <a:rPr lang="tr-TR" b="1" i="1" dirty="0">
                <a:solidFill>
                  <a:schemeClr val="tx1"/>
                </a:solidFill>
                <a:cs typeface="Times New Roman" pitchFamily="18" charset="0"/>
              </a:rPr>
              <a:t>	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Bazı insanlar aras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nda yanl</a:t>
            </a:r>
            <a:r>
              <a:rPr lang="tr-TR" b="1" i="1" dirty="0" smtClean="0">
                <a:solidFill>
                  <a:schemeClr val="tx1"/>
                </a:solidFill>
              </a:rPr>
              <a:t>ış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 bir inan</a:t>
            </a:r>
            <a:r>
              <a:rPr lang="tr-TR" b="1" i="1" dirty="0" smtClean="0">
                <a:solidFill>
                  <a:schemeClr val="tx1"/>
                </a:solidFill>
              </a:rPr>
              <a:t>ış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 vardır.</a:t>
            </a:r>
          </a:p>
          <a:p>
            <a:pPr eaLnBrk="1" hangingPunct="1">
              <a:buFontTx/>
              <a:buNone/>
            </a:pP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	Öfkelendi</a:t>
            </a:r>
            <a:r>
              <a:rPr lang="tr-TR" b="1" i="1" dirty="0" smtClean="0">
                <a:solidFill>
                  <a:schemeClr val="tx1"/>
                </a:solidFill>
              </a:rPr>
              <a:t>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inde </a:t>
            </a:r>
            <a:r>
              <a:rPr lang="tr-TR" b="1" i="1" dirty="0" smtClean="0">
                <a:solidFill>
                  <a:schemeClr val="tx1"/>
                </a:solidFill>
              </a:rPr>
              <a:t>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iddetli tepki veren insanlar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n güçlü ki</a:t>
            </a:r>
            <a:r>
              <a:rPr lang="tr-TR" b="1" i="1" dirty="0" smtClean="0">
                <a:solidFill>
                  <a:schemeClr val="tx1"/>
                </a:solidFill>
              </a:rPr>
              <a:t>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iler  </a:t>
            </a:r>
          </a:p>
          <a:p>
            <a:pPr eaLnBrk="1" hangingPunct="1">
              <a:buFontTx/>
              <a:buNone/>
            </a:pP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olduklar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 dü</a:t>
            </a:r>
            <a:r>
              <a:rPr lang="tr-TR" b="1" i="1" dirty="0" smtClean="0">
                <a:solidFill>
                  <a:schemeClr val="tx1"/>
                </a:solidFill>
              </a:rPr>
              <a:t>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ünülür.</a:t>
            </a:r>
          </a:p>
          <a:p>
            <a:pPr eaLnBrk="1" hangingPunct="1">
              <a:buFontTx/>
              <a:buNone/>
            </a:pPr>
            <a:r>
              <a:rPr lang="tr-TR" b="1" i="1" dirty="0">
                <a:solidFill>
                  <a:schemeClr val="tx1"/>
                </a:solidFill>
                <a:cs typeface="Times New Roman" pitchFamily="18" charset="0"/>
              </a:rPr>
              <a:t>	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Oysa güçlü insan nerede nasıl tepki vermesi gerekti</a:t>
            </a:r>
            <a:r>
              <a:rPr lang="tr-TR" b="1" i="1" dirty="0" smtClean="0">
                <a:solidFill>
                  <a:schemeClr val="tx1"/>
                </a:solidFill>
              </a:rPr>
              <a:t>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ini bilen</a:t>
            </a:r>
          </a:p>
          <a:p>
            <a:pPr eaLnBrk="1" hangingPunct="1">
              <a:buFontTx/>
              <a:buNone/>
            </a:pPr>
            <a:r>
              <a:rPr lang="tr-TR" b="1" i="1" dirty="0">
                <a:solidFill>
                  <a:schemeClr val="tx1"/>
                </a:solidFill>
                <a:cs typeface="Times New Roman" pitchFamily="18" charset="0"/>
              </a:rPr>
              <a:t>i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nsand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r.</a:t>
            </a:r>
          </a:p>
          <a:p>
            <a:pPr eaLnBrk="1" hangingPunct="1">
              <a:buFontTx/>
              <a:buNone/>
            </a:pPr>
            <a:r>
              <a:rPr lang="tr-TR" b="1" i="1" dirty="0">
                <a:solidFill>
                  <a:schemeClr val="tx1"/>
                </a:solidFill>
                <a:cs typeface="Times New Roman" pitchFamily="18" charset="0"/>
              </a:rPr>
              <a:t>	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Bir eyleme ka</a:t>
            </a:r>
            <a:r>
              <a:rPr lang="tr-TR" b="1" i="1" dirty="0" smtClean="0">
                <a:solidFill>
                  <a:schemeClr val="tx1"/>
                </a:solidFill>
              </a:rPr>
              <a:t>l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k</a:t>
            </a:r>
            <a:r>
              <a:rPr lang="tr-TR" b="1" i="1" dirty="0" smtClean="0">
                <a:solidFill>
                  <a:schemeClr val="tx1"/>
                </a:solidFill>
              </a:rPr>
              <a:t>ış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madan önce yapaca</a:t>
            </a:r>
            <a:r>
              <a:rPr lang="tr-TR" b="1" i="1" dirty="0" smtClean="0">
                <a:solidFill>
                  <a:schemeClr val="tx1"/>
                </a:solidFill>
              </a:rPr>
              <a:t>ğı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 hareketin sonuçlar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n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endParaRPr lang="tr-TR" b="1" i="1" dirty="0">
              <a:solidFill>
                <a:schemeClr val="tx1"/>
              </a:solidFill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önceden kestirebilen ki</a:t>
            </a:r>
            <a:r>
              <a:rPr lang="tr-TR" b="1" i="1" dirty="0" smtClean="0">
                <a:solidFill>
                  <a:schemeClr val="tx1"/>
                </a:solidFill>
              </a:rPr>
              <a:t>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 güçlü insand</a:t>
            </a:r>
            <a:r>
              <a:rPr lang="tr-TR" b="1" i="1" dirty="0" smtClean="0">
                <a:solidFill>
                  <a:schemeClr val="tx1"/>
                </a:solidFill>
              </a:rPr>
              <a:t>ı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r. Öfkelendi</a:t>
            </a:r>
            <a:r>
              <a:rPr lang="tr-TR" b="1" i="1" dirty="0" smtClean="0">
                <a:solidFill>
                  <a:schemeClr val="tx1"/>
                </a:solidFill>
              </a:rPr>
              <a:t>ğ</a:t>
            </a: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inde ani tepki</a:t>
            </a:r>
          </a:p>
          <a:p>
            <a:pPr eaLnBrk="1" hangingPunct="1">
              <a:buFontTx/>
              <a:buNone/>
            </a:pPr>
            <a:r>
              <a:rPr lang="tr-TR" b="1" i="1" dirty="0" smtClean="0">
                <a:solidFill>
                  <a:schemeClr val="tx1"/>
                </a:solidFill>
                <a:cs typeface="Times New Roman" pitchFamily="18" charset="0"/>
              </a:rPr>
              <a:t>veren ise aciz ve güçsüzdür</a:t>
            </a:r>
            <a:r>
              <a:rPr lang="tr-TR" b="1" i="1" dirty="0" smtClean="0">
                <a:solidFill>
                  <a:schemeClr val="tx1"/>
                </a:solidFill>
              </a:rPr>
              <a:t>. </a:t>
            </a:r>
            <a:r>
              <a:rPr lang="tr-TR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(Hz. Ali)</a:t>
            </a:r>
          </a:p>
        </p:txBody>
      </p:sp>
      <p:sp>
        <p:nvSpPr>
          <p:cNvPr id="21508" name="Rectangle 5"/>
          <p:cNvSpPr>
            <a:spLocks noChangeArrowheads="1"/>
          </p:cNvSpPr>
          <p:nvPr/>
        </p:nvSpPr>
        <p:spPr bwMode="auto">
          <a:xfrm>
            <a:off x="755576" y="270682"/>
            <a:ext cx="76327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tr-T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Öfkeli Tepki Veren İnsan Güçlü Bir İnsan Mıdır?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374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ğlum bak git - İzle - Komik - Nevidyo.com.fl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99592" y="476672"/>
            <a:ext cx="741682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248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75856" y="260648"/>
            <a:ext cx="5472608" cy="7200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Neden  Öfkeleniriz?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0213" y="1340768"/>
            <a:ext cx="8713787" cy="5400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Kendimizi çıkmazda-çaresiz  hissettiğimizde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Anlaşılmadığımızı hissettiğimizde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Engellendiğimizde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Tehdit algıladığımızda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Benliğimize direkt saldırıldığında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Değerlerimize saldırıldığında 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Kendisine sunulacak hizmet geciktiğinde.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Kendisine saygısızca davranıldığında.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Yorgun, uykusuz ve stresli olabilir.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Kendisini kimsenin anlamadığını düşünüyor olabilir.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Bağırarak isteklerinin yerine geleceğini sanıyor olabilir. </a:t>
            </a:r>
          </a:p>
          <a:p>
            <a:pPr eaLnBrk="1" hangingPunct="1">
              <a:lnSpc>
                <a:spcPct val="8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800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Beklentileri yerine getirilmemiş olabilir.</a:t>
            </a:r>
          </a:p>
        </p:txBody>
      </p:sp>
    </p:spTree>
    <p:extLst>
      <p:ext uri="{BB962C8B-B14F-4D97-AF65-F5344CB8AC3E}">
        <p14:creationId xmlns:p14="http://schemas.microsoft.com/office/powerpoint/2010/main" xmlns="" val="27850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260649"/>
            <a:ext cx="7777484" cy="5040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ÖFKEYE  EŞLİK  EDEN DUYGULAR</a:t>
            </a:r>
          </a:p>
        </p:txBody>
      </p:sp>
      <p:sp>
        <p:nvSpPr>
          <p:cNvPr id="23555" name="AutoShape 2"/>
          <p:cNvSpPr>
            <a:spLocks noChangeArrowheads="1"/>
          </p:cNvSpPr>
          <p:nvPr/>
        </p:nvSpPr>
        <p:spPr bwMode="auto">
          <a:xfrm>
            <a:off x="2339752" y="2492375"/>
            <a:ext cx="3311748" cy="2808288"/>
          </a:xfrm>
          <a:prstGeom prst="irregularSeal2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2051050" y="1773238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KIZGINLIK</a:t>
            </a: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1042988" y="2492375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KAYGI</a:t>
            </a:r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684213" y="3716338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KİN</a:t>
            </a:r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5446097" y="2296923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NEFRET</a:t>
            </a:r>
          </a:p>
        </p:txBody>
      </p:sp>
      <p:sp>
        <p:nvSpPr>
          <p:cNvPr id="23561" name="Text Box 8"/>
          <p:cNvSpPr txBox="1">
            <a:spLocks noChangeArrowheads="1"/>
          </p:cNvSpPr>
          <p:nvPr/>
        </p:nvSpPr>
        <p:spPr bwMode="auto">
          <a:xfrm>
            <a:off x="5292725" y="4652963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DÜŞMANLIK</a:t>
            </a:r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5783500" y="3464067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YIKICILIK</a:t>
            </a:r>
          </a:p>
        </p:txBody>
      </p:sp>
      <p:sp>
        <p:nvSpPr>
          <p:cNvPr id="23563" name="Text Box 10"/>
          <p:cNvSpPr txBox="1">
            <a:spLocks noChangeArrowheads="1"/>
          </p:cNvSpPr>
          <p:nvPr/>
        </p:nvSpPr>
        <p:spPr bwMode="auto">
          <a:xfrm>
            <a:off x="1619250" y="4797425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HİCİV</a:t>
            </a:r>
            <a:endParaRPr lang="tr-T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564" name="Text Box 11"/>
          <p:cNvSpPr txBox="1">
            <a:spLocks noChangeArrowheads="1"/>
          </p:cNvSpPr>
          <p:nvPr/>
        </p:nvSpPr>
        <p:spPr bwMode="auto">
          <a:xfrm>
            <a:off x="3348038" y="5445125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ÖC ALMA</a:t>
            </a:r>
          </a:p>
        </p:txBody>
      </p:sp>
      <p:sp>
        <p:nvSpPr>
          <p:cNvPr id="23565" name="Text Box 12"/>
          <p:cNvSpPr txBox="1">
            <a:spLocks noChangeArrowheads="1"/>
          </p:cNvSpPr>
          <p:nvPr/>
        </p:nvSpPr>
        <p:spPr bwMode="auto">
          <a:xfrm>
            <a:off x="2921310" y="3716338"/>
            <a:ext cx="1871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r-T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ÖFKE</a:t>
            </a:r>
            <a:endParaRPr lang="tr-T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566" name="Text Box 13"/>
          <p:cNvSpPr txBox="1">
            <a:spLocks noChangeArrowheads="1"/>
          </p:cNvSpPr>
          <p:nvPr/>
        </p:nvSpPr>
        <p:spPr bwMode="auto">
          <a:xfrm>
            <a:off x="4035870" y="1534948"/>
            <a:ext cx="2879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HİDDET</a:t>
            </a:r>
          </a:p>
        </p:txBody>
      </p:sp>
    </p:spTree>
    <p:extLst>
      <p:ext uri="{BB962C8B-B14F-4D97-AF65-F5344CB8AC3E}">
        <p14:creationId xmlns:p14="http://schemas.microsoft.com/office/powerpoint/2010/main" xmlns="" val="3359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635896" y="260649"/>
            <a:ext cx="5256584" cy="720080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Sağlığa </a:t>
            </a:r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Etkisi…</a:t>
            </a:r>
            <a:endParaRPr lang="tr-TR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412776"/>
            <a:ext cx="7776864" cy="504056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endParaRPr lang="tr-TR" b="1" i="1" dirty="0"/>
          </a:p>
          <a:p>
            <a:pPr marL="0" indent="0"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 </a:t>
            </a:r>
            <a:r>
              <a:rPr lang="tr-T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ifade 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edil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-e-</a:t>
            </a:r>
            <a:r>
              <a:rPr lang="tr-TR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meyen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öfkenin yol açtığı fiziksel problemler arasında</a:t>
            </a:r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0" indent="0"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None/>
            </a:pPr>
            <a:endParaRPr lang="tr-TR" sz="1500" b="1" i="1" dirty="0"/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Baş </a:t>
            </a:r>
            <a:r>
              <a:rPr lang="tr-TR" sz="2600" b="1" i="1" dirty="0"/>
              <a:t>ağrıları,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Mide </a:t>
            </a:r>
            <a:r>
              <a:rPr lang="tr-TR" sz="2600" b="1" i="1" dirty="0"/>
              <a:t>rahatsızlıkları,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Solunum </a:t>
            </a:r>
            <a:r>
              <a:rPr lang="tr-TR" sz="2600" b="1" i="1" dirty="0"/>
              <a:t>problemleri,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Cilt </a:t>
            </a:r>
            <a:r>
              <a:rPr lang="tr-TR" sz="2600" b="1" i="1" dirty="0"/>
              <a:t>problemleri,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Böbrek </a:t>
            </a:r>
            <a:r>
              <a:rPr lang="tr-TR" sz="2600" b="1" i="1" dirty="0"/>
              <a:t>fonksiyonlarında problemler,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Sinir </a:t>
            </a:r>
            <a:r>
              <a:rPr lang="tr-TR" sz="2600" b="1" i="1" dirty="0"/>
              <a:t>sistemi rahatsızlıkları,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Dolaşım </a:t>
            </a:r>
            <a:r>
              <a:rPr lang="tr-TR" sz="2600" b="1" i="1" dirty="0"/>
              <a:t>sorunları,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Var </a:t>
            </a:r>
            <a:r>
              <a:rPr lang="tr-TR" sz="2600" b="1" i="1" dirty="0"/>
              <a:t>olan fiziksel rahatsızlıkların kötüleşmesi,</a:t>
            </a:r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r>
              <a:rPr lang="tr-TR" sz="2600" b="1" i="1" dirty="0" smtClean="0"/>
              <a:t>Duygusal rahatsızlıklar…</a:t>
            </a:r>
            <a:endParaRPr lang="tr-TR" sz="2600" b="1" i="1" dirty="0"/>
          </a:p>
          <a:p>
            <a:pPr>
              <a:lnSpc>
                <a:spcPct val="80000"/>
              </a:lnSpc>
              <a:buClr>
                <a:schemeClr val="tx2">
                  <a:lumMod val="75000"/>
                </a:schemeClr>
              </a:buClr>
              <a:buSzPct val="115000"/>
              <a:buFont typeface="Arial" pitchFamily="34" charset="0"/>
              <a:buChar char="•"/>
            </a:pPr>
            <a:endParaRPr lang="tr-TR" b="1" i="1" dirty="0"/>
          </a:p>
        </p:txBody>
      </p:sp>
    </p:spTree>
    <p:extLst>
      <p:ext uri="{BB962C8B-B14F-4D97-AF65-F5344CB8AC3E}">
        <p14:creationId xmlns:p14="http://schemas.microsoft.com/office/powerpoint/2010/main" xmlns="" val="186121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çılgın koç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 flipH="1">
            <a:off x="827584" y="1723977"/>
            <a:ext cx="7272808" cy="4608512"/>
          </a:xfrm>
          <a:prstGeom prst="rect">
            <a:avLst/>
          </a:prstGeom>
        </p:spPr>
      </p:pic>
      <p:sp>
        <p:nvSpPr>
          <p:cNvPr id="8" name="Başlık 7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556791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Korku, Karanlık Tarafa Giden Yoldur. </a:t>
            </a:r>
            <a:b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Korku Öfkeye, Öfke Nefrete, Nefret İse Acıya Yol Açar.</a:t>
            </a:r>
            <a:b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						Star </a:t>
            </a:r>
            <a:r>
              <a:rPr lang="tr-TR" sz="2400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Wars</a:t>
            </a:r>
            <a: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(1999)</a:t>
            </a:r>
            <a:br>
              <a:rPr lang="tr-TR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tr-T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55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97A1B-DD47-4AF5-9BB9-3ECEEDF8315B}" type="slidenum">
              <a:rPr lang="tr-TR"/>
              <a:pPr>
                <a:defRPr/>
              </a:pPr>
              <a:t>16</a:t>
            </a:fld>
            <a:endParaRPr lang="tr-TR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419872" y="260649"/>
            <a:ext cx="5400600" cy="93610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ÖFKE  ANALİZİ;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251520" y="1844824"/>
            <a:ext cx="8568952" cy="432048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Beni   daha   çok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neler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 öfkelendirir?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Öfkemi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  şekilde  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dışa   vuruyorum?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Sonuç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   istediğim   gibi   oluyor   mu?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Öfkemden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sonra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   ne   hissederim?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Öfkemin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olumsuz   sonuçları  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nelerdir?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Öfkemin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başkalarına   etkisi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ne   oluyor?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Öfkemin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asıl    kaynağında  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ne   var?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itchFamily="2" charset="2"/>
              <a:buChar char="ü"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</a:rPr>
              <a:t>Öfkemi   nasıl   kabul   edebilir   ve   nasıl zararsız   bir   şekilde   ifade   edebilirim? </a:t>
            </a:r>
          </a:p>
        </p:txBody>
      </p:sp>
    </p:spTree>
    <p:extLst>
      <p:ext uri="{BB962C8B-B14F-4D97-AF65-F5344CB8AC3E}">
        <p14:creationId xmlns:p14="http://schemas.microsoft.com/office/powerpoint/2010/main" xmlns="" val="19536214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63888" y="260648"/>
            <a:ext cx="5328592" cy="122413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DÜŞÜNCELERİMİZ VE </a:t>
            </a:r>
            <a:b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tr-T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ÖFKE;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772816"/>
            <a:ext cx="5616624" cy="4752528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tr-TR" sz="3000" b="1" i="1" dirty="0" smtClean="0"/>
              <a:t>Öfkemiz düşüncelerimize   bağlıdır.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endParaRPr lang="tr-TR" sz="1000" i="1" dirty="0" smtClean="0">
              <a:solidFill>
                <a:srgbClr val="FF9900"/>
              </a:solidFill>
            </a:endParaRP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tr-TR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Düşüncelerimiz duygularımızı,    duygularımız da davranışlarımızı </a:t>
            </a:r>
            <a:r>
              <a:rPr lang="tr-TR" sz="3000" b="1" i="1" dirty="0" smtClean="0"/>
              <a:t>etkiler.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endParaRPr lang="tr-TR" sz="1000" b="1" i="1" dirty="0" smtClean="0"/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tr-TR" sz="2800" b="1" i="1" dirty="0" smtClean="0"/>
              <a:t>Öfke yaratan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düşüncelerimizi değiştirdiğimizde </a:t>
            </a:r>
            <a:r>
              <a:rPr lang="tr-TR" sz="2800" b="1" i="1" dirty="0" smtClean="0"/>
              <a:t>öfkemizin  şiddetinin azaldığını görürüz.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2348880"/>
            <a:ext cx="324036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0023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8CE44-605B-4F40-8D37-4B8E69F44A27}" type="slidenum">
              <a:rPr lang="tr-TR"/>
              <a:pPr>
                <a:defRPr/>
              </a:pPr>
              <a:t>18</a:t>
            </a:fld>
            <a:endParaRPr lang="tr-TR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27984" y="228600"/>
            <a:ext cx="4464496" cy="111216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İnkar Etmeyin..!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988840"/>
            <a:ext cx="8712968" cy="414208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sz="2800" b="1" i="1" dirty="0" smtClean="0">
                <a:solidFill>
                  <a:schemeClr val="tx2"/>
                </a:solidFill>
              </a:rPr>
              <a:t>Genellikle</a:t>
            </a:r>
            <a:r>
              <a:rPr lang="tr-TR" sz="2800" b="1" i="1" dirty="0" smtClean="0"/>
              <a:t> insanlar öfke ile ilgili   sıkıntılarını   kabul   edip  yardım  istemek   yerine,  öfkelerini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bastırma,   yok  sayma</a:t>
            </a:r>
            <a:r>
              <a:rPr lang="tr-TR" sz="2800" b="1" i="1" dirty="0"/>
              <a:t> </a:t>
            </a:r>
            <a:r>
              <a:rPr lang="tr-TR" sz="2800" b="1" i="1" dirty="0" smtClean="0"/>
              <a:t>eğilimindedirler.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sz="2800" b="1" i="1" dirty="0" smtClean="0"/>
              <a:t>Bastırılmış öfke zamanla</a:t>
            </a:r>
            <a:r>
              <a:rPr lang="tr-TR" sz="2800" b="1" i="1" dirty="0" smtClean="0">
                <a:solidFill>
                  <a:srgbClr val="FF9900"/>
                </a:solidFill>
              </a:rPr>
              <a:t>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kronikleşir</a:t>
            </a:r>
            <a:r>
              <a:rPr lang="tr-TR" sz="2800" b="1" i="1" dirty="0" smtClean="0"/>
              <a:t>(kalıcı) </a:t>
            </a:r>
          </a:p>
          <a:p>
            <a:pPr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sz="2800" b="1" i="1" dirty="0" smtClean="0"/>
              <a:t>Başlıca  üç  objeye  yönelik  ortaya  çıkar</a:t>
            </a:r>
          </a:p>
          <a:p>
            <a:pPr marL="0" indent="0"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tr-TR" sz="2800" b="1" i="1" dirty="0" smtClean="0"/>
              <a:t> 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tr-TR" sz="2800" b="1" i="1" dirty="0" smtClean="0"/>
              <a:t>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Kişinin  kendisine</a:t>
            </a:r>
          </a:p>
          <a:p>
            <a:pPr marL="0" indent="0"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* Başkalarına</a:t>
            </a:r>
          </a:p>
          <a:p>
            <a:pPr marL="0" indent="0" eaLnBrk="1" hangingPunct="1">
              <a:lnSpc>
                <a:spcPct val="9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* Başına  gelenlere,  yaşadığı  dünyaya  karşı   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 flipV="1">
            <a:off x="395288" y="4632325"/>
            <a:ext cx="83534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tr-TR" sz="2600" b="1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tr-TR" sz="2600" b="1"/>
          </a:p>
        </p:txBody>
      </p:sp>
    </p:spTree>
    <p:extLst>
      <p:ext uri="{BB962C8B-B14F-4D97-AF65-F5344CB8AC3E}">
        <p14:creationId xmlns:p14="http://schemas.microsoft.com/office/powerpoint/2010/main" xmlns="" val="16011929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540D60-C543-418E-9BE5-57C8107A1C54}" type="slidenum">
              <a:rPr lang="tr-TR"/>
              <a:pPr>
                <a:defRPr/>
              </a:pPr>
              <a:t>19</a:t>
            </a:fld>
            <a:endParaRPr lang="tr-TR"/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00" y="2349500"/>
            <a:ext cx="8712200" cy="410368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 smtClean="0"/>
              <a:t>Öfkenizi  </a:t>
            </a: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tetikleyen</a:t>
            </a:r>
            <a:r>
              <a:rPr lang="tr-TR" sz="2600" b="1" i="1" dirty="0" smtClean="0">
                <a:solidFill>
                  <a:srgbClr val="FF9900"/>
                </a:solidFill>
              </a:rPr>
              <a:t> </a:t>
            </a:r>
            <a:r>
              <a:rPr lang="tr-TR" sz="2600" b="1" i="1" dirty="0" smtClean="0"/>
              <a:t> durumları  ve  </a:t>
            </a: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biçimini </a:t>
            </a:r>
            <a:r>
              <a:rPr lang="tr-TR" sz="2600" b="1" i="1" dirty="0" smtClean="0"/>
              <a:t> tanıyın.</a:t>
            </a:r>
            <a:endParaRPr lang="tr-TR" sz="2600" b="1" i="1" dirty="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Sakinleşme</a:t>
            </a:r>
            <a:r>
              <a:rPr lang="tr-TR" sz="2600" b="1" i="1" dirty="0" smtClean="0"/>
              <a:t>  yönteminizi  belirleyin.</a:t>
            </a:r>
            <a:endParaRPr lang="tr-TR" sz="2600" b="1" i="1" dirty="0" smtClean="0">
              <a:solidFill>
                <a:srgbClr val="FF9900"/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 smtClean="0"/>
              <a:t>Kendinizi  </a:t>
            </a:r>
            <a:r>
              <a:rPr lang="tr-TR" sz="2600" b="1" i="1" dirty="0"/>
              <a:t>kontrol etme  konusunda  </a:t>
            </a:r>
            <a:r>
              <a:rPr lang="tr-TR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kararlı</a:t>
            </a:r>
            <a:r>
              <a:rPr lang="tr-TR" sz="2600" b="1" i="1" dirty="0"/>
              <a:t>  </a:t>
            </a:r>
            <a:r>
              <a:rPr lang="tr-TR" sz="2600" b="1" i="1" dirty="0" smtClean="0"/>
              <a:t>olun.</a:t>
            </a:r>
            <a:endParaRPr lang="tr-TR" sz="2600" b="1" i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Şiddet  davranışlarını  </a:t>
            </a:r>
            <a:r>
              <a:rPr lang="tr-TR" sz="2600" b="1" i="1" dirty="0"/>
              <a:t>asla  kabul  edilebilir  görmeyin.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Çevrenizdekileri</a:t>
            </a:r>
            <a:r>
              <a:rPr lang="tr-TR" sz="2600" b="1" i="1" dirty="0">
                <a:solidFill>
                  <a:srgbClr val="FF9900"/>
                </a:solidFill>
              </a:rPr>
              <a:t> </a:t>
            </a:r>
            <a:r>
              <a:rPr lang="tr-TR" sz="2600" b="1" i="1" dirty="0"/>
              <a:t> öfkelendiğinize  dair  bilgilendirin.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Problemi  </a:t>
            </a:r>
            <a:r>
              <a:rPr lang="tr-TR" sz="2600" b="1" i="1" dirty="0"/>
              <a:t>açıklığa  kavuşturun.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2" pitchFamily="18" charset="2"/>
              <a:buChar char="P"/>
            </a:pPr>
            <a:r>
              <a:rPr lang="tr-TR" sz="2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Çözüm</a:t>
            </a:r>
            <a:r>
              <a:rPr lang="tr-TR" sz="2600" b="1" i="1" dirty="0"/>
              <a:t>  aramaya  odaklanın</a:t>
            </a:r>
            <a:r>
              <a:rPr lang="tr-TR" sz="2600" b="1" i="1" dirty="0" smtClean="0"/>
              <a:t>.</a:t>
            </a:r>
            <a:endParaRPr lang="tr-TR" sz="2600" b="1" i="1" dirty="0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20275" y="260350"/>
            <a:ext cx="4623725" cy="10080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ÖFKEYİ</a:t>
            </a:r>
            <a:b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KONTROL  ETME-1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95" y="404664"/>
            <a:ext cx="4320480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575145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 idx="4294967295"/>
          </p:nvPr>
        </p:nvSpPr>
        <p:spPr>
          <a:xfrm>
            <a:off x="4067944" y="1628800"/>
            <a:ext cx="3568824" cy="936104"/>
          </a:xfrm>
        </p:spPr>
        <p:txBody>
          <a:bodyPr>
            <a:normAutofit/>
          </a:bodyPr>
          <a:lstStyle/>
          <a:p>
            <a:pPr algn="l"/>
            <a:r>
              <a:rPr lang="tr-TR" sz="3000" b="1" u="sng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İÇERİK;</a:t>
            </a:r>
            <a:endParaRPr lang="tr-TR" sz="3000" b="1" u="sng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" name="Metin Yer Tutucusu 11"/>
          <p:cNvSpPr>
            <a:spLocks noGrp="1"/>
          </p:cNvSpPr>
          <p:nvPr>
            <p:ph type="body" sz="half" idx="4294967295"/>
          </p:nvPr>
        </p:nvSpPr>
        <p:spPr>
          <a:xfrm>
            <a:off x="4067944" y="2708920"/>
            <a:ext cx="4824536" cy="33843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  <a:cs typeface="Times New Roman" pitchFamily="18" charset="0"/>
              </a:rPr>
              <a:t>Öfke Nedir?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itchFamily="2" charset="2"/>
              <a:buChar char="ü"/>
            </a:pPr>
            <a:r>
              <a:rPr lang="tr-TR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  <a:cs typeface="Times New Roman" pitchFamily="18" charset="0"/>
              </a:rPr>
              <a:t>Öfkenin Belirtileri Nelerdir?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itchFamily="2" charset="2"/>
              <a:buChar char="ü"/>
            </a:pPr>
            <a:r>
              <a:rPr lang="tr-TR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  <a:cs typeface="Times New Roman" pitchFamily="18" charset="0"/>
              </a:rPr>
              <a:t>Öfke Biçimleri/Türleri Nelerdir?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itchFamily="2" charset="2"/>
              <a:buChar char="ü"/>
            </a:pPr>
            <a:r>
              <a:rPr lang="tr-TR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  <a:cs typeface="Times New Roman" pitchFamily="18" charset="0"/>
              </a:rPr>
              <a:t>Öfkeli Davranış Ve Doğurduğu Olumsuz Sonuçlar Nelerdir?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itchFamily="2" charset="2"/>
              <a:buChar char="ü"/>
            </a:pPr>
            <a:r>
              <a:rPr lang="tr-TR" sz="20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  <a:cs typeface="Times New Roman" pitchFamily="18" charset="0"/>
              </a:rPr>
              <a:t>Öfke Kontrolü Nasıl Sağlanır?</a:t>
            </a:r>
          </a:p>
          <a:p>
            <a:pPr marL="285750" indent="-285750">
              <a:lnSpc>
                <a:spcPct val="150000"/>
              </a:lnSpc>
              <a:buClr>
                <a:schemeClr val="bg2">
                  <a:lumMod val="10000"/>
                </a:schemeClr>
              </a:buClr>
              <a:buFont typeface="Wingdings" pitchFamily="2" charset="2"/>
              <a:buChar char="ü"/>
            </a:pPr>
            <a:endParaRPr lang="tr-TR" sz="2000" b="1" dirty="0" smtClean="0">
              <a:solidFill>
                <a:schemeClr val="bg2">
                  <a:lumMod val="25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980728"/>
            <a:ext cx="3096344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52846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5536" y="1700213"/>
            <a:ext cx="7668964" cy="4249067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Konuş Fakat </a:t>
            </a: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Söylenme,</a:t>
            </a:r>
          </a:p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Konuş Fakat </a:t>
            </a: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Vurma,</a:t>
            </a:r>
          </a:p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Sakinleşmek Ve Durumu Düşünmek İçin Zamana İhtiyacın Varsa </a:t>
            </a:r>
            <a:r>
              <a:rPr lang="tr-TR" sz="2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Oradan Uzaklaş </a:t>
            </a:r>
            <a:r>
              <a:rPr lang="tr-TR" sz="26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(9/10)</a:t>
            </a:r>
          </a:p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Yetişkinden Yardım Al.</a:t>
            </a:r>
          </a:p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r>
              <a:rPr lang="tr-TR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Öfkenin Sana Zarar Vermesine Asla İzin </a:t>
            </a:r>
            <a:r>
              <a:rPr lang="tr-TR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Verme.</a:t>
            </a:r>
            <a:endParaRPr lang="tr-TR" sz="2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ü"/>
            </a:pPr>
            <a:endParaRPr lang="tr-TR" sz="2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27984" y="260648"/>
            <a:ext cx="4464496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ÖFKEYİ</a:t>
            </a:r>
            <a:b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tr-TR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KONTROL  ETME-2</a:t>
            </a:r>
          </a:p>
        </p:txBody>
      </p:sp>
    </p:spTree>
    <p:extLst>
      <p:ext uri="{BB962C8B-B14F-4D97-AF65-F5344CB8AC3E}">
        <p14:creationId xmlns:p14="http://schemas.microsoft.com/office/powerpoint/2010/main" xmlns="" val="2121940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5936" y="338328"/>
            <a:ext cx="4896544" cy="1866536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Che" panose="02030609000101010101" pitchFamily="49" charset="-127"/>
              </a:rPr>
              <a:t>ÖFKE KONTROLÜNDE BAŞVURULABİLECEK YÖNTEMLER;</a:t>
            </a:r>
            <a:endParaRPr lang="tr-T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BatangChe" panose="02030609000101010101" pitchFamily="49" charset="-127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19010" y="1995276"/>
            <a:ext cx="874547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Font typeface="Wingdings 2" pitchFamily="18" charset="2"/>
              <a:buChar char="P"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Derin Nefes  </a:t>
            </a:r>
            <a:r>
              <a:rPr lang="tr-T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lma;</a:t>
            </a:r>
          </a:p>
          <a:p>
            <a:pPr>
              <a:buClr>
                <a:srgbClr val="FF0000"/>
              </a:buClr>
            </a:pPr>
            <a:r>
              <a:rPr lang="tr-TR" sz="2400" b="1" i="1" dirty="0" smtClean="0"/>
              <a:t>     Sinirleneceğinizi hissettiğiniz an, nefes  </a:t>
            </a:r>
            <a:r>
              <a:rPr lang="tr-TR" sz="2400" b="1" i="1" dirty="0"/>
              <a:t>ve  nabzınızı  kontrol  altında </a:t>
            </a:r>
            <a:r>
              <a:rPr lang="tr-TR" sz="2400" b="1" i="1" dirty="0" smtClean="0"/>
              <a:t>tutmak için diyafram şişene kadar burundan derin nefes alın. 3-5 </a:t>
            </a:r>
            <a:r>
              <a:rPr lang="tr-TR" sz="2400" b="1" i="1" dirty="0" err="1" smtClean="0"/>
              <a:t>sn</a:t>
            </a:r>
            <a:r>
              <a:rPr lang="tr-TR" sz="2400" b="1" i="1" dirty="0" smtClean="0"/>
              <a:t> tuttuktan sonra ağızdan yavaş yavaş verin. Bunu ortalama </a:t>
            </a:r>
            <a:r>
              <a:rPr lang="tr-TR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defa </a:t>
            </a:r>
            <a:r>
              <a:rPr lang="tr-TR" sz="2400" b="1" i="1" dirty="0" smtClean="0"/>
              <a:t>yapın.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Spor/Egzersiz Yapma</a:t>
            </a:r>
            <a:r>
              <a:rPr lang="tr-TR" sz="2400" b="1" i="1" dirty="0" smtClean="0">
                <a:solidFill>
                  <a:srgbClr val="FF0000"/>
                </a:solidFill>
              </a:rPr>
              <a:t>;</a:t>
            </a:r>
          </a:p>
          <a:p>
            <a:pPr>
              <a:buClr>
                <a:srgbClr val="FF0000"/>
              </a:buClr>
            </a:pPr>
            <a:r>
              <a:rPr lang="tr-TR" sz="2400" b="1" i="1" dirty="0" smtClean="0"/>
              <a:t>     Agresif bir yapısı olduğunu düşünen kişinin özellikle günlük gevşemeyi sağlayacak hareketleri yapması faydalı olacaktır.</a:t>
            </a:r>
            <a:endParaRPr lang="tr-TR" sz="2400" b="1" i="1" dirty="0"/>
          </a:p>
          <a:p>
            <a:pPr>
              <a:buClr>
                <a:srgbClr val="FF0000"/>
              </a:buClr>
              <a:buFont typeface="Wingdings 2" pitchFamily="18" charset="2"/>
              <a:buChar char="P"/>
            </a:pP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Olumlu Düşünme Ve Duygularını Paylaşma;</a:t>
            </a:r>
          </a:p>
          <a:p>
            <a:pPr>
              <a:buClr>
                <a:srgbClr val="FF0000"/>
              </a:buClr>
            </a:pPr>
            <a:r>
              <a:rPr lang="tr-TR" sz="2400" b="1" i="1" dirty="0" smtClean="0"/>
              <a:t>     Kendinize  </a:t>
            </a:r>
            <a:r>
              <a:rPr lang="tr-TR" sz="2400" b="1" i="1" dirty="0"/>
              <a:t>sizi  sakinleştirecek  </a:t>
            </a:r>
            <a:r>
              <a:rPr lang="tr-TR" sz="2400" b="1" i="1" dirty="0" smtClean="0"/>
              <a:t>cümleler </a:t>
            </a:r>
            <a:r>
              <a:rPr lang="tr-TR" sz="2400" b="1" i="1" dirty="0" smtClean="0">
                <a:solidFill>
                  <a:srgbClr val="FF0000"/>
                </a:solidFill>
              </a:rPr>
              <a:t>(</a:t>
            </a:r>
            <a:r>
              <a:rPr lang="tr-TR" sz="2400" b="1" i="1" dirty="0">
                <a:solidFill>
                  <a:srgbClr val="FF0000"/>
                </a:solidFill>
              </a:rPr>
              <a:t>sakin ol, sorun </a:t>
            </a:r>
            <a:r>
              <a:rPr lang="tr-TR" sz="2400" b="1" i="1" dirty="0" smtClean="0">
                <a:solidFill>
                  <a:srgbClr val="FF0000"/>
                </a:solidFill>
              </a:rPr>
              <a:t>yok, la havle çekmek, içinden 8-10’a kadar sayma </a:t>
            </a:r>
            <a:r>
              <a:rPr lang="tr-TR" sz="2400" b="1" i="1" dirty="0">
                <a:solidFill>
                  <a:srgbClr val="FF0000"/>
                </a:solidFill>
              </a:rPr>
              <a:t>vb.)  </a:t>
            </a:r>
            <a:r>
              <a:rPr lang="tr-TR" sz="2400" b="1" i="1" dirty="0" smtClean="0"/>
              <a:t>söyleyin</a:t>
            </a:r>
          </a:p>
          <a:p>
            <a:pPr>
              <a:buClr>
                <a:srgbClr val="FF0000"/>
              </a:buClr>
            </a:pPr>
            <a:r>
              <a:rPr lang="tr-TR" sz="2400" b="1" i="1" dirty="0"/>
              <a:t> </a:t>
            </a:r>
            <a:r>
              <a:rPr lang="tr-TR" sz="2400" b="1" i="1" dirty="0" smtClean="0"/>
              <a:t>  Duygularınızı, hissettiklerinizi sakin, medeni bir şekilde karşı tarafa anlatırsanız daha az zarar görürsünüz.</a:t>
            </a:r>
            <a:endParaRPr lang="tr-TR" sz="2400" b="1" i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010" y="188640"/>
            <a:ext cx="3920942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170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39952" y="260648"/>
            <a:ext cx="4752528" cy="79208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50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UNUTMAYIN!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908720"/>
            <a:ext cx="8496944" cy="5832648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chemeClr val="tx2">
                  <a:lumMod val="75000"/>
                </a:schemeClr>
              </a:buClr>
              <a:buNone/>
            </a:pPr>
            <a:r>
              <a:rPr lang="tr-TR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tr-TR" sz="3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ÖFKE;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Problemlerimizi</a:t>
            </a:r>
            <a:r>
              <a:rPr lang="tr-TR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çözmez,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Öcümüzü</a:t>
            </a:r>
            <a:r>
              <a:rPr lang="tr-TR" b="1" dirty="0" smtClean="0">
                <a:solidFill>
                  <a:srgbClr val="FF99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almamızı sağlamaz,  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Başkalarını 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kontrol</a:t>
            </a:r>
            <a:r>
              <a:rPr lang="tr-TR" b="1" dirty="0">
                <a:solidFill>
                  <a:srgbClr val="FF99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etmemizi</a:t>
            </a:r>
          </a:p>
          <a:p>
            <a:pPr marL="0" indent="0" eaLnBrk="1" hangingPunct="1">
              <a:buClr>
                <a:schemeClr val="tx2">
                  <a:lumMod val="75000"/>
                </a:schemeClr>
              </a:buClr>
              <a:buNone/>
            </a:pP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sağlamaz.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Haklı</a:t>
            </a:r>
            <a:r>
              <a:rPr lang="tr-TR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olduğumuzu göstermez.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Korku, kaygı ve mutsuzluğa </a:t>
            </a:r>
          </a:p>
          <a:p>
            <a:pPr marL="0" indent="0" eaLnBrk="1" hangingPunct="1">
              <a:buClr>
                <a:schemeClr val="tx2">
                  <a:lumMod val="75000"/>
                </a:schemeClr>
              </a:buClr>
              <a:buNone/>
            </a:pPr>
            <a:r>
              <a:rPr lang="tr-T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 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neden olur.</a:t>
            </a:r>
          </a:p>
          <a:p>
            <a:pPr eaLnBrk="1" hangingPunct="1">
              <a:buClr>
                <a:schemeClr val="tx2">
                  <a:lumMod val="75000"/>
                </a:schemeClr>
              </a:buClr>
              <a:buFont typeface="Arial" pitchFamily="34" charset="0"/>
              <a:buChar char="•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Kişileri</a:t>
            </a:r>
            <a:r>
              <a:rPr lang="tr-TR" b="1" dirty="0" smtClean="0">
                <a:solidFill>
                  <a:srgbClr val="FF99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bizden  uzaklaştırır.</a:t>
            </a:r>
          </a:p>
          <a:p>
            <a:pPr marL="0" lvl="0" indent="0">
              <a:buNone/>
            </a:pPr>
            <a:r>
              <a:rPr lang="tr-TR" sz="3000" dirty="0" smtClean="0">
                <a:solidFill>
                  <a:schemeClr val="tx1"/>
                </a:solidFill>
              </a:rPr>
              <a:t>         </a:t>
            </a:r>
          </a:p>
          <a:p>
            <a:pPr marL="0" lvl="0" indent="0">
              <a:buNone/>
            </a:pPr>
            <a:r>
              <a:rPr lang="tr-TR" sz="2800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</a:t>
            </a:r>
            <a:endParaRPr lang="tr-TR" sz="2200" b="1" dirty="0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1" y="1772816"/>
            <a:ext cx="3472580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Katlanmış Nesne 2"/>
          <p:cNvSpPr/>
          <p:nvPr/>
        </p:nvSpPr>
        <p:spPr>
          <a:xfrm>
            <a:off x="467544" y="5445224"/>
            <a:ext cx="8225107" cy="1296144"/>
          </a:xfrm>
          <a:prstGeom prst="foldedCorner">
            <a:avLst>
              <a:gd name="adj" fmla="val 15750"/>
            </a:avLst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23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   Öfkeye </a:t>
            </a:r>
            <a:r>
              <a:rPr lang="tr-TR" sz="23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Sarılmak, Birine Atmak İçin Kavradığınız Sıcak Bir Kömür Parçası </a:t>
            </a:r>
            <a:r>
              <a:rPr lang="tr-TR" sz="23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Gibidir. Yanan </a:t>
            </a:r>
            <a:r>
              <a:rPr lang="tr-TR" sz="23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Aslında Sizsinizdir.</a:t>
            </a:r>
          </a:p>
          <a:p>
            <a:r>
              <a:rPr lang="tr-TR" sz="2300" b="1" dirty="0">
                <a:solidFill>
                  <a:schemeClr val="bg1"/>
                </a:solidFill>
              </a:rPr>
              <a:t>				</a:t>
            </a:r>
            <a:r>
              <a:rPr lang="tr-TR" sz="2300" b="1" dirty="0" smtClean="0">
                <a:solidFill>
                  <a:schemeClr val="bg1"/>
                </a:solidFill>
              </a:rPr>
              <a:t>                               </a:t>
            </a:r>
            <a:r>
              <a:rPr lang="tr-TR" sz="2300" b="1" dirty="0" err="1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Gautama</a:t>
            </a:r>
            <a:r>
              <a:rPr lang="tr-TR" sz="2300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tr-TR" sz="2300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Buddha</a:t>
            </a:r>
            <a:r>
              <a:rPr lang="tr-TR" sz="23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963409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ANLIŞ ÇALIŞMA-öfke.MPE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99592" y="635801"/>
            <a:ext cx="7416824" cy="4593400"/>
          </a:xfrm>
          <a:prstGeom prst="rect">
            <a:avLst/>
          </a:prstGeom>
        </p:spPr>
      </p:pic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179512" y="5949280"/>
            <a:ext cx="5184576" cy="68111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ACI SİRKE, KÜPÜNE ZARAR VERİR...</a:t>
            </a:r>
            <a:endParaRPr lang="tr-TR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90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620688"/>
            <a:ext cx="7992888" cy="316835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Öfke Gelir Göz Kararır,</a:t>
            </a:r>
            <a:b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Öfke Gider Yüz Kızarır…</a:t>
            </a:r>
            <a:b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Kısaca…</a:t>
            </a:r>
            <a:b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tr-TR" sz="36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“Öfkeyle Kalkan, Zararla Oturur”</a:t>
            </a:r>
            <a:r>
              <a:rPr lang="tr-TR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499992" y="4725144"/>
            <a:ext cx="4312568" cy="897136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Çetin SARIYILDIZ</a:t>
            </a:r>
          </a:p>
          <a:p>
            <a:r>
              <a:rPr lang="tr-TR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Rehber Öğretmen</a:t>
            </a:r>
            <a:endParaRPr lang="tr-TR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77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4572000" y="404664"/>
            <a:ext cx="4017640" cy="720081"/>
          </a:xfrm>
        </p:spPr>
        <p:txBody>
          <a:bodyPr>
            <a:normAutofit/>
          </a:bodyPr>
          <a:lstStyle/>
          <a:p>
            <a:r>
              <a:rPr lang="tr-TR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ÖFKE NEDİR?</a:t>
            </a:r>
            <a:endParaRPr lang="tr-TR" sz="33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4294967295"/>
          </p:nvPr>
        </p:nvSpPr>
        <p:spPr>
          <a:xfrm>
            <a:off x="3809662" y="2276872"/>
            <a:ext cx="5154826" cy="385001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tr-TR" b="1" dirty="0">
                <a:latin typeface="Comic Sans MS" pitchFamily="66" charset="0"/>
              </a:rPr>
              <a:t>Karşılaşılan davranışa tepki olarak ortaya konan </a:t>
            </a:r>
            <a:r>
              <a:rPr lang="tr-TR" b="1" dirty="0" err="1">
                <a:latin typeface="Comic Sans MS" pitchFamily="66" charset="0"/>
              </a:rPr>
              <a:t>savunmasal</a:t>
            </a:r>
            <a:r>
              <a:rPr lang="tr-TR" b="1" dirty="0">
                <a:latin typeface="Comic Sans MS" pitchFamily="66" charset="0"/>
              </a:rPr>
              <a:t> bir tepkidir.</a:t>
            </a:r>
          </a:p>
          <a:p>
            <a:pPr marL="0" indent="0">
              <a:lnSpc>
                <a:spcPct val="9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tr-TR" sz="1000" b="1" dirty="0">
                <a:latin typeface="Comic Sans MS" pitchFamily="66" charset="0"/>
              </a:rPr>
              <a:t> </a:t>
            </a:r>
          </a:p>
          <a:p>
            <a:pPr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tr-TR" b="1" dirty="0">
                <a:latin typeface="Comic Sans MS" pitchFamily="66" charset="0"/>
              </a:rPr>
              <a:t>Kendini korumaya yönelik olarak agresif davranış ve karşı atağa geçmedir.</a:t>
            </a:r>
          </a:p>
          <a:p>
            <a:pPr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Courier New" pitchFamily="49" charset="0"/>
              <a:buChar char="o"/>
            </a:pPr>
            <a:endParaRPr lang="tr-TR" sz="1000" b="1" dirty="0">
              <a:latin typeface="Comic Sans MS" pitchFamily="66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tr-TR" b="1" dirty="0">
              <a:latin typeface="Comic Sans MS" pitchFamily="66" charset="0"/>
            </a:endParaRPr>
          </a:p>
        </p:txBody>
      </p:sp>
      <p:pic>
        <p:nvPicPr>
          <p:cNvPr id="5" name="Picture 3" descr="2113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512" y="1412776"/>
            <a:ext cx="3630150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3970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412776"/>
            <a:ext cx="7762056" cy="5256584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Temel duygulardan biridir,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Tüm türlerde görülür,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Sosyalleşme ile birlikte şekillenir,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Normallik düzeyi </a:t>
            </a:r>
            <a:r>
              <a:rPr lang="tr-TR" sz="2200" b="1" dirty="0" err="1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değişkendirBelli</a:t>
            </a: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bir düzeyde normal kabul edilir,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Doğuştan gelir (Mizaç/Huy)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Erken yaşlarda görülür,</a:t>
            </a:r>
          </a:p>
          <a:p>
            <a:pPr eaLnBrk="1" hangingPunct="1">
              <a:lnSpc>
                <a:spcPct val="150000"/>
              </a:lnSpc>
              <a:buClrTx/>
              <a:buFont typeface="Wingdings 2" pitchFamily="18" charset="2"/>
              <a:buChar char="P"/>
            </a:pPr>
            <a:r>
              <a:rPr lang="tr-TR" sz="2200" b="1" dirty="0" smtClean="0"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Daha çok sosyo-kültürel olarak beslenir.</a:t>
            </a:r>
          </a:p>
          <a:p>
            <a:pPr marL="0" indent="0">
              <a:lnSpc>
                <a:spcPct val="150000"/>
              </a:lnSpc>
              <a:buClrTx/>
              <a:buNone/>
            </a:pPr>
            <a:r>
              <a:rPr lang="tr-TR" sz="2200" b="1" dirty="0" smtClean="0">
                <a:solidFill>
                  <a:srgbClr val="FF0000"/>
                </a:solidFill>
                <a:latin typeface="Bookman Old Style" pitchFamily="18" charset="0"/>
              </a:rPr>
              <a:t>   (Karadenizli-Doğulu-İç Anadolu, Egeli vs.)</a:t>
            </a:r>
            <a:endParaRPr lang="tr-TR" sz="2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39952" y="338139"/>
            <a:ext cx="4680520" cy="93062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ÖFKE….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1628800"/>
            <a:ext cx="1812032" cy="1566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0096" y="4077072"/>
            <a:ext cx="1800200" cy="150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7077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79575"/>
            <a:ext cx="3082925" cy="4413250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endParaRPr lang="tr-TR" sz="2400" smtClean="0">
              <a:solidFill>
                <a:srgbClr val="996633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endParaRPr lang="tr-TR" sz="2400" smtClean="0">
              <a:solidFill>
                <a:srgbClr val="996633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endParaRPr lang="tr-TR" smtClean="0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1412776"/>
            <a:ext cx="7522914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Sinirleniriz,</a:t>
            </a:r>
          </a:p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Yüzümüz kızarır,</a:t>
            </a:r>
          </a:p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Vücudumuz gerginleşir,</a:t>
            </a:r>
          </a:p>
          <a:p>
            <a:pPr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Nabzımız artar</a:t>
            </a:r>
            <a:r>
              <a:rPr lang="tr-TR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,</a:t>
            </a:r>
            <a:endParaRPr lang="tr-TR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Titreriz,</a:t>
            </a:r>
          </a:p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Yumruklarımızı ve</a:t>
            </a:r>
          </a:p>
          <a:p>
            <a:pPr algn="just" eaLnBrk="1" hangingPunct="1">
              <a:lnSpc>
                <a:spcPct val="150000"/>
              </a:lnSpc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</a:pP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Di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ş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lerimizi s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ı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kar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ı</a:t>
            </a:r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z.</a:t>
            </a: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4427984" y="332656"/>
            <a:ext cx="44473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ÖFKE BELİRTİLERİ ve HİSSEDİLENLER</a:t>
            </a:r>
            <a:endParaRPr lang="tr-TR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Picture 3" descr="MCj0397780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39643"/>
            <a:ext cx="3079148" cy="3872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620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39952" y="332656"/>
            <a:ext cx="4593704" cy="85861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ÖFKE  BİÇİMLERİ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628800"/>
            <a:ext cx="8363396" cy="489629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</a:t>
            </a:r>
            <a:r>
              <a:rPr lang="tr-T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</a:t>
            </a:r>
            <a:r>
              <a:rPr lang="tr-T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1-Durumluk Öfke:</a:t>
            </a: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</a:t>
            </a:r>
            <a:r>
              <a:rPr lang="tr-TR" sz="2600" b="1" dirty="0" smtClean="0">
                <a:latin typeface="Batang" pitchFamily="18" charset="-127"/>
                <a:ea typeface="Batang" pitchFamily="18" charset="-127"/>
              </a:rPr>
              <a:t>Anlık gelişir, duruma ve olaya özgüdür. Kas gerilimi, sinir sisteminin uyarılması durumudur.       </a:t>
            </a: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b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tr-TR" sz="2600" b="1" dirty="0" smtClean="0">
                <a:latin typeface="Batang" pitchFamily="18" charset="-127"/>
                <a:ea typeface="Batang" pitchFamily="18" charset="-127"/>
              </a:rPr>
              <a:t>    Şiddeti  algılama  ve  engellenmenin  etkisine göre  artar.</a:t>
            </a: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endParaRPr lang="tr-TR" sz="2600" b="1" dirty="0" smtClean="0">
              <a:latin typeface="Batang" pitchFamily="18" charset="-127"/>
              <a:ea typeface="Batang" pitchFamily="18" charset="-127"/>
            </a:endParaRP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</a:t>
            </a:r>
            <a:r>
              <a:rPr lang="tr-T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2-Sürekli Öfke:</a:t>
            </a:r>
            <a:endParaRPr lang="tr-TR" sz="2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   </a:t>
            </a:r>
            <a:r>
              <a:rPr lang="tr-TR" sz="2600" b="1" dirty="0" smtClean="0">
                <a:latin typeface="Batang" pitchFamily="18" charset="-127"/>
                <a:ea typeface="Batang" pitchFamily="18" charset="-127"/>
              </a:rPr>
              <a:t>Çok  sayıda  durumu sıkıcı,  engelleyici  algılayarak  sürekli  öfke yaşama  durumudur.</a:t>
            </a:r>
          </a:p>
          <a:p>
            <a:pPr marL="0" indent="0" eaLnBrk="1" hangingPunct="1">
              <a:lnSpc>
                <a:spcPct val="90000"/>
              </a:lnSpc>
              <a:buClr>
                <a:srgbClr val="C00000"/>
              </a:buClr>
              <a:buNone/>
            </a:pPr>
            <a:r>
              <a:rPr lang="tr-TR" sz="2600" b="1" dirty="0">
                <a:latin typeface="Batang" pitchFamily="18" charset="-127"/>
                <a:ea typeface="Batang" pitchFamily="18" charset="-127"/>
              </a:rPr>
              <a:t> </a:t>
            </a:r>
            <a:r>
              <a:rPr lang="tr-TR" sz="2600" b="1" dirty="0" smtClean="0">
                <a:latin typeface="Batang" pitchFamily="18" charset="-127"/>
                <a:ea typeface="Batang" pitchFamily="18" charset="-127"/>
              </a:rPr>
              <a:t>    Sağlık (fiziksel, ruhsal)  ve sosyal uyum  sorununa neden olur. </a:t>
            </a:r>
          </a:p>
          <a:p>
            <a:pPr marL="514350" indent="-514350" eaLnBrk="1" hangingPunct="1">
              <a:lnSpc>
                <a:spcPct val="90000"/>
              </a:lnSpc>
              <a:buClr>
                <a:srgbClr val="C00000"/>
              </a:buClr>
              <a:buFont typeface="+mj-lt"/>
              <a:buAutoNum type="arabicPeriod"/>
            </a:pPr>
            <a:endParaRPr lang="tr-TR" sz="2600" dirty="0" smtClean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059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4355976" y="404664"/>
            <a:ext cx="4658941" cy="720080"/>
          </a:xfrm>
        </p:spPr>
        <p:txBody>
          <a:bodyPr>
            <a:noAutofit/>
          </a:bodyPr>
          <a:lstStyle/>
          <a:p>
            <a:r>
              <a:rPr lang="tr-TR" sz="3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Öfkeli Tepki Vermek !</a:t>
            </a:r>
            <a:endParaRPr lang="tr-TR" sz="3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7544" y="548681"/>
            <a:ext cx="4034491" cy="648071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bg1"/>
              </a:buClr>
            </a:pPr>
            <a:r>
              <a:rPr lang="tr-TR" sz="3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itchFamily="18" charset="0"/>
              </a:rPr>
              <a:t>Öfkelenmek !</a:t>
            </a:r>
          </a:p>
          <a:p>
            <a:pPr marL="457200" indent="-457200" eaLnBrk="1" hangingPunct="1">
              <a:buFont typeface="Courier New" panose="02070309020205020404" pitchFamily="49" charset="0"/>
              <a:buChar char="o"/>
            </a:pPr>
            <a:endParaRPr lang="tr-TR" sz="3000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159732" y="1484784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Aynı Şey Değildir…</a:t>
            </a:r>
            <a:endParaRPr lang="tr-TR" sz="3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95536" y="2420888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  <a:cs typeface="Times New Roman" pitchFamily="18" charset="0"/>
              </a:rPr>
              <a:t>    Her 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insan </a:t>
            </a:r>
            <a:r>
              <a:rPr lang="tr-TR" sz="2400" b="1" dirty="0" smtClean="0">
                <a:latin typeface="Comic Sans MS" pitchFamily="66" charset="0"/>
                <a:cs typeface="Times New Roman" pitchFamily="18" charset="0"/>
              </a:rPr>
              <a:t>öfkelenebilir, 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b</a:t>
            </a:r>
            <a:r>
              <a:rPr lang="tr-TR" sz="2400" b="1" dirty="0" smtClean="0">
                <a:latin typeface="Comic Sans MS" pitchFamily="66" charset="0"/>
                <a:cs typeface="Times New Roman" pitchFamily="18" charset="0"/>
              </a:rPr>
              <a:t>u do</a:t>
            </a:r>
            <a:r>
              <a:rPr lang="tr-TR" sz="2400" b="1" dirty="0" smtClean="0">
                <a:latin typeface="Comic Sans MS" pitchFamily="66" charset="0"/>
              </a:rPr>
              <a:t>ğ</a:t>
            </a:r>
            <a:r>
              <a:rPr lang="tr-TR" sz="2400" b="1" dirty="0" smtClean="0">
                <a:latin typeface="Comic Sans MS" pitchFamily="66" charset="0"/>
                <a:cs typeface="Times New Roman" pitchFamily="18" charset="0"/>
              </a:rPr>
              <a:t>al bir durumdur.  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Ancak insanlar öfkelendiklerinde farklı şekilde tepki verirler. Önemli olan öfkeliyken veya öfkelendikten sonra ki davran</a:t>
            </a:r>
            <a:r>
              <a:rPr lang="tr-TR" sz="2400" b="1" dirty="0">
                <a:latin typeface="Comic Sans MS" pitchFamily="66" charset="0"/>
              </a:rPr>
              <a:t>ış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tr-TR" sz="2400" b="1" dirty="0">
                <a:latin typeface="Comic Sans MS" pitchFamily="66" charset="0"/>
              </a:rPr>
              <a:t>ş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eklimizdir. </a:t>
            </a:r>
            <a:endParaRPr lang="tr-TR" sz="2400" b="1" dirty="0">
              <a:cs typeface="Times New Roman" pitchFamily="18" charset="0"/>
            </a:endParaRPr>
          </a:p>
          <a:p>
            <a:r>
              <a:rPr lang="tr-TR" sz="2400" b="1" dirty="0">
                <a:cs typeface="Times New Roman" pitchFamily="18" charset="0"/>
              </a:rPr>
              <a:t>        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Kimileri, kendilerine ve çevrelerine zarar vermemek için bir süre sakinleşmek için çaba harcarlar. </a:t>
            </a:r>
            <a:endParaRPr lang="tr-TR" sz="2400" b="1" dirty="0">
              <a:cs typeface="Times New Roman" pitchFamily="18" charset="0"/>
            </a:endParaRPr>
          </a:p>
          <a:p>
            <a:r>
              <a:rPr lang="tr-TR" sz="2400" b="1" dirty="0">
                <a:cs typeface="Times New Roman" pitchFamily="18" charset="0"/>
              </a:rPr>
              <a:t>        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Kimileriyse ani olarak k</a:t>
            </a:r>
            <a:r>
              <a:rPr lang="tr-TR" sz="2400" b="1" dirty="0">
                <a:latin typeface="Comic Sans MS" pitchFamily="66" charset="0"/>
              </a:rPr>
              <a:t>ı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r</a:t>
            </a:r>
            <a:r>
              <a:rPr lang="tr-TR" sz="2400" b="1" dirty="0">
                <a:latin typeface="Comic Sans MS" pitchFamily="66" charset="0"/>
              </a:rPr>
              <a:t>ı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c</a:t>
            </a:r>
            <a:r>
              <a:rPr lang="tr-TR" sz="2400" b="1" dirty="0">
                <a:latin typeface="Comic Sans MS" pitchFamily="66" charset="0"/>
              </a:rPr>
              <a:t>ı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 ve sert davran</a:t>
            </a:r>
            <a:r>
              <a:rPr lang="tr-TR" sz="2400" b="1" dirty="0">
                <a:latin typeface="Comic Sans MS" pitchFamily="66" charset="0"/>
              </a:rPr>
              <a:t>ış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larda bulun</a:t>
            </a:r>
            <a:r>
              <a:rPr lang="tr-TR" sz="2400" b="1" dirty="0">
                <a:cs typeface="Times New Roman" pitchFamily="18" charset="0"/>
              </a:rPr>
              <a:t>abilir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l</a:t>
            </a:r>
            <a:r>
              <a:rPr lang="tr-TR" sz="2400" b="1" dirty="0">
                <a:cs typeface="Times New Roman" pitchFamily="18" charset="0"/>
              </a:rPr>
              <a:t>e</a:t>
            </a:r>
            <a:r>
              <a:rPr lang="tr-TR" sz="2400" b="1" dirty="0">
                <a:latin typeface="Comic Sans MS" pitchFamily="66" charset="0"/>
                <a:cs typeface="Times New Roman" pitchFamily="18" charset="0"/>
              </a:rPr>
              <a:t>r.</a:t>
            </a:r>
          </a:p>
        </p:txBody>
      </p:sp>
    </p:spTree>
    <p:extLst>
      <p:ext uri="{BB962C8B-B14F-4D97-AF65-F5344CB8AC3E}">
        <p14:creationId xmlns:p14="http://schemas.microsoft.com/office/powerpoint/2010/main" xmlns="" val="191017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7864" y="260648"/>
            <a:ext cx="5472608" cy="78660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KONTROLSÜZ ÖFKE!!!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700808"/>
            <a:ext cx="8424936" cy="3307209"/>
          </a:xfrm>
        </p:spPr>
        <p:txBody>
          <a:bodyPr/>
          <a:lstStyle/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r>
              <a:rPr lang="tr-TR" b="1" dirty="0" smtClean="0"/>
              <a:t> </a:t>
            </a:r>
            <a:r>
              <a:rPr lang="tr-TR" sz="2600" b="1" dirty="0" smtClean="0"/>
              <a:t>Öfke kontrol   edilemediğinde </a:t>
            </a:r>
            <a:r>
              <a:rPr lang="tr-TR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kırıcı,</a:t>
            </a:r>
            <a:r>
              <a:rPr lang="tr-TR" sz="2600" b="1" dirty="0" smtClean="0"/>
              <a:t> </a:t>
            </a:r>
            <a:r>
              <a:rPr lang="tr-TR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yıkıcı, saldırgan, tahrip</a:t>
            </a:r>
            <a:r>
              <a:rPr lang="tr-TR" sz="2600" b="1" dirty="0"/>
              <a:t> </a:t>
            </a:r>
            <a:r>
              <a:rPr lang="tr-TR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edici</a:t>
            </a:r>
            <a:r>
              <a:rPr lang="tr-TR" sz="2600" b="1" dirty="0" smtClean="0"/>
              <a:t> tepkilere dönüşme potansiyeline sahiptir.</a:t>
            </a:r>
          </a:p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endParaRPr lang="tr-TR" sz="1000" b="1" dirty="0" smtClean="0"/>
          </a:p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r>
              <a:rPr lang="tr-TR" b="1" dirty="0" smtClean="0"/>
              <a:t> </a:t>
            </a:r>
            <a:r>
              <a:rPr lang="tr-TR" sz="2600" b="1" dirty="0" smtClean="0"/>
              <a:t>En az iki kişiyi mutsuz eder.</a:t>
            </a:r>
          </a:p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endParaRPr lang="tr-TR" sz="1000" b="1" dirty="0" smtClean="0">
              <a:solidFill>
                <a:srgbClr val="000099"/>
              </a:solidFill>
            </a:endParaRPr>
          </a:p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r>
              <a:rPr lang="tr-TR" b="1" dirty="0" smtClean="0"/>
              <a:t> </a:t>
            </a:r>
            <a:r>
              <a:rPr lang="tr-TR" sz="2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Kavga, şiddet, terör; </a:t>
            </a:r>
            <a:r>
              <a:rPr lang="tr-TR" sz="2600" b="1" dirty="0" smtClean="0"/>
              <a:t>ifade edil-e-</a:t>
            </a:r>
            <a:r>
              <a:rPr lang="tr-TR" sz="2600" b="1" dirty="0" err="1" smtClean="0"/>
              <a:t>meyen</a:t>
            </a:r>
            <a:r>
              <a:rPr lang="tr-TR" sz="2600" b="1" dirty="0" smtClean="0"/>
              <a:t> öfke duygularının sonucudur.</a:t>
            </a:r>
          </a:p>
          <a:p>
            <a:pPr eaLnBrk="1" hangingPunct="1">
              <a:buClr>
                <a:schemeClr val="bg2">
                  <a:lumMod val="25000"/>
                </a:schemeClr>
              </a:buClr>
              <a:buFont typeface="Wingdings 3" panose="05040102010807070707" pitchFamily="18" charset="2"/>
              <a:buChar char=""/>
            </a:pPr>
            <a:endParaRPr lang="tr-TR" b="1" dirty="0" smtClean="0"/>
          </a:p>
        </p:txBody>
      </p:sp>
      <p:pic>
        <p:nvPicPr>
          <p:cNvPr id="6" name="Picture 5" descr="j02324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768" y="3809536"/>
            <a:ext cx="3600450" cy="302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1419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72481" y="2348880"/>
            <a:ext cx="8532440" cy="3891136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Toplumdan d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ış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lanan </a:t>
            </a:r>
          </a:p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Hak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z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duruma dü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en</a:t>
            </a:r>
          </a:p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Madde kullanan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Zay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ı</a:t>
            </a: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f</a:t>
            </a:r>
          </a:p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Kaybeden</a:t>
            </a:r>
          </a:p>
          <a:p>
            <a:pPr eaLnBrk="1" hangingPunct="1">
              <a:buClr>
                <a:srgbClr val="C00000"/>
              </a:buClr>
              <a:buFont typeface="Wingdings 2" pitchFamily="18" charset="2"/>
              <a:buChar char="P"/>
            </a:pPr>
            <a:r>
              <a:rPr lang="tr-T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Üzülen </a:t>
            </a:r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(Cinnet hali) </a:t>
            </a:r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25738" y="1436688"/>
            <a:ext cx="6418262" cy="9398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Tx/>
              <a:buNone/>
            </a:pPr>
            <a:endParaRPr lang="tr-TR" smtClean="0"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endParaRPr lang="tr-TR" smtClean="0"/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899592" y="332656"/>
            <a:ext cx="74782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Öfkeli Tepki Vermek Bizi Nasıl Bir Duruma Düşürür?</a:t>
            </a:r>
            <a:endParaRPr lang="tr-TR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780928"/>
            <a:ext cx="4032448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95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1394</TotalTime>
  <Words>834</Words>
  <Application>Microsoft Office PowerPoint</Application>
  <PresentationFormat>Ekran Gösterisi (4:3)</PresentationFormat>
  <Paragraphs>175</Paragraphs>
  <Slides>24</Slides>
  <Notes>5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Dalga Biçimi</vt:lpstr>
      <vt:lpstr>ÖFKE &amp; ÖFKEYİ KONTROL ETME YOLLARI</vt:lpstr>
      <vt:lpstr>İÇERİK;</vt:lpstr>
      <vt:lpstr>ÖFKE NEDİR?</vt:lpstr>
      <vt:lpstr>ÖFKE….</vt:lpstr>
      <vt:lpstr>Slayt 5</vt:lpstr>
      <vt:lpstr>ÖFKE  BİÇİMLERİ</vt:lpstr>
      <vt:lpstr>Öfkeli Tepki Vermek !</vt:lpstr>
      <vt:lpstr>KONTROLSÜZ ÖFKE!!!</vt:lpstr>
      <vt:lpstr>Slayt 9</vt:lpstr>
      <vt:lpstr>Slayt 10</vt:lpstr>
      <vt:lpstr>Slayt 11</vt:lpstr>
      <vt:lpstr>Neden  Öfkeleniriz?</vt:lpstr>
      <vt:lpstr>ÖFKEYE  EŞLİK  EDEN DUYGULAR</vt:lpstr>
      <vt:lpstr>Sağlığa Etkisi…</vt:lpstr>
      <vt:lpstr>Korku, Karanlık Tarafa Giden Yoldur.  Korku Öfkeye, Öfke Nefrete, Nefret İse Acıya Yol Açar.       Star Wars (1999) </vt:lpstr>
      <vt:lpstr>ÖFKE  ANALİZİ;</vt:lpstr>
      <vt:lpstr>DÜŞÜNCELERİMİZ VE  ÖFKE;</vt:lpstr>
      <vt:lpstr>İnkar Etmeyin..!</vt:lpstr>
      <vt:lpstr>ÖFKEYİ KONTROL  ETME-1</vt:lpstr>
      <vt:lpstr>Slayt 20</vt:lpstr>
      <vt:lpstr>ÖFKE KONTROLÜNDE BAŞVURULABİLECEK YÖNTEMLER;</vt:lpstr>
      <vt:lpstr>UNUTMAYIN!</vt:lpstr>
      <vt:lpstr>Slayt 23</vt:lpstr>
      <vt:lpstr>Öfke Gelir Göz Kararır, Öfke Gider Yüz Kızarır…  Kısaca… “Öfkeyle Kalkan, Zararla Oturur”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2012-12-17T18:44:00Z</dcterms:created>
  <dcterms:modified xsi:type="dcterms:W3CDTF">2015-10-09T21:30:40Z</dcterms:modified>
  <cp:category>www.sorubak.com</cp:category>
</cp:coreProperties>
</file>