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39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85" r:id="rId20"/>
    <p:sldId id="274" r:id="rId21"/>
    <p:sldId id="275" r:id="rId22"/>
    <p:sldId id="276" r:id="rId23"/>
    <p:sldId id="289" r:id="rId24"/>
    <p:sldId id="278" r:id="rId25"/>
    <p:sldId id="279" r:id="rId26"/>
    <p:sldId id="280" r:id="rId27"/>
    <p:sldId id="281" r:id="rId28"/>
    <p:sldId id="282" r:id="rId29"/>
    <p:sldId id="283" r:id="rId30"/>
    <p:sldId id="288" r:id="rId31"/>
    <p:sldId id="287" r:id="rId32"/>
    <p:sldId id="290" r:id="rId33"/>
    <p:sldId id="291" r:id="rId34"/>
    <p:sldId id="292" r:id="rId35"/>
    <p:sldId id="293" r:id="rId36"/>
    <p:sldId id="294" r:id="rId37"/>
    <p:sldId id="295" r:id="rId38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282" autoAdjust="0"/>
    <p:restoredTop sz="94660"/>
  </p:normalViewPr>
  <p:slideViewPr>
    <p:cSldViewPr>
      <p:cViewPr varScale="1">
        <p:scale>
          <a:sx n="86" d="100"/>
          <a:sy n="86" d="100"/>
        </p:scale>
        <p:origin x="-110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878A423-44EB-46AD-BDC0-E8E57BB8D316}" type="datetimeFigureOut">
              <a:rPr lang="tr-TR" smtClean="0"/>
              <a:pPr/>
              <a:t>21.10.2015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14E8CE-A359-495C-8837-57CECBE6CD70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tr-TR" dirty="0" smtClean="0"/>
              <a:t>www.</a:t>
            </a:r>
            <a:r>
              <a:rPr lang="tr-TR" dirty="0" err="1" smtClean="0"/>
              <a:t>sorubak</a:t>
            </a:r>
            <a:r>
              <a:rPr lang="tr-TR" dirty="0" smtClean="0"/>
              <a:t>.com</a:t>
            </a:r>
            <a:r>
              <a:rPr lang="tr-TR" baseline="0" dirty="0" smtClean="0"/>
              <a:t> </a:t>
            </a:r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14E8CE-A359-495C-8837-57CECBE6CD70}" type="slidenum">
              <a:rPr lang="tr-TR" smtClean="0"/>
              <a:pPr/>
              <a:t>1</a:t>
            </a:fld>
            <a:endParaRPr lang="tr-T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Alt Başlık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28" name="27 Başlık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cxnSp>
        <p:nvCxnSpPr>
          <p:cNvPr id="8" name="7 Düz Bağlayıcı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12 Düz Bağlayıcı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13 Oval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1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81D00A-8908-4C42-99EC-83E3A32073D3}" type="datetimeFigureOut">
              <a:rPr lang="tr-TR" smtClean="0"/>
              <a:pPr/>
              <a:t>21.10.2015</a:t>
            </a:fld>
            <a:endParaRPr lang="tr-TR"/>
          </a:p>
        </p:txBody>
      </p:sp>
      <p:sp>
        <p:nvSpPr>
          <p:cNvPr id="16" name="15 Slayt Numarası Yer Tutucusu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C91D105-6DAB-4139-93A9-9114C099F09B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7" name="16 Altbilgi Yer Tutucusu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ransition>
    <p:wheel spokes="8"/>
    <p:sndAc>
      <p:stSnd>
        <p:snd r:embed="rId1" name="type.wav"/>
      </p:stSnd>
    </p:sndAc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81D00A-8908-4C42-99EC-83E3A32073D3}" type="datetimeFigureOut">
              <a:rPr lang="tr-TR" smtClean="0"/>
              <a:pPr/>
              <a:t>21.10.2015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D105-6DAB-4139-93A9-9114C099F09B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>
    <p:wheel spokes="8"/>
    <p:sndAc>
      <p:stSnd>
        <p:snd r:embed="rId1" name="type.wav"/>
      </p:stSnd>
    </p:sndAc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81D00A-8908-4C42-99EC-83E3A32073D3}" type="datetimeFigureOut">
              <a:rPr lang="tr-TR" smtClean="0"/>
              <a:pPr/>
              <a:t>21.10.2015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D105-6DAB-4139-93A9-9114C099F09B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>
    <p:wheel spokes="8"/>
    <p:sndAc>
      <p:stSnd>
        <p:snd r:embed="rId1" name="type.wav"/>
      </p:stSnd>
    </p:sndAc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İçerik Yer Tutucusu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14" name="13 Veri Yer Tutucusu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4881D00A-8908-4C42-99EC-83E3A32073D3}" type="datetimeFigureOut">
              <a:rPr lang="tr-TR" smtClean="0"/>
              <a:pPr/>
              <a:t>21.10.2015</a:t>
            </a:fld>
            <a:endParaRPr lang="tr-TR"/>
          </a:p>
        </p:txBody>
      </p:sp>
      <p:sp>
        <p:nvSpPr>
          <p:cNvPr id="15" name="14 Slayt Numarası Yer Tutucusu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0C91D105-6DAB-4139-93A9-9114C099F09B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6" name="15 Altbilgi Yer Tutucusu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7" name="16 Başlık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</p:spTree>
  </p:cSld>
  <p:clrMapOvr>
    <a:masterClrMapping/>
  </p:clrMapOvr>
  <p:transition>
    <p:wheel spokes="8"/>
    <p:sndAc>
      <p:stSnd>
        <p:snd r:embed="rId1" name="type.wav"/>
      </p:stSnd>
    </p:sndAc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81D00A-8908-4C42-99EC-83E3A32073D3}" type="datetimeFigureOut">
              <a:rPr lang="tr-TR" smtClean="0"/>
              <a:pPr/>
              <a:t>21.10.2015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D105-6DAB-4139-93A9-9114C099F09B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cxnSp>
        <p:nvCxnSpPr>
          <p:cNvPr id="7" name="6 Düz Bağlayıcı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wheel spokes="8"/>
    <p:sndAc>
      <p:stSnd>
        <p:snd r:embed="rId1" name="type.wav"/>
      </p:stSnd>
    </p:sndAc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81D00A-8908-4C42-99EC-83E3A32073D3}" type="datetimeFigureOut">
              <a:rPr lang="tr-TR" smtClean="0"/>
              <a:pPr/>
              <a:t>21.10.2015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D105-6DAB-4139-93A9-9114C099F09B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1" name="10 İçerik Yer Tutucusu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13" name="12 İçerik Yer Tutucusu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</p:spTree>
  </p:cSld>
  <p:clrMapOvr>
    <a:masterClrMapping/>
  </p:clrMapOvr>
  <p:transition>
    <p:wheel spokes="8"/>
    <p:sndAc>
      <p:stSnd>
        <p:snd r:embed="rId1" name="type.wav"/>
      </p:stSnd>
    </p:sndAc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D105-6DAB-4139-93A9-9114C099F09B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81D00A-8908-4C42-99EC-83E3A32073D3}" type="datetimeFigureOut">
              <a:rPr lang="tr-TR" smtClean="0"/>
              <a:pPr/>
              <a:t>21.10.2015</a:t>
            </a:fld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32" name="31 İçerik Yer Tutucusu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34" name="33 İçerik Yer Tutucusu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2" name="11 Metin Yer Tutucusu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cxnSp>
        <p:nvCxnSpPr>
          <p:cNvPr id="10" name="9 Düz Bağlayıcı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16 Düz Bağlayıcı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wheel spokes="8"/>
    <p:sndAc>
      <p:stSnd>
        <p:snd r:embed="rId1" name="type.wav"/>
      </p:stSnd>
    </p:sndAc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81D00A-8908-4C42-99EC-83E3A32073D3}" type="datetimeFigureOut">
              <a:rPr lang="tr-TR" smtClean="0"/>
              <a:pPr/>
              <a:t>21.10.2015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D105-6DAB-4139-93A9-9114C099F09B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</p:spTree>
  </p:cSld>
  <p:clrMapOvr>
    <a:masterClrMapping/>
  </p:clrMapOvr>
  <p:transition>
    <p:wheel spokes="8"/>
    <p:sndAc>
      <p:stSnd>
        <p:snd r:embed="rId1" name="type.wav"/>
      </p:stSnd>
    </p:sndAc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81D00A-8908-4C42-99EC-83E3A32073D3}" type="datetimeFigureOut">
              <a:rPr lang="tr-TR" smtClean="0"/>
              <a:pPr/>
              <a:t>21.10.2015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D105-6DAB-4139-93A9-9114C099F09B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>
    <p:wheel spokes="8"/>
    <p:sndAc>
      <p:stSnd>
        <p:snd r:embed="rId1" name="type.wav"/>
      </p:stSnd>
    </p:sndAc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28 İçerik Yer Tutucusu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31" name="30 Başlık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8" name="7 Veri Yer Tutucusu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4881D00A-8908-4C42-99EC-83E3A32073D3}" type="datetimeFigureOut">
              <a:rPr lang="tr-TR" smtClean="0"/>
              <a:pPr/>
              <a:t>21.10.2015</a:t>
            </a:fld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0C91D105-6DAB-4139-93A9-9114C099F09B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0" name="9 Altbilgi Yer Tutucusu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ransition>
    <p:wheel spokes="8"/>
    <p:sndAc>
      <p:stSnd>
        <p:snd r:embed="rId1" name="type.wav"/>
      </p:stSnd>
    </p:sndAc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tr-TR" smtClean="0"/>
              <a:t>Resim eklemek için simgeyi tıklatın</a:t>
            </a:r>
            <a:endParaRPr kumimoji="0" lang="en-US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8" name="7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81D00A-8908-4C42-99EC-83E3A32073D3}" type="datetimeFigureOut">
              <a:rPr lang="tr-TR" smtClean="0"/>
              <a:pPr/>
              <a:t>21.10.2015</a:t>
            </a:fld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C91D105-6DAB-4139-93A9-9114C099F09B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0" name="9 Altbilgi Yer Tutucusu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ransition>
    <p:wheel spokes="8"/>
    <p:sndAc>
      <p:stSnd>
        <p:snd r:embed="rId1" name="type.wav"/>
      </p:stSnd>
    </p:sndAc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Metin Yer Tutucusu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24" name="23 Veri Yer Tutucusu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4881D00A-8908-4C42-99EC-83E3A32073D3}" type="datetimeFigureOut">
              <a:rPr lang="tr-TR" smtClean="0"/>
              <a:pPr/>
              <a:t>21.10.2015</a:t>
            </a:fld>
            <a:endParaRPr lang="tr-TR"/>
          </a:p>
        </p:txBody>
      </p:sp>
      <p:sp>
        <p:nvSpPr>
          <p:cNvPr id="10" name="9 Altbilgi Yer Tutucusu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tr-TR"/>
          </a:p>
        </p:txBody>
      </p:sp>
      <p:sp>
        <p:nvSpPr>
          <p:cNvPr id="22" name="21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0C91D105-6DAB-4139-93A9-9114C099F09B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5" name="4 Başlık Yer Tutucusu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ransition>
    <p:wheel spokes="8"/>
    <p:sndAc>
      <p:stSnd>
        <p:snd r:embed="rId13" name="type.wav"/>
      </p:stSnd>
    </p:sndAc>
  </p:transition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dersimiz.com/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dersimiz.com/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395536" y="1916832"/>
            <a:ext cx="7772400" cy="1470025"/>
          </a:xfrm>
        </p:spPr>
        <p:txBody>
          <a:bodyPr>
            <a:noAutofit/>
          </a:bodyPr>
          <a:lstStyle/>
          <a:p>
            <a:r>
              <a:rPr lang="tr-TR" sz="7200" b="1" dirty="0" smtClean="0">
                <a:solidFill>
                  <a:srgbClr val="FF0000"/>
                </a:solidFill>
              </a:rPr>
              <a:t>YERYÜZÜNDE YAŞAM</a:t>
            </a:r>
            <a:endParaRPr lang="tr-TR" sz="72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wheel spokes="8"/>
    <p:sndAc>
      <p:stSnd>
        <p:snd r:embed="rId3" name="type.wav"/>
      </p:stSnd>
    </p:sndAc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İçerik Yer Tutucusu"/>
          <p:cNvSpPr>
            <a:spLocks noGrp="1"/>
          </p:cNvSpPr>
          <p:nvPr>
            <p:ph idx="1"/>
          </p:nvPr>
        </p:nvSpPr>
        <p:spPr>
          <a:xfrm>
            <a:off x="395536" y="332656"/>
            <a:ext cx="8229600" cy="1800200"/>
          </a:xfrm>
        </p:spPr>
        <p:txBody>
          <a:bodyPr/>
          <a:lstStyle/>
          <a:p>
            <a:pPr>
              <a:buNone/>
            </a:pPr>
            <a:r>
              <a:rPr lang="tr-TR" b="1" dirty="0">
                <a:solidFill>
                  <a:srgbClr val="FF0000"/>
                </a:solidFill>
              </a:rPr>
              <a:t>3</a:t>
            </a:r>
            <a:r>
              <a:rPr lang="tr-TR" b="1" dirty="0" smtClean="0">
                <a:solidFill>
                  <a:srgbClr val="FF0000"/>
                </a:solidFill>
              </a:rPr>
              <a:t> ) </a:t>
            </a:r>
            <a:r>
              <a:rPr lang="tr-TR" b="1" dirty="0" smtClean="0"/>
              <a:t>PARALELLERİN BOYLARI BİRBİRİNDEN FARKLIDIR</a:t>
            </a:r>
            <a:r>
              <a:rPr lang="tr-TR" b="1" dirty="0" smtClean="0">
                <a:solidFill>
                  <a:srgbClr val="FF0000"/>
                </a:solidFill>
              </a:rPr>
              <a:t>.</a:t>
            </a:r>
            <a:endParaRPr lang="tr-TR" b="1" dirty="0">
              <a:solidFill>
                <a:srgbClr val="FF0000"/>
              </a:solidFill>
            </a:endParaRPr>
          </a:p>
        </p:txBody>
      </p:sp>
      <p:pic>
        <p:nvPicPr>
          <p:cNvPr id="7" name="6 Resim" descr="w (18)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27584" y="1772816"/>
            <a:ext cx="7848872" cy="4724400"/>
          </a:xfrm>
          <a:prstGeom prst="rect">
            <a:avLst/>
          </a:prstGeom>
        </p:spPr>
      </p:pic>
    </p:spTree>
  </p:cSld>
  <p:clrMapOvr>
    <a:masterClrMapping/>
  </p:clrMapOvr>
  <p:transition>
    <p:wheel spokes="8"/>
    <p:sndAc>
      <p:stSnd>
        <p:snd r:embed="rId2" name="type.wav"/>
      </p:stSnd>
    </p:sndAc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İçerik Yer Tutucusu"/>
          <p:cNvSpPr>
            <a:spLocks noGrp="1"/>
          </p:cNvSpPr>
          <p:nvPr>
            <p:ph idx="1"/>
          </p:nvPr>
        </p:nvSpPr>
        <p:spPr>
          <a:xfrm>
            <a:off x="395536" y="332656"/>
            <a:ext cx="8229600" cy="1800200"/>
          </a:xfrm>
        </p:spPr>
        <p:txBody>
          <a:bodyPr/>
          <a:lstStyle/>
          <a:p>
            <a:pPr>
              <a:buNone/>
            </a:pPr>
            <a:r>
              <a:rPr lang="tr-TR" b="1" dirty="0">
                <a:solidFill>
                  <a:srgbClr val="FF0000"/>
                </a:solidFill>
              </a:rPr>
              <a:t>4</a:t>
            </a:r>
            <a:r>
              <a:rPr lang="tr-TR" b="1" dirty="0" smtClean="0">
                <a:solidFill>
                  <a:srgbClr val="FF0000"/>
                </a:solidFill>
              </a:rPr>
              <a:t> ) </a:t>
            </a:r>
            <a:r>
              <a:rPr lang="tr-TR" b="1" dirty="0" smtClean="0"/>
              <a:t>EKVATORUN KUZEYİNDE KALAN BÖLÜME KUZEY YARIM KÜRE, GÜNEYİNDE KALAN BÖLÜME GÜNEY YARIM KÜRE DENİR. </a:t>
            </a:r>
            <a:endParaRPr lang="tr-TR" b="1" dirty="0"/>
          </a:p>
        </p:txBody>
      </p:sp>
      <p:pic>
        <p:nvPicPr>
          <p:cNvPr id="4" name="3 Resim" descr="6a79a807158e3ef5f9701726f9e4209a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2005012"/>
            <a:ext cx="4211960" cy="4852988"/>
          </a:xfrm>
          <a:prstGeom prst="rect">
            <a:avLst/>
          </a:prstGeom>
        </p:spPr>
      </p:pic>
      <p:pic>
        <p:nvPicPr>
          <p:cNvPr id="6" name="5 Resim" descr="indir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283968" y="2060848"/>
            <a:ext cx="4860032" cy="5013176"/>
          </a:xfrm>
          <a:prstGeom prst="rect">
            <a:avLst/>
          </a:prstGeom>
        </p:spPr>
      </p:pic>
    </p:spTree>
  </p:cSld>
  <p:clrMapOvr>
    <a:masterClrMapping/>
  </p:clrMapOvr>
  <p:transition>
    <p:wheel spokes="8"/>
    <p:sndAc>
      <p:stSnd>
        <p:snd r:embed="rId2" name="type.wav"/>
      </p:stSnd>
    </p:sndAc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İçerik Yer Tutucusu"/>
          <p:cNvSpPr>
            <a:spLocks noGrp="1"/>
          </p:cNvSpPr>
          <p:nvPr>
            <p:ph idx="1"/>
          </p:nvPr>
        </p:nvSpPr>
        <p:spPr>
          <a:xfrm>
            <a:off x="395536" y="332656"/>
            <a:ext cx="8229600" cy="1800200"/>
          </a:xfrm>
        </p:spPr>
        <p:txBody>
          <a:bodyPr/>
          <a:lstStyle/>
          <a:p>
            <a:pPr>
              <a:buNone/>
            </a:pPr>
            <a:r>
              <a:rPr lang="tr-TR" b="1" dirty="0">
                <a:solidFill>
                  <a:srgbClr val="FF0000"/>
                </a:solidFill>
              </a:rPr>
              <a:t>5</a:t>
            </a:r>
            <a:r>
              <a:rPr lang="tr-TR" b="1" dirty="0" smtClean="0">
                <a:solidFill>
                  <a:srgbClr val="FF0000"/>
                </a:solidFill>
              </a:rPr>
              <a:t> ) </a:t>
            </a:r>
            <a:r>
              <a:rPr lang="tr-TR" b="1" dirty="0" smtClean="0"/>
              <a:t>EKVATORUN KUZEYİNDE 90 , GÜNEYİNDE 90 TANE OLMAK ÜZERE 180 PARALEL DAİRESİ VARDIR.</a:t>
            </a:r>
            <a:endParaRPr lang="tr-TR" b="1" dirty="0"/>
          </a:p>
        </p:txBody>
      </p:sp>
      <p:pic>
        <p:nvPicPr>
          <p:cNvPr id="6" name="5 Resim" descr="w (4)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39552" y="1988840"/>
            <a:ext cx="7920880" cy="4536503"/>
          </a:xfrm>
          <a:prstGeom prst="rect">
            <a:avLst/>
          </a:prstGeom>
        </p:spPr>
      </p:pic>
    </p:spTree>
  </p:cSld>
  <p:clrMapOvr>
    <a:masterClrMapping/>
  </p:clrMapOvr>
  <p:transition>
    <p:wheel spokes="8"/>
    <p:sndAc>
      <p:stSnd>
        <p:snd r:embed="rId2" name="type.wav"/>
      </p:stSnd>
    </p:sndAc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İçerik Yer Tutucusu"/>
          <p:cNvSpPr>
            <a:spLocks noGrp="1"/>
          </p:cNvSpPr>
          <p:nvPr>
            <p:ph idx="1"/>
          </p:nvPr>
        </p:nvSpPr>
        <p:spPr>
          <a:xfrm>
            <a:off x="395536" y="332656"/>
            <a:ext cx="8229600" cy="1800200"/>
          </a:xfrm>
        </p:spPr>
        <p:txBody>
          <a:bodyPr/>
          <a:lstStyle/>
          <a:p>
            <a:pPr>
              <a:buNone/>
            </a:pPr>
            <a:r>
              <a:rPr lang="tr-TR" b="1" dirty="0" smtClean="0">
                <a:solidFill>
                  <a:srgbClr val="FF0000"/>
                </a:solidFill>
              </a:rPr>
              <a:t>6 ) </a:t>
            </a:r>
            <a:r>
              <a:rPr lang="tr-TR" b="1" dirty="0" smtClean="0"/>
              <a:t>EKVATORUN KUZEYİNDEKİLERE KUZEY PARALELLERİ, GÜNEYİNDEKİLERE GÜNEY PARALELLERİ DENİR.</a:t>
            </a:r>
            <a:endParaRPr lang="tr-TR" b="1" dirty="0"/>
          </a:p>
        </p:txBody>
      </p:sp>
      <p:pic>
        <p:nvPicPr>
          <p:cNvPr id="6" name="5 Resim" descr="w (4)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39552" y="1988840"/>
            <a:ext cx="7920880" cy="4536503"/>
          </a:xfrm>
          <a:prstGeom prst="rect">
            <a:avLst/>
          </a:prstGeom>
        </p:spPr>
      </p:pic>
    </p:spTree>
  </p:cSld>
  <p:clrMapOvr>
    <a:masterClrMapping/>
  </p:clrMapOvr>
  <p:transition>
    <p:wheel spokes="8"/>
    <p:sndAc>
      <p:stSnd>
        <p:snd r:embed="rId2" name="type.wav"/>
      </p:stSnd>
    </p:sndAc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İçerik Yer Tutucusu"/>
          <p:cNvSpPr>
            <a:spLocks noGrp="1"/>
          </p:cNvSpPr>
          <p:nvPr>
            <p:ph idx="1"/>
          </p:nvPr>
        </p:nvSpPr>
        <p:spPr>
          <a:xfrm>
            <a:off x="395536" y="332656"/>
            <a:ext cx="8229600" cy="1800200"/>
          </a:xfrm>
        </p:spPr>
        <p:txBody>
          <a:bodyPr/>
          <a:lstStyle/>
          <a:p>
            <a:pPr>
              <a:buNone/>
            </a:pPr>
            <a:r>
              <a:rPr lang="tr-TR" b="1" dirty="0">
                <a:solidFill>
                  <a:srgbClr val="FF0000"/>
                </a:solidFill>
              </a:rPr>
              <a:t>7</a:t>
            </a:r>
            <a:r>
              <a:rPr lang="tr-TR" b="1" dirty="0" smtClean="0">
                <a:solidFill>
                  <a:srgbClr val="FF0000"/>
                </a:solidFill>
              </a:rPr>
              <a:t> ) </a:t>
            </a:r>
            <a:r>
              <a:rPr lang="tr-TR" b="1" dirty="0" smtClean="0"/>
              <a:t>İKİ PARALEL ARASI MESAFE HER YERDE AYNI OLUP 111 KM DİR</a:t>
            </a:r>
            <a:endParaRPr lang="tr-TR" b="1" dirty="0"/>
          </a:p>
        </p:txBody>
      </p:sp>
      <p:pic>
        <p:nvPicPr>
          <p:cNvPr id="4" name="3 Resim" descr="w (1)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23528" y="1556793"/>
            <a:ext cx="8820472" cy="5301208"/>
          </a:xfrm>
          <a:prstGeom prst="rect">
            <a:avLst/>
          </a:prstGeom>
        </p:spPr>
      </p:pic>
    </p:spTree>
  </p:cSld>
  <p:clrMapOvr>
    <a:masterClrMapping/>
  </p:clrMapOvr>
  <p:transition>
    <p:wheel spokes="8"/>
    <p:sndAc>
      <p:stSnd>
        <p:snd r:embed="rId2" name="type.wav"/>
      </p:stSnd>
    </p:sndAc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İçerik Yer Tutucusu"/>
          <p:cNvSpPr>
            <a:spLocks noGrp="1"/>
          </p:cNvSpPr>
          <p:nvPr>
            <p:ph idx="1"/>
          </p:nvPr>
        </p:nvSpPr>
        <p:spPr>
          <a:xfrm>
            <a:off x="395536" y="332656"/>
            <a:ext cx="8229600" cy="1800200"/>
          </a:xfrm>
        </p:spPr>
        <p:txBody>
          <a:bodyPr/>
          <a:lstStyle/>
          <a:p>
            <a:pPr>
              <a:buNone/>
            </a:pPr>
            <a:r>
              <a:rPr lang="tr-TR" b="1" dirty="0" smtClean="0">
                <a:solidFill>
                  <a:srgbClr val="FF0000"/>
                </a:solidFill>
              </a:rPr>
              <a:t>8 ) </a:t>
            </a:r>
            <a:r>
              <a:rPr lang="tr-TR" b="1" dirty="0" smtClean="0"/>
              <a:t>PARALEL DAİRELERİ EKVATORDAN KUTUPLARA GİDİLDİKÇE KÜÇÜLÜR. </a:t>
            </a:r>
            <a:endParaRPr lang="tr-TR" b="1" dirty="0"/>
          </a:p>
        </p:txBody>
      </p:sp>
      <p:pic>
        <p:nvPicPr>
          <p:cNvPr id="4" name="3 Resim" descr="w (18)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67544" y="1471464"/>
            <a:ext cx="7992888" cy="5125888"/>
          </a:xfrm>
          <a:prstGeom prst="rect">
            <a:avLst/>
          </a:prstGeom>
        </p:spPr>
      </p:pic>
    </p:spTree>
  </p:cSld>
  <p:clrMapOvr>
    <a:masterClrMapping/>
  </p:clrMapOvr>
  <p:transition>
    <p:wheel spokes="8"/>
    <p:sndAc>
      <p:stSnd>
        <p:snd r:embed="rId2" name="type.wav"/>
      </p:stSnd>
    </p:sndAc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95536" y="2132856"/>
            <a:ext cx="8229600" cy="2088232"/>
          </a:xfrm>
        </p:spPr>
        <p:txBody>
          <a:bodyPr>
            <a:noAutofit/>
          </a:bodyPr>
          <a:lstStyle/>
          <a:p>
            <a:r>
              <a:rPr lang="tr-TR" sz="6000" b="1" smtClean="0">
                <a:solidFill>
                  <a:srgbClr val="FF0000"/>
                </a:solidFill>
              </a:rPr>
              <a:t>     M </a:t>
            </a:r>
            <a:r>
              <a:rPr lang="tr-TR" sz="6000" b="1" dirty="0" smtClean="0">
                <a:solidFill>
                  <a:srgbClr val="FF0000"/>
                </a:solidFill>
              </a:rPr>
              <a:t>E R İ D Y E N L E R</a:t>
            </a:r>
            <a:br>
              <a:rPr lang="tr-TR" sz="6000" b="1" dirty="0" smtClean="0">
                <a:solidFill>
                  <a:srgbClr val="FF0000"/>
                </a:solidFill>
              </a:rPr>
            </a:br>
            <a:r>
              <a:rPr lang="tr-TR" sz="6000" b="1" dirty="0" smtClean="0">
                <a:solidFill>
                  <a:srgbClr val="FF0000"/>
                </a:solidFill>
              </a:rPr>
              <a:t>                  ve </a:t>
            </a:r>
            <a:br>
              <a:rPr lang="tr-TR" sz="6000" b="1" dirty="0" smtClean="0">
                <a:solidFill>
                  <a:srgbClr val="FF0000"/>
                </a:solidFill>
              </a:rPr>
            </a:br>
            <a:r>
              <a:rPr lang="tr-TR" sz="6000" b="1" dirty="0" smtClean="0">
                <a:solidFill>
                  <a:srgbClr val="FF0000"/>
                </a:solidFill>
              </a:rPr>
              <a:t>        ÖZELLİKLERİ</a:t>
            </a:r>
            <a:endParaRPr lang="tr-TR" sz="60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wheel spokes="8"/>
    <p:sndAc>
      <p:stSnd>
        <p:snd r:embed="rId2" name="type.wav"/>
      </p:stSnd>
    </p:sndAc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İçerik Yer Tutucusu" descr="w (5)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7650088"/>
          </a:xfrm>
        </p:spPr>
      </p:pic>
      <p:pic>
        <p:nvPicPr>
          <p:cNvPr id="4098" name="Picture 2" descr="C:\Sitelerin Takibi\Dersimiz.com\2015-2016 Yüklemeleri\dersimiz.com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372200" y="7245424"/>
            <a:ext cx="1809750" cy="333375"/>
          </a:xfrm>
          <a:prstGeom prst="rect">
            <a:avLst/>
          </a:prstGeom>
          <a:noFill/>
        </p:spPr>
      </p:pic>
    </p:spTree>
  </p:cSld>
  <p:clrMapOvr>
    <a:masterClrMapping/>
  </p:clrMapOvr>
  <p:transition>
    <p:wheel spokes="8"/>
    <p:sndAc>
      <p:stSnd>
        <p:snd r:embed="rId2" name="type.wav"/>
      </p:stSnd>
    </p:sndAc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Resim" descr="w (19)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>
    <p:wheel spokes="8"/>
    <p:sndAc>
      <p:stSnd>
        <p:snd r:embed="rId2" name="type.wav"/>
      </p:stSnd>
    </p:sndAc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Resim" descr="w (28)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>
    <p:wheel spokes="8"/>
    <p:sndAc>
      <p:stSnd>
        <p:snd r:embed="rId2" name="type.wav"/>
      </p:stSnd>
    </p:sndAc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539552" y="2636912"/>
            <a:ext cx="8229600" cy="1143000"/>
          </a:xfrm>
        </p:spPr>
        <p:txBody>
          <a:bodyPr/>
          <a:lstStyle/>
          <a:p>
            <a:r>
              <a:rPr lang="tr-TR" b="1" dirty="0" smtClean="0">
                <a:solidFill>
                  <a:srgbClr val="FF0000"/>
                </a:solidFill>
              </a:rPr>
              <a:t>COĞRAFİ KONUM NEDİR ?</a:t>
            </a:r>
            <a:endParaRPr lang="tr-TR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wheel spokes="8"/>
    <p:sndAc>
      <p:stSnd>
        <p:snd r:embed="rId2" name="type.wav"/>
      </p:stSnd>
    </p:sndAc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İçerik Yer Tutucusu"/>
          <p:cNvSpPr>
            <a:spLocks noGrp="1"/>
          </p:cNvSpPr>
          <p:nvPr>
            <p:ph idx="1"/>
          </p:nvPr>
        </p:nvSpPr>
        <p:spPr>
          <a:xfrm>
            <a:off x="179512" y="1524000"/>
            <a:ext cx="8507288" cy="2193032"/>
          </a:xfrm>
        </p:spPr>
        <p:txBody>
          <a:bodyPr/>
          <a:lstStyle/>
          <a:p>
            <a:pPr>
              <a:buNone/>
            </a:pPr>
            <a:r>
              <a:rPr lang="tr-TR" b="1" dirty="0" smtClean="0">
                <a:solidFill>
                  <a:srgbClr val="FF0000"/>
                </a:solidFill>
                <a:latin typeface="Aharoni" pitchFamily="2" charset="-79"/>
                <a:cs typeface="Aharoni" pitchFamily="2" charset="-79"/>
              </a:rPr>
              <a:t>                      </a:t>
            </a:r>
            <a:r>
              <a:rPr lang="tr-TR" sz="5400" b="1" dirty="0" smtClean="0">
                <a:solidFill>
                  <a:schemeClr val="bg1"/>
                </a:solidFill>
                <a:latin typeface="Aharoni" pitchFamily="2" charset="-79"/>
                <a:cs typeface="Aharoni" pitchFamily="2" charset="-79"/>
              </a:rPr>
              <a:t>TÜRKİYE’NİN MATEMATİK KONUMU</a:t>
            </a:r>
            <a:endParaRPr lang="tr-TR" sz="5400" b="1" dirty="0">
              <a:solidFill>
                <a:schemeClr val="bg1"/>
              </a:solidFill>
              <a:latin typeface="Aharoni" pitchFamily="2" charset="-79"/>
              <a:cs typeface="Aharoni" pitchFamily="2" charset="-79"/>
            </a:endParaRPr>
          </a:p>
        </p:txBody>
      </p:sp>
    </p:spTree>
  </p:cSld>
  <p:clrMapOvr>
    <a:masterClrMapping/>
  </p:clrMapOvr>
  <p:transition>
    <p:wheel spokes="8"/>
    <p:sndAc>
      <p:stSnd>
        <p:snd r:embed="rId2" name="type.wav"/>
      </p:stSnd>
    </p:sndAc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Başlık"/>
          <p:cNvSpPr>
            <a:spLocks noGrp="1"/>
          </p:cNvSpPr>
          <p:nvPr>
            <p:ph type="title"/>
          </p:nvPr>
        </p:nvSpPr>
        <p:spPr>
          <a:xfrm>
            <a:off x="539552" y="3645024"/>
            <a:ext cx="8229600" cy="2659360"/>
          </a:xfrm>
        </p:spPr>
        <p:txBody>
          <a:bodyPr>
            <a:normAutofit fontScale="90000"/>
          </a:bodyPr>
          <a:lstStyle/>
          <a:p>
            <a:r>
              <a:rPr lang="tr-TR" dirty="0" smtClean="0">
                <a:solidFill>
                  <a:schemeClr val="bg1"/>
                </a:solidFill>
              </a:rPr>
              <a:t>T Ü R K İ Y E</a:t>
            </a:r>
            <a:br>
              <a:rPr lang="tr-TR" dirty="0" smtClean="0">
                <a:solidFill>
                  <a:schemeClr val="bg1"/>
                </a:solidFill>
              </a:rPr>
            </a:br>
            <a:r>
              <a:rPr lang="tr-TR" dirty="0" smtClean="0">
                <a:solidFill>
                  <a:schemeClr val="bg1"/>
                </a:solidFill>
              </a:rPr>
              <a:t>26 - 45  DOĞU MERİDYENLERİ</a:t>
            </a:r>
            <a:br>
              <a:rPr lang="tr-TR" dirty="0" smtClean="0">
                <a:solidFill>
                  <a:schemeClr val="bg1"/>
                </a:solidFill>
              </a:rPr>
            </a:br>
            <a:r>
              <a:rPr lang="tr-TR" dirty="0" smtClean="0">
                <a:solidFill>
                  <a:schemeClr val="bg1"/>
                </a:solidFill>
              </a:rPr>
              <a:t>36 – 42  KUZEY PARALELLERİ </a:t>
            </a:r>
            <a:br>
              <a:rPr lang="tr-TR" dirty="0" smtClean="0">
                <a:solidFill>
                  <a:schemeClr val="bg1"/>
                </a:solidFill>
              </a:rPr>
            </a:br>
            <a:r>
              <a:rPr lang="tr-TR" dirty="0" smtClean="0"/>
              <a:t/>
            </a:r>
            <a:br>
              <a:rPr lang="tr-TR" dirty="0" smtClean="0"/>
            </a:br>
            <a:r>
              <a:rPr lang="tr-TR" dirty="0" smtClean="0"/>
              <a:t/>
            </a:r>
            <a:br>
              <a:rPr lang="tr-TR" dirty="0" smtClean="0"/>
            </a:br>
            <a:endParaRPr lang="tr-TR" dirty="0"/>
          </a:p>
        </p:txBody>
      </p:sp>
    </p:spTree>
  </p:cSld>
  <p:clrMapOvr>
    <a:masterClrMapping/>
  </p:clrMapOvr>
  <p:transition>
    <p:wheel spokes="8"/>
    <p:sndAc>
      <p:stSnd>
        <p:snd r:embed="rId2" name="type.wav"/>
      </p:stSnd>
    </p:sndAc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İçerik Yer Tutucusu" descr="indir (1)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ransition>
    <p:wheel spokes="8"/>
    <p:sndAc>
      <p:stSnd>
        <p:snd r:embed="rId2" name="type.wav"/>
      </p:stSnd>
    </p:sndAc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tr-TR" sz="4400" b="1" dirty="0" smtClean="0">
                <a:solidFill>
                  <a:srgbClr val="FF0000"/>
                </a:solidFill>
              </a:rPr>
              <a:t>G E O İ D </a:t>
            </a:r>
            <a:r>
              <a:rPr lang="tr-TR" sz="4400" b="1" dirty="0" smtClean="0"/>
              <a:t>: Ekvatorun kutuplardan basık ekvatordan şişkin kendine </a:t>
            </a:r>
            <a:r>
              <a:rPr lang="tr-TR" sz="4400" b="1" dirty="0" err="1" smtClean="0"/>
              <a:t>gas</a:t>
            </a:r>
            <a:r>
              <a:rPr lang="tr-TR" sz="4400" b="1" dirty="0" smtClean="0"/>
              <a:t> şekline </a:t>
            </a:r>
            <a:r>
              <a:rPr lang="tr-TR" sz="4400" b="1" dirty="0" err="1" smtClean="0">
                <a:solidFill>
                  <a:srgbClr val="FF0000"/>
                </a:solidFill>
              </a:rPr>
              <a:t>geoid</a:t>
            </a:r>
            <a:r>
              <a:rPr lang="tr-TR" sz="4400" b="1" dirty="0" smtClean="0"/>
              <a:t> denir.</a:t>
            </a:r>
            <a:endParaRPr lang="tr-TR" sz="4400" b="1" dirty="0"/>
          </a:p>
        </p:txBody>
      </p:sp>
    </p:spTree>
  </p:cSld>
  <p:clrMapOvr>
    <a:masterClrMapping/>
  </p:clrMapOvr>
  <p:transition>
    <p:wheel spokes="8"/>
    <p:sndAc>
      <p:stSnd>
        <p:snd r:embed="rId2" name="type.wav"/>
      </p:stSnd>
    </p:sndAc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Başlık"/>
          <p:cNvSpPr>
            <a:spLocks noGrp="1"/>
          </p:cNvSpPr>
          <p:nvPr>
            <p:ph type="title"/>
          </p:nvPr>
        </p:nvSpPr>
        <p:spPr>
          <a:xfrm>
            <a:off x="611560" y="2708920"/>
            <a:ext cx="8229600" cy="1219200"/>
          </a:xfrm>
        </p:spPr>
        <p:txBody>
          <a:bodyPr>
            <a:normAutofit fontScale="90000"/>
          </a:bodyPr>
          <a:lstStyle/>
          <a:p>
            <a:r>
              <a:rPr lang="tr-TR" b="1" dirty="0" smtClean="0">
                <a:solidFill>
                  <a:srgbClr val="FF0000"/>
                </a:solidFill>
              </a:rPr>
              <a:t>SORU : Türkiye’nin en doğu noktası ile en batı noktası arasında kaç dakika saat farkı vardır?</a:t>
            </a:r>
            <a:endParaRPr lang="tr-TR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wheel spokes="8"/>
    <p:sndAc>
      <p:stSnd>
        <p:snd r:embed="rId2" name="type.wav"/>
      </p:stSnd>
    </p:sndAc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Başlık"/>
          <p:cNvSpPr>
            <a:spLocks noGrp="1"/>
          </p:cNvSpPr>
          <p:nvPr>
            <p:ph type="title"/>
          </p:nvPr>
        </p:nvSpPr>
        <p:spPr>
          <a:xfrm>
            <a:off x="611560" y="2708920"/>
            <a:ext cx="8229600" cy="1219200"/>
          </a:xfrm>
        </p:spPr>
        <p:txBody>
          <a:bodyPr>
            <a:normAutofit fontScale="90000"/>
          </a:bodyPr>
          <a:lstStyle/>
          <a:p>
            <a:r>
              <a:rPr lang="tr-TR" b="1" dirty="0" smtClean="0">
                <a:solidFill>
                  <a:srgbClr val="FF0000"/>
                </a:solidFill>
                <a:latin typeface="Arial Black" pitchFamily="34" charset="0"/>
              </a:rPr>
              <a:t>CEVAP : 76 DK=1 SAAT 16 DK.</a:t>
            </a:r>
            <a:endParaRPr lang="tr-TR" b="1" dirty="0">
              <a:solidFill>
                <a:srgbClr val="FF0000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ransition>
    <p:wheel spokes="8"/>
    <p:sndAc>
      <p:stSnd>
        <p:snd r:embed="rId2" name="type.wav"/>
      </p:stSnd>
    </p:sndAc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Başlık"/>
          <p:cNvSpPr>
            <a:spLocks noGrp="1"/>
          </p:cNvSpPr>
          <p:nvPr>
            <p:ph type="title"/>
          </p:nvPr>
        </p:nvSpPr>
        <p:spPr>
          <a:xfrm>
            <a:off x="611560" y="2708920"/>
            <a:ext cx="8229600" cy="1219200"/>
          </a:xfrm>
        </p:spPr>
        <p:txBody>
          <a:bodyPr>
            <a:normAutofit fontScale="90000"/>
          </a:bodyPr>
          <a:lstStyle/>
          <a:p>
            <a:r>
              <a:rPr lang="tr-TR" b="1" dirty="0" smtClean="0">
                <a:solidFill>
                  <a:srgbClr val="FF0000"/>
                </a:solidFill>
              </a:rPr>
              <a:t>SORU : Türkiye’nin en kuzey noktası ile en güney noktası arası kuşbakışı </a:t>
            </a:r>
            <a:r>
              <a:rPr lang="tr-TR" b="1" dirty="0" err="1" smtClean="0">
                <a:solidFill>
                  <a:srgbClr val="FF0000"/>
                </a:solidFill>
              </a:rPr>
              <a:t>mesfa</a:t>
            </a:r>
            <a:r>
              <a:rPr lang="tr-TR" b="1" dirty="0" smtClean="0">
                <a:solidFill>
                  <a:srgbClr val="FF0000"/>
                </a:solidFill>
              </a:rPr>
              <a:t> ne kadardır?</a:t>
            </a:r>
            <a:endParaRPr lang="tr-TR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wheel spokes="8"/>
    <p:sndAc>
      <p:stSnd>
        <p:snd r:embed="rId2" name="type.wav"/>
      </p:stSnd>
    </p:sndAc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Başlık"/>
          <p:cNvSpPr>
            <a:spLocks noGrp="1"/>
          </p:cNvSpPr>
          <p:nvPr>
            <p:ph type="title"/>
          </p:nvPr>
        </p:nvSpPr>
        <p:spPr>
          <a:xfrm>
            <a:off x="611560" y="2708920"/>
            <a:ext cx="8229600" cy="1219200"/>
          </a:xfrm>
        </p:spPr>
        <p:txBody>
          <a:bodyPr>
            <a:normAutofit/>
          </a:bodyPr>
          <a:lstStyle/>
          <a:p>
            <a:r>
              <a:rPr lang="tr-TR" b="1" dirty="0" smtClean="0">
                <a:solidFill>
                  <a:srgbClr val="FF0000"/>
                </a:solidFill>
                <a:latin typeface="Arial Black" pitchFamily="34" charset="0"/>
              </a:rPr>
              <a:t>CEVAP : 666 km.</a:t>
            </a:r>
            <a:endParaRPr lang="tr-TR" b="1" dirty="0">
              <a:solidFill>
                <a:srgbClr val="FF0000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ransition>
    <p:wheel spokes="8"/>
    <p:sndAc>
      <p:stSnd>
        <p:snd r:embed="rId2" name="type.wav"/>
      </p:stSnd>
    </p:sndAc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95536" y="836712"/>
            <a:ext cx="8229600" cy="4525963"/>
          </a:xfrm>
        </p:spPr>
        <p:txBody>
          <a:bodyPr>
            <a:normAutofit/>
          </a:bodyPr>
          <a:lstStyle/>
          <a:p>
            <a:pPr>
              <a:buNone/>
            </a:pPr>
            <a:endParaRPr lang="tr-TR" b="1" dirty="0" smtClean="0">
              <a:solidFill>
                <a:srgbClr val="FF0000"/>
              </a:solidFill>
            </a:endParaRPr>
          </a:p>
          <a:p>
            <a:pPr>
              <a:buNone/>
            </a:pPr>
            <a:r>
              <a:rPr lang="tr-TR" sz="8000" b="1" dirty="0" smtClean="0">
                <a:solidFill>
                  <a:srgbClr val="FF0000"/>
                </a:solidFill>
              </a:rPr>
              <a:t>ÖZEL KONUM</a:t>
            </a:r>
            <a:endParaRPr lang="tr-TR" sz="8000" b="1" dirty="0"/>
          </a:p>
        </p:txBody>
      </p:sp>
    </p:spTree>
  </p:cSld>
  <p:clrMapOvr>
    <a:masterClrMapping/>
  </p:clrMapOvr>
  <p:transition>
    <p:wheel spokes="8"/>
    <p:sndAc>
      <p:stSnd>
        <p:snd r:embed="rId2" name="type.wav"/>
      </p:stSnd>
    </p:sndAc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Resim" descr="w (23)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>
    <p:wheel spokes="8"/>
    <p:sndAc>
      <p:stSnd>
        <p:snd r:embed="rId2" name="type.wav"/>
      </p:stSnd>
    </p:sndAc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95536" y="548680"/>
            <a:ext cx="8229600" cy="4525963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tr-TR" dirty="0" smtClean="0">
                <a:solidFill>
                  <a:srgbClr val="FF0000"/>
                </a:solidFill>
              </a:rPr>
              <a:t>   </a:t>
            </a:r>
            <a:r>
              <a:rPr lang="tr-TR" sz="7200" b="1" dirty="0" smtClean="0">
                <a:solidFill>
                  <a:srgbClr val="FF0000"/>
                </a:solidFill>
              </a:rPr>
              <a:t>COĞRAFİ KONUM: </a:t>
            </a:r>
            <a:r>
              <a:rPr lang="tr-TR" sz="7200" b="1" dirty="0" smtClean="0"/>
              <a:t>Dünya üzerindeki herhangi bir yerin bulunduğu konumdur.</a:t>
            </a:r>
            <a:endParaRPr lang="tr-TR" sz="7200" b="1" dirty="0"/>
          </a:p>
        </p:txBody>
      </p:sp>
    </p:spTree>
  </p:cSld>
  <p:clrMapOvr>
    <a:masterClrMapping/>
  </p:clrMapOvr>
  <p:transition>
    <p:wheel spokes="8"/>
    <p:sndAc>
      <p:stSnd>
        <p:snd r:embed="rId2" name="type.wav"/>
      </p:stSnd>
    </p:sndAc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tr-TR" sz="8000" b="1" dirty="0" smtClean="0">
                <a:solidFill>
                  <a:srgbClr val="FF0000"/>
                </a:solidFill>
              </a:rPr>
              <a:t>TÜRKİYE’NİN ÖZEL KONUMU</a:t>
            </a:r>
            <a:endParaRPr lang="tr-TR" sz="80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wheel spokes="8"/>
    <p:sndAc>
      <p:stSnd>
        <p:snd r:embed="rId2" name="type.wav"/>
      </p:stSnd>
    </p:sndAc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4 Resim" descr="w (12)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</p:spTree>
  </p:cSld>
  <p:clrMapOvr>
    <a:masterClrMapping/>
  </p:clrMapOvr>
  <p:transition>
    <p:wheel spokes="8"/>
    <p:sndAc>
      <p:stSnd>
        <p:snd r:embed="rId2" name="type.wav"/>
      </p:stSnd>
    </p:sndAc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İçerik Yer Tutucusu"/>
          <p:cNvSpPr>
            <a:spLocks noGrp="1"/>
          </p:cNvSpPr>
          <p:nvPr>
            <p:ph idx="1"/>
          </p:nvPr>
        </p:nvSpPr>
        <p:spPr>
          <a:xfrm>
            <a:off x="467544" y="1196752"/>
            <a:ext cx="8229600" cy="4572000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tr-TR" sz="3600" b="1" dirty="0" smtClean="0"/>
              <a:t>Yaklaşık 36 derece doğu boylamında yer alan Sivas’ta saat 11:00 iken yaklaşık 33 derece boylamında yer alan Ankara’da yerel saat kaçtır?</a:t>
            </a:r>
            <a:endParaRPr lang="tr-TR" sz="3600" dirty="0" smtClean="0"/>
          </a:p>
          <a:p>
            <a:pPr>
              <a:buNone/>
            </a:pPr>
            <a:r>
              <a:rPr lang="tr-TR" sz="3600" dirty="0" smtClean="0"/>
              <a:t>a)10:48</a:t>
            </a:r>
          </a:p>
          <a:p>
            <a:pPr>
              <a:buNone/>
            </a:pPr>
            <a:r>
              <a:rPr lang="tr-TR" sz="3600" dirty="0" smtClean="0"/>
              <a:t>b)11:12</a:t>
            </a:r>
          </a:p>
          <a:p>
            <a:pPr>
              <a:buNone/>
            </a:pPr>
            <a:r>
              <a:rPr lang="tr-TR" sz="3600" dirty="0" smtClean="0"/>
              <a:t>c)11:22</a:t>
            </a:r>
          </a:p>
          <a:p>
            <a:pPr>
              <a:buNone/>
            </a:pPr>
            <a:r>
              <a:rPr lang="tr-TR" sz="3600" dirty="0" smtClean="0"/>
              <a:t>d)10:38</a:t>
            </a:r>
          </a:p>
          <a:p>
            <a:pPr>
              <a:buNone/>
            </a:pPr>
            <a:endParaRPr lang="tr-TR" dirty="0"/>
          </a:p>
        </p:txBody>
      </p:sp>
    </p:spTree>
  </p:cSld>
  <p:clrMapOvr>
    <a:masterClrMapping/>
  </p:clrMapOvr>
  <p:transition>
    <p:wheel spokes="8"/>
    <p:sndAc>
      <p:stSnd>
        <p:snd r:embed="rId2" name="type.wav"/>
      </p:stSnd>
    </p:sndAc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tr-TR" sz="9600" b="1" dirty="0" smtClean="0"/>
              <a:t>CEVAP : A</a:t>
            </a:r>
            <a:endParaRPr lang="tr-TR" sz="9600" b="1" dirty="0"/>
          </a:p>
        </p:txBody>
      </p:sp>
    </p:spTree>
  </p:cSld>
  <p:clrMapOvr>
    <a:masterClrMapping/>
  </p:clrMapOvr>
  <p:transition>
    <p:wheel spokes="8"/>
    <p:sndAc>
      <p:stSnd>
        <p:snd r:embed="rId2" name="type.wav"/>
      </p:stSnd>
    </p:sndAc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İçerik Yer Tutucusu"/>
          <p:cNvSpPr>
            <a:spLocks noGrp="1"/>
          </p:cNvSpPr>
          <p:nvPr>
            <p:ph idx="1"/>
          </p:nvPr>
        </p:nvSpPr>
        <p:spPr>
          <a:xfrm>
            <a:off x="467544" y="836712"/>
            <a:ext cx="8229600" cy="4572000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tr-TR" sz="3600" b="1" dirty="0" smtClean="0"/>
              <a:t>60 derece Kuzey paralelinde bulunan Norveç’in Oslo kentiyle, 40 derece Kuzey  paralelinde bulunan İspanya’nın Madrid kentinin arasındaki mesafe kaç </a:t>
            </a:r>
            <a:r>
              <a:rPr lang="tr-TR" sz="3600" b="1" dirty="0" err="1" smtClean="0"/>
              <a:t>km’dir</a:t>
            </a:r>
            <a:r>
              <a:rPr lang="tr-TR" sz="3600" b="1" dirty="0" smtClean="0"/>
              <a:t>?</a:t>
            </a:r>
            <a:endParaRPr lang="tr-TR" sz="3600" dirty="0" smtClean="0"/>
          </a:p>
          <a:p>
            <a:pPr>
              <a:buNone/>
            </a:pPr>
            <a:r>
              <a:rPr lang="tr-TR" sz="3600" dirty="0" smtClean="0"/>
              <a:t>A) 3330</a:t>
            </a:r>
          </a:p>
          <a:p>
            <a:pPr>
              <a:buNone/>
            </a:pPr>
            <a:r>
              <a:rPr lang="tr-TR" sz="3600" dirty="0" smtClean="0"/>
              <a:t>B) 2220</a:t>
            </a:r>
          </a:p>
          <a:p>
            <a:pPr>
              <a:buNone/>
            </a:pPr>
            <a:r>
              <a:rPr lang="tr-TR" sz="3600" dirty="0" smtClean="0"/>
              <a:t>C) 2775</a:t>
            </a:r>
          </a:p>
          <a:p>
            <a:pPr>
              <a:buNone/>
            </a:pPr>
            <a:r>
              <a:rPr lang="tr-TR" sz="3600" dirty="0" smtClean="0"/>
              <a:t>D) 1665</a:t>
            </a:r>
          </a:p>
          <a:p>
            <a:pPr>
              <a:buNone/>
            </a:pPr>
            <a:endParaRPr lang="tr-TR" dirty="0"/>
          </a:p>
        </p:txBody>
      </p:sp>
    </p:spTree>
  </p:cSld>
  <p:clrMapOvr>
    <a:masterClrMapping/>
  </p:clrMapOvr>
  <p:transition>
    <p:wheel spokes="8"/>
    <p:sndAc>
      <p:stSnd>
        <p:snd r:embed="rId2" name="type.wav"/>
      </p:stSnd>
    </p:sndAc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tr-TR" sz="9600" b="1" dirty="0" smtClean="0"/>
              <a:t>CEVAP </a:t>
            </a:r>
            <a:r>
              <a:rPr lang="tr-TR" sz="9600" b="1" smtClean="0"/>
              <a:t>: B</a:t>
            </a:r>
            <a:endParaRPr lang="tr-TR" sz="9600" b="1" dirty="0"/>
          </a:p>
        </p:txBody>
      </p:sp>
    </p:spTree>
  </p:cSld>
  <p:clrMapOvr>
    <a:masterClrMapping/>
  </p:clrMapOvr>
  <p:transition>
    <p:wheel spokes="8"/>
    <p:sndAc>
      <p:stSnd>
        <p:snd r:embed="rId2" name="type.wav"/>
      </p:stSnd>
    </p:sndAc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tr-TR" sz="4800" b="1" dirty="0" smtClean="0">
                <a:solidFill>
                  <a:srgbClr val="FF0000"/>
                </a:solidFill>
              </a:rPr>
              <a:t>SONRAKİ DERSİN KONUSU</a:t>
            </a:r>
          </a:p>
          <a:p>
            <a:pPr>
              <a:buNone/>
            </a:pPr>
            <a:endParaRPr lang="tr-TR" sz="4800" b="1" dirty="0" smtClean="0"/>
          </a:p>
          <a:p>
            <a:pPr>
              <a:buNone/>
            </a:pPr>
            <a:r>
              <a:rPr lang="tr-TR" sz="4800" b="1" dirty="0" smtClean="0"/>
              <a:t>İKLİM VE ETKİLERİ</a:t>
            </a:r>
          </a:p>
          <a:p>
            <a:pPr>
              <a:buNone/>
            </a:pPr>
            <a:r>
              <a:rPr lang="tr-TR" sz="4800" b="1" dirty="0" smtClean="0"/>
              <a:t>TÜRKİYE’NİN İKLİMİ</a:t>
            </a:r>
            <a:endParaRPr lang="tr-TR" sz="4800" b="1" dirty="0"/>
          </a:p>
        </p:txBody>
      </p:sp>
    </p:spTree>
  </p:cSld>
  <p:clrMapOvr>
    <a:masterClrMapping/>
  </p:clrMapOvr>
  <p:transition>
    <p:wheel spokes="8"/>
    <p:sndAc>
      <p:stSnd>
        <p:snd r:embed="rId2" name="type.wav"/>
      </p:stSnd>
    </p:sndAc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tr-TR" sz="6600" b="1" dirty="0" smtClean="0">
                <a:solidFill>
                  <a:srgbClr val="FF0000"/>
                </a:solidFill>
              </a:rPr>
              <a:t>ÇALIŞMA KİTABI SAYFA 26 YAPILACAK </a:t>
            </a:r>
            <a:endParaRPr lang="tr-TR" sz="66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wheel spokes="8"/>
    <p:sndAc>
      <p:stSnd>
        <p:snd r:embed="rId2" name="type.wav"/>
      </p:stSnd>
    </p:sndAc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tr-TR" dirty="0" smtClean="0"/>
              <a:t>                          </a:t>
            </a:r>
            <a:endParaRPr lang="tr-TR" dirty="0"/>
          </a:p>
        </p:txBody>
      </p:sp>
      <p:sp>
        <p:nvSpPr>
          <p:cNvPr id="16" name="15 Dikdörtgen"/>
          <p:cNvSpPr/>
          <p:nvPr/>
        </p:nvSpPr>
        <p:spPr>
          <a:xfrm>
            <a:off x="539552" y="4221089"/>
            <a:ext cx="252028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tr-TR" sz="2400" b="1" cap="all" spc="0" dirty="0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</a:rPr>
              <a:t>MATEMATİK KONUM</a:t>
            </a:r>
            <a:endParaRPr lang="tr-TR" sz="2400" b="1" cap="all" spc="0" dirty="0">
              <a:ln w="0"/>
              <a:solidFill>
                <a:srgbClr val="FF0000"/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17" name="16 Dikdörtgen"/>
          <p:cNvSpPr/>
          <p:nvPr/>
        </p:nvSpPr>
        <p:spPr>
          <a:xfrm>
            <a:off x="5422699" y="4365104"/>
            <a:ext cx="2957669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</a:rPr>
              <a:t>ÖZEL KONUM</a:t>
            </a:r>
            <a:endParaRPr lang="tr-TR" sz="32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0000"/>
              </a:solidFill>
              <a:effectLst/>
            </a:endParaRPr>
          </a:p>
        </p:txBody>
      </p:sp>
      <p:sp>
        <p:nvSpPr>
          <p:cNvPr id="18" name="17 Dikdörtgen"/>
          <p:cNvSpPr/>
          <p:nvPr/>
        </p:nvSpPr>
        <p:spPr>
          <a:xfrm>
            <a:off x="1907704" y="1412776"/>
            <a:ext cx="525470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COĞRAFİ KONUM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cxnSp>
        <p:nvCxnSpPr>
          <p:cNvPr id="21" name="20 Düz Ok Bağlayıcısı"/>
          <p:cNvCxnSpPr/>
          <p:nvPr/>
        </p:nvCxnSpPr>
        <p:spPr>
          <a:xfrm>
            <a:off x="5004048" y="2564904"/>
            <a:ext cx="914400" cy="91440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3" name="22 Düz Ok Bağlayıcısı">
            <a:hlinkClick r:id="rId3"/>
          </p:cNvPr>
          <p:cNvCxnSpPr/>
          <p:nvPr/>
        </p:nvCxnSpPr>
        <p:spPr>
          <a:xfrm flipH="1">
            <a:off x="2483768" y="2636912"/>
            <a:ext cx="885800" cy="93610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ransition>
    <p:wheel spokes="8"/>
    <p:sndAc>
      <p:stSnd>
        <p:snd r:embed="rId2" name="type.wav"/>
      </p:stSnd>
    </p:sndAc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95536" y="1124744"/>
            <a:ext cx="8229600" cy="4525963"/>
          </a:xfrm>
        </p:spPr>
        <p:txBody>
          <a:bodyPr/>
          <a:lstStyle/>
          <a:p>
            <a:pPr>
              <a:buNone/>
            </a:pPr>
            <a:endParaRPr lang="tr-TR" b="1" dirty="0" smtClean="0">
              <a:solidFill>
                <a:srgbClr val="FF0000"/>
              </a:solidFill>
            </a:endParaRPr>
          </a:p>
          <a:p>
            <a:pPr>
              <a:buNone/>
            </a:pPr>
            <a:r>
              <a:rPr lang="tr-TR" sz="4400" b="1" dirty="0" smtClean="0">
                <a:solidFill>
                  <a:srgbClr val="FF0000"/>
                </a:solidFill>
              </a:rPr>
              <a:t>MATEMATİK KONUM: </a:t>
            </a:r>
            <a:r>
              <a:rPr lang="tr-TR" sz="4400" b="1" dirty="0" smtClean="0"/>
              <a:t>Herhangi bir yerin ekvatora ve başlangıç meridyenine olan uzaklığının belirtilmesidir.</a:t>
            </a:r>
            <a:endParaRPr lang="tr-TR" sz="4400" b="1" dirty="0"/>
          </a:p>
        </p:txBody>
      </p:sp>
    </p:spTree>
  </p:cSld>
  <p:clrMapOvr>
    <a:masterClrMapping/>
  </p:clrMapOvr>
  <p:transition>
    <p:wheel spokes="8"/>
    <p:sndAc>
      <p:stSnd>
        <p:snd r:embed="rId2" name="type.wav"/>
      </p:stSnd>
    </p:sndAc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251520" y="188640"/>
            <a:ext cx="8229600" cy="2160240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tr-TR" sz="5400" b="1" dirty="0" smtClean="0">
                <a:solidFill>
                  <a:srgbClr val="FF0000"/>
                </a:solidFill>
              </a:rPr>
              <a:t>NOT  :</a:t>
            </a:r>
            <a:r>
              <a:rPr lang="tr-TR" sz="2400" b="1" dirty="0" smtClean="0"/>
              <a:t>Dünya üzerindeki herhangi bir yerin konumunu belirleyebilmek için hayali çizgiler varsayılmıştır. Gerçekte var olmayan fakat Dünya üzerinde olduğu varsayılan bu çizgiler </a:t>
            </a:r>
            <a:r>
              <a:rPr lang="tr-TR" sz="2400" b="1" dirty="0" smtClean="0">
                <a:solidFill>
                  <a:srgbClr val="FF0000"/>
                </a:solidFill>
              </a:rPr>
              <a:t>paralel ve meridyenlerdir.</a:t>
            </a:r>
            <a:endParaRPr lang="tr-TR" sz="2400" b="1" dirty="0">
              <a:solidFill>
                <a:srgbClr val="FF0000"/>
              </a:solidFill>
            </a:endParaRPr>
          </a:p>
        </p:txBody>
      </p:sp>
      <p:sp>
        <p:nvSpPr>
          <p:cNvPr id="5" name="2 İçerik Yer Tutucusu"/>
          <p:cNvSpPr txBox="1">
            <a:spLocks/>
          </p:cNvSpPr>
          <p:nvPr/>
        </p:nvSpPr>
        <p:spPr>
          <a:xfrm>
            <a:off x="179512" y="332656"/>
            <a:ext cx="8229600" cy="295232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tr-TR" sz="3200" b="1" i="0" u="none" strike="noStrike" kern="1200" cap="none" spc="0" normalizeH="0" baseline="0" noProof="0" dirty="0" smtClean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2 İçerik Yer Tutucusu"/>
          <p:cNvSpPr txBox="1">
            <a:spLocks/>
          </p:cNvSpPr>
          <p:nvPr/>
        </p:nvSpPr>
        <p:spPr>
          <a:xfrm>
            <a:off x="323528" y="3501008"/>
            <a:ext cx="8229600" cy="295232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tr-TR" sz="3200" b="1" i="0" u="none" strike="noStrike" kern="1200" cap="none" spc="0" normalizeH="0" baseline="0" noProof="0" dirty="0" smtClean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7" name="6 Resim" descr="w (4).jpg">
            <a:hlinkClick r:id="rId3"/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2492896"/>
            <a:ext cx="9144000" cy="4365104"/>
          </a:xfrm>
          <a:prstGeom prst="rect">
            <a:avLst/>
          </a:prstGeom>
        </p:spPr>
      </p:pic>
    </p:spTree>
  </p:cSld>
  <p:clrMapOvr>
    <a:masterClrMapping/>
  </p:clrMapOvr>
  <p:transition>
    <p:wheel spokes="8"/>
    <p:sndAc>
      <p:stSnd>
        <p:snd r:embed="rId2" name="type.wav"/>
      </p:stSnd>
    </p:sndAc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95536" y="2132856"/>
            <a:ext cx="8229600" cy="2088232"/>
          </a:xfrm>
        </p:spPr>
        <p:txBody>
          <a:bodyPr>
            <a:noAutofit/>
          </a:bodyPr>
          <a:lstStyle/>
          <a:p>
            <a:r>
              <a:rPr lang="tr-TR" sz="6000" b="1" dirty="0" smtClean="0">
                <a:solidFill>
                  <a:srgbClr val="FF0000"/>
                </a:solidFill>
              </a:rPr>
              <a:t>      P A R A L E L L E R</a:t>
            </a:r>
            <a:br>
              <a:rPr lang="tr-TR" sz="6000" b="1" dirty="0" smtClean="0">
                <a:solidFill>
                  <a:srgbClr val="FF0000"/>
                </a:solidFill>
              </a:rPr>
            </a:br>
            <a:r>
              <a:rPr lang="tr-TR" sz="6000" b="1" dirty="0" smtClean="0">
                <a:solidFill>
                  <a:srgbClr val="FF0000"/>
                </a:solidFill>
              </a:rPr>
              <a:t>                  ve </a:t>
            </a:r>
            <a:br>
              <a:rPr lang="tr-TR" sz="6000" b="1" dirty="0" smtClean="0">
                <a:solidFill>
                  <a:srgbClr val="FF0000"/>
                </a:solidFill>
              </a:rPr>
            </a:br>
            <a:r>
              <a:rPr lang="tr-TR" sz="6000" b="1" dirty="0" smtClean="0">
                <a:solidFill>
                  <a:srgbClr val="FF0000"/>
                </a:solidFill>
              </a:rPr>
              <a:t>        ÖZELLİKLERİ</a:t>
            </a:r>
            <a:endParaRPr lang="tr-TR" sz="60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wheel spokes="8"/>
    <p:sndAc>
      <p:stSnd>
        <p:snd r:embed="rId2" name="type.wav"/>
      </p:stSnd>
    </p:sndAc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İçerik Yer Tutucusu"/>
          <p:cNvSpPr>
            <a:spLocks noGrp="1"/>
          </p:cNvSpPr>
          <p:nvPr>
            <p:ph idx="1"/>
          </p:nvPr>
        </p:nvSpPr>
        <p:spPr>
          <a:xfrm>
            <a:off x="395536" y="332656"/>
            <a:ext cx="8229600" cy="1800200"/>
          </a:xfrm>
        </p:spPr>
        <p:txBody>
          <a:bodyPr/>
          <a:lstStyle/>
          <a:p>
            <a:pPr>
              <a:buNone/>
            </a:pPr>
            <a:r>
              <a:rPr lang="tr-TR" b="1" dirty="0" smtClean="0">
                <a:solidFill>
                  <a:srgbClr val="FF0000"/>
                </a:solidFill>
              </a:rPr>
              <a:t>1 ) </a:t>
            </a:r>
            <a:r>
              <a:rPr lang="tr-TR" b="1" dirty="0" smtClean="0"/>
              <a:t>BAŞLANGIÇ PARALELİ SIFIR DERECE EKVATORDUR</a:t>
            </a:r>
            <a:r>
              <a:rPr lang="tr-TR" b="1" dirty="0" smtClean="0">
                <a:solidFill>
                  <a:srgbClr val="FF0000"/>
                </a:solidFill>
              </a:rPr>
              <a:t> </a:t>
            </a:r>
            <a:endParaRPr lang="tr-TR" b="1" dirty="0">
              <a:solidFill>
                <a:srgbClr val="FF0000"/>
              </a:solidFill>
            </a:endParaRPr>
          </a:p>
        </p:txBody>
      </p:sp>
      <p:pic>
        <p:nvPicPr>
          <p:cNvPr id="7" name="6 Resim" descr="w (18)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27584" y="1772816"/>
            <a:ext cx="7848872" cy="4724400"/>
          </a:xfrm>
          <a:prstGeom prst="rect">
            <a:avLst/>
          </a:prstGeom>
        </p:spPr>
      </p:pic>
    </p:spTree>
  </p:cSld>
  <p:clrMapOvr>
    <a:masterClrMapping/>
  </p:clrMapOvr>
  <p:transition>
    <p:wheel spokes="8"/>
    <p:sndAc>
      <p:stSnd>
        <p:snd r:embed="rId2" name="type.wav"/>
      </p:stSnd>
    </p:sndAc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İçerik Yer Tutucusu"/>
          <p:cNvSpPr>
            <a:spLocks noGrp="1"/>
          </p:cNvSpPr>
          <p:nvPr>
            <p:ph idx="1"/>
          </p:nvPr>
        </p:nvSpPr>
        <p:spPr>
          <a:xfrm>
            <a:off x="395536" y="332656"/>
            <a:ext cx="8229600" cy="1800200"/>
          </a:xfrm>
        </p:spPr>
        <p:txBody>
          <a:bodyPr/>
          <a:lstStyle/>
          <a:p>
            <a:pPr>
              <a:buNone/>
            </a:pPr>
            <a:r>
              <a:rPr lang="tr-TR" b="1" dirty="0" smtClean="0">
                <a:solidFill>
                  <a:srgbClr val="FF0000"/>
                </a:solidFill>
              </a:rPr>
              <a:t>2 ) </a:t>
            </a:r>
            <a:r>
              <a:rPr lang="tr-TR" b="1" dirty="0" smtClean="0"/>
              <a:t>EN BÜYÜK PARALEL DAİRESİ EKVATORDUR.</a:t>
            </a:r>
            <a:endParaRPr lang="tr-TR" b="1" dirty="0"/>
          </a:p>
        </p:txBody>
      </p:sp>
      <p:pic>
        <p:nvPicPr>
          <p:cNvPr id="7" name="6 Resim" descr="w (18)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27584" y="1772816"/>
            <a:ext cx="7848872" cy="4724400"/>
          </a:xfrm>
          <a:prstGeom prst="rect">
            <a:avLst/>
          </a:prstGeom>
        </p:spPr>
      </p:pic>
    </p:spTree>
  </p:cSld>
  <p:clrMapOvr>
    <a:masterClrMapping/>
  </p:clrMapOvr>
  <p:transition>
    <p:wheel spokes="8"/>
    <p:sndAc>
      <p:stSnd>
        <p:snd r:embed="rId2" name="type.wav"/>
      </p:stSnd>
    </p:sndAc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Kağıt">
  <a:themeElements>
    <a:clrScheme name="Kağıt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Kağıt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Akış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111</TotalTime>
  <Words>340</Words>
  <Application>Microsoft Office PowerPoint</Application>
  <PresentationFormat>Ekran Gösterisi (4:3)</PresentationFormat>
  <Paragraphs>49</Paragraphs>
  <Slides>37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37</vt:i4>
      </vt:variant>
    </vt:vector>
  </HeadingPairs>
  <TitlesOfParts>
    <vt:vector size="38" baseType="lpstr">
      <vt:lpstr>Kağıt</vt:lpstr>
      <vt:lpstr>YERYÜZÜNDE YAŞAM</vt:lpstr>
      <vt:lpstr>COĞRAFİ KONUM NEDİR ?</vt:lpstr>
      <vt:lpstr>Slayt 3</vt:lpstr>
      <vt:lpstr>Slayt 4</vt:lpstr>
      <vt:lpstr>Slayt 5</vt:lpstr>
      <vt:lpstr>Slayt 6</vt:lpstr>
      <vt:lpstr>      P A R A L E L L E R                   ve          ÖZELLİKLERİ</vt:lpstr>
      <vt:lpstr>Slayt 8</vt:lpstr>
      <vt:lpstr>Slayt 9</vt:lpstr>
      <vt:lpstr>Slayt 10</vt:lpstr>
      <vt:lpstr>Slayt 11</vt:lpstr>
      <vt:lpstr>Slayt 12</vt:lpstr>
      <vt:lpstr>Slayt 13</vt:lpstr>
      <vt:lpstr>Slayt 14</vt:lpstr>
      <vt:lpstr>Slayt 15</vt:lpstr>
      <vt:lpstr>     M E R İ D Y E N L E R                   ve          ÖZELLİKLERİ</vt:lpstr>
      <vt:lpstr>Slayt 17</vt:lpstr>
      <vt:lpstr>Slayt 18</vt:lpstr>
      <vt:lpstr>Slayt 19</vt:lpstr>
      <vt:lpstr>Slayt 20</vt:lpstr>
      <vt:lpstr>T Ü R K İ Y E 26 - 45  DOĞU MERİDYENLERİ 36 – 42  KUZEY PARALELLERİ    </vt:lpstr>
      <vt:lpstr>Slayt 22</vt:lpstr>
      <vt:lpstr>Slayt 23</vt:lpstr>
      <vt:lpstr>SORU : Türkiye’nin en doğu noktası ile en batı noktası arasında kaç dakika saat farkı vardır?</vt:lpstr>
      <vt:lpstr>CEVAP : 76 DK=1 SAAT 16 DK.</vt:lpstr>
      <vt:lpstr>SORU : Türkiye’nin en kuzey noktası ile en güney noktası arası kuşbakışı mesfa ne kadardır?</vt:lpstr>
      <vt:lpstr>CEVAP : 666 km.</vt:lpstr>
      <vt:lpstr>Slayt 28</vt:lpstr>
      <vt:lpstr>Slayt 29</vt:lpstr>
      <vt:lpstr>Slayt 30</vt:lpstr>
      <vt:lpstr>Slayt 31</vt:lpstr>
      <vt:lpstr>Slayt 32</vt:lpstr>
      <vt:lpstr>Slayt 33</vt:lpstr>
      <vt:lpstr>Slayt 34</vt:lpstr>
      <vt:lpstr>Slayt 35</vt:lpstr>
      <vt:lpstr>Slayt 36</vt:lpstr>
      <vt:lpstr>Slayt 37</vt:lpstr>
    </vt:vector>
  </TitlesOfParts>
  <Manager>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2015-10-16T12:44:56Z</dcterms:created>
  <dcterms:modified xsi:type="dcterms:W3CDTF">2015-10-21T13:51:39Z</dcterms:modified>
  <cp:category>www.sorubak.com</cp:category>
</cp:coreProperties>
</file>