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79" r:id="rId2"/>
    <p:sldId id="280" r:id="rId3"/>
    <p:sldId id="281" r:id="rId4"/>
    <p:sldId id="256" r:id="rId5"/>
    <p:sldId id="261" r:id="rId6"/>
    <p:sldId id="257" r:id="rId7"/>
    <p:sldId id="258" r:id="rId8"/>
    <p:sldId id="259" r:id="rId9"/>
    <p:sldId id="286" r:id="rId10"/>
    <p:sldId id="263" r:id="rId11"/>
    <p:sldId id="260" r:id="rId12"/>
    <p:sldId id="264" r:id="rId13"/>
    <p:sldId id="265" r:id="rId14"/>
    <p:sldId id="289" r:id="rId15"/>
    <p:sldId id="285" r:id="rId16"/>
    <p:sldId id="269" r:id="rId17"/>
    <p:sldId id="283" r:id="rId18"/>
    <p:sldId id="267" r:id="rId19"/>
    <p:sldId id="268" r:id="rId20"/>
    <p:sldId id="270" r:id="rId21"/>
    <p:sldId id="271" r:id="rId22"/>
    <p:sldId id="272" r:id="rId23"/>
    <p:sldId id="290" r:id="rId24"/>
    <p:sldId id="287" r:id="rId25"/>
    <p:sldId id="273" r:id="rId26"/>
    <p:sldId id="274" r:id="rId27"/>
    <p:sldId id="275" r:id="rId28"/>
    <p:sldId id="276" r:id="rId29"/>
    <p:sldId id="277" r:id="rId30"/>
    <p:sldId id="278" r:id="rId31"/>
    <p:sldId id="282" r:id="rId32"/>
    <p:sldId id="28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ABDEC5-B989-403F-BF0C-3F8BA101E46E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2AB5D-AA73-4C25-9C1F-EE7DD419FF5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2AB5D-AA73-4C25-9C1F-EE7DD419FF5A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Dersimiz.com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2AB5D-AA73-4C25-9C1F-EE7DD419FF5A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F5C72C4-0922-4423-9381-E7520434CDCC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987E28-0A02-480D-8055-29B123BF450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dersimiz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1116632" y="1844824"/>
            <a:ext cx="7772400" cy="1828800"/>
          </a:xfrm>
        </p:spPr>
        <p:txBody>
          <a:bodyPr>
            <a:normAutofit/>
          </a:bodyPr>
          <a:lstStyle/>
          <a:p>
            <a:r>
              <a:rPr lang="tr-TR" sz="9600" dirty="0" smtClean="0">
                <a:latin typeface="Algerian" pitchFamily="82" charset="0"/>
              </a:rPr>
              <a:t>2. ÜNİTE</a:t>
            </a:r>
            <a:endParaRPr lang="tr-TR" sz="96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tr-TR" sz="4400" b="1" dirty="0" smtClean="0">
                <a:solidFill>
                  <a:schemeClr val="accent4"/>
                </a:solidFill>
              </a:rPr>
              <a:t>NOT: </a:t>
            </a:r>
            <a:r>
              <a:rPr lang="tr-TR" sz="4400" b="1" dirty="0" smtClean="0">
                <a:solidFill>
                  <a:schemeClr val="accent4">
                    <a:lumMod val="75000"/>
                  </a:schemeClr>
                </a:solidFill>
              </a:rPr>
              <a:t>O sırada Balkan Savaş’ı patlak verdiğinden Osmanlı Devlet’i barış istemek zorunda kaldı.</a:t>
            </a:r>
          </a:p>
          <a:p>
            <a:pPr marL="514350" indent="-514350">
              <a:buAutoNum type="arabicPeriod"/>
            </a:pPr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SONUÇLARI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1. </a:t>
            </a: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Osmanlı Devleti ile İtalya arasında UŞİ ANLAŞMASI yapıldı.( 1912 )</a:t>
            </a: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2. </a:t>
            </a: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Bu anlaşmaya göre;</a:t>
            </a:r>
          </a:p>
          <a:p>
            <a:pPr marL="514350" indent="-514350"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None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Trablusgarp ve </a:t>
            </a:r>
            <a:r>
              <a:rPr lang="tr-TR" b="1" dirty="0" err="1" smtClean="0">
                <a:solidFill>
                  <a:schemeClr val="accent4">
                    <a:lumMod val="75000"/>
                  </a:schemeClr>
                </a:solidFill>
              </a:rPr>
              <a:t>Bingazi</a:t>
            </a: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 İtalyanlara bırakıldı</a:t>
            </a:r>
          </a:p>
          <a:p>
            <a:pPr marL="514350" indent="-514350">
              <a:buNone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 Rodos ve 12 Ada geçici olarak İtalyanlara bırakıldı.</a:t>
            </a: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Adsız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rodos-adasi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4365104"/>
            <a:ext cx="8183880" cy="1051560"/>
          </a:xfrm>
        </p:spPr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accent1"/>
                </a:solidFill>
              </a:rPr>
              <a:t>NOT:</a:t>
            </a:r>
            <a:r>
              <a:rPr lang="tr-TR" sz="4800" dirty="0" smtClean="0">
                <a:solidFill>
                  <a:srgbClr val="FF0000"/>
                </a:solidFill>
              </a:rPr>
              <a:t> </a:t>
            </a:r>
            <a:r>
              <a:rPr lang="tr-TR" sz="4800" dirty="0" smtClean="0"/>
              <a:t>Trablusgarp Savaşı ile Osmanlı Devleti , Kuzey Afrika </a:t>
            </a:r>
            <a:r>
              <a:rPr lang="tr-TR" sz="4800" dirty="0" err="1" smtClean="0"/>
              <a:t>daki</a:t>
            </a:r>
            <a:r>
              <a:rPr lang="tr-TR" sz="4800" dirty="0" smtClean="0"/>
              <a:t> son toprak parçasını da kaybetmiş oldu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TRABLUSGARP-SAVAŞ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q (1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</p:spPr>
      </p:pic>
      <p:pic>
        <p:nvPicPr>
          <p:cNvPr id="5122" name="Picture 2" descr="C:\Sitelerin Takibi\Dersimiz.com\2015-2016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SEBEPLERİ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8000" b="1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MİLLİ UYANIŞ: YURDUMUZUN İŞGALİNE TEPKİLER</a:t>
            </a:r>
            <a:endParaRPr lang="tr-TR" sz="8000" b="1" dirty="0">
              <a:solidFill>
                <a:schemeClr val="accent2">
                  <a:lumMod val="75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b="1" dirty="0" smtClean="0">
                <a:solidFill>
                  <a:schemeClr val="accent2">
                    <a:lumMod val="75000"/>
                  </a:schemeClr>
                </a:solidFill>
              </a:rPr>
              <a:t>Balkan Devletleri aralarında anlaşarak Osmanlı Devletini Balkanlardan atmayı amaçlamışlar. Bu da I. Balkan Savaşının başlamasına sebep olmuştur.</a:t>
            </a:r>
            <a:endParaRPr lang="tr-TR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SONUÇLARI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868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Savaşın sonucunda </a:t>
            </a:r>
          </a:p>
          <a:p>
            <a:pPr>
              <a:buNone/>
            </a:pPr>
            <a:r>
              <a:rPr lang="tr-TR" b="1" dirty="0" smtClean="0"/>
              <a:t> 1) Osmanlı Devleti yüz binlerce askerini kaybetti.</a:t>
            </a:r>
          </a:p>
          <a:p>
            <a:pPr>
              <a:buNone/>
            </a:pPr>
            <a:r>
              <a:rPr lang="tr-TR" b="1" dirty="0" smtClean="0"/>
              <a:t>2)Bulgaristan İstanbul’a doğru ilerleyerek Osmanlı Devletini tehdit etmeye başladı.</a:t>
            </a:r>
          </a:p>
          <a:p>
            <a:pPr>
              <a:buNone/>
            </a:pPr>
            <a:r>
              <a:rPr lang="tr-TR" b="1" dirty="0" smtClean="0"/>
              <a:t>3)Osmanlı Devleti Makedonya, Batı Trakya ve Ege Adalarını kaybetti. </a:t>
            </a:r>
          </a:p>
          <a:p>
            <a:pPr>
              <a:buNone/>
            </a:pPr>
            <a:r>
              <a:rPr lang="tr-TR" b="1" dirty="0" smtClean="0"/>
              <a:t>4)Osmanlı Devleti Balkan Devletleri ile LONDRA ANLAŞMASI </a:t>
            </a:r>
            <a:r>
              <a:rPr lang="tr-TR" b="1" dirty="0" err="1" smtClean="0"/>
              <a:t>nı</a:t>
            </a:r>
            <a:r>
              <a:rPr lang="tr-TR" b="1" dirty="0" smtClean="0"/>
              <a:t> imzaladı.</a:t>
            </a:r>
          </a:p>
          <a:p>
            <a:pPr>
              <a:buNone/>
            </a:pPr>
            <a:r>
              <a:rPr lang="tr-TR" b="1" dirty="0" smtClean="0"/>
              <a:t>5) Osmanlı Devleti bu anlaşma sonucunda MİDYE-ENEZ sınır hattına çekilmek zorunda kaldı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00px-Midye_Enes_Hattı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183880" cy="105156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I. BALKAN SAVAŞI SONUNDA OSMANLI DEVLETİ</a:t>
            </a:r>
            <a:endParaRPr lang="tr-TR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5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9144000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q (1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SEBEPLERİ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3600" b="1" dirty="0" smtClean="0">
                <a:solidFill>
                  <a:schemeClr val="accent2">
                    <a:lumMod val="75000"/>
                  </a:schemeClr>
                </a:solidFill>
              </a:rPr>
              <a:t>I. Balkan Savaşından sonra Osmanlı Devletinden elde edilen topraklardan büyük bir kısmını Bulgaristan almıştır. Bu durumdan rahatsız olan Yunanistan,Sırbistan ve I. Balkan Savaşına katılmayan Romanya, Bulgaristan’ savaş açtılar.</a:t>
            </a:r>
            <a:endParaRPr lang="tr-TR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r-TR" sz="4000" b="1" dirty="0" smtClean="0"/>
              <a:t>N O T : OSMANLI DEVLETİ BU DEVLETLERİN BULGARİSTAN’A SAVAŞ AÇMASINI FIRSAT BİLEREK EDİRNE VE KIRKLARELİ Nİ BULGARİSTAN DAN GERİ ALDI</a:t>
            </a: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SONUÇLARI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363272" cy="6355032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5400" b="1" dirty="0" smtClean="0"/>
          </a:p>
          <a:p>
            <a:pPr>
              <a:buNone/>
            </a:pPr>
            <a:r>
              <a:rPr lang="tr-TR" sz="5400" b="1" dirty="0" smtClean="0">
                <a:latin typeface="Algerian" pitchFamily="82" charset="0"/>
              </a:rPr>
              <a:t>TRABLUSGARP </a:t>
            </a:r>
          </a:p>
          <a:p>
            <a:pPr>
              <a:buNone/>
            </a:pPr>
            <a:r>
              <a:rPr lang="tr-TR" sz="5400" b="1" dirty="0" smtClean="0">
                <a:latin typeface="Algerian" pitchFamily="82" charset="0"/>
              </a:rPr>
              <a:t>VE </a:t>
            </a:r>
          </a:p>
          <a:p>
            <a:pPr>
              <a:buNone/>
            </a:pPr>
            <a:r>
              <a:rPr lang="tr-TR" sz="5400" b="1" dirty="0" smtClean="0">
                <a:latin typeface="Algerian" pitchFamily="82" charset="0"/>
              </a:rPr>
              <a:t>BALKAN  SAVAŞLARI</a:t>
            </a:r>
            <a:endParaRPr lang="tr-TR" sz="5400" b="1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tr-TR" sz="3200" b="1" dirty="0" smtClean="0"/>
              <a:t>Osmanlı Devleti Balkanlardaki topraklarını kaybetti.</a:t>
            </a:r>
          </a:p>
          <a:p>
            <a:pPr marL="514350" indent="-514350">
              <a:buAutoNum type="arabicParenR"/>
            </a:pPr>
            <a:r>
              <a:rPr lang="tr-TR" sz="3200" b="1" dirty="0" smtClean="0"/>
              <a:t>Osmanlı Devleti Ege Denizindeki üstünlüğünü Yunanistan’a bıraktı.</a:t>
            </a:r>
          </a:p>
          <a:p>
            <a:pPr marL="514350" indent="-514350">
              <a:buAutoNum type="arabicParenR"/>
            </a:pPr>
            <a:r>
              <a:rPr lang="tr-TR" sz="3200" b="1" dirty="0" smtClean="0"/>
              <a:t>Batı Trakya da birçok Türkün kalması günümüze kalan devam eden BATI TRAKYA TÜRKLERİ sorununu ortaya çıkardı</a:t>
            </a:r>
          </a:p>
          <a:p>
            <a:pPr marL="514350" indent="-514350"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q (1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396536" cy="6857999"/>
          </a:xfrm>
        </p:spPr>
      </p:pic>
      <p:pic>
        <p:nvPicPr>
          <p:cNvPr id="7170" name="Picture 2" descr="C:\Sitelerin Takibi\Dersimiz.com\2015-2016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183880" cy="105156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II. BALKAN SAVAŞI SONUNDA OSMANLI DEVLETİ</a:t>
            </a:r>
            <a:endParaRPr lang="tr-TR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6 Resim" descr="2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98095"/>
            <a:ext cx="9144000" cy="535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q (1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sz="8000" b="1" dirty="0" smtClean="0">
                <a:solidFill>
                  <a:schemeClr val="accent4">
                    <a:lumMod val="75000"/>
                  </a:schemeClr>
                </a:solidFill>
                <a:latin typeface="Algerian" pitchFamily="82" charset="0"/>
              </a:rPr>
              <a:t>SEBEPLERİ</a:t>
            </a: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tr-TR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İtalya’nın siyasi birliğini kurması ve sömürgeciliğe başlaması</a:t>
            </a:r>
          </a:p>
          <a:p>
            <a:pPr marL="514350" indent="-514350">
              <a:buAutoNum type="arabicPeriod"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İtalya’nın hammadde ve Pazar ihtiyacı</a:t>
            </a:r>
          </a:p>
          <a:p>
            <a:pPr marL="514350" indent="-514350">
              <a:buAutoNum type="arabicPeriod"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Büyük devletlerin İtalya’yı desteklemesi</a:t>
            </a:r>
          </a:p>
          <a:p>
            <a:pPr marL="514350" indent="-514350">
              <a:buAutoNum type="arabicPeriod"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Osmanlı Devletinin siyasi ve askeri açıdan zayıf olması.</a:t>
            </a:r>
          </a:p>
          <a:p>
            <a:pPr marL="514350" indent="-514350">
              <a:buAutoNum type="arabicPeriod"/>
            </a:pP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</a:rPr>
              <a:t>Trablusgarp’ın İtalya’ya yakın olması</a:t>
            </a:r>
          </a:p>
          <a:p>
            <a:pPr marL="514350" indent="-514350">
              <a:buAutoNum type="arabi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q (13)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747464"/>
            <a:ext cx="9144000" cy="7605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w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4543" y="1"/>
            <a:ext cx="9468543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Dodekan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4098" name="Picture 2" descr="C:\Sitelerin Takibi\Dersimiz.com\2015-2016 Yüklemeleri\dersimiz.co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250" y="6524625"/>
            <a:ext cx="1809750" cy="33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96</TotalTime>
  <Words>293</Words>
  <Application>Microsoft Office PowerPoint</Application>
  <PresentationFormat>Ekran Gösterisi (4:3)</PresentationFormat>
  <Paragraphs>86</Paragraphs>
  <Slides>32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Görünüş</vt:lpstr>
      <vt:lpstr>2. ÜNİTE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NOT: Trablusgarp Savaşı ile Osmanlı Devleti , Kuzey Afrika daki son toprak parçasını da kaybetmiş oldu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2015-10-15T09:22:13Z</dcterms:created>
  <dcterms:modified xsi:type="dcterms:W3CDTF">2015-10-21T13:50:23Z</dcterms:modified>
  <cp:category>www.sorubak.com</cp:category>
</cp:coreProperties>
</file>