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BACF"/>
    <a:srgbClr val="9900CC"/>
    <a:srgbClr val="FF33CC"/>
    <a:srgbClr val="99FF66"/>
    <a:srgbClr val="00FF00"/>
    <a:srgbClr val="FF9933"/>
    <a:srgbClr val="FF0066"/>
    <a:srgbClr val="99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509B2BB-BF6D-49FE-9D77-092A746AE537}" type="datetimeFigureOut">
              <a:rPr lang="tr-TR" smtClean="0"/>
              <a:pPr/>
              <a:t>18.10.2015</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4A95D8C-6C15-443E-A807-D638735912E3}"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www.</a:t>
            </a:r>
            <a:r>
              <a:rPr lang="tr-TR" dirty="0" err="1" smtClean="0"/>
              <a:t>sorubak</a:t>
            </a:r>
            <a:r>
              <a:rPr lang="tr-TR" smtClean="0"/>
              <a:t>.com </a:t>
            </a:r>
            <a:endParaRPr lang="tr-TR"/>
          </a:p>
        </p:txBody>
      </p:sp>
      <p:sp>
        <p:nvSpPr>
          <p:cNvPr id="4" name="3 Slayt Numarası Yer Tutucusu"/>
          <p:cNvSpPr>
            <a:spLocks noGrp="1"/>
          </p:cNvSpPr>
          <p:nvPr>
            <p:ph type="sldNum" sz="quarter" idx="10"/>
          </p:nvPr>
        </p:nvSpPr>
        <p:spPr/>
        <p:txBody>
          <a:bodyPr/>
          <a:lstStyle/>
          <a:p>
            <a:fld id="{64A95D8C-6C15-443E-A807-D638735912E3}" type="slidenum">
              <a:rPr lang="tr-TR" smtClean="0"/>
              <a:pPr/>
              <a:t>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www.dersimiz.com</a:t>
            </a:r>
            <a:endParaRPr lang="tr-TR" dirty="0"/>
          </a:p>
        </p:txBody>
      </p:sp>
      <p:sp>
        <p:nvSpPr>
          <p:cNvPr id="4" name="3 Slayt Numarası Yer Tutucusu"/>
          <p:cNvSpPr>
            <a:spLocks noGrp="1"/>
          </p:cNvSpPr>
          <p:nvPr>
            <p:ph type="sldNum" sz="quarter" idx="10"/>
          </p:nvPr>
        </p:nvSpPr>
        <p:spPr/>
        <p:txBody>
          <a:bodyPr/>
          <a:lstStyle/>
          <a:p>
            <a:fld id="{64A95D8C-6C15-443E-A807-D638735912E3}" type="slidenum">
              <a:rPr lang="tr-TR" smtClean="0"/>
              <a:pPr/>
              <a:t>8</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pPr>
              <a:defRPr/>
            </a:pPr>
            <a:fld id="{F2DB7F2A-529B-4FB8-B83A-401FBBF0BEE2}" type="datetimeFigureOut">
              <a:rPr lang="tr-TR"/>
              <a:pPr>
                <a:defRPr/>
              </a:pPr>
              <a:t>18.10.2015</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28911291-CA43-48C8-AC6F-C3D6B11FCF01}"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6EC5EAED-356A-4652-8082-BAEF5448F579}" type="datetimeFigureOut">
              <a:rPr lang="tr-TR"/>
              <a:pPr>
                <a:defRPr/>
              </a:pPr>
              <a:t>18.10.2015</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4C6E0E77-DF99-480C-8343-BD3E32CB63C7}"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021E5B4D-F073-4AEE-9233-F59B5118D8AD}" type="datetimeFigureOut">
              <a:rPr lang="tr-TR"/>
              <a:pPr>
                <a:defRPr/>
              </a:pPr>
              <a:t>18.10.2015</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F9BA147B-316A-41DE-A685-572A3EF39275}"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84450904-873A-47AC-94EF-3512290A7E73}" type="datetimeFigureOut">
              <a:rPr lang="tr-TR"/>
              <a:pPr>
                <a:defRPr/>
              </a:pPr>
              <a:t>18.10.2015</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7661699C-8E9F-46C8-B02F-0C771E5F8A87}"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9DE3D305-9B91-413A-B890-13F6EFB47E61}" type="datetimeFigureOut">
              <a:rPr lang="tr-TR"/>
              <a:pPr>
                <a:defRPr/>
              </a:pPr>
              <a:t>18.10.2015</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30EC7A4B-B5EB-4465-A8CD-DF3C0091EE14}"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pPr>
              <a:defRPr/>
            </a:pPr>
            <a:fld id="{BE5CCA2C-D4C9-4C2C-B4B7-EB0FC19CBAC3}" type="datetimeFigureOut">
              <a:rPr lang="tr-TR"/>
              <a:pPr>
                <a:defRPr/>
              </a:pPr>
              <a:t>18.10.2015</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8501B297-8E92-4F42-9291-78B59630EF71}"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a:lvl1pPr>
          </a:lstStyle>
          <a:p>
            <a:pPr>
              <a:defRPr/>
            </a:pPr>
            <a:fld id="{F94AEEF2-A07B-4D0D-A92A-2B65832B1C84}" type="datetimeFigureOut">
              <a:rPr lang="tr-TR"/>
              <a:pPr>
                <a:defRPr/>
              </a:pPr>
              <a:t>18.10.2015</a:t>
            </a:fld>
            <a:endParaRPr lang="tr-TR"/>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33823F44-DAC8-4EEB-AD3F-8823CBC86FF1}"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a:defRPr/>
            </a:lvl1pPr>
          </a:lstStyle>
          <a:p>
            <a:pPr>
              <a:defRPr/>
            </a:pPr>
            <a:fld id="{D8FED754-AA07-4785-B452-BFF3228101F7}" type="datetimeFigureOut">
              <a:rPr lang="tr-TR"/>
              <a:pPr>
                <a:defRPr/>
              </a:pPr>
              <a:t>18.10.2015</a:t>
            </a:fld>
            <a:endParaRPr lang="tr-TR"/>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9C4F7DCF-543C-4884-8F1D-07DFE8670B39}"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65226136-3838-4CB8-8CB5-088005857768}" type="datetimeFigureOut">
              <a:rPr lang="tr-TR"/>
              <a:pPr>
                <a:defRPr/>
              </a:pPr>
              <a:t>18.10.2015</a:t>
            </a:fld>
            <a:endParaRPr lang="tr-TR"/>
          </a:p>
        </p:txBody>
      </p:sp>
      <p:sp>
        <p:nvSpPr>
          <p:cNvPr id="3" name="4 Altbilgi Yer Tutucusu"/>
          <p:cNvSpPr>
            <a:spLocks noGrp="1"/>
          </p:cNvSpPr>
          <p:nvPr>
            <p:ph type="ftr" sz="quarter" idx="11"/>
          </p:nvPr>
        </p:nvSpPr>
        <p:spPr/>
        <p:txBody>
          <a:bodyPr/>
          <a:lstStyle>
            <a:lvl1pPr>
              <a:defRPr/>
            </a:lvl1pPr>
          </a:lstStyle>
          <a:p>
            <a:pPr>
              <a:defRPr/>
            </a:pPr>
            <a:endParaRPr lang="tr-TR"/>
          </a:p>
        </p:txBody>
      </p:sp>
      <p:sp>
        <p:nvSpPr>
          <p:cNvPr id="4" name="5 Slayt Numarası Yer Tutucusu"/>
          <p:cNvSpPr>
            <a:spLocks noGrp="1"/>
          </p:cNvSpPr>
          <p:nvPr>
            <p:ph type="sldNum" sz="quarter" idx="12"/>
          </p:nvPr>
        </p:nvSpPr>
        <p:spPr/>
        <p:txBody>
          <a:bodyPr/>
          <a:lstStyle>
            <a:lvl1pPr>
              <a:defRPr/>
            </a:lvl1pPr>
          </a:lstStyle>
          <a:p>
            <a:pPr>
              <a:defRPr/>
            </a:pPr>
            <a:fld id="{6B6DAB72-A177-481A-A69E-ADD4ECEE91A4}"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5538D6EF-8E35-4611-9335-A44FF3263257}" type="datetimeFigureOut">
              <a:rPr lang="tr-TR"/>
              <a:pPr>
                <a:defRPr/>
              </a:pPr>
              <a:t>18.10.2015</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A4812195-CC53-478D-BC27-FB0A8E32EFCD}"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9F1B444A-645B-4F0C-80BE-5658B8E94508}" type="datetimeFigureOut">
              <a:rPr lang="tr-TR"/>
              <a:pPr>
                <a:defRPr/>
              </a:pPr>
              <a:t>18.10.2015</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07F38F7B-1F06-4E15-93F0-05C9900B3142}"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1 Başlık Yer Tutucusu"/>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2 Metin Yer Tutucusu"/>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72A54242-098E-4FCE-8D2E-1FCE436FC656}" type="datetimeFigureOut">
              <a:rPr lang="tr-TR"/>
              <a:pPr>
                <a:defRPr/>
              </a:pPr>
              <a:t>18.10.2015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71D2BB97-74AA-47C4-827B-534602006B3D}"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notbak.com/"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dersimiz.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dersimiz.co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dersimiz.co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1 Başlık"/>
          <p:cNvSpPr>
            <a:spLocks noGrp="1"/>
          </p:cNvSpPr>
          <p:nvPr>
            <p:ph type="ctrTitle"/>
          </p:nvPr>
        </p:nvSpPr>
        <p:spPr>
          <a:xfrm>
            <a:off x="684213" y="620713"/>
            <a:ext cx="7772400" cy="1470025"/>
          </a:xfrm>
        </p:spPr>
        <p:txBody>
          <a:bodyPr/>
          <a:lstStyle/>
          <a:p>
            <a:r>
              <a:rPr lang="tr-TR" smtClean="0">
                <a:solidFill>
                  <a:srgbClr val="FF0000"/>
                </a:solidFill>
              </a:rPr>
              <a:t>OLGU VE GÖRÜŞÜ AYIRT EDİYORUM</a:t>
            </a:r>
          </a:p>
        </p:txBody>
      </p:sp>
      <p:sp>
        <p:nvSpPr>
          <p:cNvPr id="3" name="2 Alt Başlık"/>
          <p:cNvSpPr>
            <a:spLocks noGrp="1"/>
          </p:cNvSpPr>
          <p:nvPr>
            <p:ph type="subTitle" idx="1"/>
          </p:nvPr>
        </p:nvSpPr>
        <p:spPr>
          <a:xfrm>
            <a:off x="1042988" y="2781300"/>
            <a:ext cx="6769100" cy="2232025"/>
          </a:xfrm>
        </p:spPr>
        <p:txBody>
          <a:bodyPr rtlCol="0">
            <a:normAutofit lnSpcReduction="10000"/>
          </a:bodyPr>
          <a:lstStyle/>
          <a:p>
            <a:pPr fontAlgn="auto">
              <a:spcAft>
                <a:spcPts val="0"/>
              </a:spcAft>
              <a:buFont typeface="Arial" pitchFamily="34" charset="0"/>
              <a:buNone/>
              <a:defRPr/>
            </a:pPr>
            <a:r>
              <a:rPr lang="tr-TR" dirty="0" smtClean="0">
                <a:solidFill>
                  <a:srgbClr val="7030A0"/>
                </a:solidFill>
              </a:rPr>
              <a:t>HAZIRLAYANLAR</a:t>
            </a:r>
          </a:p>
          <a:p>
            <a:pPr fontAlgn="auto">
              <a:spcAft>
                <a:spcPts val="0"/>
              </a:spcAft>
              <a:buFont typeface="Arial" pitchFamily="34" charset="0"/>
              <a:buNone/>
              <a:defRPr/>
            </a:pPr>
            <a:r>
              <a:rPr lang="tr-TR" dirty="0" smtClean="0">
                <a:solidFill>
                  <a:srgbClr val="00B050"/>
                </a:solidFill>
              </a:rPr>
              <a:t>SENA KESER  </a:t>
            </a:r>
            <a:r>
              <a:rPr lang="tr-TR" dirty="0" smtClean="0">
                <a:solidFill>
                  <a:srgbClr val="002060"/>
                </a:solidFill>
              </a:rPr>
              <a:t>          6/C      </a:t>
            </a:r>
            <a:r>
              <a:rPr lang="tr-TR" dirty="0" smtClean="0">
                <a:solidFill>
                  <a:srgbClr val="92D050"/>
                </a:solidFill>
              </a:rPr>
              <a:t>528</a:t>
            </a:r>
            <a:endParaRPr lang="tr-TR" dirty="0" smtClean="0">
              <a:solidFill>
                <a:srgbClr val="00B050"/>
              </a:solidFill>
            </a:endParaRPr>
          </a:p>
          <a:p>
            <a:pPr fontAlgn="auto">
              <a:spcAft>
                <a:spcPts val="0"/>
              </a:spcAft>
              <a:buFont typeface="Arial" pitchFamily="34" charset="0"/>
              <a:buNone/>
              <a:defRPr/>
            </a:pPr>
            <a:r>
              <a:rPr lang="tr-TR" dirty="0" smtClean="0">
                <a:solidFill>
                  <a:srgbClr val="00B0F0"/>
                </a:solidFill>
              </a:rPr>
              <a:t>MELİSA YILDIRIM </a:t>
            </a:r>
            <a:r>
              <a:rPr lang="tr-TR" dirty="0" smtClean="0">
                <a:solidFill>
                  <a:srgbClr val="002060"/>
                </a:solidFill>
              </a:rPr>
              <a:t>  6/C      </a:t>
            </a:r>
            <a:r>
              <a:rPr lang="tr-TR" dirty="0" smtClean="0">
                <a:solidFill>
                  <a:srgbClr val="FF0000"/>
                </a:solidFill>
              </a:rPr>
              <a:t>537</a:t>
            </a:r>
            <a:endParaRPr lang="tr-TR" dirty="0" smtClean="0">
              <a:solidFill>
                <a:srgbClr val="00B0F0"/>
              </a:solidFill>
            </a:endParaRPr>
          </a:p>
          <a:p>
            <a:pPr fontAlgn="auto">
              <a:spcAft>
                <a:spcPts val="0"/>
              </a:spcAft>
              <a:buFont typeface="Arial" pitchFamily="34" charset="0"/>
              <a:buNone/>
              <a:defRPr/>
            </a:pPr>
            <a:r>
              <a:rPr lang="tr-TR" dirty="0" smtClean="0">
                <a:solidFill>
                  <a:srgbClr val="C00000"/>
                </a:solidFill>
              </a:rPr>
              <a:t>SİNEM YILMAZ </a:t>
            </a:r>
            <a:r>
              <a:rPr lang="tr-TR" dirty="0" smtClean="0">
                <a:solidFill>
                  <a:srgbClr val="002060"/>
                </a:solidFill>
              </a:rPr>
              <a:t>       6/C      </a:t>
            </a:r>
            <a:r>
              <a:rPr lang="tr-TR" dirty="0" smtClean="0">
                <a:solidFill>
                  <a:srgbClr val="FFC000"/>
                </a:solidFill>
              </a:rPr>
              <a:t>353</a:t>
            </a:r>
            <a:endParaRPr lang="tr-TR" dirty="0" smtClean="0">
              <a:solidFill>
                <a:srgbClr val="C00000"/>
              </a:solidFill>
            </a:endParaRPr>
          </a:p>
          <a:p>
            <a:pPr fontAlgn="auto">
              <a:spcAft>
                <a:spcPts val="0"/>
              </a:spcAft>
              <a:buFont typeface="Arial" pitchFamily="34" charset="0"/>
              <a:buNone/>
              <a:defRPr/>
            </a:pPr>
            <a:endParaRPr lang="tr-TR" dirty="0">
              <a:solidFill>
                <a:srgbClr val="00B0F0"/>
              </a:solidFill>
            </a:endParaRPr>
          </a:p>
        </p:txBody>
      </p:sp>
    </p:spTree>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rtlCol="0">
            <a:normAutofit fontScale="90000"/>
          </a:bodyPr>
          <a:lstStyle/>
          <a:p>
            <a:pPr fontAlgn="auto">
              <a:spcAft>
                <a:spcPts val="0"/>
              </a:spcAft>
              <a:defRPr/>
            </a:pPr>
            <a:r>
              <a:rPr lang="tr-TR" dirty="0" smtClean="0">
                <a:solidFill>
                  <a:srgbClr val="99FF66"/>
                </a:solidFill>
              </a:rPr>
              <a:t>OLGU VE GÖRÜŞÜ AYIRT EDİYORUM</a:t>
            </a:r>
            <a:endParaRPr lang="tr-TR" dirty="0">
              <a:solidFill>
                <a:srgbClr val="99FF66"/>
              </a:solidFill>
            </a:endParaRPr>
          </a:p>
        </p:txBody>
      </p:sp>
      <p:sp>
        <p:nvSpPr>
          <p:cNvPr id="3" name="2 İçerik Yer Tutucusu"/>
          <p:cNvSpPr>
            <a:spLocks noGrp="1"/>
          </p:cNvSpPr>
          <p:nvPr>
            <p:ph idx="1"/>
          </p:nvPr>
        </p:nvSpPr>
        <p:spPr/>
        <p:txBody>
          <a:bodyPr rtlCol="0">
            <a:normAutofit lnSpcReduction="10000"/>
          </a:bodyPr>
          <a:lstStyle/>
          <a:p>
            <a:pPr fontAlgn="auto">
              <a:spcAft>
                <a:spcPts val="0"/>
              </a:spcAft>
              <a:buFont typeface="Arial" pitchFamily="34" charset="0"/>
              <a:buChar char="•"/>
              <a:defRPr/>
            </a:pPr>
            <a:r>
              <a:rPr lang="tr-TR" dirty="0" smtClean="0">
                <a:solidFill>
                  <a:srgbClr val="FF33CC"/>
                </a:solidFill>
              </a:rPr>
              <a:t>OLGU :</a:t>
            </a:r>
            <a:r>
              <a:rPr lang="tr-TR" dirty="0" smtClean="0">
                <a:solidFill>
                  <a:srgbClr val="9933FF"/>
                </a:solidFill>
              </a:rPr>
              <a:t>Tam olarak bilinen, objektif olarak ispatlanan, somut bağlar, olay ve düşüncelerdir.</a:t>
            </a:r>
          </a:p>
          <a:p>
            <a:pPr fontAlgn="auto">
              <a:spcAft>
                <a:spcPts val="0"/>
              </a:spcAft>
              <a:buFont typeface="Arial" pitchFamily="34" charset="0"/>
              <a:buChar char="•"/>
              <a:defRPr/>
            </a:pPr>
            <a:r>
              <a:rPr lang="tr-TR" dirty="0" smtClean="0">
                <a:solidFill>
                  <a:srgbClr val="FF33CC"/>
                </a:solidFill>
              </a:rPr>
              <a:t>KAVRAM:</a:t>
            </a:r>
            <a:r>
              <a:rPr lang="tr-TR" dirty="0" smtClean="0">
                <a:solidFill>
                  <a:srgbClr val="9900CC"/>
                </a:solidFill>
              </a:rPr>
              <a:t>Bir nesnenin veya düşüncenin zihindeki soyut ve genel tasarımıdır.</a:t>
            </a:r>
          </a:p>
          <a:p>
            <a:pPr fontAlgn="auto">
              <a:spcAft>
                <a:spcPts val="0"/>
              </a:spcAft>
              <a:buFont typeface="Arial" pitchFamily="34" charset="0"/>
              <a:buChar char="•"/>
              <a:defRPr/>
            </a:pPr>
            <a:r>
              <a:rPr lang="tr-TR" dirty="0" smtClean="0">
                <a:solidFill>
                  <a:srgbClr val="FF33CC"/>
                </a:solidFill>
              </a:rPr>
              <a:t>GENELLEME:</a:t>
            </a:r>
            <a:r>
              <a:rPr lang="tr-TR" dirty="0" smtClean="0">
                <a:solidFill>
                  <a:srgbClr val="9933FF"/>
                </a:solidFill>
              </a:rPr>
              <a:t>Kavramlar arasındaki ilişkiyi açıklayan bir kuram veya cümle, genellikle çok geniş alan kapsayan bazı ilkeleri içeren ifadelerdir.</a:t>
            </a:r>
            <a:endParaRPr lang="tr-TR" dirty="0">
              <a:solidFill>
                <a:srgbClr val="FF33CC"/>
              </a:solidFill>
            </a:endParaRPr>
          </a:p>
        </p:txBody>
      </p:sp>
    </p:spTree>
  </p:cSld>
  <p:clrMapOvr>
    <a:masterClrMapping/>
  </p:clrMapOvr>
  <p:transition>
    <p:strips dir="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rtlCol="0">
            <a:normAutofit fontScale="90000"/>
          </a:bodyPr>
          <a:lstStyle/>
          <a:p>
            <a:pPr fontAlgn="auto">
              <a:spcAft>
                <a:spcPts val="0"/>
              </a:spcAft>
              <a:defRPr/>
            </a:pPr>
            <a:r>
              <a:rPr lang="tr-TR" dirty="0" smtClean="0">
                <a:solidFill>
                  <a:srgbClr val="99FFCC"/>
                </a:solidFill>
              </a:rPr>
              <a:t>OLGU VE GÖRÜŞÜ AYIRT EDİYORUM</a:t>
            </a:r>
            <a:endParaRPr lang="tr-TR" dirty="0">
              <a:solidFill>
                <a:srgbClr val="99FFCC"/>
              </a:solidFill>
            </a:endParaRPr>
          </a:p>
        </p:txBody>
      </p:sp>
      <p:pic>
        <p:nvPicPr>
          <p:cNvPr id="23554" name="5 İçerik Yer Tutucusu" descr="Fotoraf0613.jpg">
            <a:hlinkClick r:id="rId2"/>
          </p:cNvPr>
          <p:cNvPicPr>
            <a:picLocks noGrp="1" noChangeAspect="1"/>
          </p:cNvPicPr>
          <p:nvPr>
            <p:ph idx="1"/>
          </p:nvPr>
        </p:nvPicPr>
        <p:blipFill>
          <a:blip r:embed="rId3" cstate="print"/>
          <a:srcRect/>
          <a:stretch>
            <a:fillRect/>
          </a:stretch>
        </p:blipFill>
        <p:spPr>
          <a:xfrm>
            <a:off x="2033588" y="1957388"/>
            <a:ext cx="5076825" cy="3810000"/>
          </a:xfrm>
        </p:spPr>
      </p:pic>
    </p:spTree>
  </p:cSld>
  <p:clrMapOvr>
    <a:masterClrMapping/>
  </p:clrMapOvr>
  <p:transition>
    <p:wipe di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rtlCol="0">
            <a:normAutofit fontScale="90000"/>
          </a:bodyPr>
          <a:lstStyle/>
          <a:p>
            <a:pPr fontAlgn="auto">
              <a:spcAft>
                <a:spcPts val="0"/>
              </a:spcAft>
              <a:defRPr/>
            </a:pPr>
            <a:r>
              <a:rPr lang="tr-TR" dirty="0" smtClean="0">
                <a:solidFill>
                  <a:srgbClr val="FF9933"/>
                </a:solidFill>
              </a:rPr>
              <a:t>OLGU VE GÖRÜŞÜ AYIRT EDİYORUM</a:t>
            </a:r>
            <a:endParaRPr lang="tr-TR" dirty="0">
              <a:solidFill>
                <a:srgbClr val="FF9933"/>
              </a:solidFill>
            </a:endParaRPr>
          </a:p>
        </p:txBody>
      </p:sp>
      <p:sp>
        <p:nvSpPr>
          <p:cNvPr id="24578" name="2 İçerik Yer Tutucusu"/>
          <p:cNvSpPr>
            <a:spLocks noGrp="1"/>
          </p:cNvSpPr>
          <p:nvPr>
            <p:ph idx="1"/>
          </p:nvPr>
        </p:nvSpPr>
        <p:spPr/>
        <p:txBody>
          <a:bodyPr/>
          <a:lstStyle/>
          <a:p>
            <a:r>
              <a:rPr lang="tr-TR" smtClean="0">
                <a:solidFill>
                  <a:srgbClr val="99FF66"/>
                </a:solidFill>
              </a:rPr>
              <a:t>OLGU:</a:t>
            </a:r>
            <a:r>
              <a:rPr lang="tr-TR" smtClean="0">
                <a:solidFill>
                  <a:srgbClr val="FF33CC"/>
                </a:solidFill>
              </a:rPr>
              <a:t>Dünya’nın kutuplardan basık ekvatordan şişkince olan şekline geoi</a:t>
            </a:r>
            <a:r>
              <a:rPr lang="tr-TR" smtClean="0">
                <a:solidFill>
                  <a:srgbClr val="FF33CC"/>
                </a:solidFill>
                <a:latin typeface="Arial" charset="0"/>
              </a:rPr>
              <a:t>de</a:t>
            </a:r>
            <a:r>
              <a:rPr lang="tr-TR" smtClean="0">
                <a:solidFill>
                  <a:srgbClr val="FF33CC"/>
                </a:solidFill>
              </a:rPr>
              <a:t> denir.</a:t>
            </a:r>
          </a:p>
          <a:p>
            <a:r>
              <a:rPr lang="tr-TR" smtClean="0">
                <a:solidFill>
                  <a:srgbClr val="99FF66"/>
                </a:solidFill>
              </a:rPr>
              <a:t>KAVRAM:</a:t>
            </a:r>
            <a:r>
              <a:rPr lang="tr-TR" smtClean="0">
                <a:solidFill>
                  <a:srgbClr val="FF33CC"/>
                </a:solidFill>
              </a:rPr>
              <a:t>Dünya </a:t>
            </a:r>
          </a:p>
          <a:p>
            <a:r>
              <a:rPr lang="tr-TR" smtClean="0">
                <a:solidFill>
                  <a:srgbClr val="99FF66"/>
                </a:solidFill>
              </a:rPr>
              <a:t>GENELLEME:</a:t>
            </a:r>
            <a:r>
              <a:rPr lang="tr-TR" smtClean="0">
                <a:solidFill>
                  <a:srgbClr val="FF33CC"/>
                </a:solidFill>
              </a:rPr>
              <a:t>Dünya’nın geoi</a:t>
            </a:r>
            <a:r>
              <a:rPr lang="tr-TR" smtClean="0">
                <a:solidFill>
                  <a:srgbClr val="FF33CC"/>
                </a:solidFill>
                <a:latin typeface="Arial" charset="0"/>
              </a:rPr>
              <a:t>de</a:t>
            </a:r>
            <a:r>
              <a:rPr lang="tr-TR" smtClean="0">
                <a:solidFill>
                  <a:srgbClr val="FF33CC"/>
                </a:solidFill>
              </a:rPr>
              <a:t> şeklinde olmasının sonucunda güneş ışınları her noktaya farklı açılarla düşer.</a:t>
            </a:r>
            <a:endParaRPr lang="tr-TR" smtClean="0">
              <a:solidFill>
                <a:srgbClr val="99FF66"/>
              </a:solidFill>
            </a:endParaRPr>
          </a:p>
        </p:txBody>
      </p:sp>
    </p:spTree>
  </p:cSld>
  <p:clrMapOvr>
    <a:masterClrMapping/>
  </p:clrMapOvr>
  <p:transition>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rtlCol="0">
            <a:normAutofit fontScale="90000"/>
          </a:bodyPr>
          <a:lstStyle/>
          <a:p>
            <a:pPr fontAlgn="auto">
              <a:spcAft>
                <a:spcPts val="0"/>
              </a:spcAft>
              <a:defRPr/>
            </a:pPr>
            <a:r>
              <a:rPr lang="tr-TR" dirty="0" smtClean="0">
                <a:solidFill>
                  <a:srgbClr val="9900CC"/>
                </a:solidFill>
              </a:rPr>
              <a:t>OLGU VE GÖRÜŞÜ AYIRT EDİYORUM</a:t>
            </a:r>
            <a:endParaRPr lang="tr-TR" dirty="0">
              <a:solidFill>
                <a:srgbClr val="9900CC"/>
              </a:solidFill>
            </a:endParaRPr>
          </a:p>
        </p:txBody>
      </p:sp>
      <p:pic>
        <p:nvPicPr>
          <p:cNvPr id="25602" name="3 İçerik Yer Tutucusu" descr="imagesCA9GDCX0.jpg"/>
          <p:cNvPicPr>
            <a:picLocks noGrp="1" noChangeAspect="1"/>
          </p:cNvPicPr>
          <p:nvPr>
            <p:ph idx="1"/>
          </p:nvPr>
        </p:nvPicPr>
        <p:blipFill>
          <a:blip r:embed="rId2" cstate="print"/>
          <a:srcRect/>
          <a:stretch>
            <a:fillRect/>
          </a:stretch>
        </p:blipFill>
        <p:spPr>
          <a:xfrm>
            <a:off x="2627313" y="1700213"/>
            <a:ext cx="3344862" cy="4537075"/>
          </a:xfrm>
        </p:spPr>
      </p:pic>
    </p:spTree>
  </p:cSld>
  <p:clrMapOvr>
    <a:masterClrMapping/>
  </p:clrMapOvr>
  <p:transition>
    <p:comb/>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rtlCol="0">
            <a:normAutofit fontScale="90000"/>
          </a:bodyPr>
          <a:lstStyle/>
          <a:p>
            <a:pPr fontAlgn="auto">
              <a:spcAft>
                <a:spcPts val="0"/>
              </a:spcAft>
              <a:defRPr/>
            </a:pPr>
            <a:r>
              <a:rPr lang="tr-TR" dirty="0" smtClean="0">
                <a:solidFill>
                  <a:srgbClr val="FF33CC"/>
                </a:solidFill>
              </a:rPr>
              <a:t>OLGU VE GÖRÜŞÜ AYIRT EDİYORUM</a:t>
            </a:r>
            <a:endParaRPr lang="tr-TR" dirty="0">
              <a:solidFill>
                <a:srgbClr val="FF33CC"/>
              </a:solidFill>
            </a:endParaRPr>
          </a:p>
        </p:txBody>
      </p:sp>
      <p:sp>
        <p:nvSpPr>
          <p:cNvPr id="14338" name="2 İçerik Yer Tutucusu"/>
          <p:cNvSpPr>
            <a:spLocks noGrp="1"/>
          </p:cNvSpPr>
          <p:nvPr>
            <p:ph idx="1"/>
          </p:nvPr>
        </p:nvSpPr>
        <p:spPr/>
        <p:txBody>
          <a:bodyPr/>
          <a:lstStyle/>
          <a:p>
            <a:r>
              <a:rPr lang="tr-TR" smtClean="0">
                <a:solidFill>
                  <a:srgbClr val="00FF00"/>
                </a:solidFill>
              </a:rPr>
              <a:t>Kendini, bir arkadaşını, gezdiğin bir yeri veya bir olayı anlatırken çeşitli cümleler kullanırız.Bunlardan bazıları herkes tarafından kabul edilecek, ölçülebilecek ve kanıtlanabilir nitelikte bilgiler içerir.Örneğin “Boyum 150 cm dir” gibi ifadeler, kanıtlanabilir ve herkesçe kabul edilen ifadelerdir.Bu tür ifadelere </a:t>
            </a:r>
            <a:r>
              <a:rPr lang="tr-TR" smtClean="0">
                <a:solidFill>
                  <a:srgbClr val="9933FF"/>
                </a:solidFill>
              </a:rPr>
              <a:t>olgu </a:t>
            </a:r>
            <a:r>
              <a:rPr lang="tr-TR" smtClean="0">
                <a:solidFill>
                  <a:srgbClr val="00FF00"/>
                </a:solidFill>
              </a:rPr>
              <a:t>adı verilir.</a:t>
            </a:r>
          </a:p>
        </p:txBody>
      </p:sp>
    </p:spTree>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rtlCol="0">
            <a:normAutofit fontScale="90000"/>
          </a:bodyPr>
          <a:lstStyle/>
          <a:p>
            <a:pPr fontAlgn="auto">
              <a:spcAft>
                <a:spcPts val="0"/>
              </a:spcAft>
              <a:defRPr/>
            </a:pPr>
            <a:r>
              <a:rPr lang="tr-TR" dirty="0" smtClean="0">
                <a:solidFill>
                  <a:srgbClr val="9933FF"/>
                </a:solidFill>
              </a:rPr>
              <a:t>OLGU VE GÖRÜŞÜ AYIRT EDİYORUM</a:t>
            </a:r>
            <a:endParaRPr lang="tr-TR" dirty="0">
              <a:solidFill>
                <a:srgbClr val="9933FF"/>
              </a:solidFill>
            </a:endParaRPr>
          </a:p>
        </p:txBody>
      </p:sp>
      <p:pic>
        <p:nvPicPr>
          <p:cNvPr id="15362" name="3 İçerik Yer Tutucusu" descr="imagesCAU23D3G.jpg">
            <a:hlinkClick r:id="rId2"/>
          </p:cNvPr>
          <p:cNvPicPr>
            <a:picLocks noGrp="1" noChangeAspect="1"/>
          </p:cNvPicPr>
          <p:nvPr>
            <p:ph idx="1"/>
          </p:nvPr>
        </p:nvPicPr>
        <p:blipFill>
          <a:blip r:embed="rId3" cstate="print"/>
          <a:srcRect/>
          <a:stretch>
            <a:fillRect/>
          </a:stretch>
        </p:blipFill>
        <p:spPr>
          <a:xfrm>
            <a:off x="1835150" y="1341438"/>
            <a:ext cx="5545138" cy="5021262"/>
          </a:xfrm>
        </p:spPr>
      </p:pic>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rtlCol="0">
            <a:normAutofit fontScale="90000"/>
          </a:bodyPr>
          <a:lstStyle/>
          <a:p>
            <a:pPr fontAlgn="auto">
              <a:spcAft>
                <a:spcPts val="0"/>
              </a:spcAft>
              <a:defRPr/>
            </a:pPr>
            <a:r>
              <a:rPr lang="tr-TR" dirty="0" smtClean="0">
                <a:solidFill>
                  <a:srgbClr val="21BACF"/>
                </a:solidFill>
              </a:rPr>
              <a:t>OLGU VE GÖRÜŞÜ AYIRT EDİYORUM</a:t>
            </a:r>
            <a:endParaRPr lang="tr-TR" dirty="0">
              <a:solidFill>
                <a:srgbClr val="21BACF"/>
              </a:solidFill>
            </a:endParaRPr>
          </a:p>
        </p:txBody>
      </p:sp>
      <p:sp>
        <p:nvSpPr>
          <p:cNvPr id="16386" name="2 İçerik Yer Tutucusu"/>
          <p:cNvSpPr>
            <a:spLocks noGrp="1"/>
          </p:cNvSpPr>
          <p:nvPr>
            <p:ph idx="1"/>
          </p:nvPr>
        </p:nvSpPr>
        <p:spPr/>
        <p:txBody>
          <a:bodyPr/>
          <a:lstStyle/>
          <a:p>
            <a:r>
              <a:rPr lang="tr-TR" smtClean="0">
                <a:solidFill>
                  <a:srgbClr val="9900CC"/>
                </a:solidFill>
              </a:rPr>
              <a:t>Konuşmalarımız sırasında kurduğumuz bazı cümleler ise gördüklerimiz veya duyduklarımızın bize uyandırdığı duygu ve düşünceler içerir.Örneğin “Emre dünyanın en iyi futbolcusudur.” gibi cümleler yalnız bizim düşüncelerimizi yansıtır.Kişilere göre değişen bu tür ifadelere </a:t>
            </a:r>
            <a:r>
              <a:rPr lang="tr-TR" smtClean="0">
                <a:solidFill>
                  <a:srgbClr val="FF33CC"/>
                </a:solidFill>
              </a:rPr>
              <a:t>görüş </a:t>
            </a:r>
            <a:r>
              <a:rPr lang="tr-TR" smtClean="0">
                <a:solidFill>
                  <a:srgbClr val="9933FF"/>
                </a:solidFill>
              </a:rPr>
              <a:t>denir.</a:t>
            </a:r>
            <a:endParaRPr lang="tr-TR" smtClean="0">
              <a:solidFill>
                <a:srgbClr val="9900CC"/>
              </a:solidFill>
            </a:endParaRPr>
          </a:p>
        </p:txBody>
      </p:sp>
    </p:spTree>
  </p:cSld>
  <p:clrMapOvr>
    <a:masterClrMapping/>
  </p:clrMapOvr>
  <p:transition>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rtlCol="0">
            <a:normAutofit fontScale="90000"/>
          </a:bodyPr>
          <a:lstStyle/>
          <a:p>
            <a:pPr fontAlgn="auto">
              <a:spcAft>
                <a:spcPts val="0"/>
              </a:spcAft>
              <a:defRPr/>
            </a:pPr>
            <a:r>
              <a:rPr lang="tr-TR" dirty="0" smtClean="0">
                <a:solidFill>
                  <a:srgbClr val="00FF00"/>
                </a:solidFill>
              </a:rPr>
              <a:t/>
            </a:r>
            <a:br>
              <a:rPr lang="tr-TR" dirty="0" smtClean="0">
                <a:solidFill>
                  <a:srgbClr val="00FF00"/>
                </a:solidFill>
              </a:rPr>
            </a:br>
            <a:r>
              <a:rPr lang="tr-TR" dirty="0" smtClean="0">
                <a:solidFill>
                  <a:srgbClr val="00FF00"/>
                </a:solidFill>
              </a:rPr>
              <a:t>OLGU VE GÖRÜŞÜ AYIRT EDİYORUM		</a:t>
            </a:r>
            <a:endParaRPr lang="tr-TR" dirty="0">
              <a:solidFill>
                <a:srgbClr val="00FF00"/>
              </a:solidFill>
            </a:endParaRPr>
          </a:p>
        </p:txBody>
      </p:sp>
      <p:pic>
        <p:nvPicPr>
          <p:cNvPr id="17410" name="3 İçerik Yer Tutucusu" descr="r_qmgk1l8lx2ney02bi2ig.jpg">
            <a:hlinkClick r:id="rId2"/>
          </p:cNvPr>
          <p:cNvPicPr>
            <a:picLocks noGrp="1" noChangeAspect="1"/>
          </p:cNvPicPr>
          <p:nvPr>
            <p:ph idx="1"/>
          </p:nvPr>
        </p:nvPicPr>
        <p:blipFill>
          <a:blip r:embed="rId3" cstate="print"/>
          <a:srcRect/>
          <a:stretch>
            <a:fillRect/>
          </a:stretch>
        </p:blipFill>
        <p:spPr>
          <a:xfrm>
            <a:off x="1547813" y="1844675"/>
            <a:ext cx="5545137" cy="3529013"/>
          </a:xfrm>
        </p:spPr>
      </p:pic>
    </p:spTree>
  </p:cSld>
  <p:clrMapOvr>
    <a:masterClrMapping/>
  </p:clrMapOvr>
  <p:transition>
    <p:pull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rtlCol="0">
            <a:normAutofit fontScale="90000"/>
          </a:bodyPr>
          <a:lstStyle/>
          <a:p>
            <a:pPr fontAlgn="auto">
              <a:spcAft>
                <a:spcPts val="0"/>
              </a:spcAft>
              <a:defRPr/>
            </a:pPr>
            <a:r>
              <a:rPr lang="tr-TR" dirty="0" smtClean="0">
                <a:solidFill>
                  <a:srgbClr val="BF116C"/>
                </a:solidFill>
              </a:rPr>
              <a:t>OLGU VE GÖRÜŞÜ AYIRT EDİYORUM</a:t>
            </a:r>
            <a:endParaRPr lang="tr-TR" dirty="0">
              <a:solidFill>
                <a:srgbClr val="BF116C"/>
              </a:solidFill>
            </a:endParaRPr>
          </a:p>
        </p:txBody>
      </p:sp>
      <p:sp>
        <p:nvSpPr>
          <p:cNvPr id="3" name="2 İçerik Yer Tutucusu"/>
          <p:cNvSpPr>
            <a:spLocks noGrp="1"/>
          </p:cNvSpPr>
          <p:nvPr>
            <p:ph idx="1"/>
          </p:nvPr>
        </p:nvSpPr>
        <p:spPr/>
        <p:txBody>
          <a:bodyPr rtlCol="0">
            <a:normAutofit lnSpcReduction="10000"/>
          </a:bodyPr>
          <a:lstStyle/>
          <a:p>
            <a:pPr fontAlgn="auto">
              <a:spcAft>
                <a:spcPts val="0"/>
              </a:spcAft>
              <a:buFont typeface="Arial" pitchFamily="34" charset="0"/>
              <a:buNone/>
              <a:defRPr/>
            </a:pPr>
            <a:r>
              <a:rPr lang="tr-TR" dirty="0" smtClean="0">
                <a:solidFill>
                  <a:srgbClr val="99FF66"/>
                </a:solidFill>
              </a:rPr>
              <a:t>TÜMEVARIM:</a:t>
            </a:r>
            <a:r>
              <a:rPr lang="tr-TR" dirty="0" smtClean="0">
                <a:solidFill>
                  <a:srgbClr val="FF33CC"/>
                </a:solidFill>
              </a:rPr>
              <a:t>Parçadan bütüne varmaktır.Yani küçük olgu ve olaylardan, asıl konuya, öze ulaşmaktır.Tümevarım yöntemini kullanmak doğru yoldan bilgiye ulaşmamızı daha da kolaylaştırır.</a:t>
            </a:r>
          </a:p>
          <a:p>
            <a:pPr fontAlgn="auto">
              <a:spcAft>
                <a:spcPts val="0"/>
              </a:spcAft>
              <a:buFont typeface="Arial" pitchFamily="34" charset="0"/>
              <a:buNone/>
              <a:defRPr/>
            </a:pPr>
            <a:r>
              <a:rPr lang="tr-TR" dirty="0" smtClean="0">
                <a:solidFill>
                  <a:srgbClr val="BF116C"/>
                </a:solidFill>
              </a:rPr>
              <a:t>ÖRNEK: </a:t>
            </a:r>
            <a:r>
              <a:rPr lang="tr-TR" dirty="0" smtClean="0">
                <a:solidFill>
                  <a:srgbClr val="FF33CC"/>
                </a:solidFill>
              </a:rPr>
              <a:t>Ülkemizde köyler ilçeleri,ilçeler illeri,iller bölgeleri,bölgeler Türkiye’yi meydana getirir.İşte parçadan bütün oluştuğu açıkça anlaşılmaktadır.</a:t>
            </a:r>
            <a:endParaRPr lang="tr-TR" dirty="0">
              <a:solidFill>
                <a:srgbClr val="BF116C"/>
              </a:solidFill>
            </a:endParaRPr>
          </a:p>
        </p:txBody>
      </p:sp>
    </p:spTree>
  </p:cSld>
  <p:clrMapOvr>
    <a:masterClrMapping/>
  </p:clrMapOvr>
  <p:transition>
    <p:pull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rtlCol="0">
            <a:normAutofit fontScale="90000"/>
          </a:bodyPr>
          <a:lstStyle/>
          <a:p>
            <a:pPr fontAlgn="auto">
              <a:spcAft>
                <a:spcPts val="0"/>
              </a:spcAft>
              <a:defRPr/>
            </a:pPr>
            <a:r>
              <a:rPr lang="tr-TR" dirty="0" smtClean="0">
                <a:solidFill>
                  <a:srgbClr val="99FFCC"/>
                </a:solidFill>
              </a:rPr>
              <a:t>OLGU VE GÖRÜŞÜ AYIRT EDİYORUM</a:t>
            </a:r>
            <a:endParaRPr lang="tr-TR" dirty="0">
              <a:solidFill>
                <a:srgbClr val="99FFCC"/>
              </a:solidFill>
            </a:endParaRPr>
          </a:p>
        </p:txBody>
      </p:sp>
      <p:pic>
        <p:nvPicPr>
          <p:cNvPr id="19458" name="5 İçerik Yer Tutucusu" descr="32.jpg"/>
          <p:cNvPicPr>
            <a:picLocks noGrp="1" noChangeAspect="1"/>
          </p:cNvPicPr>
          <p:nvPr>
            <p:ph idx="1"/>
          </p:nvPr>
        </p:nvPicPr>
        <p:blipFill>
          <a:blip r:embed="rId2" cstate="print"/>
          <a:srcRect/>
          <a:stretch>
            <a:fillRect/>
          </a:stretch>
        </p:blipFill>
        <p:spPr>
          <a:xfrm>
            <a:off x="2411413" y="1916113"/>
            <a:ext cx="4681537" cy="3744912"/>
          </a:xfrm>
        </p:spPr>
      </p:pic>
    </p:spTree>
  </p:cSld>
  <p:clrMapOvr>
    <a:masterClrMapping/>
  </p:clrMapOvr>
  <p:transition>
    <p:dissolv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rtlCol="0">
            <a:normAutofit fontScale="90000"/>
          </a:bodyPr>
          <a:lstStyle/>
          <a:p>
            <a:pPr fontAlgn="auto">
              <a:spcAft>
                <a:spcPts val="0"/>
              </a:spcAft>
              <a:defRPr/>
            </a:pPr>
            <a:r>
              <a:rPr lang="tr-TR" dirty="0" smtClean="0">
                <a:solidFill>
                  <a:srgbClr val="FF33CC"/>
                </a:solidFill>
              </a:rPr>
              <a:t>OLGU VE GÖRÜŞÜ AYIRT EDİYORUM</a:t>
            </a:r>
            <a:endParaRPr lang="tr-TR" dirty="0">
              <a:solidFill>
                <a:srgbClr val="FF33CC"/>
              </a:solidFill>
            </a:endParaRPr>
          </a:p>
        </p:txBody>
      </p:sp>
      <p:sp>
        <p:nvSpPr>
          <p:cNvPr id="20482" name="2 İçerik Yer Tutucusu"/>
          <p:cNvSpPr>
            <a:spLocks noGrp="1"/>
          </p:cNvSpPr>
          <p:nvPr>
            <p:ph idx="1"/>
          </p:nvPr>
        </p:nvSpPr>
        <p:spPr/>
        <p:txBody>
          <a:bodyPr/>
          <a:lstStyle/>
          <a:p>
            <a:pPr>
              <a:buFont typeface="Arial" charset="0"/>
              <a:buNone/>
            </a:pPr>
            <a:r>
              <a:rPr lang="tr-TR" smtClean="0">
                <a:solidFill>
                  <a:srgbClr val="99FFCC"/>
                </a:solidFill>
              </a:rPr>
              <a:t>TÜMDENGELİM</a:t>
            </a:r>
            <a:r>
              <a:rPr lang="tr-TR" smtClean="0">
                <a:solidFill>
                  <a:srgbClr val="FF5050"/>
                </a:solidFill>
              </a:rPr>
              <a:t>: Bütünden parçaya varmaktır.Bir bütünü parçalara ayırarak incelediğimizde, tümden gelim yöntemine kullanmış olursunuz.</a:t>
            </a:r>
          </a:p>
          <a:p>
            <a:pPr>
              <a:buFont typeface="Arial" charset="0"/>
              <a:buNone/>
            </a:pPr>
            <a:r>
              <a:rPr lang="tr-TR" smtClean="0">
                <a:solidFill>
                  <a:srgbClr val="21BACF"/>
                </a:solidFill>
              </a:rPr>
              <a:t>ÖRNEK:</a:t>
            </a:r>
            <a:r>
              <a:rPr lang="tr-TR" smtClean="0">
                <a:solidFill>
                  <a:srgbClr val="00FF00"/>
                </a:solidFill>
              </a:rPr>
              <a:t>Dünyayı tanıtarak , birçok ülkeden oluştuğunu ve bu ülkelerin ayrı özelliklere sahip olduğunu söyleyebilirsiniz.Bu yaptığınız sistem tümden gelimdir.</a:t>
            </a:r>
            <a:endParaRPr lang="tr-TR" smtClean="0">
              <a:solidFill>
                <a:srgbClr val="21BACF"/>
              </a:solidFill>
            </a:endParaRPr>
          </a:p>
        </p:txBody>
      </p:sp>
    </p:spTree>
  </p:cSld>
  <p:clrMapOvr>
    <a:masterClrMapping/>
  </p:clrMapOvr>
  <p:transition>
    <p:push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rtlCol="0">
            <a:normAutofit fontScale="90000"/>
          </a:bodyPr>
          <a:lstStyle/>
          <a:p>
            <a:pPr fontAlgn="auto">
              <a:spcAft>
                <a:spcPts val="0"/>
              </a:spcAft>
              <a:defRPr/>
            </a:pPr>
            <a:r>
              <a:rPr lang="tr-TR" dirty="0" smtClean="0">
                <a:solidFill>
                  <a:srgbClr val="9900CC"/>
                </a:solidFill>
              </a:rPr>
              <a:t>OLGU VE GÖRÜŞÜ AYIRT EDİYORUM</a:t>
            </a:r>
            <a:endParaRPr lang="tr-TR" dirty="0">
              <a:solidFill>
                <a:srgbClr val="9900CC"/>
              </a:solidFill>
            </a:endParaRPr>
          </a:p>
        </p:txBody>
      </p:sp>
      <p:pic>
        <p:nvPicPr>
          <p:cNvPr id="21506" name="3 İçerik Yer Tutucusu" descr="r_yy43n6lfimv6oj66wuxh.jpg">
            <a:hlinkClick r:id="rId2"/>
          </p:cNvPr>
          <p:cNvPicPr>
            <a:picLocks noGrp="1" noChangeAspect="1"/>
          </p:cNvPicPr>
          <p:nvPr>
            <p:ph idx="1"/>
          </p:nvPr>
        </p:nvPicPr>
        <p:blipFill>
          <a:blip r:embed="rId3" cstate="print"/>
          <a:srcRect/>
          <a:stretch>
            <a:fillRect/>
          </a:stretch>
        </p:blipFill>
        <p:spPr>
          <a:xfrm>
            <a:off x="1763713" y="1989138"/>
            <a:ext cx="5400675" cy="3476625"/>
          </a:xfrm>
        </p:spPr>
      </p:pic>
    </p:spTree>
  </p:cSld>
  <p:clrMapOvr>
    <a:masterClrMapping/>
  </p:clrMapOvr>
  <p:transition>
    <p:diamond/>
  </p:transition>
</p:sld>
</file>

<file path=ppt/theme/theme1.xml><?xml version="1.0" encoding="utf-8"?>
<a:theme xmlns:a="http://schemas.openxmlformats.org/drawingml/2006/main" name="Ofis Teması">
  <a:themeElements>
    <a:clrScheme name="Modül">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112</TotalTime>
  <Words>305</Words>
  <Application>Microsoft Office PowerPoint</Application>
  <PresentationFormat>Ekran Gösterisi (4:3)</PresentationFormat>
  <Paragraphs>33</Paragraphs>
  <Slides>13</Slides>
  <Notes>2</Notes>
  <HiddenSlides>0</HiddenSlides>
  <MMClips>0</MMClips>
  <ScaleCrop>false</ScaleCrop>
  <HeadingPairs>
    <vt:vector size="4" baseType="variant">
      <vt:variant>
        <vt:lpstr>Tema</vt:lpstr>
      </vt:variant>
      <vt:variant>
        <vt:i4>1</vt:i4>
      </vt:variant>
      <vt:variant>
        <vt:lpstr>Slayt Başlıkları</vt:lpstr>
      </vt:variant>
      <vt:variant>
        <vt:i4>13</vt:i4>
      </vt:variant>
    </vt:vector>
  </HeadingPairs>
  <TitlesOfParts>
    <vt:vector size="14" baseType="lpstr">
      <vt:lpstr>Ofis Teması</vt:lpstr>
      <vt:lpstr>OLGU VE GÖRÜŞÜ AYIRT EDİYORUM</vt:lpstr>
      <vt:lpstr>OLGU VE GÖRÜŞÜ AYIRT EDİYORUM</vt:lpstr>
      <vt:lpstr>OLGU VE GÖRÜŞÜ AYIRT EDİYORUM</vt:lpstr>
      <vt:lpstr>OLGU VE GÖRÜŞÜ AYIRT EDİYORUM</vt:lpstr>
      <vt:lpstr> OLGU VE GÖRÜŞÜ AYIRT EDİYORUM  </vt:lpstr>
      <vt:lpstr>OLGU VE GÖRÜŞÜ AYIRT EDİYORUM</vt:lpstr>
      <vt:lpstr>OLGU VE GÖRÜŞÜ AYIRT EDİYORUM</vt:lpstr>
      <vt:lpstr>OLGU VE GÖRÜŞÜ AYIRT EDİYORUM</vt:lpstr>
      <vt:lpstr>OLGU VE GÖRÜŞÜ AYIRT EDİYORUM</vt:lpstr>
      <vt:lpstr>OLGU VE GÖRÜŞÜ AYIRT EDİYORUM</vt:lpstr>
      <vt:lpstr>OLGU VE GÖRÜŞÜ AYIRT EDİYORUM</vt:lpstr>
      <vt:lpstr>OLGU VE GÖRÜŞÜ AYIRT EDİYORUM</vt:lpstr>
      <vt:lpstr>OLGU VE GÖRÜŞÜ AYIRT EDİYORUM</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2012-09-21T11:31:24Z</dcterms:created>
  <dcterms:modified xsi:type="dcterms:W3CDTF">2015-10-18T08:04:43Z</dcterms:modified>
  <cp:category>www.sorubak.com</cp:category>
</cp:coreProperties>
</file>