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62" r:id="rId5"/>
    <p:sldId id="263" r:id="rId6"/>
    <p:sldId id="260" r:id="rId7"/>
    <p:sldId id="264" r:id="rId8"/>
    <p:sldId id="265" r:id="rId9"/>
    <p:sldId id="261" r:id="rId1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Başlık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2" name="21 Alt Başlık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71E849-18FD-40DD-9E84-6F7FD49A3C62}" type="datetimeFigureOut">
              <a:rPr lang="tr-TR" smtClean="0"/>
              <a:pPr/>
              <a:t>11.10.2015</a:t>
            </a:fld>
            <a:endParaRPr lang="tr-TR"/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10" name="9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86A4E5C-8FF5-4102-89FE-9CDE610A83B2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Oval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Oval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71E849-18FD-40DD-9E84-6F7FD49A3C62}" type="datetimeFigureOut">
              <a:rPr lang="tr-TR" smtClean="0"/>
              <a:pPr/>
              <a:t>11.10.2015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86A4E5C-8FF5-4102-89FE-9CDE610A83B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71E849-18FD-40DD-9E84-6F7FD49A3C62}" type="datetimeFigureOut">
              <a:rPr lang="tr-TR" smtClean="0"/>
              <a:pPr/>
              <a:t>11.10.2015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86A4E5C-8FF5-4102-89FE-9CDE610A83B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71E849-18FD-40DD-9E84-6F7FD49A3C62}" type="datetimeFigureOut">
              <a:rPr lang="tr-TR" smtClean="0"/>
              <a:pPr/>
              <a:t>11.10.2015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86A4E5C-8FF5-4102-89FE-9CDE610A83B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71E849-18FD-40DD-9E84-6F7FD49A3C62}" type="datetimeFigureOut">
              <a:rPr lang="tr-TR" smtClean="0"/>
              <a:pPr/>
              <a:t>11.10.2015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86A4E5C-8FF5-4102-89FE-9CDE610A83B2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Dikdörtgen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Oval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Oval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71E849-18FD-40DD-9E84-6F7FD49A3C62}" type="datetimeFigureOut">
              <a:rPr lang="tr-TR" smtClean="0"/>
              <a:pPr/>
              <a:t>11.10.2015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86A4E5C-8FF5-4102-89FE-9CDE610A83B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71E849-18FD-40DD-9E84-6F7FD49A3C62}" type="datetimeFigureOut">
              <a:rPr lang="tr-TR" smtClean="0"/>
              <a:pPr/>
              <a:t>11.10.2015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86A4E5C-8FF5-4102-89FE-9CDE610A83B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71E849-18FD-40DD-9E84-6F7FD49A3C62}" type="datetimeFigureOut">
              <a:rPr lang="tr-TR" smtClean="0"/>
              <a:pPr/>
              <a:t>11.10.2015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86A4E5C-8FF5-4102-89FE-9CDE610A83B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71E849-18FD-40DD-9E84-6F7FD49A3C62}" type="datetimeFigureOut">
              <a:rPr lang="tr-TR" smtClean="0"/>
              <a:pPr/>
              <a:t>11.10.2015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86A4E5C-8FF5-4102-89FE-9CDE610A83B2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6" name="5 Dikdörtgen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71E849-18FD-40DD-9E84-6F7FD49A3C62}" type="datetimeFigureOut">
              <a:rPr lang="tr-TR" smtClean="0"/>
              <a:pPr/>
              <a:t>11.10.2015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86A4E5C-8FF5-4102-89FE-9CDE610A83B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71E849-18FD-40DD-9E84-6F7FD49A3C62}" type="datetimeFigureOut">
              <a:rPr lang="tr-TR" smtClean="0"/>
              <a:pPr/>
              <a:t>11.10.2015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86A4E5C-8FF5-4102-89FE-9CDE610A83B2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9" name="8 Akış Çizelgesi: İşlem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9 Akış Çizelgesi: İşlem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Pasta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Oval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Halka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4 Başlık Yer Tutucusu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Metin Yer Tutucusu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4" name="23 Veri Yer Tutucusu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A471E849-18FD-40DD-9E84-6F7FD49A3C62}" type="datetimeFigureOut">
              <a:rPr lang="tr-TR" smtClean="0"/>
              <a:pPr/>
              <a:t>11.10.2015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tr-TR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086A4E5C-8FF5-4102-89FE-9CDE610A83B2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5" name="14 Dikdörtgen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gif"/><Relationship Id="rId4" Type="http://schemas.openxmlformats.org/officeDocument/2006/relationships/image" Target="../media/image4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tr-TR" sz="4000" dirty="0" smtClean="0">
                <a:latin typeface="Times New Roman" pitchFamily="18" charset="0"/>
                <a:cs typeface="Times New Roman" pitchFamily="18" charset="0"/>
              </a:rPr>
              <a:t>ADRES DEFTERİMDE NELER VAR?</a:t>
            </a:r>
            <a:endParaRPr lang="tr-TR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4 Resim" descr="dhostin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47864" y="3717032"/>
            <a:ext cx="3116064" cy="2337048"/>
          </a:xfrm>
          <a:prstGeom prst="rect">
            <a:avLst/>
          </a:prstGeom>
        </p:spPr>
      </p:pic>
      <p:pic>
        <p:nvPicPr>
          <p:cNvPr id="4" name="3 Resim" descr="mail-box-icon-mailbox-cartoon-free-postal-usp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12160" y="1556792"/>
            <a:ext cx="2642047" cy="2890445"/>
          </a:xfrm>
          <a:prstGeom prst="rect">
            <a:avLst/>
          </a:prstGeom>
        </p:spPr>
      </p:pic>
      <p:pic>
        <p:nvPicPr>
          <p:cNvPr id="9" name="8 Resim" descr="صوره_صور_كرتونيه_2014_5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27984" y="1844824"/>
            <a:ext cx="1219200" cy="1343025"/>
          </a:xfrm>
          <a:prstGeom prst="rect">
            <a:avLst/>
          </a:prstGeom>
        </p:spPr>
      </p:pic>
      <p:pic>
        <p:nvPicPr>
          <p:cNvPr id="12" name="11 Resim" descr="Tazmanian1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187624" y="1844824"/>
            <a:ext cx="3391995" cy="25484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800" decel="500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800" decel="500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800" decel="500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800" decel="500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115616" y="260648"/>
            <a:ext cx="7818072" cy="1152128"/>
          </a:xfrm>
        </p:spPr>
        <p:txBody>
          <a:bodyPr>
            <a:normAutofit lnSpcReduction="10000"/>
          </a:bodyPr>
          <a:lstStyle/>
          <a:p>
            <a:pPr marL="4763" indent="-4763">
              <a:spcAft>
                <a:spcPts val="600"/>
              </a:spcAft>
              <a:buNone/>
            </a:pP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Arkadaşlarınızın, akrabalarınızın ve tanıdığınız diğer kişilerin adresleri, telefon numaraları, e-posta adresleri vb. bilgilerini nerede ve nasıl saklıyorsunuz?</a:t>
            </a:r>
          </a:p>
        </p:txBody>
      </p:sp>
      <p:pic>
        <p:nvPicPr>
          <p:cNvPr id="4" name="3 Resim" descr="biri-telefon-numarasi.jpg"/>
          <p:cNvPicPr>
            <a:picLocks noChangeAspect="1"/>
          </p:cNvPicPr>
          <p:nvPr/>
        </p:nvPicPr>
        <p:blipFill>
          <a:blip r:embed="rId2" cstate="print"/>
          <a:srcRect r="10401" b="20658"/>
          <a:stretch>
            <a:fillRect/>
          </a:stretch>
        </p:blipFill>
        <p:spPr>
          <a:xfrm>
            <a:off x="1259632" y="2149757"/>
            <a:ext cx="2545737" cy="1567275"/>
          </a:xfrm>
          <a:prstGeom prst="rect">
            <a:avLst/>
          </a:prstGeom>
        </p:spPr>
      </p:pic>
      <p:pic>
        <p:nvPicPr>
          <p:cNvPr id="6" name="5 Resim" descr="18253559-posta-ile-açık-posta-kutusu,-vektör-simgesi-beyaz-zemin-üzerine-izole.jpg"/>
          <p:cNvPicPr>
            <a:picLocks noChangeAspect="1"/>
          </p:cNvPicPr>
          <p:nvPr/>
        </p:nvPicPr>
        <p:blipFill>
          <a:blip r:embed="rId3" cstate="print"/>
          <a:srcRect l="13460" r="4641" b="3381"/>
          <a:stretch>
            <a:fillRect/>
          </a:stretch>
        </p:blipFill>
        <p:spPr>
          <a:xfrm>
            <a:off x="5508104" y="1857766"/>
            <a:ext cx="1698070" cy="2003281"/>
          </a:xfrm>
          <a:prstGeom prst="rect">
            <a:avLst/>
          </a:prstGeom>
        </p:spPr>
      </p:pic>
      <p:pic>
        <p:nvPicPr>
          <p:cNvPr id="7" name="6 Resim" descr="veri_depolama.jpg"/>
          <p:cNvPicPr>
            <a:picLocks noChangeAspect="1"/>
          </p:cNvPicPr>
          <p:nvPr/>
        </p:nvPicPr>
        <p:blipFill>
          <a:blip r:embed="rId4" cstate="print"/>
          <a:srcRect b="7415"/>
          <a:stretch>
            <a:fillRect/>
          </a:stretch>
        </p:blipFill>
        <p:spPr>
          <a:xfrm>
            <a:off x="5844480" y="4314056"/>
            <a:ext cx="2543944" cy="2355304"/>
          </a:xfrm>
          <a:prstGeom prst="rect">
            <a:avLst/>
          </a:prstGeom>
        </p:spPr>
      </p:pic>
      <p:pic>
        <p:nvPicPr>
          <p:cNvPr id="5" name="4 Resim" descr="e-posta1.jpg"/>
          <p:cNvPicPr>
            <a:picLocks noChangeAspect="1"/>
          </p:cNvPicPr>
          <p:nvPr/>
        </p:nvPicPr>
        <p:blipFill>
          <a:blip r:embed="rId5" cstate="print"/>
          <a:srcRect t="10200" r="43647" b="4801"/>
          <a:stretch>
            <a:fillRect/>
          </a:stretch>
        </p:blipFill>
        <p:spPr>
          <a:xfrm>
            <a:off x="7093074" y="1124744"/>
            <a:ext cx="2050926" cy="1800200"/>
          </a:xfrm>
          <a:prstGeom prst="rect">
            <a:avLst/>
          </a:prstGeom>
        </p:spPr>
      </p:pic>
      <p:pic>
        <p:nvPicPr>
          <p:cNvPr id="8" name="7 Resim" descr="contact us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183128" y="4350963"/>
            <a:ext cx="2676904" cy="2174381"/>
          </a:xfrm>
          <a:prstGeom prst="rect">
            <a:avLst/>
          </a:prstGeom>
        </p:spPr>
      </p:pic>
      <p:sp>
        <p:nvSpPr>
          <p:cNvPr id="9" name="2 İçerik Yer Tutucusu"/>
          <p:cNvSpPr txBox="1">
            <a:spLocks/>
          </p:cNvSpPr>
          <p:nvPr/>
        </p:nvSpPr>
        <p:spPr>
          <a:xfrm>
            <a:off x="1002400" y="3789040"/>
            <a:ext cx="7818072" cy="100811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4763" marR="0" lvl="0" indent="-4763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tr-T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Bu bilgilerin belirli bir düzende bir yerlere depolanması gerekir.</a:t>
            </a:r>
            <a:endParaRPr kumimoji="0" lang="tr-TR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0" name="2 İçerik Yer Tutucusu"/>
          <p:cNvSpPr txBox="1">
            <a:spLocks/>
          </p:cNvSpPr>
          <p:nvPr/>
        </p:nvSpPr>
        <p:spPr>
          <a:xfrm>
            <a:off x="1115616" y="1329680"/>
            <a:ext cx="7818072" cy="65916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4763" marR="0" lvl="0" indent="-4763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tr-T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Tüm bunları ezberinizde tutabilir misiniz?</a:t>
            </a:r>
            <a:endParaRPr kumimoji="0" lang="tr-TR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5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8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971600" y="0"/>
            <a:ext cx="7498080" cy="2420888"/>
          </a:xfrm>
        </p:spPr>
        <p:txBody>
          <a:bodyPr/>
          <a:lstStyle/>
          <a:p>
            <a:r>
              <a:rPr lang="tr-TR" sz="2800" dirty="0" smtClean="0">
                <a:latin typeface="Times New Roman" pitchFamily="18" charset="0"/>
                <a:cs typeface="Times New Roman" pitchFamily="18" charset="0"/>
              </a:rPr>
              <a:t>Bilgilerin belirli bir düzene göre saklandığı ortamlara veritabanı denir.</a:t>
            </a:r>
          </a:p>
          <a:p>
            <a:pPr>
              <a:buNone/>
            </a:pPr>
            <a:r>
              <a:rPr lang="tr-TR" sz="2400" b="1" dirty="0" smtClean="0">
                <a:latin typeface="Times New Roman" pitchFamily="18" charset="0"/>
                <a:cs typeface="Times New Roman" pitchFamily="18" charset="0"/>
              </a:rPr>
              <a:t>Adres Defteri: </a:t>
            </a:r>
            <a:r>
              <a:rPr lang="tr-TR" sz="2800" dirty="0" smtClean="0">
                <a:latin typeface="Times New Roman" pitchFamily="18" charset="0"/>
                <a:cs typeface="Times New Roman" pitchFamily="18" charset="0"/>
              </a:rPr>
              <a:t>Kişilerle ilgili ad, adres, e-posta adresi, telefon numarası gibi bilgilerin dijital olara tutulduğu bir veritabanıdır.</a:t>
            </a:r>
          </a:p>
        </p:txBody>
      </p:sp>
      <p:pic>
        <p:nvPicPr>
          <p:cNvPr id="4" name="3 Resim" descr="DSC_1519.jpg"/>
          <p:cNvPicPr>
            <a:picLocks noChangeAspect="1"/>
          </p:cNvPicPr>
          <p:nvPr/>
        </p:nvPicPr>
        <p:blipFill>
          <a:blip r:embed="rId2" cstate="print"/>
          <a:srcRect l="10800" t="11151" r="13601" b="18500"/>
          <a:stretch>
            <a:fillRect/>
          </a:stretch>
        </p:blipFill>
        <p:spPr>
          <a:xfrm>
            <a:off x="5652120" y="2636912"/>
            <a:ext cx="3312368" cy="41097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5 Resim" descr="img835.imageshack.us_img835_587_banusy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4888" y="2674601"/>
            <a:ext cx="5085184" cy="41387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7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187624" y="260648"/>
            <a:ext cx="7498080" cy="1944216"/>
          </a:xfrm>
        </p:spPr>
        <p:txBody>
          <a:bodyPr>
            <a:normAutofit/>
          </a:bodyPr>
          <a:lstStyle/>
          <a:p>
            <a:pPr marL="4763" indent="-4763">
              <a:buNone/>
            </a:pP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Bilgisayarımıza ya da internete arkadaşlarınızın, akrabalarınızın ve tanıdığınız diğer kişilerin adresleri, telefon numaraları, e-posta adresleri vb. bilgilerini kaydedebiliriz. </a:t>
            </a:r>
          </a:p>
        </p:txBody>
      </p:sp>
      <p:pic>
        <p:nvPicPr>
          <p:cNvPr id="4" name="3 Resim" descr="dikkat.jpg"/>
          <p:cNvPicPr>
            <a:picLocks noChangeAspect="1"/>
          </p:cNvPicPr>
          <p:nvPr/>
        </p:nvPicPr>
        <p:blipFill>
          <a:blip r:embed="rId2" cstate="print"/>
          <a:srcRect l="27027" r="10811" b="6163"/>
          <a:stretch>
            <a:fillRect/>
          </a:stretch>
        </p:blipFill>
        <p:spPr>
          <a:xfrm>
            <a:off x="827584" y="2016224"/>
            <a:ext cx="1656184" cy="2492896"/>
          </a:xfrm>
          <a:prstGeom prst="rect">
            <a:avLst/>
          </a:prstGeom>
        </p:spPr>
      </p:pic>
      <p:sp>
        <p:nvSpPr>
          <p:cNvPr id="6" name="2 İçerik Yer Tutucusu"/>
          <p:cNvSpPr txBox="1">
            <a:spLocks/>
          </p:cNvSpPr>
          <p:nvPr/>
        </p:nvSpPr>
        <p:spPr>
          <a:xfrm>
            <a:off x="2411760" y="2492896"/>
            <a:ext cx="6984776" cy="100811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4763" marR="0" lvl="0" indent="-4763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tr-T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İnternette kişisel bilgilerimizi her isteyenle paylaşmak zorunda mıyız?</a:t>
            </a:r>
          </a:p>
        </p:txBody>
      </p:sp>
      <p:sp>
        <p:nvSpPr>
          <p:cNvPr id="7" name="2 İçerik Yer Tutucusu"/>
          <p:cNvSpPr txBox="1">
            <a:spLocks/>
          </p:cNvSpPr>
          <p:nvPr/>
        </p:nvSpPr>
        <p:spPr>
          <a:xfrm>
            <a:off x="1043608" y="4581128"/>
            <a:ext cx="6984776" cy="86409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4763" marR="0" lvl="0" indent="-4763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tr-T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Peki bir başkasına ait bilgileri paylaşmalı mıyız?</a:t>
            </a:r>
            <a:endParaRPr kumimoji="0" lang="tr-TR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7 Resim" descr="sorun-731D-DF8F-E94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16216" y="5085184"/>
            <a:ext cx="1825775" cy="1368152"/>
          </a:xfrm>
          <a:prstGeom prst="rect">
            <a:avLst/>
          </a:prstGeom>
        </p:spPr>
      </p:pic>
      <p:pic>
        <p:nvPicPr>
          <p:cNvPr id="9" name="8 Resim" descr="Ckanime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96336" y="1124744"/>
            <a:ext cx="1343025" cy="1343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187624" y="188640"/>
            <a:ext cx="7498080" cy="620688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Veritabanı Nedir?</a:t>
            </a:r>
            <a:endParaRPr lang="tr-TR" dirty="0"/>
          </a:p>
        </p:txBody>
      </p:sp>
      <p:pic>
        <p:nvPicPr>
          <p:cNvPr id="4" name="3 İçerik Yer Tutucusu" descr="DSC_151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3968" y="1484784"/>
            <a:ext cx="4674682" cy="4474159"/>
          </a:xfrm>
        </p:spPr>
      </p:pic>
      <p:sp>
        <p:nvSpPr>
          <p:cNvPr id="5" name="2 İçerik Yer Tutucusu"/>
          <p:cNvSpPr txBox="1">
            <a:spLocks/>
          </p:cNvSpPr>
          <p:nvPr/>
        </p:nvSpPr>
        <p:spPr>
          <a:xfrm>
            <a:off x="1115616" y="836712"/>
            <a:ext cx="3168352" cy="72008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4763" marR="0" lvl="0" indent="-4763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80000"/>
              <a:buFont typeface="Arial" pitchFamily="34" charset="0"/>
              <a:buChar char="•"/>
              <a:tabLst/>
              <a:defRPr/>
            </a:pPr>
            <a:r>
              <a:rPr kumimoji="0" lang="tr-TR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Bilgilerin depolandığı ortamlara</a:t>
            </a:r>
            <a:r>
              <a:rPr kumimoji="0" lang="tr-TR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veritabanı denir. </a:t>
            </a:r>
          </a:p>
        </p:txBody>
      </p:sp>
      <p:sp>
        <p:nvSpPr>
          <p:cNvPr id="6" name="2 İçerik Yer Tutucusu"/>
          <p:cNvSpPr txBox="1">
            <a:spLocks/>
          </p:cNvSpPr>
          <p:nvPr/>
        </p:nvSpPr>
        <p:spPr>
          <a:xfrm>
            <a:off x="1115616" y="1628800"/>
            <a:ext cx="3168352" cy="2160240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4763" marR="0" lvl="0" indent="-4763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80000"/>
              <a:buFont typeface="Arial" pitchFamily="34" charset="0"/>
              <a:buChar char="•"/>
              <a:tabLst/>
              <a:defRPr/>
            </a:pP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Bilgiler kağıt, kitap, defter, dosya, klasör gibi nesnelerde saklanarak veritabanı oluşturulabileceği gibi bilgisayar, internet gibi ortamlarda saklanarak da veritabanı oluşturulabilir.</a:t>
            </a:r>
          </a:p>
        </p:txBody>
      </p:sp>
      <p:sp>
        <p:nvSpPr>
          <p:cNvPr id="7" name="2 İçerik Yer Tutucusu"/>
          <p:cNvSpPr txBox="1">
            <a:spLocks/>
          </p:cNvSpPr>
          <p:nvPr/>
        </p:nvSpPr>
        <p:spPr>
          <a:xfrm>
            <a:off x="1115616" y="3645024"/>
            <a:ext cx="3168352" cy="292494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4763" marR="0" lvl="0" indent="-4763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80000"/>
              <a:buFont typeface="Arial" pitchFamily="34" charset="0"/>
              <a:buChar char="•"/>
              <a:tabLst/>
              <a:defRPr/>
            </a:pPr>
            <a:r>
              <a:rPr kumimoji="0" lang="tr-TR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Veri tabanı alanlar ve kayıtlardan oluşur.</a:t>
            </a:r>
          </a:p>
          <a:p>
            <a:pPr marL="4763" marR="0" lvl="0" indent="-4763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80000"/>
              <a:buFont typeface="Arial" pitchFamily="34" charset="0"/>
              <a:buChar char="•"/>
              <a:tabLst/>
              <a:defRPr/>
            </a:pPr>
            <a:r>
              <a:rPr kumimoji="0" lang="tr-TR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Alan: Yandaki tabloda istenilen bilgi başlıklarının</a:t>
            </a:r>
            <a:r>
              <a:rPr kumimoji="0" lang="tr-TR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her birine alan denir. </a:t>
            </a:r>
          </a:p>
          <a:p>
            <a:pPr marL="4763" marR="0" lvl="0" indent="-4763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80000"/>
              <a:buFont typeface="Arial" pitchFamily="34" charset="0"/>
              <a:buChar char="•"/>
              <a:tabLst/>
              <a:defRPr/>
            </a:pPr>
            <a:r>
              <a:rPr lang="tr-TR" sz="2000" noProof="0" dirty="0" smtClean="0">
                <a:latin typeface="Times New Roman" pitchFamily="18" charset="0"/>
                <a:cs typeface="Times New Roman" pitchFamily="18" charset="0"/>
              </a:rPr>
              <a:t>Kayıt: Yandaki tabloya her bir satıra </a:t>
            </a:r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girilen bilgiye </a:t>
            </a:r>
            <a:r>
              <a:rPr lang="tr-TR" sz="2000" noProof="0" dirty="0" smtClean="0">
                <a:latin typeface="Times New Roman" pitchFamily="18" charset="0"/>
                <a:cs typeface="Times New Roman" pitchFamily="18" charset="0"/>
              </a:rPr>
              <a:t>kayıt denir.</a:t>
            </a:r>
            <a:endParaRPr kumimoji="0" lang="tr-TR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0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971600" y="0"/>
            <a:ext cx="7498080" cy="1368152"/>
          </a:xfrm>
        </p:spPr>
        <p:txBody>
          <a:bodyPr>
            <a:normAutofit/>
          </a:bodyPr>
          <a:lstStyle/>
          <a:p>
            <a:pPr marL="4763" indent="-4763">
              <a:buNone/>
            </a:pP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Alan Adı: İstenilen her bilgiye alan denir. </a:t>
            </a:r>
          </a:p>
          <a:p>
            <a:pPr marL="4763" indent="-4763">
              <a:buNone/>
            </a:pP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İstenilen bilgi çeşidine göre alan türü değişebilir. </a:t>
            </a:r>
          </a:p>
        </p:txBody>
      </p:sp>
      <p:pic>
        <p:nvPicPr>
          <p:cNvPr id="5" name="4 Resim" descr="DSC_1518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68552" y="3717032"/>
            <a:ext cx="3995936" cy="2629450"/>
          </a:xfrm>
          <a:prstGeom prst="rect">
            <a:avLst/>
          </a:prstGeom>
        </p:spPr>
      </p:pic>
      <p:pic>
        <p:nvPicPr>
          <p:cNvPr id="6" name="5 Resim" descr="DSC_11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68552" y="908720"/>
            <a:ext cx="3995936" cy="2629450"/>
          </a:xfrm>
          <a:prstGeom prst="rect">
            <a:avLst/>
          </a:prstGeom>
        </p:spPr>
      </p:pic>
      <p:sp>
        <p:nvSpPr>
          <p:cNvPr id="7" name="2 İçerik Yer Tutucusu"/>
          <p:cNvSpPr txBox="1">
            <a:spLocks/>
          </p:cNvSpPr>
          <p:nvPr/>
        </p:nvSpPr>
        <p:spPr>
          <a:xfrm>
            <a:off x="971600" y="908720"/>
            <a:ext cx="3888432" cy="5400600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pPr marL="4763" marR="0" lvl="0" indent="-4763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lang="tr-TR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Alan Türleri:</a:t>
            </a:r>
          </a:p>
          <a:p>
            <a:pPr marL="4763" marR="0" lvl="0" indent="-4763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Arial" pitchFamily="34" charset="0"/>
              <a:buChar char="•"/>
              <a:tabLst/>
              <a:defRPr/>
            </a:pPr>
            <a:r>
              <a:rPr kumimoji="0" lang="tr-T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Sayı: Adet,  sayfa sayısı, TC</a:t>
            </a:r>
            <a:r>
              <a:rPr kumimoji="0" lang="tr-TR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no gibi rakam girilen alanlardır.</a:t>
            </a:r>
            <a:endParaRPr kumimoji="0" lang="tr-TR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4763" marR="0" lvl="0" indent="-4763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Arial" pitchFamily="34" charset="0"/>
              <a:buChar char="•"/>
              <a:tabLst/>
              <a:defRPr/>
            </a:pP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Seçim(Evet/Hayır):  Evet/Hayır, Doğru/Yanlış, Açı/Kapalı gibi ikili seçim yapılan alanlardır.</a:t>
            </a:r>
          </a:p>
          <a:p>
            <a:pPr marL="4763" marR="0" lvl="0" indent="-4763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Arial" pitchFamily="34" charset="0"/>
              <a:buChar char="•"/>
              <a:tabLst/>
              <a:defRPr/>
            </a:pPr>
            <a:r>
              <a:rPr kumimoji="0" lang="tr-T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Tarih/Saat:</a:t>
            </a:r>
            <a:r>
              <a:rPr kumimoji="0" lang="tr-TR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Tarih yada saat bilgisi girilen alanlardır.</a:t>
            </a:r>
            <a:endParaRPr kumimoji="0" lang="tr-TR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4763" marR="0" lvl="0" indent="-4763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Arial" pitchFamily="34" charset="0"/>
              <a:buChar char="•"/>
              <a:tabLst/>
              <a:defRPr/>
            </a:pP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Para Birimi: Fiyat, masraf, kar zarar gibi para tutarı </a:t>
            </a:r>
            <a:r>
              <a:rPr lang="tr-TR" sz="2400" dirty="0" err="1" smtClean="0">
                <a:latin typeface="Times New Roman" pitchFamily="18" charset="0"/>
                <a:cs typeface="Times New Roman" pitchFamily="18" charset="0"/>
              </a:rPr>
              <a:t>girlen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 alanlardır.</a:t>
            </a:r>
          </a:p>
          <a:p>
            <a:pPr marL="4763" marR="0" lvl="0" indent="-4763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Arial" pitchFamily="34" charset="0"/>
              <a:buChar char="•"/>
              <a:tabLst/>
              <a:defRPr/>
            </a:pPr>
            <a:r>
              <a:rPr kumimoji="0" lang="tr-T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Metin: Adı</a:t>
            </a: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, Soyadı, Adresi gibi metin girilen alanlardır.</a:t>
            </a:r>
            <a:endParaRPr kumimoji="0" lang="tr-TR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4763" marR="0" lvl="0" indent="-4763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Arial" pitchFamily="34" charset="0"/>
              <a:buChar char="•"/>
              <a:tabLst/>
              <a:defRPr/>
            </a:pPr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Otomatik Sayı: Kayıt sırası, Kayıt no gibi kayıt girildikçe otomatik olarak bir artan alanlardır.</a:t>
            </a:r>
            <a:endParaRPr kumimoji="0" lang="tr-TR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71600" y="44624"/>
            <a:ext cx="4608512" cy="562392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Veritabanı Oluşturma</a:t>
            </a:r>
            <a:endParaRPr lang="tr-TR" dirty="0"/>
          </a:p>
        </p:txBody>
      </p:sp>
      <p:sp>
        <p:nvSpPr>
          <p:cNvPr id="5" name="4 İçerik Yer Tutucusu"/>
          <p:cNvSpPr>
            <a:spLocks noGrp="1"/>
          </p:cNvSpPr>
          <p:nvPr>
            <p:ph sz="half" idx="2"/>
          </p:nvPr>
        </p:nvSpPr>
        <p:spPr>
          <a:xfrm>
            <a:off x="1058416" y="620688"/>
            <a:ext cx="3657600" cy="4663440"/>
          </a:xfrm>
        </p:spPr>
        <p:txBody>
          <a:bodyPr>
            <a:normAutofit/>
          </a:bodyPr>
          <a:lstStyle/>
          <a:p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Microsoft  Access programını kullanarak iki adımda veritabanı oluşturabiliriz.</a:t>
            </a:r>
          </a:p>
          <a:p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Birinci adımda programı açıp tablolar kısmındaki Tablo1’e sağ tıklayıp “Tasarım Görünümü” diyerek önce tablo adını , sonra veritabanımızdaki alanları belirliyoruz .</a:t>
            </a:r>
          </a:p>
          <a:p>
            <a:r>
              <a:rPr lang="tr-TR" sz="2000" dirty="0" smtClean="0">
                <a:latin typeface="Times New Roman" pitchFamily="18" charset="0"/>
                <a:cs typeface="Times New Roman" pitchFamily="18" charset="0"/>
              </a:rPr>
              <a:t>İkinci adımda Tablonun üzerine iki kere tıklayıp kayıtlarımızı giriyoruz.</a:t>
            </a:r>
            <a:endParaRPr lang="tr-TR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9" name="Picture 5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t="18898" r="70000" b="34414"/>
          <a:stretch>
            <a:fillRect/>
          </a:stretch>
        </p:blipFill>
        <p:spPr bwMode="auto">
          <a:xfrm>
            <a:off x="5724128" y="476672"/>
            <a:ext cx="3096344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 cstate="print"/>
          <a:srcRect l="38931" t="23422" r="39485" b="55906"/>
          <a:stretch>
            <a:fillRect/>
          </a:stretch>
        </p:blipFill>
        <p:spPr bwMode="auto">
          <a:xfrm>
            <a:off x="5868144" y="3501008"/>
            <a:ext cx="2808312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" cstate="print"/>
          <a:srcRect t="14563" r="49447" b="60828"/>
          <a:stretch>
            <a:fillRect/>
          </a:stretch>
        </p:blipFill>
        <p:spPr bwMode="auto">
          <a:xfrm>
            <a:off x="1835696" y="5057800"/>
            <a:ext cx="6577583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000"/>
                            </p:stCondLst>
                            <p:childTnLst>
                              <p:par>
                                <p:cTn id="2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İçerik Yer Tutucusu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tr-TR" dirty="0" smtClean="0"/>
              <a:t>Her kayıt için farklı olan ve mutlaka girilmesi gereken alanlara verilen özelliktir.</a:t>
            </a:r>
          </a:p>
          <a:p>
            <a:r>
              <a:rPr lang="tr-TR" dirty="0" smtClean="0"/>
              <a:t>T.C. No, Kayıt No, Abone No gibi her kullanıcı için mutlaka girilen, farklı olan ve sadece bir tane olan alanlardır…</a:t>
            </a:r>
            <a:endParaRPr lang="tr-TR" dirty="0"/>
          </a:p>
        </p:txBody>
      </p:sp>
      <p:sp>
        <p:nvSpPr>
          <p:cNvPr id="7" name="6 İçerik Yer Tutucusu"/>
          <p:cNvSpPr>
            <a:spLocks noGrp="1"/>
          </p:cNvSpPr>
          <p:nvPr>
            <p:ph sz="half" idx="1"/>
          </p:nvPr>
        </p:nvSpPr>
        <p:spPr>
          <a:xfrm>
            <a:off x="1691680" y="1700808"/>
            <a:ext cx="3657600" cy="89688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3200" b="1" dirty="0" smtClean="0">
                <a:solidFill>
                  <a:srgbClr val="FF0000"/>
                </a:solidFill>
              </a:rPr>
              <a:t>Birincil Anahtar</a:t>
            </a:r>
            <a:endParaRPr lang="tr-TR" sz="3200" b="1" dirty="0">
              <a:solidFill>
                <a:srgbClr val="FF0000"/>
              </a:solidFill>
            </a:endParaRPr>
          </a:p>
        </p:txBody>
      </p:sp>
      <p:pic>
        <p:nvPicPr>
          <p:cNvPr id="8" name="3 İçerik Yer Tutucusu" descr="21100531_uyari.jpg"/>
          <p:cNvPicPr>
            <a:picLocks noChangeAspect="1"/>
          </p:cNvPicPr>
          <p:nvPr/>
        </p:nvPicPr>
        <p:blipFill>
          <a:blip r:embed="rId2" cstate="print"/>
          <a:srcRect l="9844" r="13376" b="24401"/>
          <a:stretch>
            <a:fillRect/>
          </a:stretch>
        </p:blipFill>
        <p:spPr>
          <a:xfrm>
            <a:off x="2051720" y="3140968"/>
            <a:ext cx="2808312" cy="1728192"/>
          </a:xfrm>
          <a:prstGeom prst="rect">
            <a:avLst/>
          </a:prstGeom>
        </p:spPr>
      </p:pic>
      <p:pic>
        <p:nvPicPr>
          <p:cNvPr id="5" name="4 Resim" descr="arc4b1-maya-1.jpg"/>
          <p:cNvPicPr>
            <a:picLocks noChangeAspect="1"/>
          </p:cNvPicPr>
          <p:nvPr/>
        </p:nvPicPr>
        <p:blipFill>
          <a:blip r:embed="rId3" cstate="print"/>
          <a:srcRect l="15863" r="14023" b="7175"/>
          <a:stretch>
            <a:fillRect/>
          </a:stretch>
        </p:blipFill>
        <p:spPr>
          <a:xfrm>
            <a:off x="0" y="404664"/>
            <a:ext cx="1800200" cy="3372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3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000"/>
                            </p:stCondLst>
                            <p:childTnLst>
                              <p:par>
                                <p:cTn id="38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Resim" descr="sunger_bob_dikkat_dagitiyor.jpg"/>
          <p:cNvPicPr>
            <a:picLocks noChangeAspect="1"/>
          </p:cNvPicPr>
          <p:nvPr/>
        </p:nvPicPr>
        <p:blipFill>
          <a:blip r:embed="rId2" cstate="print"/>
          <a:srcRect l="19760" r="7665"/>
          <a:stretch>
            <a:fillRect/>
          </a:stretch>
        </p:blipFill>
        <p:spPr>
          <a:xfrm>
            <a:off x="0" y="2172692"/>
            <a:ext cx="4478692" cy="4640684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619672" y="1124744"/>
            <a:ext cx="5184576" cy="1080120"/>
          </a:xfrm>
        </p:spPr>
        <p:txBody>
          <a:bodyPr>
            <a:noAutofit/>
          </a:bodyPr>
          <a:lstStyle/>
          <a:p>
            <a:pPr algn="ctr"/>
            <a:r>
              <a:rPr lang="tr-TR" sz="2400" dirty="0" smtClean="0">
                <a:latin typeface="Times New Roman" pitchFamily="18" charset="0"/>
                <a:cs typeface="Times New Roman" pitchFamily="18" charset="0"/>
              </a:rPr>
              <a:t>Aşağıdaki sayfada verilen bilgilerle bir veritabanı oluşturalım.</a:t>
            </a:r>
            <a:endParaRPr lang="tr-TR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4 Resim" descr="0_7b1bf_b55d08ef_L.png"/>
          <p:cNvPicPr>
            <a:picLocks noChangeAspect="1"/>
          </p:cNvPicPr>
          <p:nvPr/>
        </p:nvPicPr>
        <p:blipFill>
          <a:blip r:embed="rId3" cstate="print"/>
          <a:srcRect l="19912"/>
          <a:stretch>
            <a:fillRect/>
          </a:stretch>
        </p:blipFill>
        <p:spPr>
          <a:xfrm flipH="1">
            <a:off x="6357580" y="260648"/>
            <a:ext cx="2822932" cy="3960440"/>
          </a:xfrm>
          <a:prstGeom prst="rect">
            <a:avLst/>
          </a:prstGeom>
        </p:spPr>
      </p:pic>
      <p:pic>
        <p:nvPicPr>
          <p:cNvPr id="8" name="7 Resim" descr="thump_4271561gif37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67944" y="4005064"/>
            <a:ext cx="1933575" cy="190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ündönümü">
  <a:themeElements>
    <a:clrScheme name="Gündönümü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Gündönümü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Gündönümü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508</TotalTime>
  <Words>373</Words>
  <Application>Microsoft Office PowerPoint</Application>
  <PresentationFormat>Ekran Gösterisi (4:3)</PresentationFormat>
  <Paragraphs>32</Paragraphs>
  <Slides>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0" baseType="lpstr">
      <vt:lpstr>Gündönümü</vt:lpstr>
      <vt:lpstr>ADRES DEFTERİMDE NELER VAR?</vt:lpstr>
      <vt:lpstr>Slayt 2</vt:lpstr>
      <vt:lpstr>Slayt 3</vt:lpstr>
      <vt:lpstr>Slayt 4</vt:lpstr>
      <vt:lpstr>Veritabanı Nedir?</vt:lpstr>
      <vt:lpstr>Slayt 6</vt:lpstr>
      <vt:lpstr>Veritabanı Oluşturma</vt:lpstr>
      <vt:lpstr>Slayt 8</vt:lpstr>
      <vt:lpstr>Aşağıdaki sayfada verilen bilgilerle bir veritabanı oluşturalım.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2014-11-29T09:09:40Z</dcterms:created>
  <dcterms:modified xsi:type="dcterms:W3CDTF">2015-10-11T09:07:35Z</dcterms:modified>
  <cp:category>www.sorubak.com</cp:category>
</cp:coreProperties>
</file>