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61" r:id="rId4"/>
    <p:sldId id="262" r:id="rId5"/>
    <p:sldId id="259" r:id="rId6"/>
    <p:sldId id="257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1EA71-7D2D-4459-A926-5BFA3B2C1781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5E753-2563-42B7-9B6B-C505D0CF55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68418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5E753-2563-42B7-9B6B-C505D0CF55F6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r>
              <a:rPr lang="tr-TR" baseline="0" dirty="0" smtClean="0"/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5E753-2563-42B7-9B6B-C505D0CF55F6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157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0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2008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Kozuka Gothic Pr6N H" pitchFamily="34" charset="-128"/>
                <a:ea typeface="Kozuka Gothic Pr6N H" pitchFamily="34" charset="-128"/>
              </a:rPr>
              <a:t>GEOMETRİK CİSİMLER VE ŞEKİLLER</a:t>
            </a:r>
            <a:endParaRPr lang="tr-TR" dirty="0">
              <a:solidFill>
                <a:srgbClr val="FF0000"/>
              </a:solidFill>
              <a:latin typeface="Kozuka Gothic Pr6N H" pitchFamily="34" charset="-128"/>
              <a:ea typeface="Kozuka Gothic Pr6N H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093296"/>
          </a:xfrm>
        </p:spPr>
        <p:txBody>
          <a:bodyPr/>
          <a:lstStyle/>
          <a:p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KARE</a:t>
            </a:r>
          </a:p>
          <a:p>
            <a:pPr algn="l"/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1303040"/>
          <a:ext cx="8640960" cy="504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20080"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7 Düz Bağlayıcı"/>
          <p:cNvCxnSpPr/>
          <p:nvPr/>
        </p:nvCxnSpPr>
        <p:spPr>
          <a:xfrm>
            <a:off x="971600" y="2024444"/>
            <a:ext cx="360000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5400000">
            <a:off x="-828400" y="3817183"/>
            <a:ext cx="360000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939795" y="5608632"/>
            <a:ext cx="361800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5400000">
            <a:off x="2751523" y="3812805"/>
            <a:ext cx="360720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Dikdörtgen"/>
          <p:cNvSpPr/>
          <p:nvPr/>
        </p:nvSpPr>
        <p:spPr>
          <a:xfrm>
            <a:off x="2148468" y="1474642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 rot="5400000">
            <a:off x="4197490" y="3444596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68184" y="5524966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 rot="16200000">
            <a:off x="87801" y="3420294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869536" y="2021441"/>
            <a:ext cx="30607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kenarı var.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5910310" y="3478160"/>
            <a:ext cx="36004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kenarı eşit.</a:t>
            </a:r>
          </a:p>
        </p:txBody>
      </p:sp>
      <p:sp>
        <p:nvSpPr>
          <p:cNvPr id="18" name="17 Oval"/>
          <p:cNvSpPr/>
          <p:nvPr/>
        </p:nvSpPr>
        <p:spPr>
          <a:xfrm>
            <a:off x="923445" y="1966352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4500343" y="1973641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4506969" y="5544574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Oval"/>
          <p:cNvSpPr/>
          <p:nvPr/>
        </p:nvSpPr>
        <p:spPr>
          <a:xfrm>
            <a:off x="907543" y="5544574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 rot="19551274">
            <a:off x="338920" y="1496045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 rot="2459885">
            <a:off x="4272610" y="1565140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 rot="19528783">
            <a:off x="4268158" y="5533674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 rot="2824385">
            <a:off x="251558" y="5427482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962562" y="4851962"/>
            <a:ext cx="36004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köşesi var.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5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167640"/>
            <a:ext cx="9144000" cy="114300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Imprint MT Shadow" pitchFamily="82" charset="0"/>
              </a:rPr>
              <a:t>KARE   PRİZMANIN  YÜZLERİ</a:t>
            </a:r>
            <a:endParaRPr lang="tr-TR" dirty="0">
              <a:solidFill>
                <a:srgbClr val="FF0000"/>
              </a:solidFill>
              <a:latin typeface="Imprint MT Shadow" pitchFamily="8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086686" y="3057560"/>
            <a:ext cx="1080000" cy="1072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164510" y="3051373"/>
            <a:ext cx="180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78184" y="3053648"/>
            <a:ext cx="180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6773430" y="3053657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3177418" y="1974725"/>
            <a:ext cx="180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161652" y="4139811"/>
            <a:ext cx="180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1" y="5070253"/>
            <a:ext cx="70149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Kare prizmanın 6 yüzü var.</a:t>
            </a:r>
            <a:endParaRPr lang="tr-TR" sz="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138676" y="3111445"/>
            <a:ext cx="986400" cy="97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3210030" y="3097787"/>
            <a:ext cx="1710000" cy="990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030087" y="3104919"/>
            <a:ext cx="1706400" cy="972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6820957" y="3107891"/>
            <a:ext cx="972000" cy="97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3224167" y="2025141"/>
            <a:ext cx="1710000" cy="972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3195454" y="4185150"/>
            <a:ext cx="1728000" cy="10008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9" name="18 İçerik Yer Tutucusu" descr="kare.pri.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-960120" y="2270760"/>
            <a:ext cx="3810000" cy="1615439"/>
          </a:xfrm>
        </p:spPr>
      </p:pic>
      <p:sp>
        <p:nvSpPr>
          <p:cNvPr id="20" name="19 Dikdörtgen"/>
          <p:cNvSpPr/>
          <p:nvPr/>
        </p:nvSpPr>
        <p:spPr>
          <a:xfrm>
            <a:off x="15921" y="5536557"/>
            <a:ext cx="70149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Bunların ikisi </a:t>
            </a:r>
            <a:r>
              <a:rPr lang="tr-TR" sz="3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karesel bölge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1842" y="6002861"/>
            <a:ext cx="84707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Bunların dördü </a:t>
            </a:r>
            <a:r>
              <a:rPr lang="tr-TR" sz="3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dikdörtgensel bölge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22 İçerik Yer Tutucusu" descr="dik.priz.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856149"/>
            <a:ext cx="2952909" cy="1522236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243840"/>
            <a:ext cx="9144000" cy="1143000"/>
          </a:xfrm>
        </p:spPr>
        <p:txBody>
          <a:bodyPr>
            <a:normAutofit/>
          </a:bodyPr>
          <a:lstStyle/>
          <a:p>
            <a:r>
              <a:rPr lang="tr-TR" sz="3000" dirty="0" smtClean="0">
                <a:solidFill>
                  <a:srgbClr val="FF0000"/>
                </a:solidFill>
                <a:latin typeface="Imprint MT Shadow" pitchFamily="82" charset="0"/>
              </a:rPr>
              <a:t>DİKDÖRTGENLER   PRİZMASININ  YÜZLERİ</a:t>
            </a:r>
            <a:endParaRPr lang="tr-TR" sz="3000" dirty="0">
              <a:solidFill>
                <a:srgbClr val="FF0000"/>
              </a:solidFill>
              <a:latin typeface="Imprint MT Shadow" pitchFamily="8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873326" y="3484280"/>
            <a:ext cx="1296000" cy="63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164510" y="3485382"/>
            <a:ext cx="1800000" cy="63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58295" y="3480368"/>
            <a:ext cx="1800000" cy="63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959940" y="3480377"/>
            <a:ext cx="1296000" cy="63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3177418" y="2401445"/>
            <a:ext cx="180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169603" y="4123909"/>
            <a:ext cx="180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1" y="5375053"/>
            <a:ext cx="88391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Dikdöergenler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prizmasının 6 yüzü var.</a:t>
            </a:r>
            <a:endParaRPr lang="tr-TR" sz="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932605" y="3538165"/>
            <a:ext cx="1188000" cy="529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3210030" y="3531795"/>
            <a:ext cx="1702800" cy="540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6309585" y="3524375"/>
            <a:ext cx="1702800" cy="5472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5007396" y="3534635"/>
            <a:ext cx="1188000" cy="52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3224167" y="2451861"/>
            <a:ext cx="1710000" cy="972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3211356" y="4169247"/>
            <a:ext cx="1728000" cy="10008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47082" y="6002861"/>
            <a:ext cx="84707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Bunların hepsi </a:t>
            </a:r>
            <a:r>
              <a:rPr lang="tr-TR" sz="3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dikdörtgensel bölge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137160"/>
            <a:ext cx="9144000" cy="1143000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Imprint MT Shadow" pitchFamily="82" charset="0"/>
              </a:rPr>
              <a:t>ÜÇGEN   PRİZMANIN  YÜZLERİ</a:t>
            </a:r>
            <a:endParaRPr lang="tr-TR" sz="3600" dirty="0">
              <a:solidFill>
                <a:srgbClr val="FF0000"/>
              </a:solidFill>
              <a:latin typeface="Imprint MT Shadow" pitchFamily="8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252390" y="2327142"/>
            <a:ext cx="1818000" cy="12694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5265298" y="1243205"/>
            <a:ext cx="180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257483" y="3590509"/>
            <a:ext cx="1818000" cy="10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0" y="4613053"/>
            <a:ext cx="88391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Üçgen  prizmanın 5 yüzü var.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322114" y="2373554"/>
            <a:ext cx="1702800" cy="116212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5321011" y="1293621"/>
            <a:ext cx="1710000" cy="972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5308200" y="3651087"/>
            <a:ext cx="1710000" cy="972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31842" y="5347541"/>
            <a:ext cx="84707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Bunların ikisi </a:t>
            </a:r>
            <a:r>
              <a:rPr lang="tr-TR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üçgensel bölge</a:t>
            </a:r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" name="18 İçerik Yer Tutucusu" descr="üçg.pr.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2312" y="2026920"/>
            <a:ext cx="3917288" cy="2072639"/>
          </a:xfrm>
        </p:spPr>
      </p:pic>
      <p:sp>
        <p:nvSpPr>
          <p:cNvPr id="20" name="19 İkizkenar Üçgen"/>
          <p:cNvSpPr/>
          <p:nvPr/>
        </p:nvSpPr>
        <p:spPr>
          <a:xfrm rot="16200000">
            <a:off x="4189769" y="2515834"/>
            <a:ext cx="1249680" cy="881451"/>
          </a:xfrm>
          <a:prstGeom prst="triangle">
            <a:avLst>
              <a:gd name="adj" fmla="val 4975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İkizkenar Üçgen"/>
          <p:cNvSpPr/>
          <p:nvPr/>
        </p:nvSpPr>
        <p:spPr>
          <a:xfrm rot="5400000">
            <a:off x="6887249" y="2515835"/>
            <a:ext cx="1249680" cy="881451"/>
          </a:xfrm>
          <a:prstGeom prst="triangle">
            <a:avLst>
              <a:gd name="adj" fmla="val 4975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İkizkenar Üçgen"/>
          <p:cNvSpPr/>
          <p:nvPr/>
        </p:nvSpPr>
        <p:spPr>
          <a:xfrm rot="16200000">
            <a:off x="4306084" y="2589960"/>
            <a:ext cx="1044000" cy="756000"/>
          </a:xfrm>
          <a:prstGeom prst="triangle">
            <a:avLst>
              <a:gd name="adj" fmla="val 4975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5" name="24 İkizkenar Üçgen"/>
          <p:cNvSpPr/>
          <p:nvPr/>
        </p:nvSpPr>
        <p:spPr>
          <a:xfrm rot="5400000">
            <a:off x="6958614" y="2585161"/>
            <a:ext cx="1080000" cy="756000"/>
          </a:xfrm>
          <a:prstGeom prst="triangle">
            <a:avLst>
              <a:gd name="adj" fmla="val 4975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21" grpId="0"/>
      <p:bldP spid="20" grpId="0" animBg="1"/>
      <p:bldP spid="22" grpId="0" animBg="1"/>
      <p:bldP spid="24" grpId="0" animBg="1"/>
      <p:bldP spid="24" grpId="1" animBg="1"/>
      <p:bldP spid="25" grpId="0" animBg="1"/>
      <p:bldP spid="2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182880"/>
            <a:ext cx="9144000" cy="1143000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Imprint MT Shadow" pitchFamily="82" charset="0"/>
              </a:rPr>
              <a:t>KONİNİN  YÜZLERİ</a:t>
            </a:r>
            <a:endParaRPr lang="tr-TR" sz="3600" dirty="0">
              <a:solidFill>
                <a:srgbClr val="FF0000"/>
              </a:solidFill>
              <a:latin typeface="Imprint MT Shadow" pitchFamily="8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0" y="4811173"/>
            <a:ext cx="88391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Koninin 2 yüzü var.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1842" y="5728541"/>
            <a:ext cx="9112158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Bunların biri daire</a:t>
            </a:r>
            <a:r>
              <a:rPr lang="tr-TR" sz="4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tr-TR" sz="4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çembersel bölge</a:t>
            </a:r>
            <a:r>
              <a:rPr lang="tr-TR" sz="4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r>
              <a:rPr lang="tr-TR" sz="4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</a:t>
            </a:r>
            <a:r>
              <a:rPr lang="tr-TR" sz="4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tr-TR" sz="4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" name="22 İçerik Yer Tutucusu" descr="koni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7184" y="1638140"/>
            <a:ext cx="1933575" cy="3071019"/>
          </a:xfrm>
        </p:spPr>
      </p:pic>
      <p:grpSp>
        <p:nvGrpSpPr>
          <p:cNvPr id="35" name="34 Grup"/>
          <p:cNvGrpSpPr/>
          <p:nvPr/>
        </p:nvGrpSpPr>
        <p:grpSpPr>
          <a:xfrm>
            <a:off x="2712720" y="2118360"/>
            <a:ext cx="3901440" cy="2667000"/>
            <a:chOff x="2712720" y="1828800"/>
            <a:chExt cx="4038600" cy="2956560"/>
          </a:xfrm>
        </p:grpSpPr>
        <p:sp>
          <p:nvSpPr>
            <p:cNvPr id="28" name="27 Yay"/>
            <p:cNvSpPr/>
            <p:nvPr/>
          </p:nvSpPr>
          <p:spPr>
            <a:xfrm>
              <a:off x="2712720" y="1828800"/>
              <a:ext cx="4038600" cy="1569720"/>
            </a:xfrm>
            <a:prstGeom prst="arc">
              <a:avLst>
                <a:gd name="adj1" fmla="val 11096055"/>
                <a:gd name="adj2" fmla="val 21192011"/>
              </a:avLst>
            </a:prstGeom>
            <a:ln w="25400">
              <a:solidFill>
                <a:srgbClr val="7030A0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30" name="29 Düz Bağlayıcı"/>
            <p:cNvCxnSpPr>
              <a:stCxn id="28" idx="0"/>
            </p:cNvCxnSpPr>
            <p:nvPr/>
          </p:nvCxnSpPr>
          <p:spPr>
            <a:xfrm>
              <a:off x="2760761" y="2443478"/>
              <a:ext cx="1978879" cy="2341882"/>
            </a:xfrm>
            <a:prstGeom prst="line">
              <a:avLst/>
            </a:prstGeom>
            <a:ln w="25400">
              <a:solidFill>
                <a:srgbClr val="7030A0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Düz Bağlayıcı"/>
            <p:cNvCxnSpPr/>
            <p:nvPr/>
          </p:nvCxnSpPr>
          <p:spPr>
            <a:xfrm flipV="1">
              <a:off x="4754880" y="2392680"/>
              <a:ext cx="1905000" cy="2392680"/>
            </a:xfrm>
            <a:prstGeom prst="line">
              <a:avLst/>
            </a:prstGeom>
            <a:ln w="25400">
              <a:solidFill>
                <a:srgbClr val="7030A0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35 Oval"/>
          <p:cNvSpPr>
            <a:spLocks noChangeAspect="1"/>
          </p:cNvSpPr>
          <p:nvPr/>
        </p:nvSpPr>
        <p:spPr>
          <a:xfrm>
            <a:off x="6150578" y="962407"/>
            <a:ext cx="1836000" cy="1821895"/>
          </a:xfrm>
          <a:prstGeom prst="ellipse">
            <a:avLst/>
          </a:prstGeom>
          <a:noFill/>
          <a:ln w="25400">
            <a:solidFill>
              <a:srgbClr val="7030A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Oval"/>
          <p:cNvSpPr>
            <a:spLocks noChangeAspect="1"/>
          </p:cNvSpPr>
          <p:nvPr/>
        </p:nvSpPr>
        <p:spPr>
          <a:xfrm>
            <a:off x="6177624" y="977648"/>
            <a:ext cx="1813935" cy="1800000"/>
          </a:xfrm>
          <a:prstGeom prst="ellipse">
            <a:avLst/>
          </a:prstGeom>
          <a:solidFill>
            <a:srgbClr val="7030A0">
              <a:alpha val="25000"/>
            </a:srgbClr>
          </a:solidFill>
          <a:ln w="25400">
            <a:solidFill>
              <a:srgbClr val="7030A0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36" grpId="1" animBg="1"/>
      <p:bldP spid="37" grpId="0" animBg="1"/>
      <p:bldP spid="3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182880"/>
            <a:ext cx="9144000" cy="1143000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Imprint MT Shadow" pitchFamily="82" charset="0"/>
              </a:rPr>
              <a:t>SİLİNDİRİN  YÜZLERİ</a:t>
            </a:r>
            <a:endParaRPr lang="tr-TR" sz="3600" dirty="0">
              <a:solidFill>
                <a:srgbClr val="FF0000"/>
              </a:solidFill>
              <a:latin typeface="Imprint MT Shadow" pitchFamily="8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349240" y="1763173"/>
            <a:ext cx="51206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Silindirin 3 yüzü var.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381081" y="2680541"/>
            <a:ext cx="502783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Bunların ikisi daire</a:t>
            </a:r>
          </a:p>
          <a:p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tr-TR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çembersel bölge</a:t>
            </a:r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35 Oval"/>
          <p:cNvSpPr>
            <a:spLocks noChangeAspect="1"/>
          </p:cNvSpPr>
          <p:nvPr/>
        </p:nvSpPr>
        <p:spPr>
          <a:xfrm>
            <a:off x="3209258" y="962412"/>
            <a:ext cx="1296000" cy="128604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Oval"/>
          <p:cNvSpPr>
            <a:spLocks noChangeAspect="1"/>
          </p:cNvSpPr>
          <p:nvPr/>
        </p:nvSpPr>
        <p:spPr>
          <a:xfrm>
            <a:off x="3236311" y="977648"/>
            <a:ext cx="1269750" cy="1260000"/>
          </a:xfrm>
          <a:prstGeom prst="ellipse">
            <a:avLst/>
          </a:prstGeom>
          <a:solidFill>
            <a:schemeClr val="tx1">
              <a:alpha val="88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13 İçerik Yer Tutucusu" descr="silindi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1954" y="1600200"/>
            <a:ext cx="1746886" cy="3444240"/>
          </a:xfrm>
        </p:spPr>
      </p:pic>
      <p:sp>
        <p:nvSpPr>
          <p:cNvPr id="15" name="14 Oval"/>
          <p:cNvSpPr>
            <a:spLocks noChangeAspect="1"/>
          </p:cNvSpPr>
          <p:nvPr/>
        </p:nvSpPr>
        <p:spPr>
          <a:xfrm>
            <a:off x="3209258" y="4543812"/>
            <a:ext cx="1296000" cy="128604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392680" y="2270760"/>
            <a:ext cx="2880000" cy="226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Oval"/>
          <p:cNvSpPr>
            <a:spLocks noChangeAspect="1"/>
          </p:cNvSpPr>
          <p:nvPr/>
        </p:nvSpPr>
        <p:spPr>
          <a:xfrm>
            <a:off x="3221071" y="4559048"/>
            <a:ext cx="1269750" cy="1260000"/>
          </a:xfrm>
          <a:prstGeom prst="ellipse">
            <a:avLst/>
          </a:prstGeom>
          <a:solidFill>
            <a:schemeClr val="tx1">
              <a:alpha val="88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360060" y="3857699"/>
            <a:ext cx="378394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Biri ise </a:t>
            </a:r>
            <a:r>
              <a:rPr lang="tr-TR" sz="3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dikdörtgensel bölge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436838" y="2314919"/>
            <a:ext cx="2786400" cy="21708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602" y="1653574"/>
            <a:ext cx="15716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36" grpId="0" animBg="1"/>
      <p:bldP spid="37" grpId="0" animBg="1"/>
      <p:bldP spid="37" grpId="1" animBg="1"/>
      <p:bldP spid="15" grpId="0" animBg="1"/>
      <p:bldP spid="16" grpId="0" animBg="1"/>
      <p:bldP spid="17" grpId="0" animBg="1"/>
      <p:bldP spid="17" grpId="1" animBg="1"/>
      <p:bldP spid="18" grpId="0"/>
      <p:bldP spid="19" grpId="0" animBg="1"/>
      <p:bldP spid="1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  <a:cs typeface="Simplified Arabic Fixed" pitchFamily="49" charset="-78"/>
              </a:rPr>
              <a:t>Hangisinin bir yüzü dairedir?</a:t>
            </a:r>
            <a:endParaRPr lang="tr-TR" dirty="0">
              <a:solidFill>
                <a:srgbClr val="FF0000"/>
              </a:solidFill>
              <a:latin typeface="Hand writing Mutlu" pitchFamily="2" charset="0"/>
              <a:cs typeface="Simplified Arabic Fixed" pitchFamily="49" charset="-78"/>
            </a:endParaRPr>
          </a:p>
        </p:txBody>
      </p:sp>
      <p:pic>
        <p:nvPicPr>
          <p:cNvPr id="4" name="3 İçerik Yer Tutucusu" descr="dik.priz.1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910489" y="2017282"/>
            <a:ext cx="2816192" cy="1442440"/>
          </a:xfrm>
        </p:spPr>
      </p:pic>
      <p:pic>
        <p:nvPicPr>
          <p:cNvPr id="5" name="4 Resim" descr="küp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21406" y="1654134"/>
            <a:ext cx="2113083" cy="1994593"/>
          </a:xfrm>
          <a:prstGeom prst="rect">
            <a:avLst/>
          </a:prstGeom>
        </p:spPr>
      </p:pic>
      <p:pic>
        <p:nvPicPr>
          <p:cNvPr id="6" name="5 Resim" descr="silindi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70194" y="3901440"/>
            <a:ext cx="1532031" cy="2688870"/>
          </a:xfrm>
          <a:prstGeom prst="rect">
            <a:avLst/>
          </a:prstGeom>
        </p:spPr>
      </p:pic>
      <p:pic>
        <p:nvPicPr>
          <p:cNvPr id="8" name="7 Resim" descr="koni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72564" y="4191000"/>
            <a:ext cx="1956436" cy="2288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tr-TR" dirty="0" smtClean="0"/>
              <a:t>BRAVO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http://os-kman-kocunar-st.skole.hr/upload/os-kman-kocunar-st/images/newsimg/396/Image/medvjedi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68680"/>
            <a:ext cx="9143999" cy="5974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7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213360" y="-7070307"/>
            <a:ext cx="9357360" cy="14890007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0000"/>
                </a:solidFill>
                <a:hlinkClick r:id="rId4" action="ppaction://hlinksldjump"/>
              </a:rPr>
              <a:t>YANLIŞ</a:t>
            </a:r>
            <a:endParaRPr lang="tr-TR" sz="5400" dirty="0">
              <a:solidFill>
                <a:srgbClr val="FF0000"/>
              </a:solidFill>
              <a:hlinkClick r:id="rId4" action="ppaction://hlinksldjump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43840" y="2049516"/>
            <a:ext cx="8900160" cy="4518923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 descr="http://i56.tinypic.com/2rzfi2h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29460" y="594995"/>
            <a:ext cx="4660900" cy="6267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2008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Kozuka Gothic Pr6N H" pitchFamily="34" charset="-128"/>
                <a:ea typeface="Kozuka Gothic Pr6N H" pitchFamily="34" charset="-128"/>
              </a:rPr>
              <a:t>GEOMETRİK CİSİMLER VE ŞEKİLLER</a:t>
            </a:r>
            <a:endParaRPr lang="tr-TR" dirty="0">
              <a:solidFill>
                <a:srgbClr val="FF0000"/>
              </a:solidFill>
              <a:latin typeface="Kozuka Gothic Pr6N H" pitchFamily="34" charset="-128"/>
              <a:ea typeface="Kozuka Gothic Pr6N H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093296"/>
          </a:xfrm>
        </p:spPr>
        <p:txBody>
          <a:bodyPr/>
          <a:lstStyle/>
          <a:p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DİKDÖRTGEN</a:t>
            </a:r>
          </a:p>
          <a:p>
            <a:pPr algn="l"/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1303040"/>
          <a:ext cx="8640960" cy="504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20080"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7 Düz Bağlayıcı"/>
          <p:cNvCxnSpPr/>
          <p:nvPr/>
        </p:nvCxnSpPr>
        <p:spPr>
          <a:xfrm>
            <a:off x="971600" y="2730716"/>
            <a:ext cx="3600000" cy="0"/>
          </a:xfrm>
          <a:prstGeom prst="line">
            <a:avLst/>
          </a:prstGeom>
          <a:ln w="76200">
            <a:solidFill>
              <a:srgbClr val="7030A0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H="1">
            <a:off x="971600" y="2697480"/>
            <a:ext cx="3760" cy="2235703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970275" y="4892352"/>
            <a:ext cx="3618000" cy="0"/>
          </a:xfrm>
          <a:prstGeom prst="line">
            <a:avLst/>
          </a:prstGeom>
          <a:ln w="76200">
            <a:solidFill>
              <a:srgbClr val="7030A0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H="1">
            <a:off x="4548300" y="2688609"/>
            <a:ext cx="3228" cy="2200596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Dikdörtgen"/>
          <p:cNvSpPr/>
          <p:nvPr/>
        </p:nvSpPr>
        <p:spPr>
          <a:xfrm>
            <a:off x="2148468" y="2143394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 rot="5400000">
            <a:off x="4197490" y="3444596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309127" y="4828928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 rot="16200000">
            <a:off x="87801" y="3420294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869536" y="2021441"/>
            <a:ext cx="30607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kenarı var.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5678305" y="3082376"/>
            <a:ext cx="36004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Karşılıklı </a:t>
            </a:r>
            <a:r>
              <a:rPr lang="tr-TR" sz="4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kenarları</a:t>
            </a:r>
            <a:r>
              <a:rPr lang="tr-TR" sz="4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eşit.</a:t>
            </a:r>
          </a:p>
        </p:txBody>
      </p:sp>
      <p:sp>
        <p:nvSpPr>
          <p:cNvPr id="18" name="17 Oval"/>
          <p:cNvSpPr/>
          <p:nvPr/>
        </p:nvSpPr>
        <p:spPr>
          <a:xfrm>
            <a:off x="923445" y="2662400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4500343" y="2669689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4513793" y="4841702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Oval"/>
          <p:cNvSpPr/>
          <p:nvPr/>
        </p:nvSpPr>
        <p:spPr>
          <a:xfrm>
            <a:off x="914367" y="4841702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 rot="19551274">
            <a:off x="338920" y="2192093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 rot="2459885">
            <a:off x="4272610" y="2261188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 rot="19528783">
            <a:off x="4274982" y="4830802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 rot="2824385">
            <a:off x="258382" y="4724610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962562" y="4851962"/>
            <a:ext cx="36004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köşesi var.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2008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Kozuka Gothic Pr6N H" pitchFamily="34" charset="-128"/>
                <a:ea typeface="Kozuka Gothic Pr6N H" pitchFamily="34" charset="-128"/>
              </a:rPr>
              <a:t>GEOMETRİK CİSİMLER VE ŞEKİLLER</a:t>
            </a:r>
            <a:endParaRPr lang="tr-TR" dirty="0">
              <a:solidFill>
                <a:srgbClr val="FF0000"/>
              </a:solidFill>
              <a:latin typeface="Kozuka Gothic Pr6N H" pitchFamily="34" charset="-128"/>
              <a:ea typeface="Kozuka Gothic Pr6N H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093296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ÜÇGEN</a:t>
            </a:r>
          </a:p>
          <a:p>
            <a:pPr algn="l"/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1988840"/>
          <a:ext cx="8640960" cy="432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20080"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107504" y="1196752"/>
            <a:ext cx="46707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bir 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üç</a:t>
            </a:r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 çizelim.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8" name="7 Düz Bağlayıcı"/>
          <p:cNvCxnSpPr/>
          <p:nvPr/>
        </p:nvCxnSpPr>
        <p:spPr>
          <a:xfrm flipV="1">
            <a:off x="998896" y="2715904"/>
            <a:ext cx="2235623" cy="2897060"/>
          </a:xfrm>
          <a:prstGeom prst="line">
            <a:avLst/>
          </a:prstGeom>
          <a:ln w="76200">
            <a:solidFill>
              <a:srgbClr val="00B0F0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957952" y="5592484"/>
            <a:ext cx="4284000" cy="8"/>
          </a:xfrm>
          <a:prstGeom prst="line">
            <a:avLst/>
          </a:prstGeom>
          <a:ln w="76200">
            <a:solidFill>
              <a:srgbClr val="7030A0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Dikdörtgen"/>
          <p:cNvSpPr/>
          <p:nvPr/>
        </p:nvSpPr>
        <p:spPr>
          <a:xfrm rot="18463587">
            <a:off x="1325640" y="3643596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 rot="3346692">
            <a:off x="3754853" y="3636453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658129" y="5522228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833454" y="3404182"/>
            <a:ext cx="33105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kenarı var.</a:t>
            </a:r>
          </a:p>
        </p:txBody>
      </p:sp>
      <p:sp>
        <p:nvSpPr>
          <p:cNvPr id="19" name="18 Oval"/>
          <p:cNvSpPr/>
          <p:nvPr/>
        </p:nvSpPr>
        <p:spPr>
          <a:xfrm>
            <a:off x="944305" y="5520484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759297" y="2160156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 rot="2741843">
            <a:off x="360475" y="5412643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 rot="18718405">
            <a:off x="4883089" y="5520420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816555" y="4208474"/>
            <a:ext cx="332744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köşesi var.</a:t>
            </a:r>
          </a:p>
        </p:txBody>
      </p:sp>
      <p:cxnSp>
        <p:nvCxnSpPr>
          <p:cNvPr id="9" name="8 Düz Bağlayıcı"/>
          <p:cNvCxnSpPr/>
          <p:nvPr/>
        </p:nvCxnSpPr>
        <p:spPr>
          <a:xfrm>
            <a:off x="3234519" y="2729552"/>
            <a:ext cx="2013143" cy="2880258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Oval"/>
          <p:cNvSpPr/>
          <p:nvPr/>
        </p:nvSpPr>
        <p:spPr>
          <a:xfrm>
            <a:off x="5171983" y="5547779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3144986" y="2664208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3" grpId="0"/>
      <p:bldP spid="14" grpId="0"/>
      <p:bldP spid="16" grpId="0"/>
      <p:bldP spid="19" grpId="0" animBg="1"/>
      <p:bldP spid="22" grpId="0"/>
      <p:bldP spid="23" grpId="0"/>
      <p:bldP spid="25" grpId="0"/>
      <p:bldP spid="27" grpId="0"/>
      <p:bldP spid="20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2008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Kozuka Gothic Pr6N H" pitchFamily="34" charset="-128"/>
                <a:ea typeface="Kozuka Gothic Pr6N H" pitchFamily="34" charset="-128"/>
              </a:rPr>
              <a:t>GEOMETRİK CİSİMLER VE ŞEKİLLER</a:t>
            </a:r>
            <a:endParaRPr lang="tr-TR" dirty="0">
              <a:solidFill>
                <a:srgbClr val="FF0000"/>
              </a:solidFill>
              <a:latin typeface="Kozuka Gothic Pr6N H" pitchFamily="34" charset="-128"/>
              <a:ea typeface="Kozuka Gothic Pr6N H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093296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ÇEMBER</a:t>
            </a:r>
          </a:p>
          <a:p>
            <a:pPr algn="l"/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1988840"/>
          <a:ext cx="8640960" cy="432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20080"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117329" y="1196752"/>
            <a:ext cx="49786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bir 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çember</a:t>
            </a:r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çizelim.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833454" y="3404182"/>
            <a:ext cx="33105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r>
              <a:rPr lang="tr-TR" sz="48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enarı yok.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816555" y="4208474"/>
            <a:ext cx="332744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öşesi yok.</a:t>
            </a:r>
          </a:p>
        </p:txBody>
      </p:sp>
      <p:sp>
        <p:nvSpPr>
          <p:cNvPr id="21" name="20 Oval"/>
          <p:cNvSpPr/>
          <p:nvPr/>
        </p:nvSpPr>
        <p:spPr>
          <a:xfrm>
            <a:off x="968978" y="2729552"/>
            <a:ext cx="2866030" cy="2852382"/>
          </a:xfrm>
          <a:prstGeom prst="ellipse">
            <a:avLst/>
          </a:prstGeom>
          <a:noFill/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6" grpId="0"/>
      <p:bldP spid="27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2008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Kozuka Gothic Pr6N H" pitchFamily="34" charset="-128"/>
                <a:ea typeface="Kozuka Gothic Pr6N H" pitchFamily="34" charset="-128"/>
              </a:rPr>
              <a:t>GEOMETRİK CİSİMLER VE ŞEKİLLER</a:t>
            </a:r>
            <a:endParaRPr lang="tr-TR" dirty="0">
              <a:solidFill>
                <a:srgbClr val="FF0000"/>
              </a:solidFill>
              <a:latin typeface="Kozuka Gothic Pr6N H" pitchFamily="34" charset="-128"/>
              <a:ea typeface="Kozuka Gothic Pr6N H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093296"/>
          </a:xfrm>
        </p:spPr>
        <p:txBody>
          <a:bodyPr/>
          <a:lstStyle/>
          <a:p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KARE      VE     KARESEL   BÖLGE</a:t>
            </a:r>
          </a:p>
          <a:p>
            <a:pPr algn="l"/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1988840"/>
          <a:ext cx="8640960" cy="432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20080"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133284" y="1342509"/>
            <a:ext cx="43667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bir kare çizelim.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8" name="7 Düz Bağlayıcı"/>
          <p:cNvCxnSpPr/>
          <p:nvPr/>
        </p:nvCxnSpPr>
        <p:spPr>
          <a:xfrm>
            <a:off x="971600" y="2708920"/>
            <a:ext cx="216024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5400000">
            <a:off x="-108520" y="3789040"/>
            <a:ext cx="216024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971600" y="4869160"/>
            <a:ext cx="216024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5400000">
            <a:off x="2051720" y="3789040"/>
            <a:ext cx="216024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Dikdörtgen"/>
          <p:cNvSpPr/>
          <p:nvPr/>
        </p:nvSpPr>
        <p:spPr>
          <a:xfrm>
            <a:off x="1464658" y="2134597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 rot="5400000">
            <a:off x="2750356" y="3492302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536666" y="4809346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 rot="16200000">
            <a:off x="87801" y="3420294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1520" y="5301208"/>
            <a:ext cx="36004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kenarı var.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251520" y="5652537"/>
            <a:ext cx="36004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kenarı eşit.</a:t>
            </a:r>
          </a:p>
        </p:txBody>
      </p:sp>
      <p:sp>
        <p:nvSpPr>
          <p:cNvPr id="18" name="17 Oval"/>
          <p:cNvSpPr/>
          <p:nvPr/>
        </p:nvSpPr>
        <p:spPr>
          <a:xfrm>
            <a:off x="899592" y="263691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3059832" y="263691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3059832" y="479715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Oval"/>
          <p:cNvSpPr/>
          <p:nvPr/>
        </p:nvSpPr>
        <p:spPr>
          <a:xfrm>
            <a:off x="899592" y="479715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 rot="19551274">
            <a:off x="260733" y="2208347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 rot="2783496">
            <a:off x="2899682" y="2246303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 rot="19528783">
            <a:off x="2852827" y="4802154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 rot="2824385">
            <a:off x="312247" y="4695962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51520" y="6012577"/>
            <a:ext cx="36004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köşesi var.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336750" y="1340768"/>
            <a:ext cx="48437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karesel bölge çizelim.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328320" y="2745160"/>
            <a:ext cx="2102400" cy="21024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310320" y="2708920"/>
            <a:ext cx="2124000" cy="212400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" name="40 Grup"/>
          <p:cNvGrpSpPr/>
          <p:nvPr/>
        </p:nvGrpSpPr>
        <p:grpSpPr>
          <a:xfrm>
            <a:off x="5256312" y="2708920"/>
            <a:ext cx="2196008" cy="2124000"/>
            <a:chOff x="5255700" y="2708920"/>
            <a:chExt cx="2233476" cy="2160240"/>
          </a:xfrm>
        </p:grpSpPr>
        <p:cxnSp>
          <p:nvCxnSpPr>
            <p:cNvPr id="28" name="27 Düz Bağlayıcı"/>
            <p:cNvCxnSpPr/>
            <p:nvPr/>
          </p:nvCxnSpPr>
          <p:spPr>
            <a:xfrm>
              <a:off x="5281338" y="2708920"/>
              <a:ext cx="2207838" cy="0"/>
            </a:xfrm>
            <a:prstGeom prst="line">
              <a:avLst/>
            </a:prstGeom>
            <a:ln w="76200">
              <a:solidFill>
                <a:schemeClr val="accent1">
                  <a:shade val="95000"/>
                  <a:satMod val="10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28 Düz Bağlayıcı"/>
            <p:cNvCxnSpPr/>
            <p:nvPr/>
          </p:nvCxnSpPr>
          <p:spPr>
            <a:xfrm rot="5400000">
              <a:off x="4211960" y="3789040"/>
              <a:ext cx="2160240" cy="0"/>
            </a:xfrm>
            <a:prstGeom prst="line">
              <a:avLst/>
            </a:prstGeom>
            <a:ln w="76200">
              <a:solidFill>
                <a:schemeClr val="accent1">
                  <a:shade val="95000"/>
                  <a:satMod val="10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29 Düz Bağlayıcı"/>
            <p:cNvCxnSpPr/>
            <p:nvPr/>
          </p:nvCxnSpPr>
          <p:spPr>
            <a:xfrm>
              <a:off x="5255700" y="4869160"/>
              <a:ext cx="2215161" cy="0"/>
            </a:xfrm>
            <a:prstGeom prst="line">
              <a:avLst/>
            </a:prstGeom>
            <a:ln w="76200">
              <a:solidFill>
                <a:schemeClr val="accent1">
                  <a:shade val="95000"/>
                  <a:satMod val="10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30 Düz Bağlayıcı"/>
            <p:cNvCxnSpPr/>
            <p:nvPr/>
          </p:nvCxnSpPr>
          <p:spPr>
            <a:xfrm rot="5400000">
              <a:off x="6372200" y="3789040"/>
              <a:ext cx="2160240" cy="0"/>
            </a:xfrm>
            <a:prstGeom prst="line">
              <a:avLst/>
            </a:prstGeom>
            <a:ln w="76200">
              <a:solidFill>
                <a:schemeClr val="accent1">
                  <a:shade val="95000"/>
                  <a:satMod val="10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41 Dikdörtgen"/>
          <p:cNvSpPr/>
          <p:nvPr/>
        </p:nvSpPr>
        <p:spPr>
          <a:xfrm>
            <a:off x="5076056" y="5013176"/>
            <a:ext cx="36004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Kare, içiyle  birlikte</a:t>
            </a:r>
          </a:p>
          <a:p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bir </a:t>
            </a:r>
            <a:r>
              <a:rPr lang="tr-TR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karesel bölge</a:t>
            </a:r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32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5" grpId="0"/>
      <p:bldP spid="26" grpId="0"/>
      <p:bldP spid="27" grpId="0"/>
      <p:bldP spid="37" grpId="0"/>
      <p:bldP spid="37" grpId="1"/>
      <p:bldP spid="38" grpId="0" animBg="1"/>
      <p:bldP spid="39" grpId="0" animBg="1"/>
      <p:bldP spid="39" grpId="1" animBg="1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2008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Kozuka Gothic Pr6N H" pitchFamily="34" charset="-128"/>
                <a:ea typeface="Kozuka Gothic Pr6N H" pitchFamily="34" charset="-128"/>
              </a:rPr>
              <a:t>GEOMETRİK CİSİMLER VE ŞEKİLLER</a:t>
            </a:r>
            <a:endParaRPr lang="tr-TR" dirty="0">
              <a:solidFill>
                <a:srgbClr val="FF0000"/>
              </a:solidFill>
              <a:latin typeface="Kozuka Gothic Pr6N H" pitchFamily="34" charset="-128"/>
              <a:ea typeface="Kozuka Gothic Pr6N H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093296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DİKDÖRTGEN      VE     DİKDÖRTGENSEL   BÖLGE</a:t>
            </a:r>
          </a:p>
          <a:p>
            <a:pPr algn="l"/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1988840"/>
          <a:ext cx="8640960" cy="432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20080"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29940" y="1196752"/>
            <a:ext cx="56221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bir dikdörtgen çizelim.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8" name="7 Düz Bağlayıcı"/>
          <p:cNvCxnSpPr/>
          <p:nvPr/>
        </p:nvCxnSpPr>
        <p:spPr>
          <a:xfrm>
            <a:off x="971600" y="2708920"/>
            <a:ext cx="2880320" cy="0"/>
          </a:xfrm>
          <a:prstGeom prst="line">
            <a:avLst/>
          </a:prstGeom>
          <a:ln w="76200">
            <a:solidFill>
              <a:srgbClr val="00B0F0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5400000">
            <a:off x="-108520" y="3789040"/>
            <a:ext cx="216024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>
            <a:endCxn id="20" idx="6"/>
          </p:cNvCxnSpPr>
          <p:nvPr/>
        </p:nvCxnSpPr>
        <p:spPr>
          <a:xfrm flipV="1">
            <a:off x="971600" y="4869152"/>
            <a:ext cx="2880000" cy="8"/>
          </a:xfrm>
          <a:prstGeom prst="line">
            <a:avLst/>
          </a:prstGeom>
          <a:ln w="76200">
            <a:solidFill>
              <a:srgbClr val="00B0F0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5400000">
            <a:off x="2771799" y="3789040"/>
            <a:ext cx="2160240" cy="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Dikdörtgen"/>
          <p:cNvSpPr/>
          <p:nvPr/>
        </p:nvSpPr>
        <p:spPr>
          <a:xfrm>
            <a:off x="1794549" y="2134597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 rot="5400000">
            <a:off x="3542444" y="3450444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794549" y="4809346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 rot="16200000">
            <a:off x="87801" y="3420294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1520" y="5301208"/>
            <a:ext cx="36004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kenarı var.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251520" y="5652537"/>
            <a:ext cx="44644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Karşılıklı kenarları eşit.</a:t>
            </a:r>
          </a:p>
        </p:txBody>
      </p:sp>
      <p:sp>
        <p:nvSpPr>
          <p:cNvPr id="18" name="17 Oval"/>
          <p:cNvSpPr/>
          <p:nvPr/>
        </p:nvSpPr>
        <p:spPr>
          <a:xfrm>
            <a:off x="899592" y="263691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3779928" y="263691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3779912" y="479715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Oval"/>
          <p:cNvSpPr/>
          <p:nvPr/>
        </p:nvSpPr>
        <p:spPr>
          <a:xfrm>
            <a:off x="899592" y="479715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 rot="19551274">
            <a:off x="260733" y="2208347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 rot="2783496">
            <a:off x="3691770" y="2246303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 rot="19528783">
            <a:off x="3644916" y="4874161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 rot="2824385">
            <a:off x="312247" y="4695962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51520" y="6012577"/>
            <a:ext cx="36004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köşesi var.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297107" y="1196752"/>
            <a:ext cx="59554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dikdörtgensel bölge çizelim.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310392" y="2752360"/>
            <a:ext cx="2800800" cy="20952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92080" y="2708920"/>
            <a:ext cx="2869200" cy="213480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Dikdörtgen"/>
          <p:cNvSpPr/>
          <p:nvPr/>
        </p:nvSpPr>
        <p:spPr>
          <a:xfrm>
            <a:off x="4788024" y="5013176"/>
            <a:ext cx="44999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Dikdörtgen, içiyle  birlikte</a:t>
            </a:r>
          </a:p>
          <a:p>
            <a:r>
              <a:rPr lang="tr-TR" sz="3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bir </a:t>
            </a:r>
            <a:r>
              <a:rPr lang="tr-TR" sz="3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dikdörtgensel bölge</a:t>
            </a:r>
            <a:r>
              <a:rPr lang="tr-TR" sz="3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30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4" name="40 Grup"/>
          <p:cNvGrpSpPr/>
          <p:nvPr/>
        </p:nvGrpSpPr>
        <p:grpSpPr>
          <a:xfrm>
            <a:off x="5274400" y="2708920"/>
            <a:ext cx="2919280" cy="2160240"/>
            <a:chOff x="5278820" y="2708920"/>
            <a:chExt cx="2189460" cy="2160240"/>
          </a:xfrm>
        </p:grpSpPr>
        <p:cxnSp>
          <p:nvCxnSpPr>
            <p:cNvPr id="29" name="28 Düz Bağlayıcı"/>
            <p:cNvCxnSpPr/>
            <p:nvPr/>
          </p:nvCxnSpPr>
          <p:spPr>
            <a:xfrm rot="5400000">
              <a:off x="4211960" y="3789040"/>
              <a:ext cx="2160240" cy="0"/>
            </a:xfrm>
            <a:prstGeom prst="line">
              <a:avLst/>
            </a:prstGeom>
            <a:ln w="76200">
              <a:solidFill>
                <a:schemeClr val="accent1">
                  <a:shade val="95000"/>
                  <a:satMod val="10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30 Düz Bağlayıcı"/>
            <p:cNvCxnSpPr/>
            <p:nvPr/>
          </p:nvCxnSpPr>
          <p:spPr>
            <a:xfrm rot="5400000">
              <a:off x="6372200" y="3789040"/>
              <a:ext cx="2160240" cy="0"/>
            </a:xfrm>
            <a:prstGeom prst="line">
              <a:avLst/>
            </a:prstGeom>
            <a:ln w="76200">
              <a:solidFill>
                <a:schemeClr val="accent1">
                  <a:shade val="95000"/>
                  <a:satMod val="10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27 Düz Bağlayıcı"/>
            <p:cNvCxnSpPr/>
            <p:nvPr/>
          </p:nvCxnSpPr>
          <p:spPr>
            <a:xfrm>
              <a:off x="5278820" y="2708920"/>
              <a:ext cx="2173500" cy="0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29 Düz Bağlayıcı"/>
            <p:cNvCxnSpPr/>
            <p:nvPr/>
          </p:nvCxnSpPr>
          <p:spPr>
            <a:xfrm>
              <a:off x="5292080" y="4869160"/>
              <a:ext cx="2176200" cy="0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5" grpId="0"/>
      <p:bldP spid="26" grpId="0"/>
      <p:bldP spid="27" grpId="0"/>
      <p:bldP spid="37" grpId="0"/>
      <p:bldP spid="37" grpId="1"/>
      <p:bldP spid="38" grpId="0" animBg="1"/>
      <p:bldP spid="39" grpId="0" animBg="1"/>
      <p:bldP spid="39" grpId="1" animBg="1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2008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Kozuka Gothic Pr6N H" pitchFamily="34" charset="-128"/>
                <a:ea typeface="Kozuka Gothic Pr6N H" pitchFamily="34" charset="-128"/>
              </a:rPr>
              <a:t>GEOMETRİK CİSİMLER VE ŞEKİLLER</a:t>
            </a:r>
            <a:endParaRPr lang="tr-TR" dirty="0">
              <a:solidFill>
                <a:srgbClr val="FF0000"/>
              </a:solidFill>
              <a:latin typeface="Kozuka Gothic Pr6N H" pitchFamily="34" charset="-128"/>
              <a:ea typeface="Kozuka Gothic Pr6N H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093296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ÜÇGEN      VE     ÜÇGENSEL   BÖLGE</a:t>
            </a:r>
          </a:p>
          <a:p>
            <a:pPr algn="l"/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1988840"/>
          <a:ext cx="8640960" cy="432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20080"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107504" y="1196752"/>
            <a:ext cx="46707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bir 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üç</a:t>
            </a:r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 çizelim.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8" name="7 Düz Bağlayıcı"/>
          <p:cNvCxnSpPr/>
          <p:nvPr/>
        </p:nvCxnSpPr>
        <p:spPr>
          <a:xfrm flipV="1">
            <a:off x="971600" y="2708920"/>
            <a:ext cx="1440160" cy="2180710"/>
          </a:xfrm>
          <a:prstGeom prst="line">
            <a:avLst/>
          </a:prstGeom>
          <a:ln w="76200">
            <a:solidFill>
              <a:srgbClr val="00B0F0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>
            <a:endCxn id="20" idx="1"/>
          </p:cNvCxnSpPr>
          <p:nvPr/>
        </p:nvCxnSpPr>
        <p:spPr>
          <a:xfrm>
            <a:off x="2411760" y="2708920"/>
            <a:ext cx="1389240" cy="2109320"/>
          </a:xfrm>
          <a:prstGeom prst="line">
            <a:avLst/>
          </a:prstGeom>
          <a:ln w="76200">
            <a:solidFill>
              <a:schemeClr val="accent1">
                <a:shade val="95000"/>
                <a:satMod val="105000"/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>
            <a:endCxn id="20" idx="6"/>
          </p:cNvCxnSpPr>
          <p:nvPr/>
        </p:nvCxnSpPr>
        <p:spPr>
          <a:xfrm flipV="1">
            <a:off x="971600" y="4869152"/>
            <a:ext cx="2880000" cy="8"/>
          </a:xfrm>
          <a:prstGeom prst="line">
            <a:avLst/>
          </a:prstGeom>
          <a:ln w="76200">
            <a:solidFill>
              <a:srgbClr val="7030A0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Dikdörtgen"/>
          <p:cNvSpPr/>
          <p:nvPr/>
        </p:nvSpPr>
        <p:spPr>
          <a:xfrm rot="18182254">
            <a:off x="875263" y="3356992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 rot="3424568">
            <a:off x="2717624" y="3308905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866557" y="4798893"/>
            <a:ext cx="12652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kenar</a:t>
            </a:r>
            <a:endParaRPr lang="tr-TR" sz="3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1520" y="5301208"/>
            <a:ext cx="36004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kenarı var.</a:t>
            </a:r>
          </a:p>
        </p:txBody>
      </p:sp>
      <p:sp>
        <p:nvSpPr>
          <p:cNvPr id="18" name="17 Oval"/>
          <p:cNvSpPr/>
          <p:nvPr/>
        </p:nvSpPr>
        <p:spPr>
          <a:xfrm>
            <a:off x="2339768" y="263691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971600" y="479715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Oval"/>
          <p:cNvSpPr/>
          <p:nvPr/>
        </p:nvSpPr>
        <p:spPr>
          <a:xfrm>
            <a:off x="3779912" y="4797152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1954078" y="2132856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 rot="2741843">
            <a:off x="387771" y="4621074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 rot="19528783">
            <a:off x="3572907" y="4783439"/>
            <a:ext cx="961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köşe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51520" y="5805264"/>
            <a:ext cx="36004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köşesi var.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999861" y="1196752"/>
            <a:ext cx="5108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üçgensel bölge çizelim.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076056" y="5304110"/>
            <a:ext cx="403244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Üçgen, içiyle  birlikte</a:t>
            </a:r>
          </a:p>
          <a:p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bir </a:t>
            </a:r>
            <a:r>
              <a:rPr lang="tr-TR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üçgensel bölge</a:t>
            </a:r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32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51" name="50 Grup"/>
          <p:cNvGrpSpPr/>
          <p:nvPr/>
        </p:nvGrpSpPr>
        <p:grpSpPr>
          <a:xfrm>
            <a:off x="5271820" y="2662897"/>
            <a:ext cx="2914260" cy="2268000"/>
            <a:chOff x="5269582" y="2674630"/>
            <a:chExt cx="2914260" cy="2213220"/>
          </a:xfrm>
          <a:solidFill>
            <a:srgbClr val="FF0000"/>
          </a:solidFill>
        </p:grpSpPr>
        <p:grpSp>
          <p:nvGrpSpPr>
            <p:cNvPr id="52" name="44 Grup"/>
            <p:cNvGrpSpPr/>
            <p:nvPr/>
          </p:nvGrpSpPr>
          <p:grpSpPr>
            <a:xfrm>
              <a:off x="5292400" y="2688450"/>
              <a:ext cx="2880000" cy="2180710"/>
              <a:chOff x="5292400" y="2688450"/>
              <a:chExt cx="2880000" cy="2180710"/>
            </a:xfrm>
            <a:grpFill/>
          </p:grpSpPr>
          <p:cxnSp>
            <p:nvCxnSpPr>
              <p:cNvPr id="56" name="55 Düz Bağlayıcı"/>
              <p:cNvCxnSpPr/>
              <p:nvPr/>
            </p:nvCxnSpPr>
            <p:spPr>
              <a:xfrm flipV="1">
                <a:off x="5292400" y="4848682"/>
                <a:ext cx="2880000" cy="8"/>
              </a:xfrm>
              <a:prstGeom prst="line">
                <a:avLst/>
              </a:prstGeom>
              <a:grpFill/>
              <a:ln w="76200">
                <a:solidFill>
                  <a:srgbClr val="7030A0">
                    <a:alpha val="9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56 Düz Bağlayıcı"/>
              <p:cNvCxnSpPr/>
              <p:nvPr/>
            </p:nvCxnSpPr>
            <p:spPr>
              <a:xfrm>
                <a:off x="6732560" y="2688450"/>
                <a:ext cx="1439840" cy="218071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shade val="95000"/>
                    <a:satMod val="105000"/>
                    <a:alpha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57 Düz Bağlayıcı"/>
              <p:cNvCxnSpPr/>
              <p:nvPr/>
            </p:nvCxnSpPr>
            <p:spPr>
              <a:xfrm flipV="1">
                <a:off x="5292400" y="2708920"/>
                <a:ext cx="1439840" cy="2160240"/>
              </a:xfrm>
              <a:prstGeom prst="line">
                <a:avLst/>
              </a:prstGeom>
              <a:grpFill/>
              <a:ln w="76200">
                <a:solidFill>
                  <a:srgbClr val="00B0F0">
                    <a:alpha val="9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52 Oval"/>
            <p:cNvSpPr/>
            <p:nvPr/>
          </p:nvSpPr>
          <p:spPr>
            <a:xfrm>
              <a:off x="6694522" y="2674630"/>
              <a:ext cx="72000" cy="72000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Oval"/>
            <p:cNvSpPr/>
            <p:nvPr/>
          </p:nvSpPr>
          <p:spPr>
            <a:xfrm>
              <a:off x="5269582" y="4808230"/>
              <a:ext cx="72000" cy="72000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Oval"/>
            <p:cNvSpPr/>
            <p:nvPr/>
          </p:nvSpPr>
          <p:spPr>
            <a:xfrm>
              <a:off x="8111842" y="4815850"/>
              <a:ext cx="72000" cy="72000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4121" y="2639652"/>
            <a:ext cx="2962275" cy="2295525"/>
          </a:xfrm>
          <a:prstGeom prst="triangl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3" grpId="0"/>
      <p:bldP spid="14" grpId="0"/>
      <p:bldP spid="16" grpId="0"/>
      <p:bldP spid="18" grpId="0" animBg="1"/>
      <p:bldP spid="19" grpId="0" animBg="1"/>
      <p:bldP spid="20" grpId="0" animBg="1"/>
      <p:bldP spid="22" grpId="0"/>
      <p:bldP spid="23" grpId="0"/>
      <p:bldP spid="25" grpId="0"/>
      <p:bldP spid="27" grpId="0"/>
      <p:bldP spid="37" grpId="0"/>
      <p:bldP spid="37" grpId="1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72008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Kozuka Gothic Pr6N H" pitchFamily="34" charset="-128"/>
                <a:ea typeface="Kozuka Gothic Pr6N H" pitchFamily="34" charset="-128"/>
              </a:rPr>
              <a:t>GEOMETRİK CİSİMLER VE ŞEKİLLER</a:t>
            </a:r>
            <a:endParaRPr lang="tr-TR" dirty="0">
              <a:solidFill>
                <a:srgbClr val="FF0000"/>
              </a:solidFill>
              <a:latin typeface="Kozuka Gothic Pr6N H" pitchFamily="34" charset="-128"/>
              <a:ea typeface="Kozuka Gothic Pr6N H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093296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ÇEMBER VE ÇEMBERSEL BÖLGE(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DAİRE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ozuka Gothic Pr6N H" pitchFamily="34" charset="-128"/>
                <a:ea typeface="Kozuka Gothic Pr6N H" pitchFamily="34" charset="-128"/>
              </a:rPr>
              <a:t>)</a:t>
            </a:r>
          </a:p>
          <a:p>
            <a:pPr algn="l"/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1879656"/>
          <a:ext cx="8640960" cy="432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20080"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117329" y="1196752"/>
            <a:ext cx="49786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bir 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çember</a:t>
            </a:r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çizelim.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111342" y="5465002"/>
            <a:ext cx="331054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r>
              <a:rPr lang="tr-TR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enarı yok.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1067147" y="5928094"/>
            <a:ext cx="33274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öşesi yok.</a:t>
            </a:r>
          </a:p>
        </p:txBody>
      </p:sp>
      <p:sp>
        <p:nvSpPr>
          <p:cNvPr id="21" name="20 Oval"/>
          <p:cNvSpPr/>
          <p:nvPr/>
        </p:nvSpPr>
        <p:spPr>
          <a:xfrm>
            <a:off x="968978" y="2593072"/>
            <a:ext cx="2866030" cy="2852382"/>
          </a:xfrm>
          <a:prstGeom prst="ellipse">
            <a:avLst/>
          </a:prstGeom>
          <a:noFill/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5284018" y="2622640"/>
            <a:ext cx="2866030" cy="2852382"/>
          </a:xfrm>
          <a:prstGeom prst="ellipse">
            <a:avLst/>
          </a:prstGeom>
          <a:noFill/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1209134" y="1199024"/>
            <a:ext cx="79348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Şimdi bir </a:t>
            </a:r>
            <a:r>
              <a:rPr lang="tr-TR" sz="36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çembersel bölge(</a:t>
            </a:r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daire</a:t>
            </a:r>
            <a:r>
              <a:rPr lang="tr-TR" sz="36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r>
              <a:rPr lang="tr-TR" sz="3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çizelim.</a:t>
            </a:r>
            <a:endParaRPr lang="tr-TR" sz="3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Oval"/>
          <p:cNvSpPr/>
          <p:nvPr/>
        </p:nvSpPr>
        <p:spPr>
          <a:xfrm>
            <a:off x="5286332" y="2624911"/>
            <a:ext cx="2866030" cy="2852382"/>
          </a:xfrm>
          <a:prstGeom prst="ellipse">
            <a:avLst/>
          </a:prstGeom>
          <a:solidFill>
            <a:srgbClr val="7030A0"/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Dikdörtgen"/>
          <p:cNvSpPr/>
          <p:nvPr/>
        </p:nvSpPr>
        <p:spPr>
          <a:xfrm>
            <a:off x="3875961" y="5536126"/>
            <a:ext cx="534992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Çember, içiyle  birlikte </a:t>
            </a:r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bir </a:t>
            </a:r>
            <a:r>
              <a:rPr lang="tr-TR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çembersel bölge </a:t>
            </a:r>
            <a:r>
              <a:rPr lang="tr-TR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yani</a:t>
            </a:r>
            <a:r>
              <a:rPr lang="tr-TR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daire</a:t>
            </a:r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32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repeatCount="indefinite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5" presetClass="emph" presetSubtype="0" repeatCount="indefinite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6" grpId="0"/>
      <p:bldP spid="27" grpId="0"/>
      <p:bldP spid="21" grpId="0" animBg="1"/>
      <p:bldP spid="9" grpId="0" animBg="1"/>
      <p:bldP spid="9" grpId="1" animBg="1"/>
      <p:bldP spid="10" grpId="0"/>
      <p:bldP spid="10" grpId="1"/>
      <p:bldP spid="11" grpId="0" animBg="1"/>
      <p:bldP spid="11" grpId="1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167640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Imprint MT Shadow" pitchFamily="82" charset="0"/>
              </a:rPr>
              <a:t>KÜPÜN YÜZLERİ</a:t>
            </a:r>
            <a:endParaRPr lang="tr-TR" dirty="0">
              <a:solidFill>
                <a:srgbClr val="FF0000"/>
              </a:solidFill>
              <a:latin typeface="Imprint MT Shadow" pitchFamily="82" charset="0"/>
            </a:endParaRPr>
          </a:p>
        </p:txBody>
      </p:sp>
      <p:pic>
        <p:nvPicPr>
          <p:cNvPr id="4" name="3 İçerik Yer Tutucusu" descr="küp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122" y="2156347"/>
            <a:ext cx="2167997" cy="2064752"/>
          </a:xfrm>
        </p:spPr>
      </p:pic>
      <p:sp>
        <p:nvSpPr>
          <p:cNvPr id="5" name="4 Dikdörtgen"/>
          <p:cNvSpPr/>
          <p:nvPr/>
        </p:nvSpPr>
        <p:spPr>
          <a:xfrm>
            <a:off x="2402006" y="2702257"/>
            <a:ext cx="1433015" cy="1433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837295" y="2704531"/>
            <a:ext cx="1433015" cy="1433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272585" y="2706806"/>
            <a:ext cx="1433015" cy="1433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6705600" y="2706805"/>
            <a:ext cx="1433015" cy="1433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3839570" y="1260143"/>
            <a:ext cx="1433015" cy="1433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3839570" y="4139821"/>
            <a:ext cx="1433015" cy="1433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1" y="5752644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Küpün 6 yüzü var ve hepsi </a:t>
            </a:r>
            <a:r>
              <a:rPr lang="tr-TR" sz="3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karesel bölge</a:t>
            </a:r>
            <a:r>
              <a:rPr lang="tr-TR" sz="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dir.</a:t>
            </a:r>
            <a:endParaRPr lang="tr-TR" sz="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42457" y="2743690"/>
            <a:ext cx="1350000" cy="135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3875017" y="2742962"/>
            <a:ext cx="1350000" cy="135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309287" y="2749786"/>
            <a:ext cx="1350000" cy="135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6749891" y="2749786"/>
            <a:ext cx="1350000" cy="1357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3875507" y="1294551"/>
            <a:ext cx="1357200" cy="136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3882331" y="4183565"/>
            <a:ext cx="1350000" cy="135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5" presetClass="emph" presetSubtype="0" repeatCount="indefinite" fill="hold" grpId="1" nodeType="after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376</Words>
  <Application>Microsoft Office PowerPoint</Application>
  <PresentationFormat>Ekran Gösterisi (4:3)</PresentationFormat>
  <Paragraphs>131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GEOMETRİK CİSİMLER VE ŞEKİLLER</vt:lpstr>
      <vt:lpstr>GEOMETRİK CİSİMLER VE ŞEKİLLER</vt:lpstr>
      <vt:lpstr>GEOMETRİK CİSİMLER VE ŞEKİLLER</vt:lpstr>
      <vt:lpstr>GEOMETRİK CİSİMLER VE ŞEKİLLER</vt:lpstr>
      <vt:lpstr>GEOMETRİK CİSİMLER VE ŞEKİLLER</vt:lpstr>
      <vt:lpstr>GEOMETRİK CİSİMLER VE ŞEKİLLER</vt:lpstr>
      <vt:lpstr>GEOMETRİK CİSİMLER VE ŞEKİLLER</vt:lpstr>
      <vt:lpstr>GEOMETRİK CİSİMLER VE ŞEKİLLER</vt:lpstr>
      <vt:lpstr>KÜPÜN YÜZLERİ</vt:lpstr>
      <vt:lpstr>KARE   PRİZMANIN  YÜZLERİ</vt:lpstr>
      <vt:lpstr>DİKDÖRTGENLER   PRİZMASININ  YÜZLERİ</vt:lpstr>
      <vt:lpstr>ÜÇGEN   PRİZMANIN  YÜZLERİ</vt:lpstr>
      <vt:lpstr>KONİNİN  YÜZLERİ</vt:lpstr>
      <vt:lpstr>SİLİNDİRİN  YÜZLERİ</vt:lpstr>
      <vt:lpstr>Hangisinin bir yüzü dairedir?</vt:lpstr>
      <vt:lpstr>BRAVO</vt:lpstr>
      <vt:lpstr>YANLIŞ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2015-10-17T09:37:50Z</dcterms:created>
  <dcterms:modified xsi:type="dcterms:W3CDTF">2015-10-18T07:42:47Z</dcterms:modified>
  <cp:category>www.sorubak.com</cp:category>
</cp:coreProperties>
</file>