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438" y="29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F5C72FE-B176-410D-B259-4C8689698E2D}" type="datetimeFigureOut">
              <a:rPr lang="tr-TR" smtClean="0"/>
              <a:pPr/>
              <a:t>09.09.2015</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8153801-6020-4BCF-8B24-3F7677741994}" type="slidenum">
              <a:rPr lang="tr-TR" smtClean="0"/>
              <a:pPr/>
              <a:t>‹#›</a:t>
            </a:fld>
            <a:endParaRPr lang="tr-TR"/>
          </a:p>
        </p:txBody>
      </p:sp>
    </p:spTree>
    <p:extLst>
      <p:ext uri="{BB962C8B-B14F-4D97-AF65-F5344CB8AC3E}">
        <p14:creationId xmlns:p14="http://schemas.microsoft.com/office/powerpoint/2010/main" xmlns="" val="34895669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mtClean="0"/>
              <a:t>www.egitimhane.com </a:t>
            </a:r>
            <a:endParaRPr lang="tr-TR"/>
          </a:p>
        </p:txBody>
      </p:sp>
      <p:sp>
        <p:nvSpPr>
          <p:cNvPr id="4" name="Slayt Numarası Yer Tutucusu 3"/>
          <p:cNvSpPr>
            <a:spLocks noGrp="1"/>
          </p:cNvSpPr>
          <p:nvPr>
            <p:ph type="sldNum" sz="quarter" idx="10"/>
          </p:nvPr>
        </p:nvSpPr>
        <p:spPr/>
        <p:txBody>
          <a:bodyPr/>
          <a:lstStyle/>
          <a:p>
            <a:fld id="{A8153801-6020-4BCF-8B24-3F7677741994}" type="slidenum">
              <a:rPr lang="tr-TR" smtClean="0"/>
              <a:pPr/>
              <a:t>16</a:t>
            </a:fld>
            <a:endParaRPr lang="tr-TR"/>
          </a:p>
        </p:txBody>
      </p:sp>
    </p:spTree>
    <p:extLst>
      <p:ext uri="{BB962C8B-B14F-4D97-AF65-F5344CB8AC3E}">
        <p14:creationId xmlns:p14="http://schemas.microsoft.com/office/powerpoint/2010/main" xmlns="" val="29922472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1">
        <a:schemeClr val="bg1"/>
      </p:bgRef>
    </p:bg>
    <p:spTree>
      <p:nvGrpSpPr>
        <p:cNvPr id="1" name=""/>
        <p:cNvGrpSpPr/>
        <p:nvPr/>
      </p:nvGrpSpPr>
      <p:grpSpPr>
        <a:xfrm>
          <a:off x="0" y="0"/>
          <a:ext cx="0" cy="0"/>
          <a:chOff x="0" y="0"/>
          <a:chExt cx="0" cy="0"/>
        </a:xfrm>
      </p:grpSpPr>
      <p:sp>
        <p:nvSpPr>
          <p:cNvPr id="8" name="7 Başlık"/>
          <p:cNvSpPr>
            <a:spLocks noGrp="1"/>
          </p:cNvSpPr>
          <p:nvPr>
            <p:ph type="ctrTitle"/>
          </p:nvPr>
        </p:nvSpPr>
        <p:spPr>
          <a:xfrm>
            <a:off x="2286000" y="3124200"/>
            <a:ext cx="6172200" cy="1894362"/>
          </a:xfrm>
        </p:spPr>
        <p:txBody>
          <a:bodyPr/>
          <a:lstStyle>
            <a:lvl1pPr>
              <a:defRPr b="1"/>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bwMode="auto">
          <a:xfrm rot="5400000">
            <a:off x="7764621" y="1174097"/>
            <a:ext cx="2286000" cy="381000"/>
          </a:xfrm>
        </p:spPr>
        <p:txBody>
          <a:bodyPr/>
          <a:lstStyle/>
          <a:p>
            <a:fld id="{7AB150DB-0DFE-42EC-A4DF-EC870DFC425F}" type="datetimeFigureOut">
              <a:rPr lang="tr-TR" smtClean="0"/>
              <a:pPr/>
              <a:t>09.09.2015</a:t>
            </a:fld>
            <a:endParaRPr lang="tr-TR"/>
          </a:p>
        </p:txBody>
      </p:sp>
      <p:sp>
        <p:nvSpPr>
          <p:cNvPr id="17" name="16 Altbilgi Yer Tutucusu"/>
          <p:cNvSpPr>
            <a:spLocks noGrp="1"/>
          </p:cNvSpPr>
          <p:nvPr>
            <p:ph type="ftr" sz="quarter" idx="11"/>
          </p:nvPr>
        </p:nvSpPr>
        <p:spPr bwMode="auto">
          <a:xfrm rot="5400000">
            <a:off x="7077269" y="4181669"/>
            <a:ext cx="3657600" cy="384048"/>
          </a:xfrm>
        </p:spPr>
        <p:txBody>
          <a:bodyPr/>
          <a:lstStyle/>
          <a:p>
            <a:endParaRPr lang="tr-TR"/>
          </a:p>
        </p:txBody>
      </p:sp>
      <p:sp>
        <p:nvSpPr>
          <p:cNvPr id="10" name="9 Dikdörtgen"/>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ikdörtgen"/>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13 Dikdörtgen"/>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18 Dikdörtgen"/>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üz Bağlayıcı"/>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17 Düz Bağlayıcı"/>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19 Düz Bağlayıcı"/>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15 Düz Bağlayıcı"/>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14 Düz Bağlayıcı"/>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21 Düz Bağlayıcı"/>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26 Dikdörtgen"/>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Oval"/>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Oval"/>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23 Oval"/>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Oval"/>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24 Oval"/>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28 Slayt Numarası Yer Tutucusu"/>
          <p:cNvSpPr>
            <a:spLocks noGrp="1"/>
          </p:cNvSpPr>
          <p:nvPr>
            <p:ph type="sldNum" sz="quarter" idx="12"/>
          </p:nvPr>
        </p:nvSpPr>
        <p:spPr bwMode="auto">
          <a:xfrm>
            <a:off x="1325544" y="4928702"/>
            <a:ext cx="609600" cy="517524"/>
          </a:xfrm>
        </p:spPr>
        <p:txBody>
          <a:bodyPr/>
          <a:lstStyle/>
          <a:p>
            <a:fld id="{6B2FDC80-6BDF-499E-A9AB-224D3F0A55D0}"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7AB150DB-0DFE-42EC-A4DF-EC870DFC425F}" type="datetimeFigureOut">
              <a:rPr lang="tr-TR" smtClean="0"/>
              <a:pPr/>
              <a:t>09.09.2015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B2FDC80-6BDF-499E-A9AB-224D3F0A55D0}"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9"/>
            <a:ext cx="1676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7AB150DB-0DFE-42EC-A4DF-EC870DFC425F}" type="datetimeFigureOut">
              <a:rPr lang="tr-TR" smtClean="0"/>
              <a:pPr/>
              <a:t>09.09.2015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B2FDC80-6BDF-499E-A9AB-224D3F0A55D0}"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8" name="7 İçerik Yer Tutucusu"/>
          <p:cNvSpPr>
            <a:spLocks noGrp="1"/>
          </p:cNvSpPr>
          <p:nvPr>
            <p:ph sz="quarter" idx="1"/>
          </p:nvPr>
        </p:nvSpPr>
        <p:spPr>
          <a:xfrm>
            <a:off x="457200" y="1600200"/>
            <a:ext cx="7467600" cy="487375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4"/>
          </p:nvPr>
        </p:nvSpPr>
        <p:spPr/>
        <p:txBody>
          <a:bodyPr rtlCol="0"/>
          <a:lstStyle/>
          <a:p>
            <a:fld id="{7AB150DB-0DFE-42EC-A4DF-EC870DFC425F}" type="datetimeFigureOut">
              <a:rPr lang="tr-TR" smtClean="0"/>
              <a:pPr/>
              <a:t>09.09.2015</a:t>
            </a:fld>
            <a:endParaRPr lang="tr-TR"/>
          </a:p>
        </p:txBody>
      </p:sp>
      <p:sp>
        <p:nvSpPr>
          <p:cNvPr id="9" name="8 Slayt Numarası Yer Tutucusu"/>
          <p:cNvSpPr>
            <a:spLocks noGrp="1"/>
          </p:cNvSpPr>
          <p:nvPr>
            <p:ph type="sldNum" sz="quarter" idx="15"/>
          </p:nvPr>
        </p:nvSpPr>
        <p:spPr/>
        <p:txBody>
          <a:bodyPr rtlCol="0"/>
          <a:lstStyle/>
          <a:p>
            <a:fld id="{6B2FDC80-6BDF-499E-A9AB-224D3F0A55D0}" type="slidenum">
              <a:rPr lang="tr-TR" smtClean="0"/>
              <a:pPr/>
              <a:t>‹#›</a:t>
            </a:fld>
            <a:endParaRPr lang="tr-TR"/>
          </a:p>
        </p:txBody>
      </p:sp>
      <p:sp>
        <p:nvSpPr>
          <p:cNvPr id="10" name="9 Altbilgi Yer Tutucusu"/>
          <p:cNvSpPr>
            <a:spLocks noGrp="1"/>
          </p:cNvSpPr>
          <p:nvPr>
            <p:ph type="ftr" sz="quarter" idx="16"/>
          </p:nvPr>
        </p:nvSpPr>
        <p:spPr/>
        <p:txBody>
          <a:bodyPr rtlCol="0"/>
          <a:lstStyle/>
          <a:p>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1">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286000" y="2895600"/>
            <a:ext cx="6172200" cy="2053590"/>
          </a:xfrm>
        </p:spPr>
        <p:txBody>
          <a:bodyPr/>
          <a:lstStyle>
            <a:lvl1pPr algn="l">
              <a:buNone/>
              <a:defRPr sz="3000" b="1" cap="small"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bwMode="auto">
          <a:xfrm rot="5400000">
            <a:off x="7763256" y="1170432"/>
            <a:ext cx="2286000" cy="381000"/>
          </a:xfrm>
        </p:spPr>
        <p:txBody>
          <a:bodyPr/>
          <a:lstStyle/>
          <a:p>
            <a:fld id="{7AB150DB-0DFE-42EC-A4DF-EC870DFC425F}" type="datetimeFigureOut">
              <a:rPr lang="tr-TR" smtClean="0"/>
              <a:pPr/>
              <a:t>09.09.2015</a:t>
            </a:fld>
            <a:endParaRPr lang="tr-TR"/>
          </a:p>
        </p:txBody>
      </p:sp>
      <p:sp>
        <p:nvSpPr>
          <p:cNvPr id="5" name="4 Altbilgi Yer Tutucusu"/>
          <p:cNvSpPr>
            <a:spLocks noGrp="1"/>
          </p:cNvSpPr>
          <p:nvPr>
            <p:ph type="ftr" sz="quarter" idx="11"/>
          </p:nvPr>
        </p:nvSpPr>
        <p:spPr bwMode="auto">
          <a:xfrm rot="5400000">
            <a:off x="7077456" y="4178808"/>
            <a:ext cx="3657600" cy="384048"/>
          </a:xfrm>
        </p:spPr>
        <p:txBody>
          <a:bodyPr/>
          <a:lstStyle/>
          <a:p>
            <a:endParaRPr lang="tr-TR"/>
          </a:p>
        </p:txBody>
      </p:sp>
      <p:sp>
        <p:nvSpPr>
          <p:cNvPr id="9" name="8 Dikdörtgen"/>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Dikdörtgen"/>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ikdörtgen"/>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ikdörtgen"/>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Düz Bağlayıcı"/>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13 Düz Bağlayıcı"/>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14 Düz Bağlayıcı"/>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15 Düz Bağlayıcı"/>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16 Düz Bağlayıcı"/>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17 Dikdörtgen"/>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18 Oval"/>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19 Oval"/>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Oval"/>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21 Oval"/>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Oval"/>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Düz Bağlayıcı"/>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Slayt Numarası Yer Tutucusu"/>
          <p:cNvSpPr>
            <a:spLocks noGrp="1"/>
          </p:cNvSpPr>
          <p:nvPr>
            <p:ph type="sldNum" sz="quarter" idx="12"/>
          </p:nvPr>
        </p:nvSpPr>
        <p:spPr bwMode="auto">
          <a:xfrm>
            <a:off x="1340616" y="4928702"/>
            <a:ext cx="609600" cy="517524"/>
          </a:xfrm>
        </p:spPr>
        <p:txBody>
          <a:bodyPr/>
          <a:lstStyle/>
          <a:p>
            <a:fld id="{6B2FDC80-6BDF-499E-A9AB-224D3F0A55D0}"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p>
            <a:fld id="{7AB150DB-0DFE-42EC-A4DF-EC870DFC425F}" type="datetimeFigureOut">
              <a:rPr lang="tr-TR" smtClean="0"/>
              <a:pPr/>
              <a:t>09.09.2015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6B2FDC80-6BDF-499E-A9AB-224D3F0A55D0}" type="slidenum">
              <a:rPr lang="tr-TR" smtClean="0"/>
              <a:pPr/>
              <a:t>‹#›</a:t>
            </a:fld>
            <a:endParaRPr lang="tr-TR"/>
          </a:p>
        </p:txBody>
      </p:sp>
      <p:sp>
        <p:nvSpPr>
          <p:cNvPr id="9" name="8 İçerik Yer Tutucusu"/>
          <p:cNvSpPr>
            <a:spLocks noGrp="1"/>
          </p:cNvSpPr>
          <p:nvPr>
            <p:ph sz="quarter" idx="1"/>
          </p:nvPr>
        </p:nvSpPr>
        <p:spPr>
          <a:xfrm>
            <a:off x="457200"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10 İçerik Yer Tutucusu"/>
          <p:cNvSpPr>
            <a:spLocks noGrp="1"/>
          </p:cNvSpPr>
          <p:nvPr>
            <p:ph sz="quarter" idx="2"/>
          </p:nvPr>
        </p:nvSpPr>
        <p:spPr>
          <a:xfrm>
            <a:off x="4270248"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7543800" cy="1143000"/>
          </a:xfrm>
        </p:spPr>
        <p:txBody>
          <a:bodyPr anchor="b"/>
          <a:lstStyle>
            <a:lvl1pPr>
              <a:defRPr/>
            </a:lvl1pPr>
          </a:lstStyle>
          <a:p>
            <a:r>
              <a:rPr kumimoji="0" lang="tr-TR" smtClean="0"/>
              <a:t>Asıl başlık stili için tıklatın</a:t>
            </a:r>
            <a:endParaRPr kumimoji="0" lang="en-US"/>
          </a:p>
        </p:txBody>
      </p:sp>
      <p:sp>
        <p:nvSpPr>
          <p:cNvPr id="7" name="6 Veri Yer Tutucusu"/>
          <p:cNvSpPr>
            <a:spLocks noGrp="1"/>
          </p:cNvSpPr>
          <p:nvPr>
            <p:ph type="dt" sz="half" idx="10"/>
          </p:nvPr>
        </p:nvSpPr>
        <p:spPr/>
        <p:txBody>
          <a:bodyPr/>
          <a:lstStyle/>
          <a:p>
            <a:fld id="{7AB150DB-0DFE-42EC-A4DF-EC870DFC425F}" type="datetimeFigureOut">
              <a:rPr lang="tr-TR" smtClean="0"/>
              <a:pPr/>
              <a:t>09.09.2015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6B2FDC80-6BDF-499E-A9AB-224D3F0A55D0}" type="slidenum">
              <a:rPr lang="tr-TR" smtClean="0"/>
              <a:pPr/>
              <a:t>‹#›</a:t>
            </a:fld>
            <a:endParaRPr lang="tr-TR"/>
          </a:p>
        </p:txBody>
      </p:sp>
      <p:sp>
        <p:nvSpPr>
          <p:cNvPr id="11" name="10 İçerik Yer Tutucusu"/>
          <p:cNvSpPr>
            <a:spLocks noGrp="1"/>
          </p:cNvSpPr>
          <p:nvPr>
            <p:ph sz="quarter" idx="2"/>
          </p:nvPr>
        </p:nvSpPr>
        <p:spPr>
          <a:xfrm>
            <a:off x="457200"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quarter" idx="4"/>
          </p:nvPr>
        </p:nvSpPr>
        <p:spPr>
          <a:xfrm>
            <a:off x="4371975"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2" name="11 Metin Yer Tutucusu"/>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
        <p:nvSpPr>
          <p:cNvPr id="14" name="13 Metin Yer Tutucusu"/>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6" name="5 Veri Yer Tutucusu"/>
          <p:cNvSpPr>
            <a:spLocks noGrp="1"/>
          </p:cNvSpPr>
          <p:nvPr>
            <p:ph type="dt" sz="half" idx="10"/>
          </p:nvPr>
        </p:nvSpPr>
        <p:spPr/>
        <p:txBody>
          <a:bodyPr rtlCol="0"/>
          <a:lstStyle/>
          <a:p>
            <a:fld id="{7AB150DB-0DFE-42EC-A4DF-EC870DFC425F}" type="datetimeFigureOut">
              <a:rPr lang="tr-TR" smtClean="0"/>
              <a:pPr/>
              <a:t>09.09.2015</a:t>
            </a:fld>
            <a:endParaRPr lang="tr-TR"/>
          </a:p>
        </p:txBody>
      </p:sp>
      <p:sp>
        <p:nvSpPr>
          <p:cNvPr id="7" name="6 Slayt Numarası Yer Tutucusu"/>
          <p:cNvSpPr>
            <a:spLocks noGrp="1"/>
          </p:cNvSpPr>
          <p:nvPr>
            <p:ph type="sldNum" sz="quarter" idx="11"/>
          </p:nvPr>
        </p:nvSpPr>
        <p:spPr/>
        <p:txBody>
          <a:bodyPr rtlCol="0"/>
          <a:lstStyle/>
          <a:p>
            <a:fld id="{6B2FDC80-6BDF-499E-A9AB-224D3F0A55D0}" type="slidenum">
              <a:rPr lang="tr-TR" smtClean="0"/>
              <a:pPr/>
              <a:t>‹#›</a:t>
            </a:fld>
            <a:endParaRPr lang="tr-TR"/>
          </a:p>
        </p:txBody>
      </p:sp>
      <p:sp>
        <p:nvSpPr>
          <p:cNvPr id="8" name="7 Altbilgi Yer Tutucusu"/>
          <p:cNvSpPr>
            <a:spLocks noGrp="1"/>
          </p:cNvSpPr>
          <p:nvPr>
            <p:ph type="ftr" sz="quarter" idx="12"/>
          </p:nvPr>
        </p:nvSpPr>
        <p:spPr/>
        <p:txBody>
          <a:bodyPr rtlCol="0"/>
          <a:lstStyle/>
          <a:p>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7AB150DB-0DFE-42EC-A4DF-EC870DFC425F}" type="datetimeFigureOut">
              <a:rPr lang="tr-TR" smtClean="0"/>
              <a:pPr/>
              <a:t>09.09.2015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6B2FDC80-6BDF-499E-A9AB-224D3F0A55D0}"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1">
        <a:schemeClr val="bg1"/>
      </p:bgRef>
    </p:bg>
    <p:spTree>
      <p:nvGrpSpPr>
        <p:cNvPr id="1" name=""/>
        <p:cNvGrpSpPr/>
        <p:nvPr/>
      </p:nvGrpSpPr>
      <p:grpSpPr>
        <a:xfrm>
          <a:off x="0" y="0"/>
          <a:ext cx="0" cy="0"/>
          <a:chOff x="0" y="0"/>
          <a:chExt cx="0" cy="0"/>
        </a:xfrm>
      </p:grpSpPr>
      <p:sp>
        <p:nvSpPr>
          <p:cNvPr id="10" name="9 Düz Bağlayıcı"/>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1 Başlık"/>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8" name="7 Düz Bağlayıcı"/>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8 Düz Bağlayıcı"/>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10 Düz Bağlayıcı"/>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Dikdörtgen"/>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13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17 İçerik Yer Tutucusu"/>
          <p:cNvSpPr>
            <a:spLocks noGrp="1"/>
          </p:cNvSpPr>
          <p:nvPr>
            <p:ph sz="quarter" idx="1"/>
          </p:nvPr>
        </p:nvSpPr>
        <p:spPr>
          <a:xfrm>
            <a:off x="304800" y="274320"/>
            <a:ext cx="5638800" cy="6327648"/>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20 Veri Yer Tutucusu"/>
          <p:cNvSpPr>
            <a:spLocks noGrp="1"/>
          </p:cNvSpPr>
          <p:nvPr>
            <p:ph type="dt" sz="half" idx="14"/>
          </p:nvPr>
        </p:nvSpPr>
        <p:spPr/>
        <p:txBody>
          <a:bodyPr rtlCol="0"/>
          <a:lstStyle/>
          <a:p>
            <a:fld id="{7AB150DB-0DFE-42EC-A4DF-EC870DFC425F}" type="datetimeFigureOut">
              <a:rPr lang="tr-TR" smtClean="0"/>
              <a:pPr/>
              <a:t>09.09.2015</a:t>
            </a:fld>
            <a:endParaRPr lang="tr-TR"/>
          </a:p>
        </p:txBody>
      </p:sp>
      <p:sp>
        <p:nvSpPr>
          <p:cNvPr id="22" name="21 Slayt Numarası Yer Tutucusu"/>
          <p:cNvSpPr>
            <a:spLocks noGrp="1"/>
          </p:cNvSpPr>
          <p:nvPr>
            <p:ph type="sldNum" sz="quarter" idx="15"/>
          </p:nvPr>
        </p:nvSpPr>
        <p:spPr/>
        <p:txBody>
          <a:bodyPr rtlCol="0"/>
          <a:lstStyle/>
          <a:p>
            <a:fld id="{6B2FDC80-6BDF-499E-A9AB-224D3F0A55D0}" type="slidenum">
              <a:rPr lang="tr-TR" smtClean="0"/>
              <a:pPr/>
              <a:t>‹#›</a:t>
            </a:fld>
            <a:endParaRPr lang="tr-TR"/>
          </a:p>
        </p:txBody>
      </p:sp>
      <p:sp>
        <p:nvSpPr>
          <p:cNvPr id="23" name="22 Altbilgi Yer Tutucusu"/>
          <p:cNvSpPr>
            <a:spLocks noGrp="1"/>
          </p:cNvSpPr>
          <p:nvPr>
            <p:ph type="ftr" sz="quarter" idx="16"/>
          </p:nvPr>
        </p:nvSpPr>
        <p:spPr/>
        <p:txBody>
          <a:bodyPr rtlCol="0"/>
          <a:lstStyle/>
          <a:p>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Düz Bağlayıcı"/>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1 Başlık"/>
          <p:cNvSpPr>
            <a:spLocks noGrp="1"/>
          </p:cNvSpPr>
          <p:nvPr>
            <p:ph type="title"/>
          </p:nvPr>
        </p:nvSpPr>
        <p:spPr>
          <a:xfrm rot="5400000">
            <a:off x="3350133" y="3200400"/>
            <a:ext cx="6309360" cy="457200"/>
          </a:xfrm>
        </p:spPr>
        <p:txBody>
          <a:bodyPr anchor="b"/>
          <a:lstStyle>
            <a:lvl1pPr algn="l">
              <a:buNone/>
              <a:defRPr sz="2000" b="1"/>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10" name="9 Düz Bağlayıcı"/>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10 Dikdörtgen"/>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18 Düz Bağlayıcı"/>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19 Düz Bağlayıcı"/>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16 Veri Yer Tutucusu"/>
          <p:cNvSpPr>
            <a:spLocks noGrp="1"/>
          </p:cNvSpPr>
          <p:nvPr>
            <p:ph type="dt" sz="half" idx="10"/>
          </p:nvPr>
        </p:nvSpPr>
        <p:spPr/>
        <p:txBody>
          <a:bodyPr rtlCol="0"/>
          <a:lstStyle/>
          <a:p>
            <a:fld id="{7AB150DB-0DFE-42EC-A4DF-EC870DFC425F}" type="datetimeFigureOut">
              <a:rPr lang="tr-TR" smtClean="0"/>
              <a:pPr/>
              <a:t>09.09.2015</a:t>
            </a:fld>
            <a:endParaRPr lang="tr-TR"/>
          </a:p>
        </p:txBody>
      </p:sp>
      <p:sp>
        <p:nvSpPr>
          <p:cNvPr id="18" name="17 Slayt Numarası Yer Tutucusu"/>
          <p:cNvSpPr>
            <a:spLocks noGrp="1"/>
          </p:cNvSpPr>
          <p:nvPr>
            <p:ph type="sldNum" sz="quarter" idx="11"/>
          </p:nvPr>
        </p:nvSpPr>
        <p:spPr/>
        <p:txBody>
          <a:bodyPr rtlCol="0"/>
          <a:lstStyle/>
          <a:p>
            <a:fld id="{6B2FDC80-6BDF-499E-A9AB-224D3F0A55D0}" type="slidenum">
              <a:rPr lang="tr-TR" smtClean="0"/>
              <a:pPr/>
              <a:t>‹#›</a:t>
            </a:fld>
            <a:endParaRPr lang="tr-TR"/>
          </a:p>
        </p:txBody>
      </p:sp>
      <p:sp>
        <p:nvSpPr>
          <p:cNvPr id="21" name="20 Altbilgi Yer Tutucusu"/>
          <p:cNvSpPr>
            <a:spLocks noGrp="1"/>
          </p:cNvSpPr>
          <p:nvPr>
            <p:ph type="ftr" sz="quarter" idx="12"/>
          </p:nvPr>
        </p:nvSpPr>
        <p:spPr/>
        <p:txBody>
          <a:bodyPr rtlCol="0"/>
          <a:lstStyle/>
          <a:p>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15 Düz Bağlayıcı"/>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21 Başlık Yer Tutucusu"/>
          <p:cNvSpPr>
            <a:spLocks noGrp="1"/>
          </p:cNvSpPr>
          <p:nvPr>
            <p:ph type="title"/>
          </p:nvPr>
        </p:nvSpPr>
        <p:spPr>
          <a:xfrm>
            <a:off x="457200" y="274638"/>
            <a:ext cx="7467600" cy="1143000"/>
          </a:xfrm>
          <a:prstGeom prst="rect">
            <a:avLst/>
          </a:prstGeom>
        </p:spPr>
        <p:txBody>
          <a:bodyPr vert="horz" anchor="b">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7AB150DB-0DFE-42EC-A4DF-EC870DFC425F}" type="datetimeFigureOut">
              <a:rPr lang="tr-TR" smtClean="0"/>
              <a:pPr/>
              <a:t>09.09.2015</a:t>
            </a:fld>
            <a:endParaRPr lang="tr-TR"/>
          </a:p>
        </p:txBody>
      </p:sp>
      <p:sp>
        <p:nvSpPr>
          <p:cNvPr id="3" name="2 Altbilgi Yer Tutucusu"/>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tr-TR"/>
          </a:p>
        </p:txBody>
      </p:sp>
      <p:sp>
        <p:nvSpPr>
          <p:cNvPr id="7" name="6 Düz Bağlayıcı"/>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8 Düz Bağlayıcı"/>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9 Dikdörtgen"/>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Slayt Numarası Yer Tutucusu"/>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6B2FDC80-6BDF-499E-A9AB-224D3F0A55D0}"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2051720" y="1556792"/>
            <a:ext cx="6172200" cy="1894362"/>
          </a:xfrm>
        </p:spPr>
        <p:txBody>
          <a:bodyPr>
            <a:normAutofit fontScale="90000"/>
          </a:bodyPr>
          <a:lstStyle/>
          <a:p>
            <a:r>
              <a:rPr lang="tr-TR" dirty="0" smtClean="0"/>
              <a:t>ANAOKULU VE İLKOKUL 1. SINIF ÖĞRENCİLERİNİN OKULA UYUMLARI VE ORYANTASYON ÇALIŞMALARININ PLANLANMASI</a:t>
            </a:r>
            <a:endParaRPr lang="tr-TR" dirty="0"/>
          </a:p>
        </p:txBody>
      </p:sp>
      <p:sp>
        <p:nvSpPr>
          <p:cNvPr id="4" name="3 Alt Başlık"/>
          <p:cNvSpPr>
            <a:spLocks noGrp="1"/>
          </p:cNvSpPr>
          <p:nvPr>
            <p:ph type="subTitle" idx="1"/>
          </p:nvPr>
        </p:nvSpPr>
        <p:spPr/>
        <p:txBody>
          <a:bodyPr/>
          <a:lstStyle/>
          <a:p>
            <a:endParaRPr lang="tr-TR"/>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Okulöncesi Eğitim Kurumlarında Yapılabilecek Etkinlikler</a:t>
            </a:r>
            <a:r>
              <a:rPr lang="tr-TR" dirty="0" smtClean="0"/>
              <a:t/>
            </a:r>
            <a:br>
              <a:rPr lang="tr-TR" dirty="0" smtClean="0"/>
            </a:br>
            <a:endParaRPr lang="tr-TR" dirty="0"/>
          </a:p>
        </p:txBody>
      </p:sp>
      <p:sp>
        <p:nvSpPr>
          <p:cNvPr id="3" name="2 İçerik Yer Tutucusu"/>
          <p:cNvSpPr>
            <a:spLocks noGrp="1"/>
          </p:cNvSpPr>
          <p:nvPr>
            <p:ph sz="quarter" idx="1"/>
          </p:nvPr>
        </p:nvSpPr>
        <p:spPr/>
        <p:txBody>
          <a:bodyPr/>
          <a:lstStyle/>
          <a:p>
            <a:r>
              <a:rPr lang="tr-TR" dirty="0" smtClean="0"/>
              <a:t>     Anaokulu veya anasınıfına başlayan çocukların yeni başladıkları ortamı tanıma ve uyum sağlamaları amacıyla aşağıdaki etkinlikler gerçekleştirilebilir:</a:t>
            </a:r>
          </a:p>
          <a:p>
            <a:endParaRPr lang="tr-TR" dirty="0" smtClean="0"/>
          </a:p>
          <a:p>
            <a:r>
              <a:rPr lang="tr-TR" dirty="0" smtClean="0"/>
              <a:t>Okulun açıldığı ilk gün çocuklar ve veliler için bir tanışma partisi düzenleyiniz. (Bunun için velilerin görüşlerini ve katkılarını alınız.)</a:t>
            </a:r>
          </a:p>
          <a:p>
            <a:r>
              <a:rPr lang="tr-TR" dirty="0" smtClean="0"/>
              <a:t>Çocuklara ve velilere okuldaki görevli personeli tanıtınız. Kısaca sorumluluklarını belirtiniz.</a:t>
            </a:r>
          </a:p>
          <a:p>
            <a:endParaRPr lang="tr-TR" dirty="0" smtClean="0"/>
          </a:p>
          <a:p>
            <a:endParaRPr lang="tr-TR" dirty="0"/>
          </a:p>
        </p:txBody>
      </p:sp>
    </p:spTree>
  </p:cSld>
  <p:clrMapOvr>
    <a:masterClrMapping/>
  </p:clrMapOvr>
  <p:transition>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457200" y="260648"/>
            <a:ext cx="7467600" cy="6213304"/>
          </a:xfrm>
        </p:spPr>
        <p:txBody>
          <a:bodyPr>
            <a:normAutofit lnSpcReduction="10000"/>
          </a:bodyPr>
          <a:lstStyle/>
          <a:p>
            <a:r>
              <a:rPr lang="tr-TR" dirty="0" smtClean="0"/>
              <a:t>Okulun değişik birimlerini çocuklarla gezip, incelemelerine fırsat tanıyınız. Buralarda ihtiyaçlarını nasıl karşılayabileceklerini açıklayınız.</a:t>
            </a:r>
          </a:p>
          <a:p>
            <a:r>
              <a:rPr lang="tr-TR" dirty="0" smtClean="0"/>
              <a:t>İkili- Üçlü gruplar yapıp, birbirlerine sorular sorarak tanışmalarını sağlayınız. Sonra da büyük gruba arkadaşlarını tanıtlamalarını isteyiniz.</a:t>
            </a:r>
          </a:p>
          <a:p>
            <a:r>
              <a:rPr lang="tr-TR" dirty="0" smtClean="0"/>
              <a:t>Okulu sevdirecek eğlendirici ve ilgi çekici etkinlikler düzenleyiniz. (Çocukları kaynaştırmaya yönelik oyunlar)</a:t>
            </a:r>
          </a:p>
          <a:p>
            <a:r>
              <a:rPr lang="tr-TR" dirty="0" smtClean="0"/>
              <a:t>Bazı kuralları uygun şekilde açıklayınız, gösteriniz, tartışınız.</a:t>
            </a:r>
          </a:p>
          <a:p>
            <a:r>
              <a:rPr lang="tr-TR" dirty="0" smtClean="0"/>
              <a:t>Grupta herkesin sırayla birbirine soru sormalarını sağlayan bir oyun düzenleyiniz. Bu etkinlikle hem birbirlerini tanımalarını, hem de söz isteme, soru sorma, dinleme gibi kuralları uygulamalarını sağlayınız.</a:t>
            </a:r>
          </a:p>
          <a:p>
            <a:endParaRPr lang="tr-TR" dirty="0"/>
          </a:p>
        </p:txBody>
      </p:sp>
    </p:spTree>
  </p:cSld>
  <p:clrMapOvr>
    <a:masterClrMapping/>
  </p:clrMapOvr>
  <p:transition>
    <p:cu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Başlık"/>
          <p:cNvSpPr>
            <a:spLocks noGrp="1"/>
          </p:cNvSpPr>
          <p:nvPr>
            <p:ph sz="quarter" idx="1"/>
          </p:nvPr>
        </p:nvSpPr>
        <p:spPr>
          <a:xfrm>
            <a:off x="457200" y="548680"/>
            <a:ext cx="7467600" cy="5925272"/>
          </a:xfrm>
        </p:spPr>
        <p:txBody>
          <a:bodyPr/>
          <a:lstStyle/>
          <a:p>
            <a:r>
              <a:rPr lang="tr-TR" dirty="0" smtClean="0"/>
              <a:t>Okula uyum güçlüğü çeken çocuklarla özel olarak ilgileniniz ve veliyle işbirliği yapınız.</a:t>
            </a:r>
          </a:p>
          <a:p>
            <a:endParaRPr lang="tr-TR" dirty="0"/>
          </a:p>
        </p:txBody>
      </p:sp>
    </p:spTree>
  </p:cSld>
  <p:clrMapOvr>
    <a:masterClrMapping/>
  </p:clrMapOvr>
  <p:transition>
    <p:cu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2400" b="1" dirty="0" smtClean="0"/>
              <a:t>İlköğretim I. Kademede ORYANTASYON İÇİN </a:t>
            </a:r>
            <a:r>
              <a:rPr lang="tr-TR" sz="2400" b="1" dirty="0" err="1" smtClean="0"/>
              <a:t>YapılabilecekLER</a:t>
            </a:r>
            <a:r>
              <a:rPr lang="tr-TR" sz="2400" b="1" dirty="0" smtClean="0"/>
              <a:t> </a:t>
            </a:r>
            <a:r>
              <a:rPr lang="tr-TR" sz="2400" dirty="0" smtClean="0"/>
              <a:t/>
            </a:r>
            <a:br>
              <a:rPr lang="tr-TR" sz="2400" dirty="0" smtClean="0"/>
            </a:br>
            <a:endParaRPr lang="tr-TR" sz="2400" dirty="0"/>
          </a:p>
        </p:txBody>
      </p:sp>
      <p:sp>
        <p:nvSpPr>
          <p:cNvPr id="3" name="2 İçerik Yer Tutucusu"/>
          <p:cNvSpPr>
            <a:spLocks noGrp="1"/>
          </p:cNvSpPr>
          <p:nvPr>
            <p:ph sz="quarter" idx="1"/>
          </p:nvPr>
        </p:nvSpPr>
        <p:spPr/>
        <p:txBody>
          <a:bodyPr/>
          <a:lstStyle/>
          <a:p>
            <a:r>
              <a:rPr lang="tr-TR" dirty="0" smtClean="0"/>
              <a:t>Duruma alıştırma programı bütün yeni öğrencilere ulaşabilmelidir. Çünkü her öğrencinin böyle bir yardıma ihtiyacı vardır.</a:t>
            </a:r>
          </a:p>
          <a:p>
            <a:r>
              <a:rPr lang="tr-TR" dirty="0" smtClean="0"/>
              <a:t>Bu program okulun sürekli bir faaliyeti olmalıdır. Her yıl, öğretim yılı başında yoğunlaşan bir programın yanı sıra, öğrencilerin etkin çalışma yöntemlerini öğrenmeleri, eğitsel kol faaliyetlerine katılmaları, çevredeki opera,tiyatro, kültür merkezi vb. yerlerdeki gösteri faaliyetlere katılarak bu gibi yerleri öğrenmeleri gibi etkinliklerle öğretim yılı içinde de devam etmelidir.</a:t>
            </a:r>
          </a:p>
          <a:p>
            <a:endParaRPr lang="tr-TR" dirty="0"/>
          </a:p>
        </p:txBody>
      </p:sp>
    </p:spTree>
  </p:cSld>
  <p:clrMapOvr>
    <a:masterClrMapping/>
  </p:clrMapOvr>
  <p:transition>
    <p:cu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457200" y="332656"/>
            <a:ext cx="8147248" cy="6525344"/>
          </a:xfrm>
        </p:spPr>
        <p:txBody>
          <a:bodyPr>
            <a:normAutofit lnSpcReduction="10000"/>
          </a:bodyPr>
          <a:lstStyle/>
          <a:p>
            <a:r>
              <a:rPr lang="tr-TR" dirty="0" smtClean="0"/>
              <a:t>Duruma alıştırma programı, bütün faaliyetleri ayrıntıları ile hazırlanmış bir program olmalıdır. Tüm rehberlik faaliyetlerinde olduğu gibi, burada da planlı etkinlikler esastır.</a:t>
            </a:r>
          </a:p>
          <a:p>
            <a:r>
              <a:rPr lang="tr-TR" dirty="0" smtClean="0"/>
              <a:t>Bu program kapsamlı faaliyetler içermelidir.</a:t>
            </a:r>
          </a:p>
          <a:p>
            <a:r>
              <a:rPr lang="tr-TR" dirty="0" smtClean="0"/>
              <a:t>Tanıma, uyum sağlama ve öğrenme ile ilgili, öğrencilerin gelişim dönemi gereği, daha çok, ortak ihtiyaç ve problemler bu etkinliklerde ağırlık merkezini oluşturmalıdır.</a:t>
            </a:r>
          </a:p>
          <a:p>
            <a:r>
              <a:rPr lang="tr-TR" dirty="0" smtClean="0"/>
              <a:t>Bu programın uygulanmasında okuldaki tüm görevliler işbirliği içinde olmalıdır. Çevredeki kurum ve kuruluşlardan destek alınmalıdır.</a:t>
            </a:r>
          </a:p>
          <a:p>
            <a:r>
              <a:rPr lang="tr-TR" dirty="0" smtClean="0"/>
              <a:t>Oryantasyon programı velileri de kapsamalıdır.</a:t>
            </a:r>
          </a:p>
          <a:p>
            <a:r>
              <a:rPr lang="tr-TR" dirty="0" smtClean="0"/>
              <a:t>Oryantasyon programı sonucunda bir "değerlendirme" yapılması, programın eksik yönlerinin ortaya koyulması, sonraki yıllar için gerekli iyileştirmelerin yapılması açısından önemlidir.</a:t>
            </a:r>
          </a:p>
          <a:p>
            <a:endParaRPr lang="tr-TR" dirty="0"/>
          </a:p>
        </p:txBody>
      </p:sp>
    </p:spTree>
  </p:cSld>
  <p:clrMapOvr>
    <a:masterClrMapping/>
  </p:clrMapOvr>
  <p:transition>
    <p:cu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Tablo"/>
          <p:cNvGraphicFramePr>
            <a:graphicFrameLocks noGrp="1"/>
          </p:cNvGraphicFramePr>
          <p:nvPr/>
        </p:nvGraphicFramePr>
        <p:xfrm>
          <a:off x="-612576" y="692697"/>
          <a:ext cx="9505057" cy="6165303"/>
        </p:xfrm>
        <a:graphic>
          <a:graphicData uri="http://schemas.openxmlformats.org/drawingml/2006/table">
            <a:tbl>
              <a:tblPr/>
              <a:tblGrid>
                <a:gridCol w="585857"/>
                <a:gridCol w="606017"/>
                <a:gridCol w="1905410"/>
                <a:gridCol w="1558417"/>
                <a:gridCol w="1731915"/>
                <a:gridCol w="1472279"/>
                <a:gridCol w="1645162"/>
              </a:tblGrid>
              <a:tr h="352304">
                <a:tc>
                  <a:txBody>
                    <a:bodyPr/>
                    <a:lstStyle/>
                    <a:p>
                      <a:pPr algn="ctr">
                        <a:lnSpc>
                          <a:spcPct val="115000"/>
                        </a:lnSpc>
                        <a:spcAft>
                          <a:spcPts val="0"/>
                        </a:spcAft>
                      </a:pPr>
                      <a:endParaRPr lang="tr-TR" sz="700" dirty="0">
                        <a:latin typeface="Calibri"/>
                        <a:ea typeface="SimSun"/>
                        <a:cs typeface="Times New Roman"/>
                      </a:endParaRPr>
                    </a:p>
                  </a:txBody>
                  <a:tcPr marL="42325" marR="423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600" b="1">
                          <a:latin typeface="Times New Roman"/>
                          <a:ea typeface="SimSun"/>
                          <a:cs typeface="Times New Roman"/>
                        </a:rPr>
                        <a:t>Süre</a:t>
                      </a:r>
                      <a:endParaRPr lang="tr-TR" sz="700">
                        <a:latin typeface="Calibri"/>
                        <a:ea typeface="SimSun"/>
                        <a:cs typeface="Times New Roman"/>
                      </a:endParaRPr>
                    </a:p>
                  </a:txBody>
                  <a:tcPr marL="42325" marR="423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600" b="1">
                          <a:latin typeface="Times New Roman"/>
                          <a:ea typeface="SimSun"/>
                          <a:cs typeface="Times New Roman"/>
                        </a:rPr>
                        <a:t>08.09.2013 (Pazartesi) </a:t>
                      </a:r>
                      <a:endParaRPr lang="tr-TR" sz="700">
                        <a:latin typeface="Calibri"/>
                        <a:ea typeface="SimSun"/>
                        <a:cs typeface="Times New Roman"/>
                      </a:endParaRPr>
                    </a:p>
                  </a:txBody>
                  <a:tcPr marL="42325" marR="423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600" b="1">
                          <a:latin typeface="Times New Roman"/>
                          <a:ea typeface="SimSun"/>
                          <a:cs typeface="Times New Roman"/>
                        </a:rPr>
                        <a:t>9.09.2013 (Salı)</a:t>
                      </a:r>
                      <a:endParaRPr lang="tr-TR" sz="700">
                        <a:latin typeface="Calibri"/>
                        <a:ea typeface="SimSun"/>
                        <a:cs typeface="Times New Roman"/>
                      </a:endParaRPr>
                    </a:p>
                  </a:txBody>
                  <a:tcPr marL="42325" marR="423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600" b="1">
                          <a:latin typeface="Times New Roman"/>
                          <a:ea typeface="SimSun"/>
                          <a:cs typeface="Times New Roman"/>
                        </a:rPr>
                        <a:t>10.09.2013 (Çarşamba)</a:t>
                      </a:r>
                      <a:endParaRPr lang="tr-TR" sz="700">
                        <a:latin typeface="Calibri"/>
                        <a:ea typeface="SimSun"/>
                        <a:cs typeface="Times New Roman"/>
                      </a:endParaRPr>
                    </a:p>
                    <a:p>
                      <a:pPr algn="ctr">
                        <a:lnSpc>
                          <a:spcPct val="115000"/>
                        </a:lnSpc>
                        <a:spcAft>
                          <a:spcPts val="0"/>
                        </a:spcAft>
                      </a:pPr>
                      <a:r>
                        <a:rPr lang="tr-TR" sz="600" b="1">
                          <a:latin typeface="Times New Roman"/>
                          <a:ea typeface="SimSun"/>
                          <a:cs typeface="Times New Roman"/>
                        </a:rPr>
                        <a:t>PAYLAŞIM GÜNÜ</a:t>
                      </a:r>
                      <a:endParaRPr lang="tr-TR" sz="700">
                        <a:latin typeface="Calibri"/>
                        <a:ea typeface="SimSun"/>
                        <a:cs typeface="Times New Roman"/>
                      </a:endParaRPr>
                    </a:p>
                  </a:txBody>
                  <a:tcPr marL="42325" marR="423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600" b="1">
                          <a:latin typeface="Times New Roman"/>
                          <a:ea typeface="SimSun"/>
                          <a:cs typeface="Times New Roman"/>
                        </a:rPr>
                        <a:t>11.09.2013(Perşembe)</a:t>
                      </a:r>
                      <a:endParaRPr lang="tr-TR" sz="700">
                        <a:latin typeface="Calibri"/>
                        <a:ea typeface="SimSun"/>
                        <a:cs typeface="Times New Roman"/>
                      </a:endParaRPr>
                    </a:p>
                  </a:txBody>
                  <a:tcPr marL="42325" marR="423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600" b="1">
                          <a:latin typeface="Times New Roman"/>
                          <a:ea typeface="SimSun"/>
                          <a:cs typeface="Times New Roman"/>
                        </a:rPr>
                        <a:t>12.09.2013(Cuma)</a:t>
                      </a:r>
                      <a:endParaRPr lang="tr-TR" sz="700">
                        <a:latin typeface="Calibri"/>
                        <a:ea typeface="SimSun"/>
                        <a:cs typeface="Times New Roman"/>
                      </a:endParaRPr>
                    </a:p>
                  </a:txBody>
                  <a:tcPr marL="42325" marR="423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37667">
                <a:tc>
                  <a:txBody>
                    <a:bodyPr/>
                    <a:lstStyle/>
                    <a:p>
                      <a:pPr algn="l">
                        <a:lnSpc>
                          <a:spcPct val="115000"/>
                        </a:lnSpc>
                        <a:spcAft>
                          <a:spcPts val="0"/>
                        </a:spcAft>
                      </a:pPr>
                      <a:r>
                        <a:rPr lang="tr-TR" sz="600" b="1">
                          <a:latin typeface="Times New Roman"/>
                          <a:ea typeface="SimSun"/>
                          <a:cs typeface="Times New Roman"/>
                        </a:rPr>
                        <a:t>I.Ders</a:t>
                      </a:r>
                      <a:endParaRPr lang="tr-TR" sz="700">
                        <a:latin typeface="Calibri"/>
                        <a:ea typeface="SimSun"/>
                        <a:cs typeface="Times New Roman"/>
                      </a:endParaRPr>
                    </a:p>
                  </a:txBody>
                  <a:tcPr marL="42325" marR="423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600" b="1">
                          <a:latin typeface="Times New Roman"/>
                          <a:ea typeface="SimSun"/>
                          <a:cs typeface="Times New Roman"/>
                        </a:rPr>
                        <a:t>40 dk</a:t>
                      </a:r>
                      <a:endParaRPr lang="tr-TR" sz="700">
                        <a:latin typeface="Calibri"/>
                        <a:ea typeface="SimSun"/>
                        <a:cs typeface="Times New Roman"/>
                      </a:endParaRPr>
                    </a:p>
                  </a:txBody>
                  <a:tcPr marL="42325" marR="423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600" b="1">
                          <a:latin typeface="Times New Roman"/>
                          <a:ea typeface="SimSun"/>
                          <a:cs typeface="Times New Roman"/>
                        </a:rPr>
                        <a:t>İşte okulumuz,İşte sınıfımız</a:t>
                      </a:r>
                      <a:endParaRPr lang="tr-TR" sz="700">
                        <a:latin typeface="Calibri"/>
                        <a:ea typeface="SimSun"/>
                        <a:cs typeface="Times New Roman"/>
                      </a:endParaRPr>
                    </a:p>
                    <a:p>
                      <a:pPr algn="l">
                        <a:lnSpc>
                          <a:spcPct val="115000"/>
                        </a:lnSpc>
                        <a:spcAft>
                          <a:spcPts val="0"/>
                        </a:spcAft>
                      </a:pPr>
                      <a:r>
                        <a:rPr lang="tr-TR" sz="600">
                          <a:latin typeface="Times New Roman"/>
                          <a:ea typeface="SimSun"/>
                          <a:cs typeface="Times New Roman"/>
                        </a:rPr>
                        <a:t>1-Açılış; </a:t>
                      </a:r>
                      <a:endParaRPr lang="tr-TR" sz="700">
                        <a:latin typeface="Calibri"/>
                        <a:ea typeface="SimSun"/>
                        <a:cs typeface="Times New Roman"/>
                      </a:endParaRPr>
                    </a:p>
                    <a:p>
                      <a:pPr algn="l">
                        <a:lnSpc>
                          <a:spcPct val="115000"/>
                        </a:lnSpc>
                        <a:spcAft>
                          <a:spcPts val="0"/>
                        </a:spcAft>
                      </a:pPr>
                      <a:r>
                        <a:rPr lang="tr-TR" sz="600">
                          <a:latin typeface="Times New Roman"/>
                          <a:ea typeface="SimSun"/>
                          <a:cs typeface="Times New Roman"/>
                        </a:rPr>
                        <a:t>2 -Tüm okul personelinin veliler ve öğrencilerle tanışması.</a:t>
                      </a:r>
                      <a:endParaRPr lang="tr-TR" sz="700">
                        <a:latin typeface="Calibri"/>
                        <a:ea typeface="SimSun"/>
                        <a:cs typeface="Times New Roman"/>
                      </a:endParaRPr>
                    </a:p>
                    <a:p>
                      <a:pPr algn="l">
                        <a:lnSpc>
                          <a:spcPct val="115000"/>
                        </a:lnSpc>
                        <a:spcAft>
                          <a:spcPts val="0"/>
                        </a:spcAft>
                      </a:pPr>
                      <a:r>
                        <a:rPr lang="tr-TR" sz="600">
                          <a:latin typeface="Times New Roman"/>
                          <a:ea typeface="SimSun"/>
                          <a:cs typeface="Times New Roman"/>
                        </a:rPr>
                        <a:t>3- Açılış programında okul müdürünün velilere bu uygulamanın amacını, yararlarını ve yeni ilköğretim programını özetleyen konuşma yapması.Öğrencileri yerleştirme.</a:t>
                      </a:r>
                      <a:endParaRPr lang="tr-TR" sz="700">
                        <a:latin typeface="Calibri"/>
                        <a:ea typeface="SimSun"/>
                        <a:cs typeface="Times New Roman"/>
                      </a:endParaRPr>
                    </a:p>
                  </a:txBody>
                  <a:tcPr marL="42325" marR="423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600" b="1" dirty="0">
                          <a:latin typeface="Times New Roman"/>
                          <a:ea typeface="SimSun"/>
                          <a:cs typeface="Times New Roman"/>
                        </a:rPr>
                        <a:t>İşte sıradayım</a:t>
                      </a:r>
                      <a:endParaRPr lang="tr-TR" sz="700" dirty="0">
                        <a:latin typeface="Calibri"/>
                        <a:ea typeface="SimSun"/>
                        <a:cs typeface="Times New Roman"/>
                      </a:endParaRPr>
                    </a:p>
                    <a:p>
                      <a:pPr algn="l">
                        <a:lnSpc>
                          <a:spcPct val="115000"/>
                        </a:lnSpc>
                        <a:spcAft>
                          <a:spcPts val="0"/>
                        </a:spcAft>
                      </a:pPr>
                      <a:r>
                        <a:rPr lang="tr-TR" sz="600" dirty="0">
                          <a:latin typeface="Times New Roman"/>
                          <a:ea typeface="SimSun"/>
                          <a:cs typeface="Times New Roman"/>
                        </a:rPr>
                        <a:t>Niçin sıra olmalıyız?Sorusuyla;</a:t>
                      </a:r>
                      <a:endParaRPr lang="tr-TR" sz="700" dirty="0">
                        <a:latin typeface="Calibri"/>
                        <a:ea typeface="SimSun"/>
                        <a:cs typeface="Times New Roman"/>
                      </a:endParaRPr>
                    </a:p>
                    <a:p>
                      <a:pPr algn="l">
                        <a:lnSpc>
                          <a:spcPct val="115000"/>
                        </a:lnSpc>
                        <a:spcAft>
                          <a:spcPts val="0"/>
                        </a:spcAft>
                      </a:pPr>
                      <a:r>
                        <a:rPr lang="tr-TR" sz="600" dirty="0">
                          <a:latin typeface="Times New Roman"/>
                          <a:ea typeface="SimSun"/>
                          <a:cs typeface="Times New Roman"/>
                        </a:rPr>
                        <a:t>1-Okul ve sınıf kurallarının söylenmesi.</a:t>
                      </a:r>
                      <a:endParaRPr lang="tr-TR" sz="700" dirty="0">
                        <a:latin typeface="Calibri"/>
                        <a:ea typeface="SimSun"/>
                        <a:cs typeface="Times New Roman"/>
                      </a:endParaRPr>
                    </a:p>
                    <a:p>
                      <a:pPr algn="l">
                        <a:lnSpc>
                          <a:spcPct val="115000"/>
                        </a:lnSpc>
                        <a:spcAft>
                          <a:spcPts val="0"/>
                        </a:spcAft>
                      </a:pPr>
                      <a:r>
                        <a:rPr lang="tr-TR" sz="600" dirty="0">
                          <a:latin typeface="Times New Roman"/>
                          <a:ea typeface="SimSun"/>
                          <a:cs typeface="Times New Roman"/>
                        </a:rPr>
                        <a:t>2-Sınıf, koridor, tuvalet, kullanımının anlatılması ve uygulama yapılması.</a:t>
                      </a:r>
                      <a:endParaRPr lang="tr-TR" sz="700" dirty="0">
                        <a:latin typeface="Calibri"/>
                        <a:ea typeface="SimSun"/>
                        <a:cs typeface="Times New Roman"/>
                      </a:endParaRPr>
                    </a:p>
                    <a:p>
                      <a:pPr algn="l">
                        <a:lnSpc>
                          <a:spcPct val="115000"/>
                        </a:lnSpc>
                        <a:spcAft>
                          <a:spcPts val="0"/>
                        </a:spcAft>
                      </a:pPr>
                      <a:r>
                        <a:rPr lang="tr-TR" sz="600" dirty="0">
                          <a:latin typeface="Times New Roman"/>
                          <a:ea typeface="SimSun"/>
                          <a:cs typeface="Times New Roman"/>
                        </a:rPr>
                        <a:t>3-Tanışma oyunları oynama</a:t>
                      </a:r>
                      <a:endParaRPr lang="tr-TR" sz="700" dirty="0">
                        <a:latin typeface="Calibri"/>
                        <a:ea typeface="SimSun"/>
                        <a:cs typeface="Times New Roman"/>
                      </a:endParaRPr>
                    </a:p>
                  </a:txBody>
                  <a:tcPr marL="42325" marR="423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600" b="1">
                          <a:solidFill>
                            <a:srgbClr val="FF0000"/>
                          </a:solidFill>
                          <a:latin typeface="Times New Roman"/>
                          <a:ea typeface="SimSun"/>
                          <a:cs typeface="Times New Roman"/>
                        </a:rPr>
                        <a:t>Sevilen bir oyuncağın sınıfa getirilmesi</a:t>
                      </a:r>
                      <a:endParaRPr lang="tr-TR" sz="700">
                        <a:latin typeface="Calibri"/>
                        <a:ea typeface="SimSun"/>
                        <a:cs typeface="Times New Roman"/>
                      </a:endParaRPr>
                    </a:p>
                    <a:p>
                      <a:pPr algn="l">
                        <a:lnSpc>
                          <a:spcPct val="115000"/>
                        </a:lnSpc>
                        <a:spcAft>
                          <a:spcPts val="0"/>
                        </a:spcAft>
                      </a:pPr>
                      <a:r>
                        <a:rPr lang="tr-TR" sz="600">
                          <a:latin typeface="Times New Roman"/>
                          <a:ea typeface="SimSun"/>
                          <a:cs typeface="Times New Roman"/>
                        </a:rPr>
                        <a:t>1-Oyuncaklar hakkında konuşulması, </a:t>
                      </a:r>
                      <a:endParaRPr lang="tr-TR" sz="700">
                        <a:latin typeface="Calibri"/>
                        <a:ea typeface="SimSun"/>
                        <a:cs typeface="Times New Roman"/>
                      </a:endParaRPr>
                    </a:p>
                    <a:p>
                      <a:pPr algn="l">
                        <a:lnSpc>
                          <a:spcPct val="115000"/>
                        </a:lnSpc>
                        <a:spcAft>
                          <a:spcPts val="0"/>
                        </a:spcAft>
                      </a:pPr>
                      <a:r>
                        <a:rPr lang="tr-TR" sz="600">
                          <a:latin typeface="Times New Roman"/>
                          <a:ea typeface="SimSun"/>
                          <a:cs typeface="Times New Roman"/>
                        </a:rPr>
                        <a:t>2-Öğrencilerin sevdikleri oyuncakları anlatması ve sınıfta arkadaşlarına göstermesi, oyuncaklar veya hayvanlarla ilgili bir şarkının dinletilmesi ya da istekli öğrencilere söyletilmesi.</a:t>
                      </a:r>
                      <a:endParaRPr lang="tr-TR" sz="700">
                        <a:latin typeface="Calibri"/>
                        <a:ea typeface="SimSun"/>
                        <a:cs typeface="Times New Roman"/>
                      </a:endParaRPr>
                    </a:p>
                  </a:txBody>
                  <a:tcPr marL="42325" marR="423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600" b="1">
                          <a:latin typeface="Times New Roman"/>
                          <a:ea typeface="SimSun"/>
                          <a:cs typeface="Times New Roman"/>
                        </a:rPr>
                        <a:t>İşte benim okulum</a:t>
                      </a:r>
                      <a:r>
                        <a:rPr lang="tr-TR" sz="600">
                          <a:latin typeface="Times New Roman"/>
                          <a:ea typeface="SimSun"/>
                          <a:cs typeface="Times New Roman"/>
                        </a:rPr>
                        <a:t>.</a:t>
                      </a:r>
                      <a:endParaRPr lang="tr-TR" sz="700">
                        <a:latin typeface="Calibri"/>
                        <a:ea typeface="SimSun"/>
                        <a:cs typeface="Times New Roman"/>
                      </a:endParaRPr>
                    </a:p>
                    <a:p>
                      <a:pPr algn="l">
                        <a:lnSpc>
                          <a:spcPct val="115000"/>
                        </a:lnSpc>
                        <a:spcAft>
                          <a:spcPts val="0"/>
                        </a:spcAft>
                      </a:pPr>
                      <a:r>
                        <a:rPr lang="tr-TR" sz="600">
                          <a:latin typeface="Times New Roman"/>
                          <a:ea typeface="SimSun"/>
                          <a:cs typeface="Times New Roman"/>
                        </a:rPr>
                        <a:t>1-Okulun bölümlerinin hangileri olduğu hatırlatılır.</a:t>
                      </a:r>
                      <a:endParaRPr lang="tr-TR" sz="700">
                        <a:latin typeface="Calibri"/>
                        <a:ea typeface="SimSun"/>
                        <a:cs typeface="Times New Roman"/>
                      </a:endParaRPr>
                    </a:p>
                    <a:p>
                      <a:pPr algn="l">
                        <a:lnSpc>
                          <a:spcPct val="115000"/>
                        </a:lnSpc>
                        <a:spcAft>
                          <a:spcPts val="0"/>
                        </a:spcAft>
                      </a:pPr>
                      <a:r>
                        <a:rPr lang="tr-TR" sz="600">
                          <a:latin typeface="Times New Roman"/>
                          <a:ea typeface="SimSun"/>
                          <a:cs typeface="Times New Roman"/>
                        </a:rPr>
                        <a:t>2-Öğrencilerin gruplandırılarak A4 kağıdı üzerine okulun istediği bölümünün yaptırılması</a:t>
                      </a:r>
                      <a:endParaRPr lang="tr-TR" sz="700">
                        <a:latin typeface="Calibri"/>
                        <a:ea typeface="SimSun"/>
                        <a:cs typeface="Times New Roman"/>
                      </a:endParaRPr>
                    </a:p>
                  </a:txBody>
                  <a:tcPr marL="42325" marR="423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600" b="1" dirty="0">
                          <a:latin typeface="Times New Roman"/>
                          <a:ea typeface="SimSun"/>
                          <a:cs typeface="Times New Roman"/>
                        </a:rPr>
                        <a:t>1-Yuvarlanan toptan kaçalım</a:t>
                      </a:r>
                      <a:endParaRPr lang="tr-TR" sz="700" dirty="0">
                        <a:latin typeface="Calibri"/>
                        <a:ea typeface="SimSun"/>
                        <a:cs typeface="Times New Roman"/>
                      </a:endParaRPr>
                    </a:p>
                    <a:p>
                      <a:pPr algn="l">
                        <a:lnSpc>
                          <a:spcPct val="115000"/>
                        </a:lnSpc>
                        <a:spcAft>
                          <a:spcPts val="0"/>
                        </a:spcAft>
                      </a:pPr>
                      <a:r>
                        <a:rPr lang="tr-TR" sz="600" dirty="0">
                          <a:latin typeface="Times New Roman"/>
                          <a:ea typeface="SimSun"/>
                          <a:cs typeface="Times New Roman"/>
                        </a:rPr>
                        <a:t>2-Çember oluşturularak  top oynanması.</a:t>
                      </a:r>
                      <a:endParaRPr lang="tr-TR" sz="700" dirty="0">
                        <a:latin typeface="Calibri"/>
                        <a:ea typeface="SimSun"/>
                        <a:cs typeface="Times New Roman"/>
                      </a:endParaRPr>
                    </a:p>
                    <a:p>
                      <a:pPr algn="l">
                        <a:lnSpc>
                          <a:spcPct val="115000"/>
                        </a:lnSpc>
                        <a:spcAft>
                          <a:spcPts val="0"/>
                        </a:spcAft>
                      </a:pPr>
                      <a:r>
                        <a:rPr lang="tr-TR" sz="600" dirty="0">
                          <a:latin typeface="Times New Roman"/>
                          <a:ea typeface="SimSun"/>
                          <a:cs typeface="Times New Roman"/>
                        </a:rPr>
                        <a:t>3-Salyangoz oyunu oynama</a:t>
                      </a:r>
                      <a:endParaRPr lang="tr-TR" sz="700" dirty="0">
                        <a:latin typeface="Calibri"/>
                        <a:ea typeface="SimSun"/>
                        <a:cs typeface="Times New Roman"/>
                      </a:endParaRPr>
                    </a:p>
                  </a:txBody>
                  <a:tcPr marL="42325" marR="423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6151">
                <a:tc>
                  <a:txBody>
                    <a:bodyPr/>
                    <a:lstStyle/>
                    <a:p>
                      <a:pPr algn="ctr">
                        <a:lnSpc>
                          <a:spcPct val="115000"/>
                        </a:lnSpc>
                        <a:spcAft>
                          <a:spcPts val="0"/>
                        </a:spcAft>
                      </a:pPr>
                      <a:r>
                        <a:rPr lang="tr-TR" sz="600" b="1">
                          <a:latin typeface="Times New Roman"/>
                          <a:ea typeface="SimSun"/>
                          <a:cs typeface="Times New Roman"/>
                        </a:rPr>
                        <a:t>Ara</a:t>
                      </a:r>
                      <a:endParaRPr lang="tr-TR" sz="700">
                        <a:latin typeface="Calibri"/>
                        <a:ea typeface="SimSun"/>
                        <a:cs typeface="Times New Roman"/>
                      </a:endParaRPr>
                    </a:p>
                  </a:txBody>
                  <a:tcPr marL="42325" marR="423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600" b="1">
                          <a:latin typeface="Times New Roman"/>
                          <a:ea typeface="SimSun"/>
                          <a:cs typeface="Times New Roman"/>
                        </a:rPr>
                        <a:t>15-20 dk</a:t>
                      </a:r>
                      <a:endParaRPr lang="tr-TR" sz="700">
                        <a:latin typeface="Calibri"/>
                        <a:ea typeface="SimSun"/>
                        <a:cs typeface="Times New Roman"/>
                      </a:endParaRPr>
                    </a:p>
                  </a:txBody>
                  <a:tcPr marL="42325" marR="423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600" b="1">
                          <a:latin typeface="Times New Roman"/>
                          <a:ea typeface="SimSun"/>
                          <a:cs typeface="Times New Roman"/>
                        </a:rPr>
                        <a:t>Teneffüs</a:t>
                      </a:r>
                      <a:endParaRPr lang="tr-TR" sz="700">
                        <a:latin typeface="Calibri"/>
                        <a:ea typeface="SimSun"/>
                        <a:cs typeface="Times New Roman"/>
                      </a:endParaRPr>
                    </a:p>
                  </a:txBody>
                  <a:tcPr marL="42325" marR="423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600" b="1">
                          <a:latin typeface="Times New Roman"/>
                          <a:ea typeface="SimSun"/>
                          <a:cs typeface="Times New Roman"/>
                        </a:rPr>
                        <a:t>Teneffüs</a:t>
                      </a:r>
                      <a:endParaRPr lang="tr-TR" sz="700">
                        <a:latin typeface="Calibri"/>
                        <a:ea typeface="SimSun"/>
                        <a:cs typeface="Times New Roman"/>
                      </a:endParaRPr>
                    </a:p>
                  </a:txBody>
                  <a:tcPr marL="42325" marR="423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600" b="1">
                          <a:latin typeface="Times New Roman"/>
                          <a:ea typeface="SimSun"/>
                          <a:cs typeface="Times New Roman"/>
                        </a:rPr>
                        <a:t>Teneffüs</a:t>
                      </a:r>
                      <a:endParaRPr lang="tr-TR" sz="700">
                        <a:latin typeface="Calibri"/>
                        <a:ea typeface="SimSun"/>
                        <a:cs typeface="Times New Roman"/>
                      </a:endParaRPr>
                    </a:p>
                  </a:txBody>
                  <a:tcPr marL="42325" marR="423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600" b="1">
                          <a:latin typeface="Times New Roman"/>
                          <a:ea typeface="SimSun"/>
                          <a:cs typeface="Times New Roman"/>
                        </a:rPr>
                        <a:t>Teneffüs</a:t>
                      </a:r>
                      <a:endParaRPr lang="tr-TR" sz="700">
                        <a:latin typeface="Calibri"/>
                        <a:ea typeface="SimSun"/>
                        <a:cs typeface="Times New Roman"/>
                      </a:endParaRPr>
                    </a:p>
                  </a:txBody>
                  <a:tcPr marL="42325" marR="423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600" b="1">
                          <a:latin typeface="Times New Roman"/>
                          <a:ea typeface="SimSun"/>
                          <a:cs typeface="Times New Roman"/>
                        </a:rPr>
                        <a:t>Teneffüs</a:t>
                      </a:r>
                      <a:endParaRPr lang="tr-TR" sz="700">
                        <a:latin typeface="Calibri"/>
                        <a:ea typeface="SimSun"/>
                        <a:cs typeface="Times New Roman"/>
                      </a:endParaRPr>
                    </a:p>
                  </a:txBody>
                  <a:tcPr marL="42325" marR="423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61515">
                <a:tc>
                  <a:txBody>
                    <a:bodyPr/>
                    <a:lstStyle/>
                    <a:p>
                      <a:pPr algn="l">
                        <a:lnSpc>
                          <a:spcPct val="115000"/>
                        </a:lnSpc>
                        <a:spcAft>
                          <a:spcPts val="0"/>
                        </a:spcAft>
                      </a:pPr>
                      <a:r>
                        <a:rPr lang="tr-TR" sz="600" b="1" dirty="0">
                          <a:latin typeface="Times New Roman"/>
                          <a:ea typeface="SimSun"/>
                          <a:cs typeface="Times New Roman"/>
                        </a:rPr>
                        <a:t>II.Ders</a:t>
                      </a:r>
                      <a:endParaRPr lang="tr-TR" sz="700" dirty="0">
                        <a:latin typeface="Calibri"/>
                        <a:ea typeface="SimSun"/>
                        <a:cs typeface="Times New Roman"/>
                      </a:endParaRPr>
                    </a:p>
                  </a:txBody>
                  <a:tcPr marL="42325" marR="423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tr-TR" sz="600" b="1">
                          <a:latin typeface="Times New Roman"/>
                          <a:ea typeface="SimSun"/>
                          <a:cs typeface="Times New Roman"/>
                        </a:rPr>
                        <a:t>40 dk</a:t>
                      </a:r>
                      <a:endParaRPr lang="tr-TR" sz="700">
                        <a:latin typeface="Calibri"/>
                        <a:ea typeface="SimSun"/>
                        <a:cs typeface="Times New Roman"/>
                      </a:endParaRPr>
                    </a:p>
                  </a:txBody>
                  <a:tcPr marL="42325" marR="423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600" b="1">
                          <a:latin typeface="Times New Roman"/>
                          <a:ea typeface="SimSun"/>
                          <a:cs typeface="Times New Roman"/>
                        </a:rPr>
                        <a:t>Sınıfımız isimlerimiz</a:t>
                      </a:r>
                      <a:endParaRPr lang="tr-TR" sz="700">
                        <a:latin typeface="Calibri"/>
                        <a:ea typeface="SimSun"/>
                        <a:cs typeface="Times New Roman"/>
                      </a:endParaRPr>
                    </a:p>
                    <a:p>
                      <a:pPr algn="l">
                        <a:lnSpc>
                          <a:spcPct val="115000"/>
                        </a:lnSpc>
                        <a:spcAft>
                          <a:spcPts val="0"/>
                        </a:spcAft>
                      </a:pPr>
                      <a:r>
                        <a:rPr lang="tr-TR" sz="600">
                          <a:latin typeface="Times New Roman"/>
                          <a:ea typeface="SimSun"/>
                          <a:cs typeface="Times New Roman"/>
                        </a:rPr>
                        <a:t>Öğrencilerle sınıfımızın düzeni ve süslenmesi.</a:t>
                      </a:r>
                      <a:endParaRPr lang="tr-TR" sz="700">
                        <a:latin typeface="Calibri"/>
                        <a:ea typeface="SimSun"/>
                        <a:cs typeface="Times New Roman"/>
                      </a:endParaRPr>
                    </a:p>
                    <a:p>
                      <a:pPr algn="l">
                        <a:lnSpc>
                          <a:spcPct val="115000"/>
                        </a:lnSpc>
                        <a:spcAft>
                          <a:spcPts val="0"/>
                        </a:spcAft>
                      </a:pPr>
                      <a:r>
                        <a:rPr lang="tr-TR" sz="600">
                          <a:latin typeface="Times New Roman"/>
                          <a:ea typeface="SimSun"/>
                          <a:cs typeface="Times New Roman"/>
                        </a:rPr>
                        <a:t>1-Öğretmen ve öğrencilerin tanışması. Öğrencilere yaka kartlarının hazırlanarak takılması. </a:t>
                      </a:r>
                      <a:endParaRPr lang="tr-TR" sz="700">
                        <a:latin typeface="Calibri"/>
                        <a:ea typeface="SimSun"/>
                        <a:cs typeface="Times New Roman"/>
                      </a:endParaRPr>
                    </a:p>
                    <a:p>
                      <a:pPr marL="457200" algn="l">
                        <a:lnSpc>
                          <a:spcPct val="115000"/>
                        </a:lnSpc>
                        <a:spcAft>
                          <a:spcPts val="0"/>
                        </a:spcAft>
                      </a:pPr>
                      <a:r>
                        <a:rPr lang="tr-TR" sz="600">
                          <a:latin typeface="Times New Roman"/>
                          <a:ea typeface="Calibri"/>
                          <a:cs typeface="Times New Roman"/>
                        </a:rPr>
                        <a:t>Örnek yaka kartına uygun kartlar hazırlanabilir.                                             </a:t>
                      </a:r>
                      <a:endParaRPr lang="tr-TR" sz="700">
                        <a:latin typeface="Calibri"/>
                        <a:ea typeface="Calibri"/>
                        <a:cs typeface="Times New Roman"/>
                      </a:endParaRPr>
                    </a:p>
                  </a:txBody>
                  <a:tcPr marL="42325" marR="423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600">
                          <a:latin typeface="Times New Roman"/>
                          <a:ea typeface="SimSun"/>
                          <a:cs typeface="Times New Roman"/>
                        </a:rPr>
                        <a:t>1-</a:t>
                      </a:r>
                      <a:r>
                        <a:rPr lang="tr-TR" sz="600" b="1">
                          <a:latin typeface="Times New Roman"/>
                          <a:ea typeface="SimSun"/>
                          <a:cs typeface="Times New Roman"/>
                        </a:rPr>
                        <a:t>Okulumu geziyorum.</a:t>
                      </a:r>
                      <a:endParaRPr lang="tr-TR" sz="700">
                        <a:latin typeface="Calibri"/>
                        <a:ea typeface="SimSun"/>
                        <a:cs typeface="Times New Roman"/>
                      </a:endParaRPr>
                    </a:p>
                    <a:p>
                      <a:pPr algn="l">
                        <a:lnSpc>
                          <a:spcPct val="115000"/>
                        </a:lnSpc>
                        <a:spcAft>
                          <a:spcPts val="0"/>
                        </a:spcAft>
                      </a:pPr>
                      <a:r>
                        <a:rPr lang="tr-TR" sz="600">
                          <a:latin typeface="Times New Roman"/>
                          <a:ea typeface="SimSun"/>
                          <a:cs typeface="Times New Roman"/>
                        </a:rPr>
                        <a:t>Okulun bölümlerinin gezilmesi ( yönetici odası, öğretmenler odası, koridor, tuvaletlerin kullanımı, merdivenlerde ve bahçede giriş-çıkışlar)                                             </a:t>
                      </a:r>
                      <a:endParaRPr lang="tr-TR" sz="700">
                        <a:latin typeface="Calibri"/>
                        <a:ea typeface="SimSun"/>
                        <a:cs typeface="Times New Roman"/>
                      </a:endParaRPr>
                    </a:p>
                  </a:txBody>
                  <a:tcPr marL="42325" marR="423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600">
                          <a:latin typeface="Times New Roman"/>
                          <a:ea typeface="SimSun"/>
                          <a:cs typeface="Times New Roman"/>
                        </a:rPr>
                        <a:t>1-</a:t>
                      </a:r>
                      <a:r>
                        <a:rPr lang="tr-TR" sz="600" b="1">
                          <a:latin typeface="Times New Roman"/>
                          <a:ea typeface="SimSun"/>
                          <a:cs typeface="Times New Roman"/>
                        </a:rPr>
                        <a:t>Bilge ile tanışalım ve resmimizi tamamlayalım</a:t>
                      </a:r>
                      <a:endParaRPr lang="tr-TR" sz="700">
                        <a:latin typeface="Calibri"/>
                        <a:ea typeface="SimSun"/>
                        <a:cs typeface="Times New Roman"/>
                      </a:endParaRPr>
                    </a:p>
                    <a:p>
                      <a:pPr algn="l">
                        <a:lnSpc>
                          <a:spcPct val="115000"/>
                        </a:lnSpc>
                        <a:spcAft>
                          <a:spcPts val="0"/>
                        </a:spcAft>
                      </a:pPr>
                      <a:r>
                        <a:rPr lang="tr-TR" sz="600">
                          <a:latin typeface="Times New Roman"/>
                          <a:ea typeface="SimSun"/>
                          <a:cs typeface="Times New Roman"/>
                        </a:rPr>
                        <a:t>2-Çizgiyi kullanarak resim yapma ve yapılan resimleri boyama.</a:t>
                      </a:r>
                      <a:endParaRPr lang="tr-TR" sz="700">
                        <a:latin typeface="Calibri"/>
                        <a:ea typeface="SimSun"/>
                        <a:cs typeface="Times New Roman"/>
                      </a:endParaRPr>
                    </a:p>
                    <a:p>
                      <a:pPr algn="l">
                        <a:lnSpc>
                          <a:spcPct val="115000"/>
                        </a:lnSpc>
                        <a:spcAft>
                          <a:spcPts val="0"/>
                        </a:spcAft>
                      </a:pPr>
                      <a:r>
                        <a:rPr lang="tr-TR" sz="600">
                          <a:latin typeface="Times New Roman"/>
                          <a:ea typeface="SimSun"/>
                          <a:cs typeface="Times New Roman"/>
                        </a:rPr>
                        <a:t>3- Resimlerin tamamının panoya asılması, resimler üzerinde konuşma, önceki resimlerin ailelere gösterilmesi ve dosyalanması.</a:t>
                      </a:r>
                      <a:endParaRPr lang="tr-TR" sz="700">
                        <a:latin typeface="Calibri"/>
                        <a:ea typeface="SimSun"/>
                        <a:cs typeface="Times New Roman"/>
                      </a:endParaRPr>
                    </a:p>
                  </a:txBody>
                  <a:tcPr marL="42325" marR="423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600">
                          <a:latin typeface="Times New Roman"/>
                          <a:ea typeface="SimSun"/>
                          <a:cs typeface="Times New Roman"/>
                        </a:rPr>
                        <a:t>1-Bir önceki derste yapılan  resimlerin öğrenciler tarafından yorumlanması, tamamının panoya asılması, ,resim yaparken müzik dinlenmesi.</a:t>
                      </a:r>
                      <a:endParaRPr lang="tr-TR" sz="700">
                        <a:latin typeface="Calibri"/>
                        <a:ea typeface="SimSun"/>
                        <a:cs typeface="Times New Roman"/>
                      </a:endParaRPr>
                    </a:p>
                  </a:txBody>
                  <a:tcPr marL="42325" marR="423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600">
                          <a:solidFill>
                            <a:srgbClr val="000000"/>
                          </a:solidFill>
                          <a:latin typeface="Times New Roman"/>
                          <a:ea typeface="Calibri"/>
                        </a:rPr>
                        <a:t>1 -Makas kullanımının gösterilmesi.</a:t>
                      </a:r>
                      <a:endParaRPr lang="tr-TR" sz="700">
                        <a:solidFill>
                          <a:srgbClr val="000000"/>
                        </a:solidFill>
                        <a:latin typeface="Times New Roman"/>
                        <a:ea typeface="Calibri"/>
                      </a:endParaRPr>
                    </a:p>
                    <a:p>
                      <a:pPr algn="l">
                        <a:lnSpc>
                          <a:spcPct val="115000"/>
                        </a:lnSpc>
                        <a:spcAft>
                          <a:spcPts val="0"/>
                        </a:spcAft>
                      </a:pPr>
                      <a:r>
                        <a:rPr lang="tr-TR" sz="600">
                          <a:solidFill>
                            <a:srgbClr val="000000"/>
                          </a:solidFill>
                          <a:latin typeface="Times New Roman"/>
                          <a:ea typeface="Calibri"/>
                        </a:rPr>
                        <a:t>2-Gazeteden resim kesme, kağıt katlama, kağıttan uçak, kuş vb. yapma çalışması.</a:t>
                      </a:r>
                      <a:endParaRPr lang="tr-TR" sz="700">
                        <a:solidFill>
                          <a:srgbClr val="000000"/>
                        </a:solidFill>
                        <a:latin typeface="Times New Roman"/>
                        <a:ea typeface="Calibri"/>
                      </a:endParaRPr>
                    </a:p>
                    <a:p>
                      <a:pPr algn="l">
                        <a:lnSpc>
                          <a:spcPct val="115000"/>
                        </a:lnSpc>
                        <a:spcAft>
                          <a:spcPts val="0"/>
                        </a:spcAft>
                      </a:pPr>
                      <a:r>
                        <a:rPr lang="tr-TR" sz="600">
                          <a:solidFill>
                            <a:srgbClr val="000000"/>
                          </a:solidFill>
                          <a:latin typeface="Times New Roman"/>
                          <a:ea typeface="Calibri"/>
                        </a:rPr>
                        <a:t> 3-Ders sonunda atıkların birlikte toplanıp sınıfın düzenlenmesi, çalışmaların dosyalanması.</a:t>
                      </a:r>
                      <a:endParaRPr lang="tr-TR" sz="700">
                        <a:solidFill>
                          <a:srgbClr val="000000"/>
                        </a:solidFill>
                        <a:latin typeface="Times New Roman"/>
                        <a:ea typeface="Calibri"/>
                      </a:endParaRPr>
                    </a:p>
                  </a:txBody>
                  <a:tcPr marL="42325" marR="423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6151">
                <a:tc>
                  <a:txBody>
                    <a:bodyPr/>
                    <a:lstStyle/>
                    <a:p>
                      <a:pPr algn="ctr">
                        <a:lnSpc>
                          <a:spcPct val="115000"/>
                        </a:lnSpc>
                        <a:spcAft>
                          <a:spcPts val="0"/>
                        </a:spcAft>
                      </a:pPr>
                      <a:r>
                        <a:rPr lang="tr-TR" sz="600" b="1">
                          <a:latin typeface="Times New Roman"/>
                          <a:ea typeface="SimSun"/>
                          <a:cs typeface="Times New Roman"/>
                        </a:rPr>
                        <a:t>Ara</a:t>
                      </a:r>
                      <a:endParaRPr lang="tr-TR" sz="700">
                        <a:latin typeface="Calibri"/>
                        <a:ea typeface="SimSun"/>
                        <a:cs typeface="Times New Roman"/>
                      </a:endParaRPr>
                    </a:p>
                  </a:txBody>
                  <a:tcPr marL="42325" marR="423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600" b="1">
                          <a:latin typeface="Times New Roman"/>
                          <a:ea typeface="SimSun"/>
                          <a:cs typeface="Times New Roman"/>
                        </a:rPr>
                        <a:t>15-20 dk</a:t>
                      </a:r>
                      <a:endParaRPr lang="tr-TR" sz="700">
                        <a:latin typeface="Calibri"/>
                        <a:ea typeface="SimSun"/>
                        <a:cs typeface="Times New Roman"/>
                      </a:endParaRPr>
                    </a:p>
                  </a:txBody>
                  <a:tcPr marL="42325" marR="423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600" b="1">
                          <a:latin typeface="Times New Roman"/>
                          <a:ea typeface="SimSun"/>
                          <a:cs typeface="Times New Roman"/>
                        </a:rPr>
                        <a:t>Teneffüs</a:t>
                      </a:r>
                      <a:endParaRPr lang="tr-TR" sz="700">
                        <a:latin typeface="Calibri"/>
                        <a:ea typeface="SimSun"/>
                        <a:cs typeface="Times New Roman"/>
                      </a:endParaRPr>
                    </a:p>
                  </a:txBody>
                  <a:tcPr marL="42325" marR="423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600" b="1">
                          <a:latin typeface="Times New Roman"/>
                          <a:ea typeface="SimSun"/>
                          <a:cs typeface="Times New Roman"/>
                        </a:rPr>
                        <a:t>Teneffüs</a:t>
                      </a:r>
                      <a:endParaRPr lang="tr-TR" sz="700">
                        <a:latin typeface="Calibri"/>
                        <a:ea typeface="SimSun"/>
                        <a:cs typeface="Times New Roman"/>
                      </a:endParaRPr>
                    </a:p>
                  </a:txBody>
                  <a:tcPr marL="42325" marR="423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600" b="1">
                          <a:latin typeface="Times New Roman"/>
                          <a:ea typeface="SimSun"/>
                          <a:cs typeface="Times New Roman"/>
                        </a:rPr>
                        <a:t>Teneffüs</a:t>
                      </a:r>
                      <a:endParaRPr lang="tr-TR" sz="700">
                        <a:latin typeface="Calibri"/>
                        <a:ea typeface="SimSun"/>
                        <a:cs typeface="Times New Roman"/>
                      </a:endParaRPr>
                    </a:p>
                  </a:txBody>
                  <a:tcPr marL="42325" marR="423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600" b="1">
                          <a:latin typeface="Times New Roman"/>
                          <a:ea typeface="SimSun"/>
                          <a:cs typeface="Times New Roman"/>
                        </a:rPr>
                        <a:t>Teneffüs</a:t>
                      </a:r>
                      <a:endParaRPr lang="tr-TR" sz="700">
                        <a:latin typeface="Calibri"/>
                        <a:ea typeface="SimSun"/>
                        <a:cs typeface="Times New Roman"/>
                      </a:endParaRPr>
                    </a:p>
                  </a:txBody>
                  <a:tcPr marL="42325" marR="423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600" b="1">
                          <a:latin typeface="Times New Roman"/>
                          <a:ea typeface="SimSun"/>
                          <a:cs typeface="Times New Roman"/>
                        </a:rPr>
                        <a:t>Teneffüs</a:t>
                      </a:r>
                      <a:endParaRPr lang="tr-TR" sz="700">
                        <a:latin typeface="Calibri"/>
                        <a:ea typeface="SimSun"/>
                        <a:cs typeface="Times New Roman"/>
                      </a:endParaRPr>
                    </a:p>
                  </a:txBody>
                  <a:tcPr marL="42325" marR="423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61515">
                <a:tc>
                  <a:txBody>
                    <a:bodyPr/>
                    <a:lstStyle/>
                    <a:p>
                      <a:pPr algn="l">
                        <a:lnSpc>
                          <a:spcPct val="115000"/>
                        </a:lnSpc>
                        <a:spcAft>
                          <a:spcPts val="0"/>
                        </a:spcAft>
                      </a:pPr>
                      <a:r>
                        <a:rPr lang="tr-TR" sz="600" b="1">
                          <a:latin typeface="Times New Roman"/>
                          <a:ea typeface="SimSun"/>
                          <a:cs typeface="Times New Roman"/>
                        </a:rPr>
                        <a:t>III.Ders</a:t>
                      </a:r>
                      <a:endParaRPr lang="tr-TR" sz="700">
                        <a:latin typeface="Calibri"/>
                        <a:ea typeface="SimSun"/>
                        <a:cs typeface="Times New Roman"/>
                      </a:endParaRPr>
                    </a:p>
                  </a:txBody>
                  <a:tcPr marL="42325" marR="423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600" b="1">
                          <a:latin typeface="Times New Roman"/>
                          <a:ea typeface="SimSun"/>
                          <a:cs typeface="Times New Roman"/>
                        </a:rPr>
                        <a:t>40dk</a:t>
                      </a:r>
                      <a:endParaRPr lang="tr-TR" sz="700">
                        <a:latin typeface="Calibri"/>
                        <a:ea typeface="SimSun"/>
                        <a:cs typeface="Times New Roman"/>
                      </a:endParaRPr>
                    </a:p>
                  </a:txBody>
                  <a:tcPr marL="42325" marR="423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600">
                          <a:latin typeface="Times New Roman"/>
                          <a:ea typeface="SimSun"/>
                          <a:cs typeface="Times New Roman"/>
                        </a:rPr>
                        <a:t>1-Öğrencilerin birbirleriyle tanışmalarını amaçlayan oyunlar oynama</a:t>
                      </a:r>
                      <a:endParaRPr lang="tr-TR" sz="700">
                        <a:latin typeface="Calibri"/>
                        <a:ea typeface="SimSun"/>
                        <a:cs typeface="Times New Roman"/>
                      </a:endParaRPr>
                    </a:p>
                    <a:p>
                      <a:pPr algn="l">
                        <a:lnSpc>
                          <a:spcPct val="115000"/>
                        </a:lnSpc>
                        <a:spcAft>
                          <a:spcPts val="0"/>
                        </a:spcAft>
                      </a:pPr>
                      <a:r>
                        <a:rPr lang="tr-TR" sz="600">
                          <a:latin typeface="Times New Roman"/>
                          <a:ea typeface="SimSun"/>
                          <a:cs typeface="Times New Roman"/>
                        </a:rPr>
                        <a:t>2-Bir oyun öğrenme, birlikte oynama (şarkılı oyunlar ).</a:t>
                      </a:r>
                      <a:endParaRPr lang="tr-TR" sz="700">
                        <a:latin typeface="Calibri"/>
                        <a:ea typeface="SimSun"/>
                        <a:cs typeface="Times New Roman"/>
                      </a:endParaRPr>
                    </a:p>
                  </a:txBody>
                  <a:tcPr marL="42325" marR="423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600">
                          <a:latin typeface="Times New Roman"/>
                          <a:ea typeface="SimSun"/>
                          <a:cs typeface="Times New Roman"/>
                        </a:rPr>
                        <a:t>1-</a:t>
                      </a:r>
                      <a:r>
                        <a:rPr lang="tr-TR" sz="600" b="1">
                          <a:latin typeface="Times New Roman"/>
                          <a:ea typeface="SimSun"/>
                          <a:cs typeface="Times New Roman"/>
                        </a:rPr>
                        <a:t>Dinleyelim yapalım</a:t>
                      </a:r>
                      <a:endParaRPr lang="tr-TR" sz="700">
                        <a:latin typeface="Calibri"/>
                        <a:ea typeface="SimSun"/>
                        <a:cs typeface="Times New Roman"/>
                      </a:endParaRPr>
                    </a:p>
                    <a:p>
                      <a:pPr algn="l">
                        <a:lnSpc>
                          <a:spcPct val="115000"/>
                        </a:lnSpc>
                        <a:spcAft>
                          <a:spcPts val="0"/>
                        </a:spcAft>
                      </a:pPr>
                      <a:r>
                        <a:rPr lang="tr-TR" sz="600">
                          <a:latin typeface="Times New Roman"/>
                          <a:ea typeface="SimSun"/>
                          <a:cs typeface="Times New Roman"/>
                        </a:rPr>
                        <a:t>2-Okul bahçesi, spor salonu ya da uygun bir alanda sıra olma, dağılma, toplanma, halka olma çalışmaları.</a:t>
                      </a:r>
                      <a:endParaRPr lang="tr-TR" sz="700">
                        <a:latin typeface="Calibri"/>
                        <a:ea typeface="SimSun"/>
                        <a:cs typeface="Times New Roman"/>
                      </a:endParaRPr>
                    </a:p>
                    <a:p>
                      <a:pPr algn="l">
                        <a:lnSpc>
                          <a:spcPct val="115000"/>
                        </a:lnSpc>
                        <a:spcAft>
                          <a:spcPts val="0"/>
                        </a:spcAft>
                      </a:pPr>
                      <a:r>
                        <a:rPr lang="tr-TR" sz="600">
                          <a:latin typeface="Times New Roman"/>
                          <a:ea typeface="SimSun"/>
                          <a:cs typeface="Times New Roman"/>
                        </a:rPr>
                        <a:t>3-Çalışma sonunda bugün neler yaptık, yarın ne yapacağız, getirilecek resim malzemesi ve oyuncakların açıklanması.</a:t>
                      </a:r>
                      <a:endParaRPr lang="tr-TR" sz="700">
                        <a:latin typeface="Calibri"/>
                        <a:ea typeface="SimSun"/>
                        <a:cs typeface="Times New Roman"/>
                      </a:endParaRPr>
                    </a:p>
                  </a:txBody>
                  <a:tcPr marL="42325" marR="423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600" b="1">
                          <a:latin typeface="Times New Roman"/>
                          <a:ea typeface="SimSun"/>
                          <a:cs typeface="Times New Roman"/>
                        </a:rPr>
                        <a:t>Kes kullan maskemizi yapalım</a:t>
                      </a:r>
                      <a:endParaRPr lang="tr-TR" sz="700">
                        <a:latin typeface="Calibri"/>
                        <a:ea typeface="SimSun"/>
                        <a:cs typeface="Times New Roman"/>
                      </a:endParaRPr>
                    </a:p>
                    <a:p>
                      <a:pPr algn="l">
                        <a:lnSpc>
                          <a:spcPct val="115000"/>
                        </a:lnSpc>
                        <a:spcAft>
                          <a:spcPts val="0"/>
                        </a:spcAft>
                      </a:pPr>
                      <a:r>
                        <a:rPr lang="tr-TR" sz="600" b="1">
                          <a:latin typeface="Times New Roman"/>
                          <a:ea typeface="SimSun"/>
                          <a:cs typeface="Times New Roman"/>
                        </a:rPr>
                        <a:t>1-</a:t>
                      </a:r>
                      <a:r>
                        <a:rPr lang="tr-TR" sz="600">
                          <a:latin typeface="Times New Roman"/>
                          <a:ea typeface="SimSun"/>
                          <a:cs typeface="Times New Roman"/>
                        </a:rPr>
                        <a:t>Kitabımızda bulunan maskemizin boyanması ,kesilip  kullanılır hala getirilmesi</a:t>
                      </a:r>
                      <a:endParaRPr lang="tr-TR" sz="700">
                        <a:latin typeface="Calibri"/>
                        <a:ea typeface="SimSun"/>
                        <a:cs typeface="Times New Roman"/>
                      </a:endParaRPr>
                    </a:p>
                  </a:txBody>
                  <a:tcPr marL="42325" marR="423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600">
                          <a:latin typeface="Times New Roman"/>
                          <a:ea typeface="SimSun"/>
                          <a:cs typeface="Times New Roman"/>
                        </a:rPr>
                        <a:t>1-Sınıf içi ve sınıflar arası sosyal ve kültürel etkinliklerin düzenlenmesi.      2- Okuldaki diğer birinci sınıfların ziyaret edilmesi.</a:t>
                      </a:r>
                      <a:endParaRPr lang="tr-TR" sz="700">
                        <a:latin typeface="Calibri"/>
                        <a:ea typeface="SimSun"/>
                        <a:cs typeface="Times New Roman"/>
                      </a:endParaRPr>
                    </a:p>
                    <a:p>
                      <a:pPr algn="l">
                        <a:lnSpc>
                          <a:spcPct val="115000"/>
                        </a:lnSpc>
                        <a:spcAft>
                          <a:spcPts val="0"/>
                        </a:spcAft>
                      </a:pPr>
                      <a:r>
                        <a:rPr lang="tr-TR" sz="600">
                          <a:latin typeface="Times New Roman"/>
                          <a:ea typeface="SimSun"/>
                          <a:cs typeface="Times New Roman"/>
                        </a:rPr>
                        <a:t>(İsteğe bağlı.)</a:t>
                      </a:r>
                      <a:endParaRPr lang="tr-TR" sz="700">
                        <a:latin typeface="Calibri"/>
                        <a:ea typeface="SimSun"/>
                        <a:cs typeface="Times New Roman"/>
                      </a:endParaRPr>
                    </a:p>
                  </a:txBody>
                  <a:tcPr marL="42325" marR="423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600" dirty="0">
                          <a:latin typeface="Times New Roman"/>
                          <a:ea typeface="SimSun"/>
                          <a:cs typeface="Times New Roman"/>
                        </a:rPr>
                        <a:t>1-</a:t>
                      </a:r>
                      <a:r>
                        <a:rPr lang="tr-TR" sz="600" b="1" dirty="0">
                          <a:latin typeface="Times New Roman"/>
                          <a:ea typeface="SimSun"/>
                          <a:cs typeface="Times New Roman"/>
                        </a:rPr>
                        <a:t>Boyuyorum 4</a:t>
                      </a:r>
                      <a:endParaRPr lang="tr-TR" sz="700" dirty="0">
                        <a:latin typeface="Calibri"/>
                        <a:ea typeface="SimSun"/>
                        <a:cs typeface="Times New Roman"/>
                      </a:endParaRPr>
                    </a:p>
                    <a:p>
                      <a:pPr algn="l">
                        <a:lnSpc>
                          <a:spcPct val="115000"/>
                        </a:lnSpc>
                        <a:spcAft>
                          <a:spcPts val="0"/>
                        </a:spcAft>
                      </a:pPr>
                      <a:r>
                        <a:rPr lang="tr-TR" sz="600" dirty="0">
                          <a:latin typeface="Times New Roman"/>
                          <a:ea typeface="SimSun"/>
                          <a:cs typeface="Times New Roman"/>
                        </a:rPr>
                        <a:t>Çalışma kitabımızda bulunan boyama sayfasını istedikleri renkte boyayabileceklerinin söylenilmesi.</a:t>
                      </a:r>
                      <a:endParaRPr lang="tr-TR" sz="700" dirty="0">
                        <a:latin typeface="Calibri"/>
                        <a:ea typeface="SimSun"/>
                        <a:cs typeface="Times New Roman"/>
                      </a:endParaRPr>
                    </a:p>
                  </a:txBody>
                  <a:tcPr marL="42325" marR="423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049" name="Text Box 1"/>
          <p:cNvSpPr txBox="1">
            <a:spLocks noChangeArrowheads="1"/>
          </p:cNvSpPr>
          <p:nvPr/>
        </p:nvSpPr>
        <p:spPr bwMode="auto">
          <a:xfrm>
            <a:off x="-77788" y="6134100"/>
            <a:ext cx="2536826" cy="8858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1000" b="0" i="0" u="none" strike="noStrike" cap="none" normalizeH="0" baseline="0" smtClean="0">
                <a:ln>
                  <a:noFill/>
                </a:ln>
                <a:solidFill>
                  <a:schemeClr val="tx1"/>
                </a:solidFill>
                <a:effectLst/>
                <a:latin typeface="Calibri" pitchFamily="34" charset="0"/>
                <a:ea typeface="SimSun" pitchFamily="2" charset="-122"/>
                <a:cs typeface="Times New Roman" pitchFamily="18" charset="0"/>
              </a:rPr>
              <a:t>1/… Sınıf Öğretmeni</a:t>
            </a:r>
            <a:endParaRPr kumimoji="0" lang="tr-TR" sz="1800" b="0" i="0" u="none" strike="noStrike" cap="none" normalizeH="0" baseline="0" smtClean="0">
              <a:ln>
                <a:noFill/>
              </a:ln>
              <a:solidFill>
                <a:schemeClr val="tx1"/>
              </a:solidFill>
              <a:effectLst/>
              <a:latin typeface="Arial" pitchFamily="34" charset="0"/>
              <a:cs typeface="Arial" pitchFamily="34" charset="0"/>
            </a:endParaRPr>
          </a:p>
        </p:txBody>
      </p:sp>
      <p:sp>
        <p:nvSpPr>
          <p:cNvPr id="2050" name="Text Box 2"/>
          <p:cNvSpPr txBox="1">
            <a:spLocks noChangeArrowheads="1"/>
          </p:cNvSpPr>
          <p:nvPr/>
        </p:nvSpPr>
        <p:spPr bwMode="auto">
          <a:xfrm>
            <a:off x="7110413" y="6086475"/>
            <a:ext cx="2446337" cy="8858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chemeClr val="tx1"/>
                </a:solidFill>
                <a:effectLst/>
                <a:latin typeface="Calibri" pitchFamily="34" charset="0"/>
                <a:ea typeface="SimSun" pitchFamily="2" charset="-122"/>
                <a:cs typeface="Times New Roman" pitchFamily="18" charset="0"/>
              </a:rPr>
              <a:t>Okul Müdürü </a:t>
            </a:r>
            <a:endParaRPr kumimoji="0" lang="tr-TR" sz="1800" b="0" i="0" u="none" strike="noStrike" cap="none" normalizeH="0" baseline="0" smtClean="0">
              <a:ln>
                <a:noFill/>
              </a:ln>
              <a:solidFill>
                <a:schemeClr val="tx1"/>
              </a:solidFill>
              <a:effectLst/>
              <a:latin typeface="Arial" pitchFamily="34" charset="0"/>
              <a:cs typeface="Arial" pitchFamily="34" charset="0"/>
            </a:endParaRPr>
          </a:p>
        </p:txBody>
      </p:sp>
      <p:sp>
        <p:nvSpPr>
          <p:cNvPr id="2051" name="Rectangle 3"/>
          <p:cNvSpPr>
            <a:spLocks noChangeArrowheads="1"/>
          </p:cNvSpPr>
          <p:nvPr/>
        </p:nvSpPr>
        <p:spPr bwMode="auto">
          <a:xfrm>
            <a:off x="323528" y="332656"/>
            <a:ext cx="8493672" cy="5232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400" b="0" i="0" u="none" strike="noStrike" cap="none" normalizeH="0" baseline="0" dirty="0" smtClean="0">
                <a:ln>
                  <a:noFill/>
                </a:ln>
                <a:solidFill>
                  <a:schemeClr val="tx1"/>
                </a:solidFill>
                <a:effectLst/>
                <a:latin typeface="Calibri" pitchFamily="34" charset="0"/>
                <a:ea typeface="SimSun" pitchFamily="2" charset="-122"/>
                <a:cs typeface="Times New Roman" pitchFamily="18" charset="0"/>
              </a:rPr>
              <a:t>ÖRNEK:</a:t>
            </a:r>
            <a:r>
              <a:rPr kumimoji="0" lang="tr-TR" sz="1400" b="1" i="0" u="none" strike="noStrike" cap="none" normalizeH="0" baseline="0" dirty="0" smtClean="0">
                <a:ln>
                  <a:noFill/>
                </a:ln>
                <a:solidFill>
                  <a:schemeClr val="tx1"/>
                </a:solidFill>
                <a:effectLst/>
                <a:latin typeface="Calibri" pitchFamily="34" charset="0"/>
                <a:ea typeface="SimSun" pitchFamily="2" charset="-122"/>
                <a:cs typeface="Times New Roman" pitchFamily="18" charset="0"/>
              </a:rPr>
              <a:t>                   2014-2015 EĞİTİM-ÖĞRETİM YILI ………..  İLKOKULU 1. SINIFLAR  HAFTALIK UYUM PROGRAMI   </a:t>
            </a:r>
            <a:endParaRPr kumimoji="0" lang="tr-TR"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2054" name="Rectangle 6"/>
          <p:cNvSpPr>
            <a:spLocks noChangeArrowheads="1"/>
          </p:cNvSpPr>
          <p:nvPr/>
        </p:nvSpPr>
        <p:spPr bwMode="auto">
          <a:xfrm>
            <a:off x="0" y="45720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000" b="1" i="0" u="none" strike="noStrike" cap="none" normalizeH="0" baseline="0" smtClean="0">
              <a:ln>
                <a:noFill/>
              </a:ln>
              <a:solidFill>
                <a:schemeClr val="tx1"/>
              </a:solidFill>
              <a:effectLst/>
              <a:latin typeface="Calibri" pitchFamily="34" charset="0"/>
              <a:ea typeface="SimSun" pitchFamily="2"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1" i="0" u="none" strike="noStrike" cap="none" normalizeH="0" baseline="0" smtClean="0">
                <a:ln>
                  <a:noFill/>
                </a:ln>
                <a:solidFill>
                  <a:schemeClr val="tx1"/>
                </a:solidFill>
                <a:effectLst/>
                <a:latin typeface="Calibri" pitchFamily="34" charset="0"/>
                <a:ea typeface="SimSun" pitchFamily="2" charset="-122"/>
                <a:cs typeface="Times New Roman" pitchFamily="18" charset="0"/>
              </a:rPr>
              <a:t>                    </a:t>
            </a:r>
            <a:endParaRPr kumimoji="0" lang="tr-TR"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ransition>
    <p:cu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p:txBody>
          <a:bodyPr>
            <a:normAutofit/>
          </a:bodyPr>
          <a:lstStyle/>
          <a:p>
            <a:r>
              <a:rPr lang="tr-TR" sz="3600" dirty="0" smtClean="0"/>
              <a:t>DİNLEDİĞİNİZ İÇİN TEŞEKKÜRLER</a:t>
            </a:r>
            <a:endParaRPr lang="tr-TR" sz="3600" dirty="0"/>
          </a:p>
        </p:txBody>
      </p:sp>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ORYANTASYON HİZMETLERİ</a:t>
            </a:r>
            <a:br>
              <a:rPr lang="tr-TR" dirty="0" smtClean="0"/>
            </a:br>
            <a:endParaRPr lang="tr-TR" dirty="0"/>
          </a:p>
        </p:txBody>
      </p:sp>
      <p:sp>
        <p:nvSpPr>
          <p:cNvPr id="3" name="2 İçerik Yer Tutucusu"/>
          <p:cNvSpPr>
            <a:spLocks noGrp="1"/>
          </p:cNvSpPr>
          <p:nvPr>
            <p:ph sz="quarter" idx="1"/>
          </p:nvPr>
        </p:nvSpPr>
        <p:spPr>
          <a:xfrm>
            <a:off x="457200" y="980728"/>
            <a:ext cx="8075240" cy="5493224"/>
          </a:xfrm>
        </p:spPr>
        <p:txBody>
          <a:bodyPr>
            <a:normAutofit/>
          </a:bodyPr>
          <a:lstStyle/>
          <a:p>
            <a:r>
              <a:rPr lang="tr-TR" dirty="0" smtClean="0"/>
              <a:t>Psikolojik danışma ve rehberlikte alıştırma-oryantasyon hizmetleri öğrencilere okulu ve okulda bulunan olanakları tanıtmak amacı ile düzenlenen çalışmaları kapsar. Öğrencilere okulu ve okulda bulunan olanakları hatta yakın çevreyi tanıtmak, okul yöneticileri başta olmak üzere okuldaki tüm personeli ilgilendiren bir sorumluluktur.</a:t>
            </a:r>
          </a:p>
          <a:p>
            <a:pPr>
              <a:buNone/>
            </a:pPr>
            <a:endParaRPr lang="tr-TR" dirty="0" smtClean="0"/>
          </a:p>
          <a:p>
            <a:r>
              <a:rPr lang="tr-TR" dirty="0" smtClean="0"/>
              <a:t>Yapılan araştırmalar, okulda ve yakın çevrede kendilerine açık bulunan her çeşit fırsat ve olanaklardan yaralanan öğrencilerin daha başarılı oldukları doğrulanmıştır. Bu bakımdan her okulda oryantasyon ve araştırma hizmetlerine önem vermek gerekir.</a:t>
            </a:r>
          </a:p>
          <a:p>
            <a:endParaRPr lang="tr-TR" dirty="0"/>
          </a:p>
        </p:txBody>
      </p:sp>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Oryantasyon çalışmaları şu başlıklar altında ele alınabilir:</a:t>
            </a:r>
            <a:r>
              <a:rPr lang="tr-TR" dirty="0" smtClean="0"/>
              <a:t/>
            </a:r>
            <a:br>
              <a:rPr lang="tr-TR" dirty="0" smtClean="0"/>
            </a:br>
            <a:endParaRPr lang="tr-TR" dirty="0"/>
          </a:p>
        </p:txBody>
      </p:sp>
      <p:sp>
        <p:nvSpPr>
          <p:cNvPr id="3" name="2 İçerik Yer Tutucusu"/>
          <p:cNvSpPr>
            <a:spLocks noGrp="1"/>
          </p:cNvSpPr>
          <p:nvPr>
            <p:ph sz="quarter" idx="1"/>
          </p:nvPr>
        </p:nvSpPr>
        <p:spPr/>
        <p:txBody>
          <a:bodyPr/>
          <a:lstStyle/>
          <a:p>
            <a:r>
              <a:rPr lang="tr-TR" b="1" dirty="0" smtClean="0"/>
              <a:t>Okulun kısa bir tarihçesi ve gelişimi, öğretmen ve öğrenci durumu, uygulanan program türleri hakkında bilgi verme</a:t>
            </a:r>
          </a:p>
          <a:p>
            <a:r>
              <a:rPr lang="tr-TR" b="1" dirty="0" smtClean="0"/>
              <a:t>Okulun fiziksel durumu hakkında bilgi verme</a:t>
            </a:r>
          </a:p>
          <a:p>
            <a:r>
              <a:rPr lang="tr-TR" b="1" dirty="0" smtClean="0"/>
              <a:t>Okulun eğitim programı hakkında bilgi verme</a:t>
            </a:r>
          </a:p>
          <a:p>
            <a:r>
              <a:rPr lang="tr-TR" b="1" dirty="0" smtClean="0"/>
              <a:t>Ders dışı etkinlikler hakkında bilgi verme</a:t>
            </a:r>
          </a:p>
          <a:p>
            <a:r>
              <a:rPr lang="tr-TR" b="1" dirty="0" smtClean="0"/>
              <a:t>Okuldaki psikolojik danışma ve rehberlik hizmetlerinin tanıtılması</a:t>
            </a:r>
          </a:p>
          <a:p>
            <a:r>
              <a:rPr lang="tr-TR" b="1" dirty="0" smtClean="0"/>
              <a:t>Okul çevresi hakkında bilgi</a:t>
            </a:r>
            <a:endParaRPr lang="tr-TR" dirty="0"/>
          </a:p>
        </p:txBody>
      </p:sp>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908720"/>
            <a:ext cx="7467600" cy="1143000"/>
          </a:xfrm>
        </p:spPr>
        <p:txBody>
          <a:bodyPr>
            <a:normAutofit fontScale="90000"/>
          </a:bodyPr>
          <a:lstStyle/>
          <a:p>
            <a:r>
              <a:rPr lang="tr-TR" b="1" dirty="0" smtClean="0"/>
              <a:t>Okulun kısa bir tarihçesi ve gelişimi, öğretmen ve öğrenci durumu, uygulanan program türleri hakkında bilgi verme:</a:t>
            </a:r>
            <a:r>
              <a:rPr lang="tr-TR" dirty="0" smtClean="0"/>
              <a:t> </a:t>
            </a:r>
            <a:endParaRPr lang="tr-TR" dirty="0"/>
          </a:p>
        </p:txBody>
      </p:sp>
      <p:sp>
        <p:nvSpPr>
          <p:cNvPr id="3" name="2 İçerik Yer Tutucusu"/>
          <p:cNvSpPr>
            <a:spLocks noGrp="1"/>
          </p:cNvSpPr>
          <p:nvPr>
            <p:ph sz="quarter" idx="1"/>
          </p:nvPr>
        </p:nvSpPr>
        <p:spPr>
          <a:xfrm>
            <a:off x="457200" y="2420888"/>
            <a:ext cx="7467600" cy="4053064"/>
          </a:xfrm>
        </p:spPr>
        <p:txBody>
          <a:bodyPr/>
          <a:lstStyle/>
          <a:p>
            <a:r>
              <a:rPr lang="tr-TR" dirty="0" smtClean="0"/>
              <a:t>Genellikle bu tür bilgiler okulun açıldığı ilk gündeki kısa bir açılış konuşmasında okul müdürü ve okul müdür yardımcısı tarafından verilebilir.</a:t>
            </a:r>
            <a:endParaRPr lang="tr-TR" dirty="0"/>
          </a:p>
        </p:txBody>
      </p:sp>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Okulun fiziksel durumu hakkında bilgi verme</a:t>
            </a:r>
            <a:br>
              <a:rPr lang="tr-TR" b="1" dirty="0" smtClean="0"/>
            </a:br>
            <a:endParaRPr lang="tr-TR" dirty="0"/>
          </a:p>
        </p:txBody>
      </p:sp>
      <p:sp>
        <p:nvSpPr>
          <p:cNvPr id="3" name="2 İçerik Yer Tutucusu"/>
          <p:cNvSpPr>
            <a:spLocks noGrp="1"/>
          </p:cNvSpPr>
          <p:nvPr>
            <p:ph sz="quarter" idx="1"/>
          </p:nvPr>
        </p:nvSpPr>
        <p:spPr/>
        <p:txBody>
          <a:bodyPr/>
          <a:lstStyle/>
          <a:p>
            <a:r>
              <a:rPr lang="tr-TR" dirty="0" smtClean="0"/>
              <a:t>Okuldaki derslikler, kütüphane, spor salonu, yemek salonu-kantin, öğrencilerin yaralanabilecekleri açık alanlar, müdür ve müdür yardımcılarının odaları, öğretmenler odası, rehberlik ve psikolojik danışma servisi vs. birimlerin tanıtımı bu grupta yer alır.</a:t>
            </a:r>
          </a:p>
          <a:p>
            <a:r>
              <a:rPr lang="tr-TR" dirty="0" smtClean="0"/>
              <a:t>Okul içinde yapılacak kısa bir gezi, öğrencilerin birimleri nerede oldukları, birimlerde görevlilerin kim olduğu ve bunlardan nasıl yararlanacakları konusunda doğrudan bilgi almalarını sağlamaktadır.</a:t>
            </a:r>
          </a:p>
          <a:p>
            <a:endParaRPr lang="tr-TR" dirty="0"/>
          </a:p>
        </p:txBody>
      </p:sp>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Okulun eğitim programı hakkında bilgi verme</a:t>
            </a:r>
            <a:br>
              <a:rPr lang="tr-TR" b="1" dirty="0" smtClean="0"/>
            </a:br>
            <a:endParaRPr lang="tr-TR" dirty="0"/>
          </a:p>
        </p:txBody>
      </p:sp>
      <p:sp>
        <p:nvSpPr>
          <p:cNvPr id="3" name="2 İçerik Yer Tutucusu"/>
          <p:cNvSpPr>
            <a:spLocks noGrp="1"/>
          </p:cNvSpPr>
          <p:nvPr>
            <p:ph sz="quarter" idx="1"/>
          </p:nvPr>
        </p:nvSpPr>
        <p:spPr/>
        <p:txBody>
          <a:bodyPr/>
          <a:lstStyle/>
          <a:p>
            <a:r>
              <a:rPr lang="tr-TR" dirty="0" smtClean="0"/>
              <a:t>Sınıf rehber öğretmenleri okulun amacı ve uygulanan programın niteliği, okulda yürütülen eğitim programının türleri  ve alanları doğrultusunda öğrencilere bir eğitsel plan hazırlarlar.</a:t>
            </a:r>
            <a:endParaRPr lang="tr-TR" dirty="0"/>
          </a:p>
        </p:txBody>
      </p:sp>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Ders dışı etkinlikler hakkında bilgi verme</a:t>
            </a:r>
            <a:endParaRPr lang="tr-TR" dirty="0"/>
          </a:p>
        </p:txBody>
      </p:sp>
      <p:sp>
        <p:nvSpPr>
          <p:cNvPr id="3" name="2 İçerik Yer Tutucusu"/>
          <p:cNvSpPr>
            <a:spLocks noGrp="1"/>
          </p:cNvSpPr>
          <p:nvPr>
            <p:ph sz="quarter" idx="1"/>
          </p:nvPr>
        </p:nvSpPr>
        <p:spPr/>
        <p:txBody>
          <a:bodyPr/>
          <a:lstStyle/>
          <a:p>
            <a:r>
              <a:rPr lang="tr-TR" dirty="0" smtClean="0"/>
              <a:t>Okulda etkinlik gösteren eğitsel kollar ve uğraş alanları, okula bağlı kuruluşlar, spor etkinlikleri, okul gazetesi, okul içi ve okullar arsı yarışmalar, müzik-tiyatro grubu gibi konular bu gurupta yer alır. Öğrencilere bu olanaklar olduğu gibi ayrıca her okulda öğrencilerin uymaları beklenen okulun kendine ait kuralları vardır. Öğrencilerin okula giriş çıkış saatleri, okulun birimlerinin ve araç-gereçlerinin kullanılmasındaki kurallar, başarının değerlendirilmesi, ders ve sınıf geçme ile ilgili yönetmelikler, gibi konularda bilgi vermek öğrencinin istenmeyen davranışını azaltır.</a:t>
            </a:r>
          </a:p>
          <a:p>
            <a:endParaRPr lang="tr-TR" dirty="0"/>
          </a:p>
        </p:txBody>
      </p:sp>
    </p:spTree>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Okul çevresi hakkında bilgi</a:t>
            </a:r>
            <a:endParaRPr lang="tr-TR" dirty="0"/>
          </a:p>
        </p:txBody>
      </p:sp>
      <p:sp>
        <p:nvSpPr>
          <p:cNvPr id="3" name="2 İçerik Yer Tutucusu"/>
          <p:cNvSpPr>
            <a:spLocks noGrp="1"/>
          </p:cNvSpPr>
          <p:nvPr>
            <p:ph sz="quarter" idx="1"/>
          </p:nvPr>
        </p:nvSpPr>
        <p:spPr/>
        <p:txBody>
          <a:bodyPr/>
          <a:lstStyle/>
          <a:p>
            <a:r>
              <a:rPr lang="tr-TR" dirty="0" smtClean="0"/>
              <a:t>Öğrencilerin gereksinimlerinin bir kısmı okulun çevresindeki birimlerden karşılanabilecek gereksinimlerdir. Okulun yakın çevresindeki beslenme, barınma ve alışveriş olanakları, yaralanabilecekleri okullar ve diğer kurumlar, sağlık, spor ve kültürel merkezler, dinlenme, ulaşım olanakları ve yakın çevreden yararlanırken dikkat edilecek önemli noktalar ve varsa bazı tehlikeler hakkında öğrencilere bilgiler vermek yararlıdır.</a:t>
            </a:r>
          </a:p>
          <a:p>
            <a:endParaRPr lang="tr-TR" dirty="0"/>
          </a:p>
        </p:txBody>
      </p:sp>
    </p:spTree>
  </p:cSld>
  <p:clrMapOvr>
    <a:masterClrMapping/>
  </p:clrMapOvr>
  <p:transition>
    <p:cut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457200" y="692696"/>
            <a:ext cx="7467600" cy="5781256"/>
          </a:xfrm>
        </p:spPr>
        <p:txBody>
          <a:bodyPr/>
          <a:lstStyle/>
          <a:p>
            <a:r>
              <a:rPr lang="tr-TR" dirty="0" smtClean="0"/>
              <a:t>Her okul düzeyi için geçerli olmak üzere, okulu ve yakın çevreyi; okulda ve yakın çevrede bulunan olanakları iyi tanıyan ve bunları kullanan öğrencilerin daha üstün bir gelişme gösterdikleri anlaşılmıştır.</a:t>
            </a:r>
          </a:p>
          <a:p>
            <a:endParaRPr lang="tr-TR" dirty="0"/>
          </a:p>
        </p:txBody>
      </p:sp>
    </p:spTree>
  </p:cSld>
  <p:clrMapOvr>
    <a:masterClrMapping/>
  </p:clrMapOvr>
  <p:transition>
    <p:cut/>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umba">
  <a:themeElements>
    <a:clrScheme name="Cumba">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Cumba">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umba">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59</TotalTime>
  <Words>1191</Words>
  <Application>Microsoft Office PowerPoint</Application>
  <PresentationFormat>Ekran Gösterisi (4:3)</PresentationFormat>
  <Paragraphs>121</Paragraphs>
  <Slides>16</Slides>
  <Notes>1</Notes>
  <HiddenSlides>0</HiddenSlides>
  <MMClips>0</MMClips>
  <ScaleCrop>false</ScaleCrop>
  <HeadingPairs>
    <vt:vector size="4" baseType="variant">
      <vt:variant>
        <vt:lpstr>Tema</vt:lpstr>
      </vt:variant>
      <vt:variant>
        <vt:i4>1</vt:i4>
      </vt:variant>
      <vt:variant>
        <vt:lpstr>Slayt Başlıkları</vt:lpstr>
      </vt:variant>
      <vt:variant>
        <vt:i4>16</vt:i4>
      </vt:variant>
    </vt:vector>
  </HeadingPairs>
  <TitlesOfParts>
    <vt:vector size="17" baseType="lpstr">
      <vt:lpstr>Cumba</vt:lpstr>
      <vt:lpstr>ANAOKULU VE İLKOKUL 1. SINIF ÖĞRENCİLERİNİN OKULA UYUMLARI VE ORYANTASYON ÇALIŞMALARININ PLANLANMASI</vt:lpstr>
      <vt:lpstr>ORYANTASYON HİZMETLERİ </vt:lpstr>
      <vt:lpstr>Oryantasyon çalışmaları şu başlıklar altında ele alınabilir: </vt:lpstr>
      <vt:lpstr>Okulun kısa bir tarihçesi ve gelişimi, öğretmen ve öğrenci durumu, uygulanan program türleri hakkında bilgi verme: </vt:lpstr>
      <vt:lpstr>Okulun fiziksel durumu hakkında bilgi verme </vt:lpstr>
      <vt:lpstr>Okulun eğitim programı hakkında bilgi verme </vt:lpstr>
      <vt:lpstr>Ders dışı etkinlikler hakkında bilgi verme</vt:lpstr>
      <vt:lpstr>Okul çevresi hakkında bilgi</vt:lpstr>
      <vt:lpstr>Slayt 9</vt:lpstr>
      <vt:lpstr>Okulöncesi Eğitim Kurumlarında Yapılabilecek Etkinlikler </vt:lpstr>
      <vt:lpstr>Slayt 11</vt:lpstr>
      <vt:lpstr>Slayt 12</vt:lpstr>
      <vt:lpstr>İlköğretim I. Kademede ORYANTASYON İÇİN YapılabilecekLER  </vt:lpstr>
      <vt:lpstr>Slayt 14</vt:lpstr>
      <vt:lpstr>Slayt 15</vt:lpstr>
      <vt:lpstr>Slayt 16</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2015-09-07T21:03:31Z</dcterms:created>
  <dcterms:modified xsi:type="dcterms:W3CDTF">2015-09-09T03:20:25Z</dcterms:modified>
  <cp:category>www.sorubak.com</cp:category>
</cp:coreProperties>
</file>