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63" r:id="rId3"/>
    <p:sldId id="343" r:id="rId4"/>
    <p:sldId id="341" r:id="rId5"/>
    <p:sldId id="344" r:id="rId6"/>
    <p:sldId id="340" r:id="rId7"/>
    <p:sldId id="345" r:id="rId8"/>
    <p:sldId id="346" r:id="rId9"/>
    <p:sldId id="347" r:id="rId10"/>
    <p:sldId id="348" r:id="rId11"/>
    <p:sldId id="349" r:id="rId12"/>
    <p:sldId id="339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1" r:id="rId21"/>
    <p:sldId id="359" r:id="rId22"/>
    <p:sldId id="360" r:id="rId23"/>
    <p:sldId id="361" r:id="rId24"/>
    <p:sldId id="362" r:id="rId25"/>
    <p:sldId id="363" r:id="rId26"/>
    <p:sldId id="374" r:id="rId27"/>
    <p:sldId id="364" r:id="rId28"/>
    <p:sldId id="365" r:id="rId29"/>
    <p:sldId id="366" r:id="rId30"/>
    <p:sldId id="367" r:id="rId31"/>
    <p:sldId id="368" r:id="rId32"/>
    <p:sldId id="375" r:id="rId33"/>
    <p:sldId id="372" r:id="rId34"/>
    <p:sldId id="373" r:id="rId35"/>
    <p:sldId id="369" r:id="rId36"/>
    <p:sldId id="370" r:id="rId37"/>
    <p:sldId id="371" r:id="rId38"/>
    <p:sldId id="376" r:id="rId39"/>
    <p:sldId id="377" r:id="rId40"/>
    <p:sldId id="378" r:id="rId41"/>
    <p:sldId id="379" r:id="rId42"/>
    <p:sldId id="380" r:id="rId43"/>
    <p:sldId id="381" r:id="rId44"/>
    <p:sldId id="382" r:id="rId45"/>
    <p:sldId id="342" r:id="rId4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3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3AAE0-4072-4120-810A-6061C4024FD2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32FC8-F02B-4611-89D3-88F545826AA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29124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www.egitimhane.com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32FC8-F02B-4611-89D3-88F545826AA8}" type="slidenum">
              <a:rPr lang="tr-TR" smtClean="0"/>
              <a:pPr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724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692696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SAYILARDA BASAMAKLAR SUNUSU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9695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2" name="İkizkenar Üçgen 11"/>
          <p:cNvSpPr/>
          <p:nvPr/>
        </p:nvSpPr>
        <p:spPr>
          <a:xfrm>
            <a:off x="1979712" y="1039961"/>
            <a:ext cx="4176464" cy="1117155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0000"/>
                </a:solidFill>
              </a:rPr>
              <a:t> 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60184" y="1218435"/>
            <a:ext cx="1136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2157117"/>
            <a:ext cx="8280920" cy="3288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1964228"/>
              </p:ext>
            </p:extLst>
          </p:nvPr>
        </p:nvGraphicFramePr>
        <p:xfrm>
          <a:off x="539552" y="2220686"/>
          <a:ext cx="3956249" cy="3152530"/>
        </p:xfrm>
        <a:graphic>
          <a:graphicData uri="http://schemas.openxmlformats.org/drawingml/2006/table">
            <a:tbl>
              <a:tblPr/>
              <a:tblGrid>
                <a:gridCol w="3956249"/>
              </a:tblGrid>
              <a:tr h="315253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0434933"/>
              </p:ext>
            </p:extLst>
          </p:nvPr>
        </p:nvGraphicFramePr>
        <p:xfrm>
          <a:off x="4476304" y="2252998"/>
          <a:ext cx="4128144" cy="3096343"/>
        </p:xfrm>
        <a:graphic>
          <a:graphicData uri="http://schemas.openxmlformats.org/drawingml/2006/table">
            <a:tbl>
              <a:tblPr/>
              <a:tblGrid>
                <a:gridCol w="4128144"/>
              </a:tblGrid>
              <a:tr h="309634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4" name="Düz Ok Bağlayıcısı 13"/>
          <p:cNvCxnSpPr/>
          <p:nvPr/>
        </p:nvCxnSpPr>
        <p:spPr>
          <a:xfrm>
            <a:off x="4532615" y="1916832"/>
            <a:ext cx="671760" cy="8172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4680012" y="27340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6" name="Düz Ok Bağlayıcısı 25"/>
          <p:cNvCxnSpPr/>
          <p:nvPr/>
        </p:nvCxnSpPr>
        <p:spPr>
          <a:xfrm flipH="1">
            <a:off x="3355470" y="2062682"/>
            <a:ext cx="504056" cy="8622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651398" y="28864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5691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2" name="İkizkenar Üçgen 11"/>
          <p:cNvSpPr/>
          <p:nvPr/>
        </p:nvSpPr>
        <p:spPr>
          <a:xfrm>
            <a:off x="1979712" y="1039961"/>
            <a:ext cx="4176464" cy="1117155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0000"/>
                </a:solidFill>
              </a:rPr>
              <a:t> 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60184" y="1218435"/>
            <a:ext cx="1136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2157117"/>
            <a:ext cx="8280920" cy="3288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083882"/>
              </p:ext>
            </p:extLst>
          </p:nvPr>
        </p:nvGraphicFramePr>
        <p:xfrm>
          <a:off x="539552" y="2220686"/>
          <a:ext cx="3956249" cy="3152530"/>
        </p:xfrm>
        <a:graphic>
          <a:graphicData uri="http://schemas.openxmlformats.org/drawingml/2006/table">
            <a:tbl>
              <a:tblPr/>
              <a:tblGrid>
                <a:gridCol w="3956249"/>
              </a:tblGrid>
              <a:tr h="315253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0340639"/>
              </p:ext>
            </p:extLst>
          </p:nvPr>
        </p:nvGraphicFramePr>
        <p:xfrm>
          <a:off x="4476304" y="2252998"/>
          <a:ext cx="4128144" cy="3096343"/>
        </p:xfrm>
        <a:graphic>
          <a:graphicData uri="http://schemas.openxmlformats.org/drawingml/2006/table">
            <a:tbl>
              <a:tblPr/>
              <a:tblGrid>
                <a:gridCol w="4128144"/>
              </a:tblGrid>
              <a:tr h="309634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4" name="Düz Ok Bağlayıcısı 13"/>
          <p:cNvCxnSpPr/>
          <p:nvPr/>
        </p:nvCxnSpPr>
        <p:spPr>
          <a:xfrm>
            <a:off x="4532615" y="1916832"/>
            <a:ext cx="671760" cy="8172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4680012" y="27340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6" name="Düz Ok Bağlayıcısı 25"/>
          <p:cNvCxnSpPr/>
          <p:nvPr/>
        </p:nvCxnSpPr>
        <p:spPr>
          <a:xfrm flipH="1">
            <a:off x="3355470" y="2062682"/>
            <a:ext cx="504056" cy="8622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651398" y="28864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9695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03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006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321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83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01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1130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761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2583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882211" y="44624"/>
            <a:ext cx="4858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SAYI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1521" y="1009651"/>
            <a:ext cx="876168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0'dan </a:t>
            </a:r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başlayıp sonsuza </a:t>
            </a: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kadar olan sayılara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sayılar </a:t>
            </a:r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</a:t>
            </a:r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</a:t>
            </a:r>
            <a:endParaRPr lang="tr-TR" sz="6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38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645528"/>
            <a:ext cx="624882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639808" cy="260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366202" y="3430161"/>
            <a:ext cx="619592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4224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34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645528"/>
            <a:ext cx="624882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639808" cy="260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366202" y="3430161"/>
            <a:ext cx="619592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273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40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645528"/>
            <a:ext cx="624882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639808" cy="260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366202" y="3430161"/>
            <a:ext cx="619592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2150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78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645528"/>
            <a:ext cx="624882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639808" cy="260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366202" y="3430161"/>
            <a:ext cx="619592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279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93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645528"/>
            <a:ext cx="624882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639808" cy="260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366202" y="3430161"/>
            <a:ext cx="619592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518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59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645528"/>
            <a:ext cx="624882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639808" cy="260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366202" y="3430161"/>
            <a:ext cx="619592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10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38380" y="44624"/>
            <a:ext cx="73458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1521" y="1009651"/>
            <a:ext cx="876168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Her sayı bulunduğu basamağa göre bir</a:t>
            </a:r>
          </a:p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değer alır. Buna 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2276064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36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752711" y="2522417"/>
            <a:ext cx="42307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 birlik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555776" y="3260883"/>
            <a:ext cx="4608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 onluk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30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214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DEĞERİ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62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712239" y="2476250"/>
            <a:ext cx="452405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 birlik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411760" y="3311422"/>
            <a:ext cx="46805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 onluk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60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95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DEĞERİ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70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843808" y="2476250"/>
            <a:ext cx="42076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 birlik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699792" y="3311422"/>
            <a:ext cx="42484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 onluk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70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70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711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44624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1521" y="1009651"/>
            <a:ext cx="8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0, 2, 3, 4, 5, 6,7,8,</a:t>
            </a:r>
            <a:endParaRPr lang="tr-TR" sz="6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1" y="2420888"/>
            <a:ext cx="876168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10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11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12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13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14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15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16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17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18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19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</a:t>
            </a:r>
            <a:r>
              <a:rPr lang="tr-TR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20</a:t>
            </a:r>
            <a:endParaRPr lang="tr-TR" sz="66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273" y="4437112"/>
            <a:ext cx="87129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UYARI: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ardışık şekilde devam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416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DEĞERİ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84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915816" y="2476250"/>
            <a:ext cx="43516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 birlik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699792" y="3311422"/>
            <a:ext cx="42484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 onluk</a:t>
            </a:r>
            <a:endParaRPr lang="tr-TR" sz="72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80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0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47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DEĞERİ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96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522417"/>
            <a:ext cx="427967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 birlik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427360" y="3281036"/>
            <a:ext cx="482453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 onluk</a:t>
            </a:r>
            <a:endParaRPr lang="tr-TR" sz="6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90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9713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37143" y="44624"/>
            <a:ext cx="5148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SAYI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1521" y="1009651"/>
            <a:ext cx="876168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Rakamların sayıda bulunduğu basamağa bağlı olmadan gösterdiği değere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979235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850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3999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984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4448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1039962"/>
            <a:ext cx="9129856" cy="58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1466851"/>
            <a:ext cx="201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821" y="2924944"/>
            <a:ext cx="31560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 adı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4144" y="4639090"/>
            <a:ext cx="33337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Sayı değeri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414248" y="1266796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5868145" y="2300389"/>
            <a:ext cx="648071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5868145" y="3124998"/>
            <a:ext cx="31450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 flipH="1">
            <a:off x="4414248" y="2300389"/>
            <a:ext cx="517792" cy="8246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336016" y="3124997"/>
            <a:ext cx="26761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570960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311179" y="4869160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280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SAYI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96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522417"/>
            <a:ext cx="113354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427360" y="3281036"/>
            <a:ext cx="14059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  </a:t>
            </a:r>
            <a:endParaRPr lang="tr-TR" sz="6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15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3977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SAYI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48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522417"/>
            <a:ext cx="113354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427360" y="3281036"/>
            <a:ext cx="14059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  </a:t>
            </a:r>
            <a:endParaRPr lang="tr-TR" sz="6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73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00506" y="28192"/>
            <a:ext cx="871296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SAYILARDA BASAMAKLAR</a:t>
            </a:r>
            <a:endParaRPr lang="tr-T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211" y="1458082"/>
            <a:ext cx="87129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 Basamaklı doğal sayılar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3083812"/>
            <a:ext cx="871296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rakamla yazılan sayılara denir.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40714" y="566913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gibi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5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SAYI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98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522417"/>
            <a:ext cx="113354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427360" y="3281036"/>
            <a:ext cx="14059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  </a:t>
            </a:r>
            <a:endParaRPr lang="tr-TR" sz="6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6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SAYI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67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522417"/>
            <a:ext cx="113354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427360" y="3281036"/>
            <a:ext cx="14059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  </a:t>
            </a:r>
            <a:endParaRPr lang="tr-TR" sz="6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178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SAYI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74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522417"/>
            <a:ext cx="113354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427360" y="3281036"/>
            <a:ext cx="14059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  </a:t>
            </a:r>
            <a:endParaRPr lang="tr-TR" sz="6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9309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SAYI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59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522417"/>
            <a:ext cx="113354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427360" y="3281036"/>
            <a:ext cx="14059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  </a:t>
            </a:r>
            <a:endParaRPr lang="tr-TR" sz="6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867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7775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SAYI DEĞERİ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9821" y="1233787"/>
            <a:ext cx="19319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38</a:t>
            </a:r>
            <a:endParaRPr lang="tr-TR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15" name="Düz Bağlayıcı 14"/>
          <p:cNvCxnSpPr/>
          <p:nvPr/>
        </p:nvCxnSpPr>
        <p:spPr>
          <a:xfrm>
            <a:off x="1475656" y="2399760"/>
            <a:ext cx="0" cy="67665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>
            <a:off x="1475656" y="3076415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699792" y="2522417"/>
            <a:ext cx="113354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 flipH="1">
            <a:off x="699944" y="2399760"/>
            <a:ext cx="6085" cy="1461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99944" y="3835034"/>
            <a:ext cx="18558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2427360" y="3281036"/>
            <a:ext cx="14059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  </a:t>
            </a:r>
            <a:endParaRPr lang="tr-TR" sz="6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8402" y="4511751"/>
            <a:ext cx="62298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</a:t>
            </a:r>
            <a:r>
              <a:rPr lang="tr-TR" sz="8000" b="1" cap="none" spc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+</a:t>
            </a:r>
            <a:r>
              <a:rPr lang="tr-TR" sz="80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</a:t>
            </a:r>
            <a:r>
              <a:rPr lang="tr-TR" sz="8000" b="1" cap="none" spc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r>
              <a:rPr lang="tr-TR" sz="80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731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692696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SAYILARDA BASAMAKLAR SUNUSU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9695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48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19821" y="116632"/>
            <a:ext cx="87129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 Basamaklı doğal sayılar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1520" y="1700808"/>
            <a:ext cx="871296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İki rakamla yazılan sayılara iki basamaklı doğal sayılar denir.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51519" y="4983335"/>
            <a:ext cx="87129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12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33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44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62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86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89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98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99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gibi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6305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2" name="İkizkenar Üçgen 11"/>
          <p:cNvSpPr/>
          <p:nvPr/>
        </p:nvSpPr>
        <p:spPr>
          <a:xfrm>
            <a:off x="1979712" y="1039961"/>
            <a:ext cx="4176464" cy="1117155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0000"/>
                </a:solidFill>
              </a:rPr>
              <a:t> 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60183" y="1218435"/>
            <a:ext cx="1136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2157117"/>
            <a:ext cx="8280920" cy="3288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0946493"/>
              </p:ext>
            </p:extLst>
          </p:nvPr>
        </p:nvGraphicFramePr>
        <p:xfrm>
          <a:off x="539552" y="2220686"/>
          <a:ext cx="3956249" cy="3152530"/>
        </p:xfrm>
        <a:graphic>
          <a:graphicData uri="http://schemas.openxmlformats.org/drawingml/2006/table">
            <a:tbl>
              <a:tblPr/>
              <a:tblGrid>
                <a:gridCol w="3956249"/>
              </a:tblGrid>
              <a:tr h="315253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200945"/>
              </p:ext>
            </p:extLst>
          </p:nvPr>
        </p:nvGraphicFramePr>
        <p:xfrm>
          <a:off x="4476304" y="2252998"/>
          <a:ext cx="4128144" cy="3096343"/>
        </p:xfrm>
        <a:graphic>
          <a:graphicData uri="http://schemas.openxmlformats.org/drawingml/2006/table">
            <a:tbl>
              <a:tblPr/>
              <a:tblGrid>
                <a:gridCol w="4128144"/>
              </a:tblGrid>
              <a:tr h="309634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4" name="Düz Ok Bağlayıcısı 13"/>
          <p:cNvCxnSpPr/>
          <p:nvPr/>
        </p:nvCxnSpPr>
        <p:spPr>
          <a:xfrm>
            <a:off x="4532615" y="1916832"/>
            <a:ext cx="671760" cy="8172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4680012" y="27340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6" name="Düz Ok Bağlayıcısı 25"/>
          <p:cNvCxnSpPr/>
          <p:nvPr/>
        </p:nvCxnSpPr>
        <p:spPr>
          <a:xfrm flipH="1">
            <a:off x="3355470" y="2062682"/>
            <a:ext cx="504056" cy="8622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651398" y="28864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8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2" name="İkizkenar Üçgen 11"/>
          <p:cNvSpPr/>
          <p:nvPr/>
        </p:nvSpPr>
        <p:spPr>
          <a:xfrm>
            <a:off x="1979712" y="1039961"/>
            <a:ext cx="4176464" cy="1117155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0000"/>
                </a:solidFill>
              </a:rPr>
              <a:t> 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60184" y="1218435"/>
            <a:ext cx="1136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2157117"/>
            <a:ext cx="8280920" cy="3288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1096168"/>
              </p:ext>
            </p:extLst>
          </p:nvPr>
        </p:nvGraphicFramePr>
        <p:xfrm>
          <a:off x="539552" y="2220686"/>
          <a:ext cx="3956249" cy="3152530"/>
        </p:xfrm>
        <a:graphic>
          <a:graphicData uri="http://schemas.openxmlformats.org/drawingml/2006/table">
            <a:tbl>
              <a:tblPr/>
              <a:tblGrid>
                <a:gridCol w="3956249"/>
              </a:tblGrid>
              <a:tr h="315253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3542104"/>
              </p:ext>
            </p:extLst>
          </p:nvPr>
        </p:nvGraphicFramePr>
        <p:xfrm>
          <a:off x="4476304" y="2252998"/>
          <a:ext cx="4128144" cy="3096343"/>
        </p:xfrm>
        <a:graphic>
          <a:graphicData uri="http://schemas.openxmlformats.org/drawingml/2006/table">
            <a:tbl>
              <a:tblPr/>
              <a:tblGrid>
                <a:gridCol w="4128144"/>
              </a:tblGrid>
              <a:tr h="309634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4" name="Düz Ok Bağlayıcısı 13"/>
          <p:cNvCxnSpPr/>
          <p:nvPr/>
        </p:nvCxnSpPr>
        <p:spPr>
          <a:xfrm>
            <a:off x="4532615" y="1916832"/>
            <a:ext cx="671760" cy="8172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4680012" y="27340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6" name="Düz Ok Bağlayıcısı 25"/>
          <p:cNvCxnSpPr/>
          <p:nvPr/>
        </p:nvCxnSpPr>
        <p:spPr>
          <a:xfrm flipH="1">
            <a:off x="3355470" y="2062682"/>
            <a:ext cx="504056" cy="8622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651398" y="28864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024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2" name="İkizkenar Üçgen 11"/>
          <p:cNvSpPr/>
          <p:nvPr/>
        </p:nvSpPr>
        <p:spPr>
          <a:xfrm>
            <a:off x="1979712" y="1039961"/>
            <a:ext cx="4176464" cy="1117155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0000"/>
                </a:solidFill>
              </a:rPr>
              <a:t> 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60184" y="1218435"/>
            <a:ext cx="1136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2157117"/>
            <a:ext cx="8280920" cy="3288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1120558"/>
              </p:ext>
            </p:extLst>
          </p:nvPr>
        </p:nvGraphicFramePr>
        <p:xfrm>
          <a:off x="539552" y="2220686"/>
          <a:ext cx="3956249" cy="3152530"/>
        </p:xfrm>
        <a:graphic>
          <a:graphicData uri="http://schemas.openxmlformats.org/drawingml/2006/table">
            <a:tbl>
              <a:tblPr/>
              <a:tblGrid>
                <a:gridCol w="3956249"/>
              </a:tblGrid>
              <a:tr h="315253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8357484"/>
              </p:ext>
            </p:extLst>
          </p:nvPr>
        </p:nvGraphicFramePr>
        <p:xfrm>
          <a:off x="4476304" y="2252998"/>
          <a:ext cx="4128144" cy="3096343"/>
        </p:xfrm>
        <a:graphic>
          <a:graphicData uri="http://schemas.openxmlformats.org/drawingml/2006/table">
            <a:tbl>
              <a:tblPr/>
              <a:tblGrid>
                <a:gridCol w="4128144"/>
              </a:tblGrid>
              <a:tr h="309634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4" name="Düz Ok Bağlayıcısı 13"/>
          <p:cNvCxnSpPr/>
          <p:nvPr/>
        </p:nvCxnSpPr>
        <p:spPr>
          <a:xfrm>
            <a:off x="4532615" y="1916832"/>
            <a:ext cx="671760" cy="8172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4680012" y="27340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6" name="Düz Ok Bağlayıcısı 25"/>
          <p:cNvCxnSpPr/>
          <p:nvPr/>
        </p:nvCxnSpPr>
        <p:spPr>
          <a:xfrm flipH="1">
            <a:off x="3355470" y="2062682"/>
            <a:ext cx="504056" cy="8622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651398" y="28864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5016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19821" y="116632"/>
            <a:ext cx="87129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BASAMAKLAR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2" name="İkizkenar Üçgen 11"/>
          <p:cNvSpPr/>
          <p:nvPr/>
        </p:nvSpPr>
        <p:spPr>
          <a:xfrm>
            <a:off x="1979712" y="1039961"/>
            <a:ext cx="4176464" cy="1117155"/>
          </a:xfrm>
          <a:prstGeom prst="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0000"/>
                </a:solidFill>
              </a:rPr>
              <a:t> 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60184" y="1218435"/>
            <a:ext cx="11368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5536" y="2157117"/>
            <a:ext cx="8280920" cy="32881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4624994"/>
              </p:ext>
            </p:extLst>
          </p:nvPr>
        </p:nvGraphicFramePr>
        <p:xfrm>
          <a:off x="539552" y="2220686"/>
          <a:ext cx="3956249" cy="3152530"/>
        </p:xfrm>
        <a:graphic>
          <a:graphicData uri="http://schemas.openxmlformats.org/drawingml/2006/table">
            <a:tbl>
              <a:tblPr/>
              <a:tblGrid>
                <a:gridCol w="3956249"/>
              </a:tblGrid>
              <a:tr h="315253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9508379"/>
              </p:ext>
            </p:extLst>
          </p:nvPr>
        </p:nvGraphicFramePr>
        <p:xfrm>
          <a:off x="4476304" y="2252998"/>
          <a:ext cx="4128144" cy="3096343"/>
        </p:xfrm>
        <a:graphic>
          <a:graphicData uri="http://schemas.openxmlformats.org/drawingml/2006/table">
            <a:tbl>
              <a:tblPr/>
              <a:tblGrid>
                <a:gridCol w="4128144"/>
              </a:tblGrid>
              <a:tr h="309634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4" name="Düz Ok Bağlayıcısı 13"/>
          <p:cNvCxnSpPr/>
          <p:nvPr/>
        </p:nvCxnSpPr>
        <p:spPr>
          <a:xfrm>
            <a:off x="4532615" y="1916832"/>
            <a:ext cx="671760" cy="8172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4680012" y="27340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Birler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26" name="Düz Ok Bağlayıcısı 25"/>
          <p:cNvCxnSpPr/>
          <p:nvPr/>
        </p:nvCxnSpPr>
        <p:spPr>
          <a:xfrm flipH="1">
            <a:off x="3355470" y="2062682"/>
            <a:ext cx="504056" cy="86226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651398" y="2886472"/>
            <a:ext cx="38249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basamağı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09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493</Words>
  <Application>Microsoft Office PowerPoint</Application>
  <PresentationFormat>Ekran Gösterisi (4:3)</PresentationFormat>
  <Paragraphs>263</Paragraphs>
  <Slides>45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4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2015-10-05T06:35:32Z</dcterms:modified>
  <cp:category>www.sorubak.com</cp:category>
</cp:coreProperties>
</file>