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2" r:id="rId26"/>
    <p:sldId id="283" r:id="rId27"/>
    <p:sldId id="284" r:id="rId28"/>
    <p:sldId id="285" r:id="rId29"/>
    <p:sldId id="286" r:id="rId30"/>
    <p:sldId id="288" r:id="rId31"/>
    <p:sldId id="289" r:id="rId32"/>
    <p:sldId id="290" r:id="rId33"/>
    <p:sldId id="291" r:id="rId34"/>
    <p:sldId id="292" r:id="rId35"/>
    <p:sldId id="293" r:id="rId36"/>
    <p:sldId id="294" r:id="rId37"/>
    <p:sldId id="295" r:id="rId38"/>
    <p:sldId id="296" r:id="rId39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66"/>
    <a:srgbClr val="FF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349" autoAdjust="0"/>
  </p:normalViewPr>
  <p:slideViewPr>
    <p:cSldViewPr>
      <p:cViewPr varScale="1">
        <p:scale>
          <a:sx n="68" d="100"/>
          <a:sy n="68" d="100"/>
        </p:scale>
        <p:origin x="-67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71243F-A046-44A3-85C3-A0DE9877CC52}" type="datetimeFigureOut">
              <a:rPr lang="tr-TR" smtClean="0"/>
              <a:pPr/>
              <a:t>06.09.2015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6B6404-A731-40BB-831E-A5434F2C588A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6B6404-A731-40BB-831E-A5434F2C588A}" type="slidenum">
              <a:rPr lang="tr-TR" smtClean="0"/>
              <a:pPr/>
              <a:t>30</a:t>
            </a:fld>
            <a:endParaRPr lang="tr-T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6B6404-A731-40BB-831E-A5434F2C588A}" type="slidenum">
              <a:rPr lang="tr-TR" smtClean="0"/>
              <a:pPr/>
              <a:t>31</a:t>
            </a:fld>
            <a:endParaRPr lang="tr-TR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6B6404-A731-40BB-831E-A5434F2C588A}" type="slidenum">
              <a:rPr lang="tr-TR" smtClean="0"/>
              <a:pPr/>
              <a:t>32</a:t>
            </a:fld>
            <a:endParaRPr lang="tr-TR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6B6404-A731-40BB-831E-A5434F2C588A}" type="slidenum">
              <a:rPr lang="tr-TR" smtClean="0"/>
              <a:pPr/>
              <a:t>33</a:t>
            </a:fld>
            <a:endParaRPr lang="tr-TR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6B6404-A731-40BB-831E-A5434F2C588A}" type="slidenum">
              <a:rPr lang="tr-TR" smtClean="0"/>
              <a:pPr/>
              <a:t>34</a:t>
            </a:fld>
            <a:endParaRPr lang="tr-TR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6B6404-A731-40BB-831E-A5434F2C588A}" type="slidenum">
              <a:rPr lang="tr-TR" smtClean="0"/>
              <a:pPr/>
              <a:t>35</a:t>
            </a:fld>
            <a:endParaRPr lang="tr-TR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6B6404-A731-40BB-831E-A5434F2C588A}" type="slidenum">
              <a:rPr lang="tr-TR" smtClean="0"/>
              <a:pPr/>
              <a:t>36</a:t>
            </a:fld>
            <a:endParaRPr lang="tr-TR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6B6404-A731-40BB-831E-A5434F2C588A}" type="slidenum">
              <a:rPr lang="tr-TR" smtClean="0"/>
              <a:pPr/>
              <a:t>37</a:t>
            </a:fld>
            <a:endParaRPr lang="tr-TR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6B6404-A731-40BB-831E-A5434F2C588A}" type="slidenum">
              <a:rPr lang="tr-TR" smtClean="0"/>
              <a:pPr/>
              <a:t>38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1C66DE-F178-4EBD-9DC9-A229FD64CEF2}" type="datetimeFigureOut">
              <a:rPr lang="tr-TR" smtClean="0"/>
              <a:pPr/>
              <a:t>06.09.2015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8948C9-0DFB-4EF0-9280-944CE4B00F9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1C66DE-F178-4EBD-9DC9-A229FD64CEF2}" type="datetimeFigureOut">
              <a:rPr lang="tr-TR" smtClean="0"/>
              <a:pPr/>
              <a:t>06.09.2015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8948C9-0DFB-4EF0-9280-944CE4B00F9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1C66DE-F178-4EBD-9DC9-A229FD64CEF2}" type="datetimeFigureOut">
              <a:rPr lang="tr-TR" smtClean="0"/>
              <a:pPr/>
              <a:t>06.09.2015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8948C9-0DFB-4EF0-9280-944CE4B00F9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1C66DE-F178-4EBD-9DC9-A229FD64CEF2}" type="datetimeFigureOut">
              <a:rPr lang="tr-TR" smtClean="0"/>
              <a:pPr/>
              <a:t>06.09.2015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8948C9-0DFB-4EF0-9280-944CE4B00F9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1C66DE-F178-4EBD-9DC9-A229FD64CEF2}" type="datetimeFigureOut">
              <a:rPr lang="tr-TR" smtClean="0"/>
              <a:pPr/>
              <a:t>06.09.2015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8948C9-0DFB-4EF0-9280-944CE4B00F9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1C66DE-F178-4EBD-9DC9-A229FD64CEF2}" type="datetimeFigureOut">
              <a:rPr lang="tr-TR" smtClean="0"/>
              <a:pPr/>
              <a:t>06.09.2015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8948C9-0DFB-4EF0-9280-944CE4B00F9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1C66DE-F178-4EBD-9DC9-A229FD64CEF2}" type="datetimeFigureOut">
              <a:rPr lang="tr-TR" smtClean="0"/>
              <a:pPr/>
              <a:t>06.09.2015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8948C9-0DFB-4EF0-9280-944CE4B00F9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1C66DE-F178-4EBD-9DC9-A229FD64CEF2}" type="datetimeFigureOut">
              <a:rPr lang="tr-TR" smtClean="0"/>
              <a:pPr/>
              <a:t>06.09.2015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8948C9-0DFB-4EF0-9280-944CE4B00F9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1C66DE-F178-4EBD-9DC9-A229FD64CEF2}" type="datetimeFigureOut">
              <a:rPr lang="tr-TR" smtClean="0"/>
              <a:pPr/>
              <a:t>06.09.2015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8948C9-0DFB-4EF0-9280-944CE4B00F9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1C66DE-F178-4EBD-9DC9-A229FD64CEF2}" type="datetimeFigureOut">
              <a:rPr lang="tr-TR" smtClean="0"/>
              <a:pPr/>
              <a:t>06.09.2015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8948C9-0DFB-4EF0-9280-944CE4B00F9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1C66DE-F178-4EBD-9DC9-A229FD64CEF2}" type="datetimeFigureOut">
              <a:rPr lang="tr-TR" smtClean="0"/>
              <a:pPr/>
              <a:t>06.09.2015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8948C9-0DFB-4EF0-9280-944CE4B00F9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1C66DE-F178-4EBD-9DC9-A229FD64CEF2}" type="datetimeFigureOut">
              <a:rPr lang="tr-TR" smtClean="0"/>
              <a:pPr/>
              <a:t>06.09.2015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8948C9-0DFB-4EF0-9280-944CE4B00F9D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6 Resim" descr="children-reading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714488" cy="1714488"/>
          </a:xfrm>
          <a:prstGeom prst="rect">
            <a:avLst/>
          </a:prstGeom>
        </p:spPr>
      </p:pic>
      <p:pic>
        <p:nvPicPr>
          <p:cNvPr id="8" name="7 Resim" descr="convention_on_the_rights_of_the_child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357950" y="5003286"/>
            <a:ext cx="2786050" cy="1854713"/>
          </a:xfrm>
          <a:prstGeom prst="rect">
            <a:avLst/>
          </a:prstGeom>
        </p:spPr>
      </p:pic>
      <p:sp>
        <p:nvSpPr>
          <p:cNvPr id="9" name="8 Dikdörtgen"/>
          <p:cNvSpPr/>
          <p:nvPr/>
        </p:nvSpPr>
        <p:spPr>
          <a:xfrm>
            <a:off x="785786" y="2000240"/>
            <a:ext cx="779726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Gölcük </a:t>
            </a:r>
            <a:r>
              <a:rPr lang="tr-TR" sz="5400" b="1" cap="none" spc="0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Piyalepaşa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İlkokulu</a:t>
            </a:r>
            <a:endParaRPr lang="tr-TR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928662" y="2928934"/>
            <a:ext cx="749839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1-F Sınıfı Veli Toplantısına</a:t>
            </a:r>
            <a:endParaRPr lang="tr-TR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2357422" y="3929066"/>
            <a:ext cx="473238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HOŞ GELDİNİZ…</a:t>
            </a:r>
            <a:endParaRPr lang="tr-TR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6 Resim" descr="children-reading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714488" cy="1714488"/>
          </a:xfrm>
          <a:prstGeom prst="rect">
            <a:avLst/>
          </a:prstGeom>
        </p:spPr>
      </p:pic>
      <p:pic>
        <p:nvPicPr>
          <p:cNvPr id="8" name="7 Resim" descr="convention_on_the_rights_of_the_child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357950" y="5003286"/>
            <a:ext cx="2786050" cy="1854713"/>
          </a:xfrm>
          <a:prstGeom prst="rect">
            <a:avLst/>
          </a:prstGeom>
        </p:spPr>
      </p:pic>
      <p:sp>
        <p:nvSpPr>
          <p:cNvPr id="5" name="4 Dikdörtgen"/>
          <p:cNvSpPr/>
          <p:nvPr/>
        </p:nvSpPr>
        <p:spPr>
          <a:xfrm>
            <a:off x="2143108" y="214290"/>
            <a:ext cx="5786478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Öğrenci Başarısını </a:t>
            </a:r>
          </a:p>
          <a:p>
            <a:pPr algn="ctr"/>
            <a:r>
              <a:rPr lang="tr-TR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Etkileyen Etmenler</a:t>
            </a:r>
            <a:endParaRPr lang="tr-TR" sz="4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0" y="1857364"/>
            <a:ext cx="9132628" cy="501675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buFont typeface="Arial" pitchFamily="34" charset="0"/>
              <a:buChar char="•"/>
            </a:pPr>
            <a:r>
              <a:rPr lang="tr-TR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Cezalar kesinlikle dayak, kulak çekme, </a:t>
            </a:r>
          </a:p>
          <a:p>
            <a:r>
              <a:rPr lang="tr-TR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seni sevmiyorum şeklinde olumsuz </a:t>
            </a:r>
          </a:p>
          <a:p>
            <a:r>
              <a:rPr lang="tr-TR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hitap olmayacak. Yapmak istemediği şeyi </a:t>
            </a:r>
          </a:p>
          <a:p>
            <a:r>
              <a:rPr lang="tr-TR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yaparsa çocuğa faydası ne olacak bu </a:t>
            </a:r>
          </a:p>
          <a:p>
            <a:r>
              <a:rPr lang="tr-TR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anlatılmalı. İkna edici olunmalı.</a:t>
            </a:r>
          </a:p>
          <a:p>
            <a:pPr>
              <a:buFont typeface="Arial" pitchFamily="34" charset="0"/>
              <a:buChar char="•"/>
            </a:pPr>
            <a:r>
              <a:rPr lang="tr-TR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Sıkı bir şekilde öğretmenle işbirliği, </a:t>
            </a:r>
          </a:p>
          <a:p>
            <a:r>
              <a:rPr lang="tr-TR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öğrenciyi takip.</a:t>
            </a:r>
          </a:p>
          <a:p>
            <a:endParaRPr lang="tr-TR" sz="40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6 Resim" descr="children-reading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714488" cy="1714488"/>
          </a:xfrm>
          <a:prstGeom prst="rect">
            <a:avLst/>
          </a:prstGeom>
        </p:spPr>
      </p:pic>
      <p:pic>
        <p:nvPicPr>
          <p:cNvPr id="8" name="7 Resim" descr="convention_on_the_rights_of_the_child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357950" y="5003286"/>
            <a:ext cx="2786050" cy="1854713"/>
          </a:xfrm>
          <a:prstGeom prst="rect">
            <a:avLst/>
          </a:prstGeom>
        </p:spPr>
      </p:pic>
      <p:sp>
        <p:nvSpPr>
          <p:cNvPr id="5" name="4 Dikdörtgen"/>
          <p:cNvSpPr/>
          <p:nvPr/>
        </p:nvSpPr>
        <p:spPr>
          <a:xfrm>
            <a:off x="2143108" y="214290"/>
            <a:ext cx="5786478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Öğrenci Başarısını </a:t>
            </a:r>
          </a:p>
          <a:p>
            <a:pPr algn="ctr"/>
            <a:r>
              <a:rPr lang="tr-TR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Etkileyen Etmenler</a:t>
            </a:r>
            <a:endParaRPr lang="tr-TR" sz="4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0" y="1857364"/>
            <a:ext cx="9394303" cy="501675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buFont typeface="Arial" pitchFamily="34" charset="0"/>
              <a:buChar char="•"/>
            </a:pPr>
            <a:r>
              <a:rPr lang="tr-TR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Günlük hayatı okula ve ödevlere göre </a:t>
            </a:r>
          </a:p>
          <a:p>
            <a:r>
              <a:rPr lang="tr-TR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planlama. Oyun saati , </a:t>
            </a:r>
            <a:r>
              <a:rPr lang="tr-TR" sz="4000" b="1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tv</a:t>
            </a:r>
            <a:r>
              <a:rPr lang="tr-TR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saati,</a:t>
            </a:r>
          </a:p>
          <a:p>
            <a:r>
              <a:rPr lang="tr-TR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yemek saati, ödev saati. Bu konuda</a:t>
            </a:r>
          </a:p>
          <a:p>
            <a:r>
              <a:rPr lang="tr-TR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günlük hayatınıza uygun bir plan yapılabilir.</a:t>
            </a:r>
          </a:p>
          <a:p>
            <a:r>
              <a:rPr lang="tr-TR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Örneğin ödevler her gün aynı saatte </a:t>
            </a:r>
          </a:p>
          <a:p>
            <a:r>
              <a:rPr lang="tr-TR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yapılmalı. Bu konuda size daha sonra </a:t>
            </a:r>
          </a:p>
          <a:p>
            <a:r>
              <a:rPr lang="tr-TR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bir plan da dağıtabilirim.</a:t>
            </a:r>
          </a:p>
          <a:p>
            <a:endParaRPr lang="tr-TR" sz="40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6 Resim" descr="children-reading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714488" cy="1714488"/>
          </a:xfrm>
          <a:prstGeom prst="rect">
            <a:avLst/>
          </a:prstGeom>
        </p:spPr>
      </p:pic>
      <p:pic>
        <p:nvPicPr>
          <p:cNvPr id="8" name="7 Resim" descr="convention_on_the_rights_of_the_child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357950" y="5003286"/>
            <a:ext cx="2786050" cy="1854713"/>
          </a:xfrm>
          <a:prstGeom prst="rect">
            <a:avLst/>
          </a:prstGeom>
        </p:spPr>
      </p:pic>
      <p:sp>
        <p:nvSpPr>
          <p:cNvPr id="5" name="4 Dikdörtgen"/>
          <p:cNvSpPr/>
          <p:nvPr/>
        </p:nvSpPr>
        <p:spPr>
          <a:xfrm>
            <a:off x="1785918" y="214290"/>
            <a:ext cx="6286544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Derslerde Kullanılacak</a:t>
            </a:r>
          </a:p>
          <a:p>
            <a:pPr algn="ctr"/>
            <a:r>
              <a:rPr lang="tr-TR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Araç Gereçler</a:t>
            </a:r>
            <a:endParaRPr lang="tr-TR" sz="4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0" y="1857364"/>
            <a:ext cx="9238683" cy="501675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buFont typeface="Arial" pitchFamily="34" charset="0"/>
              <a:buChar char="•"/>
            </a:pPr>
            <a:r>
              <a:rPr lang="tr-TR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Her veliye daha önce ihtiyaç listesi verildi.</a:t>
            </a:r>
          </a:p>
          <a:p>
            <a:r>
              <a:rPr lang="tr-TR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Araç gereçleri henüz almayan veliler lütfen</a:t>
            </a:r>
          </a:p>
          <a:p>
            <a:r>
              <a:rPr lang="tr-TR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çocuğunuzun sağlığını ve derslerimizin</a:t>
            </a:r>
          </a:p>
          <a:p>
            <a:r>
              <a:rPr lang="tr-TR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düzeni için ucuz Çin malı ürünleri tercih</a:t>
            </a:r>
          </a:p>
          <a:p>
            <a:r>
              <a:rPr lang="tr-TR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etmeyiniz. Dayanıklı ve öğrencinin </a:t>
            </a:r>
          </a:p>
          <a:p>
            <a:r>
              <a:rPr lang="tr-TR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derslerde dikkatini dağıtmayacak </a:t>
            </a:r>
          </a:p>
          <a:p>
            <a:r>
              <a:rPr lang="tr-TR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oyuncaksız ve süssüz, sade ürünler </a:t>
            </a:r>
          </a:p>
          <a:p>
            <a:r>
              <a:rPr lang="tr-TR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alınız.</a:t>
            </a:r>
            <a:endParaRPr lang="tr-TR" sz="40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6 Resim" descr="children-reading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714488" cy="1714488"/>
          </a:xfrm>
          <a:prstGeom prst="rect">
            <a:avLst/>
          </a:prstGeom>
        </p:spPr>
      </p:pic>
      <p:pic>
        <p:nvPicPr>
          <p:cNvPr id="8" name="7 Resim" descr="convention_on_the_rights_of_the_child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357950" y="5003286"/>
            <a:ext cx="2786050" cy="1854713"/>
          </a:xfrm>
          <a:prstGeom prst="rect">
            <a:avLst/>
          </a:prstGeom>
        </p:spPr>
      </p:pic>
      <p:sp>
        <p:nvSpPr>
          <p:cNvPr id="5" name="4 Dikdörtgen"/>
          <p:cNvSpPr/>
          <p:nvPr/>
        </p:nvSpPr>
        <p:spPr>
          <a:xfrm>
            <a:off x="1785918" y="214290"/>
            <a:ext cx="6286544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Derslerde Kullanılacak</a:t>
            </a:r>
          </a:p>
          <a:p>
            <a:pPr algn="ctr"/>
            <a:r>
              <a:rPr lang="tr-TR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Araç Gereçler</a:t>
            </a:r>
            <a:endParaRPr lang="tr-TR" sz="4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0" y="1857364"/>
            <a:ext cx="8874224" cy="563231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buFont typeface="Arial" pitchFamily="34" charset="0"/>
              <a:buChar char="•"/>
            </a:pPr>
            <a:r>
              <a:rPr lang="tr-TR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Türkçe dersi için orta boy kılavuz çizgili </a:t>
            </a:r>
          </a:p>
          <a:p>
            <a:r>
              <a:rPr lang="tr-TR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el yazısı defteri (3 adet) </a:t>
            </a:r>
          </a:p>
          <a:p>
            <a:pPr>
              <a:buFont typeface="Arial" pitchFamily="34" charset="0"/>
              <a:buChar char="•"/>
            </a:pPr>
            <a:r>
              <a:rPr lang="tr-TR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Matematik için küçük boy kareli defter</a:t>
            </a:r>
          </a:p>
          <a:p>
            <a:pPr>
              <a:buFont typeface="Arial" pitchFamily="34" charset="0"/>
              <a:buChar char="•"/>
            </a:pPr>
            <a:r>
              <a:rPr lang="tr-TR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Hayat Bilgisi ve Türkçe için 2 adet küçük </a:t>
            </a:r>
          </a:p>
          <a:p>
            <a:r>
              <a:rPr lang="tr-TR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boy çizgili defter.</a:t>
            </a:r>
          </a:p>
          <a:p>
            <a:pPr>
              <a:buFont typeface="Arial" pitchFamily="34" charset="0"/>
              <a:buChar char="•"/>
            </a:pPr>
            <a:r>
              <a:rPr lang="tr-TR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Bir kutu 2HB kurşun kalem</a:t>
            </a:r>
          </a:p>
          <a:p>
            <a:pPr>
              <a:buFont typeface="Arial" pitchFamily="34" charset="0"/>
              <a:buChar char="•"/>
            </a:pPr>
            <a:r>
              <a:rPr lang="tr-TR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Bir kutu kırmızı kalem</a:t>
            </a:r>
          </a:p>
          <a:p>
            <a:pPr>
              <a:buFont typeface="Arial" pitchFamily="34" charset="0"/>
              <a:buChar char="•"/>
            </a:pPr>
            <a:r>
              <a:rPr lang="tr-TR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3 adet silgi ve çöp hazneli </a:t>
            </a:r>
            <a:r>
              <a:rPr lang="tr-TR" sz="4000" b="1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kalemtraş</a:t>
            </a:r>
            <a:r>
              <a:rPr lang="tr-TR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/>
            </a:r>
            <a:br>
              <a:rPr lang="tr-TR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</a:br>
            <a:endParaRPr lang="tr-TR" sz="4000" b="1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6 Resim" descr="children-reading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714488" cy="1714488"/>
          </a:xfrm>
          <a:prstGeom prst="rect">
            <a:avLst/>
          </a:prstGeom>
        </p:spPr>
      </p:pic>
      <p:pic>
        <p:nvPicPr>
          <p:cNvPr id="8" name="7 Resim" descr="convention_on_the_rights_of_the_child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357950" y="5003286"/>
            <a:ext cx="2786050" cy="1854713"/>
          </a:xfrm>
          <a:prstGeom prst="rect">
            <a:avLst/>
          </a:prstGeom>
        </p:spPr>
      </p:pic>
      <p:sp>
        <p:nvSpPr>
          <p:cNvPr id="5" name="4 Dikdörtgen"/>
          <p:cNvSpPr/>
          <p:nvPr/>
        </p:nvSpPr>
        <p:spPr>
          <a:xfrm>
            <a:off x="1785918" y="214290"/>
            <a:ext cx="6286544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Derslerde Kullanılacak</a:t>
            </a:r>
          </a:p>
          <a:p>
            <a:pPr algn="ctr"/>
            <a:r>
              <a:rPr lang="tr-TR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Araç Gereçler</a:t>
            </a:r>
            <a:endParaRPr lang="tr-TR" sz="4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0" y="1857364"/>
            <a:ext cx="9248366" cy="563231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buFont typeface="Arial" pitchFamily="34" charset="0"/>
              <a:buChar char="•"/>
            </a:pPr>
            <a:r>
              <a:rPr lang="tr-TR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Küçük boy sayfası yırtılabilir resim defteri</a:t>
            </a:r>
          </a:p>
          <a:p>
            <a:pPr>
              <a:buFont typeface="Arial" pitchFamily="34" charset="0"/>
              <a:buChar char="•"/>
            </a:pPr>
            <a:r>
              <a:rPr lang="tr-TR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12’li kuru boya seti, pastel boya, suluboya</a:t>
            </a:r>
          </a:p>
          <a:p>
            <a:pPr>
              <a:buFont typeface="Arial" pitchFamily="34" charset="0"/>
              <a:buChar char="•"/>
            </a:pPr>
            <a:r>
              <a:rPr lang="tr-TR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Bulunabilirse izli çalışma defteri</a:t>
            </a:r>
          </a:p>
          <a:p>
            <a:pPr>
              <a:buFont typeface="Arial" pitchFamily="34" charset="0"/>
              <a:buChar char="•"/>
            </a:pPr>
            <a:r>
              <a:rPr lang="tr-TR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Abaküs, </a:t>
            </a:r>
            <a:r>
              <a:rPr lang="tr-TR" sz="4000" b="1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fasülye</a:t>
            </a:r>
            <a:r>
              <a:rPr lang="tr-TR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ve sayı çubuğu</a:t>
            </a:r>
          </a:p>
          <a:p>
            <a:pPr>
              <a:buFont typeface="Arial" pitchFamily="34" charset="0"/>
              <a:buChar char="•"/>
            </a:pPr>
            <a:r>
              <a:rPr lang="tr-TR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1 kutu ataç</a:t>
            </a:r>
          </a:p>
          <a:p>
            <a:pPr>
              <a:buFont typeface="Arial" pitchFamily="34" charset="0"/>
              <a:buChar char="•"/>
            </a:pPr>
            <a:r>
              <a:rPr lang="tr-TR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4 renkli oyun hamuru</a:t>
            </a:r>
          </a:p>
          <a:p>
            <a:pPr>
              <a:buFont typeface="Arial" pitchFamily="34" charset="0"/>
              <a:buChar char="•"/>
            </a:pPr>
            <a:r>
              <a:rPr lang="tr-TR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3 adet </a:t>
            </a:r>
            <a:r>
              <a:rPr lang="tr-TR" sz="4000" b="1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uhu</a:t>
            </a:r>
            <a:r>
              <a:rPr lang="tr-TR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ve 1 adet bant</a:t>
            </a:r>
          </a:p>
          <a:p>
            <a:pPr>
              <a:buFont typeface="Arial" pitchFamily="34" charset="0"/>
              <a:buChar char="•"/>
            </a:pPr>
            <a:r>
              <a:rPr lang="tr-TR" sz="4000" b="1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Prit</a:t>
            </a:r>
            <a:r>
              <a:rPr lang="tr-TR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yapıştırıcı mum tarzında olan</a:t>
            </a:r>
          </a:p>
          <a:p>
            <a:pPr>
              <a:buFont typeface="Arial" pitchFamily="34" charset="0"/>
              <a:buChar char="•"/>
            </a:pPr>
            <a:endParaRPr lang="tr-TR" sz="40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6 Resim" descr="children-reading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714488" cy="1714488"/>
          </a:xfrm>
          <a:prstGeom prst="rect">
            <a:avLst/>
          </a:prstGeom>
        </p:spPr>
      </p:pic>
      <p:pic>
        <p:nvPicPr>
          <p:cNvPr id="8" name="7 Resim" descr="convention_on_the_rights_of_the_child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357950" y="5003286"/>
            <a:ext cx="2786050" cy="1854713"/>
          </a:xfrm>
          <a:prstGeom prst="rect">
            <a:avLst/>
          </a:prstGeom>
        </p:spPr>
      </p:pic>
      <p:sp>
        <p:nvSpPr>
          <p:cNvPr id="5" name="4 Dikdörtgen"/>
          <p:cNvSpPr/>
          <p:nvPr/>
        </p:nvSpPr>
        <p:spPr>
          <a:xfrm>
            <a:off x="1785918" y="214290"/>
            <a:ext cx="6286544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Derslerde Kullanılacak</a:t>
            </a:r>
          </a:p>
          <a:p>
            <a:pPr algn="ctr"/>
            <a:r>
              <a:rPr lang="tr-TR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Araç Gereçler</a:t>
            </a:r>
            <a:endParaRPr lang="tr-TR" sz="4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0" y="1857364"/>
            <a:ext cx="8993681" cy="501675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buFont typeface="Arial" pitchFamily="34" charset="0"/>
              <a:buChar char="•"/>
            </a:pPr>
            <a:r>
              <a:rPr lang="tr-TR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2 gözlü kalem kutu</a:t>
            </a:r>
          </a:p>
          <a:p>
            <a:pPr>
              <a:buFont typeface="Arial" pitchFamily="34" charset="0"/>
              <a:buChar char="•"/>
            </a:pPr>
            <a:r>
              <a:rPr lang="tr-TR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Küt uçlu makas</a:t>
            </a:r>
          </a:p>
          <a:p>
            <a:pPr>
              <a:buFont typeface="Arial" pitchFamily="34" charset="0"/>
              <a:buChar char="•"/>
            </a:pPr>
            <a:r>
              <a:rPr lang="tr-TR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2 adet çıtçıtlı zarf </a:t>
            </a:r>
          </a:p>
          <a:p>
            <a:pPr>
              <a:buFont typeface="Arial" pitchFamily="34" charset="0"/>
              <a:buChar char="•"/>
            </a:pPr>
            <a:r>
              <a:rPr lang="tr-TR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40 poşetli sunu dosyası</a:t>
            </a:r>
          </a:p>
          <a:p>
            <a:pPr>
              <a:buFont typeface="Arial" pitchFamily="34" charset="0"/>
              <a:buChar char="•"/>
            </a:pPr>
            <a:r>
              <a:rPr lang="tr-TR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Okuma Yazma Öğreniyorum kitabı SARI</a:t>
            </a:r>
          </a:p>
          <a:p>
            <a:pPr>
              <a:buFont typeface="Arial" pitchFamily="34" charset="0"/>
              <a:buChar char="•"/>
            </a:pPr>
            <a:r>
              <a:rPr lang="tr-TR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Hayat Bilgisi MAVİ, Matematik KIRMIZI</a:t>
            </a:r>
          </a:p>
          <a:p>
            <a:pPr>
              <a:buFont typeface="Arial" pitchFamily="34" charset="0"/>
              <a:buChar char="•"/>
            </a:pPr>
            <a:r>
              <a:rPr lang="tr-TR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Türkçe kitabı BEYAZ jelatinle kaplanacak.</a:t>
            </a:r>
          </a:p>
          <a:p>
            <a:pPr>
              <a:buFont typeface="Arial" pitchFamily="34" charset="0"/>
              <a:buChar char="•"/>
            </a:pPr>
            <a:r>
              <a:rPr lang="tr-TR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Defterler de renklere uygun kaplanacak.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6 Resim" descr="children-reading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714488" cy="1714488"/>
          </a:xfrm>
          <a:prstGeom prst="rect">
            <a:avLst/>
          </a:prstGeom>
        </p:spPr>
      </p:pic>
      <p:pic>
        <p:nvPicPr>
          <p:cNvPr id="8" name="7 Resim" descr="convention_on_the_rights_of_the_child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357950" y="4357694"/>
            <a:ext cx="2786050" cy="1854713"/>
          </a:xfrm>
          <a:prstGeom prst="rect">
            <a:avLst/>
          </a:prstGeom>
        </p:spPr>
      </p:pic>
      <p:sp>
        <p:nvSpPr>
          <p:cNvPr id="5" name="4 Dikdörtgen"/>
          <p:cNvSpPr/>
          <p:nvPr/>
        </p:nvSpPr>
        <p:spPr>
          <a:xfrm>
            <a:off x="1785918" y="214290"/>
            <a:ext cx="6286544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Derslerde Kullanılacak</a:t>
            </a:r>
          </a:p>
          <a:p>
            <a:pPr algn="ctr"/>
            <a:r>
              <a:rPr lang="tr-TR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Araç Gereçler</a:t>
            </a:r>
            <a:endParaRPr lang="tr-TR" sz="4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0" y="1841242"/>
            <a:ext cx="8534772" cy="501675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buFont typeface="Arial" pitchFamily="34" charset="0"/>
              <a:buChar char="•"/>
            </a:pPr>
            <a:r>
              <a:rPr lang="tr-TR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Her malzemeye küçük fiyat etiketi ile</a:t>
            </a:r>
          </a:p>
          <a:p>
            <a:r>
              <a:rPr lang="tr-TR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öğrenci adı soyadı ve sınıfı yazılacak.</a:t>
            </a:r>
          </a:p>
          <a:p>
            <a:pPr>
              <a:buFont typeface="Arial" pitchFamily="34" charset="0"/>
              <a:buChar char="•"/>
            </a:pPr>
            <a:r>
              <a:rPr lang="tr-TR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Hırkalara da iple öğrenci adı soyadı ve</a:t>
            </a:r>
            <a:br>
              <a:rPr lang="tr-TR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</a:br>
            <a:r>
              <a:rPr lang="tr-TR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sınıfı işlenecek.</a:t>
            </a:r>
          </a:p>
          <a:p>
            <a:pPr>
              <a:buFont typeface="Arial" pitchFamily="34" charset="0"/>
              <a:buChar char="•"/>
            </a:pPr>
            <a:r>
              <a:rPr lang="tr-TR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Beslenme örtüsü, ıslak mendil, peçete</a:t>
            </a:r>
          </a:p>
          <a:p>
            <a:pPr>
              <a:buFont typeface="Arial" pitchFamily="34" charset="0"/>
              <a:buChar char="•"/>
            </a:pPr>
            <a:r>
              <a:rPr lang="tr-TR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Her renkten birer el işi kağıdı, 5 adet</a:t>
            </a:r>
          </a:p>
          <a:p>
            <a:r>
              <a:rPr lang="tr-TR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fon kartonu (Sarı, kırmızı, mavi, yeşil ve</a:t>
            </a:r>
          </a:p>
          <a:p>
            <a:r>
              <a:rPr lang="tr-TR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turuncu renklerde)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6 Resim" descr="children-reading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714488" cy="1714488"/>
          </a:xfrm>
          <a:prstGeom prst="rect">
            <a:avLst/>
          </a:prstGeom>
        </p:spPr>
      </p:pic>
      <p:pic>
        <p:nvPicPr>
          <p:cNvPr id="8" name="7 Resim" descr="convention_on_the_rights_of_the_child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357950" y="5003286"/>
            <a:ext cx="2786050" cy="1854713"/>
          </a:xfrm>
          <a:prstGeom prst="rect">
            <a:avLst/>
          </a:prstGeom>
        </p:spPr>
      </p:pic>
      <p:sp>
        <p:nvSpPr>
          <p:cNvPr id="5" name="4 Dikdörtgen"/>
          <p:cNvSpPr/>
          <p:nvPr/>
        </p:nvSpPr>
        <p:spPr>
          <a:xfrm>
            <a:off x="1785918" y="214290"/>
            <a:ext cx="6286544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Derslerde Kullanılacak</a:t>
            </a:r>
          </a:p>
          <a:p>
            <a:pPr algn="ctr"/>
            <a:r>
              <a:rPr lang="tr-TR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Araç Gereçler</a:t>
            </a:r>
            <a:endParaRPr lang="tr-TR" sz="4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0" y="1857364"/>
            <a:ext cx="9122049" cy="317009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buFont typeface="Arial" pitchFamily="34" charset="0"/>
              <a:buChar char="•"/>
            </a:pPr>
            <a:r>
              <a:rPr lang="tr-TR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Etiket</a:t>
            </a:r>
          </a:p>
          <a:p>
            <a:pPr>
              <a:buFont typeface="Arial" pitchFamily="34" charset="0"/>
              <a:buChar char="•"/>
            </a:pPr>
            <a:r>
              <a:rPr lang="tr-TR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Renkli post-it ve not defteri</a:t>
            </a:r>
          </a:p>
          <a:p>
            <a:pPr>
              <a:buFont typeface="Arial" pitchFamily="34" charset="0"/>
              <a:buChar char="•"/>
            </a:pPr>
            <a:r>
              <a:rPr lang="tr-TR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Öğretmene verilmek üzere mavi, siyah ve</a:t>
            </a:r>
          </a:p>
          <a:p>
            <a:r>
              <a:rPr lang="tr-TR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kırmızı tahta kalemi.</a:t>
            </a:r>
          </a:p>
          <a:p>
            <a:pPr>
              <a:buFont typeface="Arial" pitchFamily="34" charset="0"/>
              <a:buChar char="•"/>
            </a:pPr>
            <a:r>
              <a:rPr lang="tr-TR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Eşofman ve spor ayakkabısı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6 Resim" descr="children-reading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714488" cy="1714488"/>
          </a:xfrm>
          <a:prstGeom prst="rect">
            <a:avLst/>
          </a:prstGeom>
        </p:spPr>
      </p:pic>
      <p:pic>
        <p:nvPicPr>
          <p:cNvPr id="8" name="7 Resim" descr="convention_on_the_rights_of_the_child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357950" y="5003286"/>
            <a:ext cx="2786050" cy="1854713"/>
          </a:xfrm>
          <a:prstGeom prst="rect">
            <a:avLst/>
          </a:prstGeom>
        </p:spPr>
      </p:pic>
      <p:sp>
        <p:nvSpPr>
          <p:cNvPr id="5" name="4 Dikdörtgen"/>
          <p:cNvSpPr/>
          <p:nvPr/>
        </p:nvSpPr>
        <p:spPr>
          <a:xfrm>
            <a:off x="1785918" y="214290"/>
            <a:ext cx="6286544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Ders Programı ve </a:t>
            </a:r>
          </a:p>
          <a:p>
            <a:pPr algn="ctr"/>
            <a:r>
              <a:rPr lang="tr-TR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Derslerin İçeriği</a:t>
            </a:r>
            <a:endParaRPr lang="tr-TR" sz="4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0" y="1714488"/>
            <a:ext cx="7385676" cy="501675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buFont typeface="Arial" pitchFamily="34" charset="0"/>
              <a:buChar char="•"/>
            </a:pPr>
            <a:r>
              <a:rPr lang="tr-TR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10 saat Türkçe</a:t>
            </a:r>
          </a:p>
          <a:p>
            <a:pPr>
              <a:buFont typeface="Arial" pitchFamily="34" charset="0"/>
              <a:buChar char="•"/>
            </a:pPr>
            <a:r>
              <a:rPr lang="tr-TR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5 saat Matematik</a:t>
            </a:r>
          </a:p>
          <a:p>
            <a:pPr>
              <a:buFont typeface="Arial" pitchFamily="34" charset="0"/>
              <a:buChar char="•"/>
            </a:pPr>
            <a:r>
              <a:rPr lang="tr-TR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4 saat Hayat Bilgisi</a:t>
            </a:r>
          </a:p>
          <a:p>
            <a:pPr>
              <a:buFont typeface="Arial" pitchFamily="34" charset="0"/>
              <a:buChar char="•"/>
            </a:pPr>
            <a:r>
              <a:rPr lang="tr-TR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1 saat Görsel Sanatlar </a:t>
            </a:r>
          </a:p>
          <a:p>
            <a:pPr>
              <a:buFont typeface="Arial" pitchFamily="34" charset="0"/>
              <a:buChar char="•"/>
            </a:pPr>
            <a:r>
              <a:rPr lang="tr-TR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1 saat Müzik</a:t>
            </a:r>
          </a:p>
          <a:p>
            <a:pPr>
              <a:buFont typeface="Arial" pitchFamily="34" charset="0"/>
              <a:buChar char="•"/>
            </a:pPr>
            <a:r>
              <a:rPr lang="tr-TR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5 saat oyun ve fiziki etkinlikler</a:t>
            </a:r>
          </a:p>
          <a:p>
            <a:pPr>
              <a:buFont typeface="Arial" pitchFamily="34" charset="0"/>
              <a:buChar char="•"/>
            </a:pPr>
            <a:r>
              <a:rPr lang="tr-TR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4 saat Serbest Zaman Etkinlikleri </a:t>
            </a:r>
          </a:p>
          <a:p>
            <a:r>
              <a:rPr lang="tr-TR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dersleri işlenir.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6 Resim" descr="children-reading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714488" cy="1714488"/>
          </a:xfrm>
          <a:prstGeom prst="rect">
            <a:avLst/>
          </a:prstGeom>
        </p:spPr>
      </p:pic>
      <p:pic>
        <p:nvPicPr>
          <p:cNvPr id="8" name="7 Resim" descr="convention_on_the_rights_of_the_child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357950" y="5003286"/>
            <a:ext cx="2786050" cy="1854713"/>
          </a:xfrm>
          <a:prstGeom prst="rect">
            <a:avLst/>
          </a:prstGeom>
        </p:spPr>
      </p:pic>
      <p:sp>
        <p:nvSpPr>
          <p:cNvPr id="5" name="4 Dikdörtgen"/>
          <p:cNvSpPr/>
          <p:nvPr/>
        </p:nvSpPr>
        <p:spPr>
          <a:xfrm>
            <a:off x="1785918" y="214290"/>
            <a:ext cx="6286544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Ders Programı ve </a:t>
            </a:r>
          </a:p>
          <a:p>
            <a:pPr algn="ctr"/>
            <a:r>
              <a:rPr lang="tr-TR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Derslerin İçeriği</a:t>
            </a:r>
            <a:endParaRPr lang="tr-TR" sz="4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0" y="1571612"/>
            <a:ext cx="9537419" cy="563231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tr-TR" sz="3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Serbest etkinlikler dersinde öğrencilerin ilgi, istek ve </a:t>
            </a:r>
          </a:p>
          <a:p>
            <a:r>
              <a:rPr lang="tr-TR" sz="3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ihtiyaçlarına göre :</a:t>
            </a:r>
          </a:p>
          <a:p>
            <a:r>
              <a:rPr lang="tr-TR" sz="3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Folklor, müsamere, konser, müzik çalışmaları</a:t>
            </a:r>
          </a:p>
          <a:p>
            <a:r>
              <a:rPr lang="tr-TR" sz="3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Monolog,diyalog, grup tartışmaları</a:t>
            </a:r>
          </a:p>
          <a:p>
            <a:r>
              <a:rPr lang="tr-TR" sz="3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Güzel konuşma yazma,kitap okuma,dinleme,resim yapma</a:t>
            </a:r>
          </a:p>
          <a:p>
            <a:r>
              <a:rPr lang="tr-TR" sz="3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Gezi gözlem,inceleme</a:t>
            </a:r>
          </a:p>
          <a:p>
            <a:r>
              <a:rPr lang="tr-TR" sz="3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Bilmece,bulmaca</a:t>
            </a:r>
          </a:p>
          <a:p>
            <a:r>
              <a:rPr lang="tr-TR" sz="3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Şarkı türkü söyleme</a:t>
            </a:r>
          </a:p>
          <a:p>
            <a:r>
              <a:rPr lang="tr-TR" sz="3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Oyun,film izleme</a:t>
            </a:r>
          </a:p>
          <a:p>
            <a:r>
              <a:rPr lang="tr-TR" sz="3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Bahçe etkinlikleri, bitki hayvan yetiştirme </a:t>
            </a:r>
          </a:p>
          <a:p>
            <a:r>
              <a:rPr lang="tr-TR" sz="3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gibi etkinlikler yapılacaktır.</a:t>
            </a:r>
          </a:p>
          <a:p>
            <a:endParaRPr lang="tr-TR" sz="3000" b="1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6 Resim" descr="children-reading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714488" cy="1714488"/>
          </a:xfrm>
          <a:prstGeom prst="rect">
            <a:avLst/>
          </a:prstGeom>
        </p:spPr>
      </p:pic>
      <p:pic>
        <p:nvPicPr>
          <p:cNvPr id="8" name="7 Resim" descr="convention_on_the_rights_of_the_child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357950" y="5003286"/>
            <a:ext cx="2786050" cy="1854713"/>
          </a:xfrm>
          <a:prstGeom prst="rect">
            <a:avLst/>
          </a:prstGeom>
        </p:spPr>
      </p:pic>
      <p:sp>
        <p:nvSpPr>
          <p:cNvPr id="10" name="9 Dikdörtgen"/>
          <p:cNvSpPr/>
          <p:nvPr/>
        </p:nvSpPr>
        <p:spPr>
          <a:xfrm>
            <a:off x="928662" y="2214554"/>
            <a:ext cx="570893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1-F Sınıf Öğretmeni</a:t>
            </a:r>
            <a:endParaRPr lang="tr-TR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2714612" y="3357562"/>
            <a:ext cx="607223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Giray KARAGÜN</a:t>
            </a:r>
            <a:endParaRPr lang="tr-TR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10 Tablo"/>
          <p:cNvGraphicFramePr>
            <a:graphicFrameLocks noGrp="1"/>
          </p:cNvGraphicFramePr>
          <p:nvPr/>
        </p:nvGraphicFramePr>
        <p:xfrm>
          <a:off x="-1" y="0"/>
          <a:ext cx="9001156" cy="6715147"/>
        </p:xfrm>
        <a:graphic>
          <a:graphicData uri="http://schemas.openxmlformats.org/drawingml/2006/table">
            <a:tbl>
              <a:tblPr/>
              <a:tblGrid>
                <a:gridCol w="1766072"/>
                <a:gridCol w="1350863"/>
                <a:gridCol w="1375593"/>
                <a:gridCol w="1563068"/>
                <a:gridCol w="1526837"/>
                <a:gridCol w="1418723"/>
              </a:tblGrid>
              <a:tr h="727003">
                <a:tc gridSpan="6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tr-TR" sz="700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400" b="1" dirty="0" smtClean="0">
                          <a:solidFill>
                            <a:srgbClr val="FF0000"/>
                          </a:solidFill>
                          <a:latin typeface="Arial"/>
                          <a:ea typeface="Times New Roman"/>
                        </a:rPr>
                        <a:t>PİYALEPAŞA </a:t>
                      </a:r>
                      <a:r>
                        <a:rPr lang="tr-TR" sz="2400" b="1" dirty="0">
                          <a:solidFill>
                            <a:srgbClr val="FF0000"/>
                          </a:solidFill>
                          <a:latin typeface="Arial"/>
                          <a:ea typeface="Times New Roman"/>
                        </a:rPr>
                        <a:t>İLKOKULU </a:t>
                      </a:r>
                      <a:r>
                        <a:rPr lang="tr-TR" sz="2400" b="1" dirty="0" smtClean="0">
                          <a:solidFill>
                            <a:srgbClr val="FF0000"/>
                          </a:solidFill>
                          <a:latin typeface="Arial"/>
                          <a:ea typeface="Times New Roman"/>
                        </a:rPr>
                        <a:t>1-F SINIFI </a:t>
                      </a:r>
                      <a:r>
                        <a:rPr lang="tr-TR" sz="2400" b="1" dirty="0">
                          <a:solidFill>
                            <a:srgbClr val="FF0000"/>
                          </a:solidFill>
                          <a:latin typeface="Arial"/>
                          <a:ea typeface="Times New Roman"/>
                        </a:rPr>
                        <a:t>DERS PROGRAMI</a:t>
                      </a:r>
                      <a:endParaRPr lang="tr-TR" sz="2400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700" b="1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    </a:t>
                      </a:r>
                      <a:endParaRPr lang="tr-TR" sz="700" dirty="0">
                        <a:latin typeface="Times New Roman"/>
                        <a:ea typeface="Times New Roman"/>
                      </a:endParaRPr>
                    </a:p>
                  </a:txBody>
                  <a:tcPr marL="27263" marR="27263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51151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000" b="1" dirty="0" smtClean="0">
                          <a:solidFill>
                            <a:srgbClr val="0000FF"/>
                          </a:solidFill>
                          <a:latin typeface="Arial"/>
                          <a:ea typeface="Times New Roman"/>
                        </a:rPr>
                        <a:t>1/F</a:t>
                      </a:r>
                      <a:endParaRPr lang="tr-TR" sz="2000" dirty="0">
                        <a:latin typeface="Times New Roman"/>
                        <a:ea typeface="Times New Roman"/>
                      </a:endParaRPr>
                    </a:p>
                  </a:txBody>
                  <a:tcPr marL="27263" marR="27263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000" b="1" dirty="0" smtClean="0">
                          <a:solidFill>
                            <a:srgbClr val="0000FF"/>
                          </a:solidFill>
                          <a:latin typeface="Arial"/>
                          <a:ea typeface="Times New Roman"/>
                        </a:rPr>
                        <a:t>Pazartesi</a:t>
                      </a:r>
                      <a:endParaRPr lang="tr-TR" sz="2000" dirty="0">
                        <a:latin typeface="Times New Roman"/>
                        <a:ea typeface="Times New Roman"/>
                      </a:endParaRPr>
                    </a:p>
                  </a:txBody>
                  <a:tcPr marL="27263" marR="27263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000" b="1" dirty="0" smtClean="0">
                          <a:solidFill>
                            <a:srgbClr val="0000FF"/>
                          </a:solidFill>
                          <a:latin typeface="Arial"/>
                          <a:ea typeface="Times New Roman"/>
                        </a:rPr>
                        <a:t>Salı</a:t>
                      </a:r>
                      <a:endParaRPr lang="tr-TR" sz="2000" dirty="0">
                        <a:latin typeface="Times New Roman"/>
                        <a:ea typeface="Times New Roman"/>
                      </a:endParaRPr>
                    </a:p>
                  </a:txBody>
                  <a:tcPr marL="27263" marR="27263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000" b="1" dirty="0" smtClean="0">
                          <a:solidFill>
                            <a:srgbClr val="0000FF"/>
                          </a:solidFill>
                          <a:latin typeface="Arial"/>
                          <a:ea typeface="Times New Roman"/>
                        </a:rPr>
                        <a:t>Çarşamba</a:t>
                      </a:r>
                      <a:endParaRPr lang="tr-TR" sz="2000" dirty="0">
                        <a:latin typeface="Times New Roman"/>
                        <a:ea typeface="Times New Roman"/>
                      </a:endParaRPr>
                    </a:p>
                  </a:txBody>
                  <a:tcPr marL="27263" marR="27263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000" b="1" dirty="0" smtClean="0">
                          <a:solidFill>
                            <a:srgbClr val="0000FF"/>
                          </a:solidFill>
                          <a:latin typeface="Arial"/>
                          <a:ea typeface="Times New Roman"/>
                        </a:rPr>
                        <a:t>Perşembe</a:t>
                      </a:r>
                      <a:endParaRPr lang="tr-TR" sz="2000" dirty="0">
                        <a:latin typeface="Times New Roman"/>
                        <a:ea typeface="Times New Roman"/>
                      </a:endParaRPr>
                    </a:p>
                  </a:txBody>
                  <a:tcPr marL="27263" marR="27263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000" b="1" dirty="0" smtClean="0">
                          <a:solidFill>
                            <a:srgbClr val="0000FF"/>
                          </a:solidFill>
                          <a:latin typeface="Arial"/>
                          <a:ea typeface="Times New Roman"/>
                        </a:rPr>
                        <a:t>Cuma</a:t>
                      </a:r>
                      <a:endParaRPr lang="tr-TR" sz="2000" dirty="0">
                        <a:latin typeface="Times New Roman"/>
                        <a:ea typeface="Times New Roman"/>
                      </a:endParaRPr>
                    </a:p>
                  </a:txBody>
                  <a:tcPr marL="27263" marR="27263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5694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1800" b="1" dirty="0" smtClean="0">
                          <a:solidFill>
                            <a:srgbClr val="0000FF"/>
                          </a:solidFill>
                          <a:latin typeface="Arial"/>
                          <a:ea typeface="Times New Roman"/>
                        </a:rPr>
                        <a:t>1.Ders</a:t>
                      </a:r>
                      <a:endParaRPr lang="tr-TR" sz="1800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1800" b="1" dirty="0" smtClean="0">
                          <a:solidFill>
                            <a:srgbClr val="0000FF"/>
                          </a:solidFill>
                          <a:latin typeface="Arial"/>
                          <a:ea typeface="Times New Roman"/>
                        </a:rPr>
                        <a:t>13.00 – 13.40</a:t>
                      </a:r>
                      <a:endParaRPr lang="tr-TR" sz="1800" dirty="0">
                        <a:latin typeface="Times New Roman"/>
                        <a:ea typeface="Times New Roman"/>
                      </a:endParaRPr>
                    </a:p>
                  </a:txBody>
                  <a:tcPr marL="27263" marR="27263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1800" b="1" dirty="0" smtClean="0">
                          <a:solidFill>
                            <a:srgbClr val="FF00FF"/>
                          </a:solidFill>
                          <a:latin typeface="Arial"/>
                          <a:ea typeface="Times New Roman"/>
                        </a:rPr>
                        <a:t>Hayat Bilgisi</a:t>
                      </a:r>
                      <a:endParaRPr lang="tr-TR" sz="1800" dirty="0">
                        <a:solidFill>
                          <a:srgbClr val="FF00FF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27263" marR="27263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1800" b="1" dirty="0" smtClean="0">
                          <a:solidFill>
                            <a:srgbClr val="FF00FF"/>
                          </a:solidFill>
                          <a:latin typeface="Arial"/>
                          <a:ea typeface="Times New Roman"/>
                        </a:rPr>
                        <a:t>Hayat Bilgisi</a:t>
                      </a:r>
                      <a:endParaRPr lang="tr-TR" sz="1800" dirty="0">
                        <a:solidFill>
                          <a:srgbClr val="FF00FF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27263" marR="27263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1800" b="1" dirty="0" smtClean="0">
                          <a:solidFill>
                            <a:srgbClr val="FF00FF"/>
                          </a:solidFill>
                          <a:latin typeface="Arial"/>
                          <a:ea typeface="Times New Roman"/>
                        </a:rPr>
                        <a:t>Hayat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1800" b="1" dirty="0" smtClean="0">
                          <a:solidFill>
                            <a:srgbClr val="FF00FF"/>
                          </a:solidFill>
                          <a:latin typeface="Arial"/>
                          <a:ea typeface="Times New Roman"/>
                        </a:rPr>
                        <a:t>Bilgisi</a:t>
                      </a:r>
                      <a:endParaRPr lang="tr-TR" sz="1800" dirty="0">
                        <a:solidFill>
                          <a:srgbClr val="FF00FF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27263" marR="27263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1800" b="1" dirty="0" smtClean="0">
                          <a:solidFill>
                            <a:srgbClr val="FF00FF"/>
                          </a:solidFill>
                          <a:latin typeface="Arial"/>
                          <a:ea typeface="Times New Roman"/>
                        </a:rPr>
                        <a:t>Hayat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1800" b="1" dirty="0" smtClean="0">
                          <a:solidFill>
                            <a:srgbClr val="FF00FF"/>
                          </a:solidFill>
                          <a:latin typeface="Arial"/>
                          <a:ea typeface="Times New Roman"/>
                        </a:rPr>
                        <a:t>Bilgisi</a:t>
                      </a:r>
                      <a:endParaRPr lang="tr-TR" sz="1800" dirty="0">
                        <a:solidFill>
                          <a:srgbClr val="FF00FF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27263" marR="27263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1800" b="1" dirty="0" smtClean="0">
                          <a:solidFill>
                            <a:srgbClr val="FF00FF"/>
                          </a:solidFill>
                          <a:latin typeface="Arial"/>
                          <a:ea typeface="Times New Roman"/>
                        </a:rPr>
                        <a:t>Müzik</a:t>
                      </a:r>
                      <a:endParaRPr lang="tr-TR" sz="1800" dirty="0">
                        <a:solidFill>
                          <a:srgbClr val="FF00FF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27263" marR="27263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1495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1800" b="1" dirty="0" smtClean="0">
                          <a:solidFill>
                            <a:srgbClr val="0000FF"/>
                          </a:solidFill>
                          <a:latin typeface="Arial"/>
                          <a:ea typeface="Times New Roman"/>
                        </a:rPr>
                        <a:t>2.Ders</a:t>
                      </a:r>
                      <a:endParaRPr lang="tr-TR" sz="1800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1800" b="1" dirty="0" smtClean="0">
                          <a:solidFill>
                            <a:srgbClr val="0000FF"/>
                          </a:solidFill>
                          <a:latin typeface="Arial"/>
                          <a:ea typeface="Times New Roman"/>
                        </a:rPr>
                        <a:t>13.50 – 14.30</a:t>
                      </a:r>
                      <a:endParaRPr lang="tr-TR" sz="1800" dirty="0">
                        <a:latin typeface="Times New Roman"/>
                        <a:ea typeface="Times New Roman"/>
                      </a:endParaRPr>
                    </a:p>
                  </a:txBody>
                  <a:tcPr marL="27263" marR="27263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1800" b="1" dirty="0" smtClean="0">
                          <a:solidFill>
                            <a:srgbClr val="FF00FF"/>
                          </a:solidFill>
                          <a:latin typeface="Arial"/>
                          <a:ea typeface="Times New Roman"/>
                        </a:rPr>
                        <a:t>Türkçe</a:t>
                      </a:r>
                      <a:endParaRPr lang="tr-TR" sz="1800" dirty="0">
                        <a:solidFill>
                          <a:srgbClr val="FF00FF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27263" marR="27263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1800" b="1" dirty="0" smtClean="0">
                          <a:solidFill>
                            <a:srgbClr val="FF00FF"/>
                          </a:solidFill>
                          <a:latin typeface="Arial"/>
                          <a:ea typeface="Times New Roman"/>
                        </a:rPr>
                        <a:t>Türkçe</a:t>
                      </a:r>
                      <a:endParaRPr lang="tr-TR" sz="1800" dirty="0">
                        <a:solidFill>
                          <a:srgbClr val="FF00FF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27263" marR="27263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1800" b="1" dirty="0" smtClean="0">
                          <a:solidFill>
                            <a:srgbClr val="FF00FF"/>
                          </a:solidFill>
                          <a:latin typeface="Arial"/>
                          <a:ea typeface="Times New Roman"/>
                        </a:rPr>
                        <a:t>Türkçe</a:t>
                      </a:r>
                      <a:endParaRPr lang="tr-TR" sz="1800" dirty="0">
                        <a:solidFill>
                          <a:srgbClr val="FF00FF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27263" marR="27263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1800" b="1" dirty="0" smtClean="0">
                          <a:solidFill>
                            <a:srgbClr val="FF00FF"/>
                          </a:solidFill>
                          <a:latin typeface="Arial"/>
                          <a:ea typeface="Times New Roman"/>
                        </a:rPr>
                        <a:t>Türkçe</a:t>
                      </a:r>
                      <a:endParaRPr lang="tr-TR" sz="1800" dirty="0">
                        <a:solidFill>
                          <a:srgbClr val="FF00FF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27263" marR="27263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1800" b="1" dirty="0" smtClean="0">
                          <a:solidFill>
                            <a:srgbClr val="FF00FF"/>
                          </a:solidFill>
                          <a:latin typeface="Arial"/>
                          <a:ea typeface="Times New Roman"/>
                        </a:rPr>
                        <a:t>Türkçe</a:t>
                      </a:r>
                      <a:endParaRPr lang="tr-TR" sz="1800" dirty="0">
                        <a:solidFill>
                          <a:srgbClr val="FF00FF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27263" marR="27263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7089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1800" b="1" dirty="0" smtClean="0">
                          <a:solidFill>
                            <a:srgbClr val="0000FF"/>
                          </a:solidFill>
                          <a:latin typeface="Arial"/>
                          <a:ea typeface="Times New Roman"/>
                        </a:rPr>
                        <a:t>3.Ders</a:t>
                      </a:r>
                      <a:endParaRPr lang="tr-TR" sz="1800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1800" b="1" dirty="0" smtClean="0">
                          <a:solidFill>
                            <a:srgbClr val="0000FF"/>
                          </a:solidFill>
                          <a:latin typeface="Arial"/>
                          <a:ea typeface="Times New Roman"/>
                        </a:rPr>
                        <a:t>14.40 – 15.20</a:t>
                      </a:r>
                      <a:endParaRPr lang="tr-TR" sz="1800" dirty="0">
                        <a:latin typeface="Times New Roman"/>
                        <a:ea typeface="Times New Roman"/>
                      </a:endParaRPr>
                    </a:p>
                  </a:txBody>
                  <a:tcPr marL="27263" marR="27263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1800" b="1" dirty="0" smtClean="0">
                          <a:solidFill>
                            <a:srgbClr val="FF00FF"/>
                          </a:solidFill>
                          <a:latin typeface="Arial"/>
                          <a:ea typeface="Times New Roman"/>
                        </a:rPr>
                        <a:t>Türkçe</a:t>
                      </a:r>
                      <a:endParaRPr lang="tr-TR" sz="1800" dirty="0">
                        <a:solidFill>
                          <a:srgbClr val="FF00FF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27263" marR="27263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1800" b="1" dirty="0" smtClean="0">
                          <a:solidFill>
                            <a:srgbClr val="FF00FF"/>
                          </a:solidFill>
                          <a:latin typeface="Arial"/>
                          <a:ea typeface="Times New Roman"/>
                        </a:rPr>
                        <a:t>Türkçe</a:t>
                      </a:r>
                      <a:endParaRPr lang="tr-TR" sz="1800" dirty="0">
                        <a:solidFill>
                          <a:srgbClr val="FF00FF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27263" marR="27263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1800" b="1" dirty="0" smtClean="0">
                          <a:solidFill>
                            <a:srgbClr val="FF00FF"/>
                          </a:solidFill>
                          <a:latin typeface="Arial"/>
                          <a:ea typeface="Times New Roman"/>
                        </a:rPr>
                        <a:t>Türkçe</a:t>
                      </a:r>
                      <a:endParaRPr lang="tr-TR" sz="1800" dirty="0">
                        <a:solidFill>
                          <a:srgbClr val="FF00FF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27263" marR="27263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1800" b="1" dirty="0" smtClean="0">
                          <a:solidFill>
                            <a:srgbClr val="FF00FF"/>
                          </a:solidFill>
                          <a:latin typeface="Arial"/>
                          <a:ea typeface="Times New Roman"/>
                        </a:rPr>
                        <a:t>Türkçe</a:t>
                      </a:r>
                      <a:endParaRPr lang="tr-TR" sz="1800" dirty="0">
                        <a:solidFill>
                          <a:srgbClr val="FF00FF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27263" marR="27263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1800" b="1" dirty="0" smtClean="0">
                          <a:solidFill>
                            <a:srgbClr val="FF00FF"/>
                          </a:solidFill>
                          <a:latin typeface="Arial"/>
                          <a:ea typeface="Times New Roman"/>
                        </a:rPr>
                        <a:t>Türkçe</a:t>
                      </a:r>
                      <a:endParaRPr lang="tr-TR" sz="1800" dirty="0">
                        <a:solidFill>
                          <a:srgbClr val="FF00FF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27263" marR="27263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0393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1800" b="1" dirty="0" smtClean="0">
                          <a:solidFill>
                            <a:srgbClr val="0000FF"/>
                          </a:solidFill>
                          <a:latin typeface="Arial"/>
                          <a:ea typeface="Times New Roman"/>
                        </a:rPr>
                        <a:t>4.Ders</a:t>
                      </a:r>
                      <a:endParaRPr lang="tr-TR" sz="1800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1800" b="1" dirty="0" smtClean="0">
                          <a:solidFill>
                            <a:srgbClr val="0000FF"/>
                          </a:solidFill>
                          <a:latin typeface="Arial"/>
                          <a:ea typeface="Times New Roman"/>
                        </a:rPr>
                        <a:t>15.30 – 16.10</a:t>
                      </a:r>
                      <a:endParaRPr lang="tr-TR" sz="1800" dirty="0">
                        <a:latin typeface="Times New Roman"/>
                        <a:ea typeface="Times New Roman"/>
                      </a:endParaRPr>
                    </a:p>
                  </a:txBody>
                  <a:tcPr marL="27263" marR="27263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1800" b="1" dirty="0" smtClean="0">
                          <a:solidFill>
                            <a:srgbClr val="FF00FF"/>
                          </a:solidFill>
                          <a:latin typeface="Arial"/>
                          <a:ea typeface="Times New Roman"/>
                        </a:rPr>
                        <a:t>Matematik </a:t>
                      </a:r>
                      <a:endParaRPr lang="tr-TR" sz="1800" dirty="0">
                        <a:solidFill>
                          <a:srgbClr val="FF00FF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27263" marR="27263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1800" b="1" dirty="0" smtClean="0">
                          <a:solidFill>
                            <a:srgbClr val="FF00FF"/>
                          </a:solidFill>
                          <a:latin typeface="Arial"/>
                          <a:ea typeface="Times New Roman"/>
                        </a:rPr>
                        <a:t>Matematik </a:t>
                      </a:r>
                      <a:endParaRPr lang="tr-TR" sz="1800" dirty="0">
                        <a:solidFill>
                          <a:srgbClr val="FF00FF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27263" marR="27263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1800" b="1" dirty="0" smtClean="0">
                          <a:solidFill>
                            <a:srgbClr val="FF00FF"/>
                          </a:solidFill>
                          <a:latin typeface="Arial"/>
                          <a:ea typeface="Times New Roman"/>
                        </a:rPr>
                        <a:t>Matematik </a:t>
                      </a:r>
                      <a:endParaRPr lang="tr-TR" sz="1800" dirty="0">
                        <a:solidFill>
                          <a:srgbClr val="FF00FF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27263" marR="27263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1800" b="1" dirty="0" smtClean="0">
                          <a:solidFill>
                            <a:srgbClr val="FF00FF"/>
                          </a:solidFill>
                          <a:latin typeface="Arial"/>
                          <a:ea typeface="Times New Roman"/>
                        </a:rPr>
                        <a:t>Matematik </a:t>
                      </a:r>
                      <a:endParaRPr lang="tr-TR" sz="1800" dirty="0">
                        <a:solidFill>
                          <a:srgbClr val="FF00FF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27263" marR="27263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1800" b="1" dirty="0" smtClean="0">
                          <a:solidFill>
                            <a:srgbClr val="FF00FF"/>
                          </a:solidFill>
                          <a:latin typeface="Arial"/>
                          <a:ea typeface="Times New Roman"/>
                        </a:rPr>
                        <a:t>Matematik </a:t>
                      </a:r>
                      <a:endParaRPr lang="tr-TR" sz="1800" dirty="0">
                        <a:solidFill>
                          <a:srgbClr val="FF00FF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27263" marR="27263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1495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1800" b="1" dirty="0" smtClean="0">
                          <a:solidFill>
                            <a:srgbClr val="0000FF"/>
                          </a:solidFill>
                          <a:latin typeface="Arial"/>
                          <a:ea typeface="Times New Roman"/>
                        </a:rPr>
                        <a:t>5.Ders</a:t>
                      </a:r>
                      <a:endParaRPr lang="tr-TR" sz="1800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1800" b="1" dirty="0" smtClean="0">
                          <a:solidFill>
                            <a:srgbClr val="0000FF"/>
                          </a:solidFill>
                          <a:latin typeface="Arial"/>
                          <a:ea typeface="Times New Roman"/>
                        </a:rPr>
                        <a:t>16.20</a:t>
                      </a:r>
                      <a:r>
                        <a:rPr lang="tr-TR" sz="1800" b="1" baseline="0" dirty="0" smtClean="0">
                          <a:solidFill>
                            <a:srgbClr val="0000FF"/>
                          </a:solidFill>
                          <a:latin typeface="Arial"/>
                          <a:ea typeface="Times New Roman"/>
                        </a:rPr>
                        <a:t> – 17.00</a:t>
                      </a:r>
                      <a:endParaRPr lang="tr-TR" sz="1800" dirty="0">
                        <a:latin typeface="Times New Roman"/>
                        <a:ea typeface="Times New Roman"/>
                      </a:endParaRPr>
                    </a:p>
                  </a:txBody>
                  <a:tcPr marL="27263" marR="27263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1800" b="1" dirty="0" smtClean="0">
                          <a:solidFill>
                            <a:srgbClr val="FF00FF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Oyun ve Fiziki Etkinlikler</a:t>
                      </a:r>
                      <a:endParaRPr lang="tr-TR" sz="1800" b="1" dirty="0">
                        <a:solidFill>
                          <a:srgbClr val="FF00FF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27263" marR="27263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1800" b="1" dirty="0" smtClean="0">
                          <a:solidFill>
                            <a:srgbClr val="FF00FF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Oyun ve Fiziki Etkinlikler</a:t>
                      </a:r>
                      <a:endParaRPr lang="tr-TR" sz="1800" b="1" dirty="0">
                        <a:solidFill>
                          <a:srgbClr val="FF00FF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27263" marR="27263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1800" b="1" dirty="0" smtClean="0">
                          <a:solidFill>
                            <a:srgbClr val="FF00FF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Oyun ve Fiziki Etkinlikler</a:t>
                      </a:r>
                      <a:endParaRPr lang="tr-TR" sz="1800" b="1" dirty="0">
                        <a:solidFill>
                          <a:srgbClr val="FF00FF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27263" marR="27263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1800" b="1" dirty="0" smtClean="0">
                          <a:solidFill>
                            <a:srgbClr val="FF00FF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Oyun ve Fiziki Etkinlikler</a:t>
                      </a:r>
                      <a:endParaRPr lang="tr-TR" sz="1800" b="1" dirty="0">
                        <a:solidFill>
                          <a:srgbClr val="FF00FF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27263" marR="27263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1800" b="1" dirty="0" smtClean="0">
                          <a:solidFill>
                            <a:srgbClr val="FF00FF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Oyun ve Fiziki Etkinlikler</a:t>
                      </a:r>
                      <a:endParaRPr lang="tr-TR" sz="1800" b="1" dirty="0">
                        <a:solidFill>
                          <a:srgbClr val="FF00FF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27263" marR="27263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1495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1800" b="1" dirty="0" smtClean="0">
                          <a:solidFill>
                            <a:srgbClr val="0000FF"/>
                          </a:solidFill>
                          <a:latin typeface="Arial"/>
                          <a:ea typeface="Times New Roman"/>
                        </a:rPr>
                        <a:t>6.Ders</a:t>
                      </a:r>
                      <a:endParaRPr lang="tr-TR" sz="1800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1800" b="1" dirty="0" smtClean="0">
                          <a:solidFill>
                            <a:srgbClr val="0000FF"/>
                          </a:solidFill>
                          <a:latin typeface="Arial"/>
                          <a:ea typeface="Times New Roman"/>
                        </a:rPr>
                        <a:t>17.10 – 17.50</a:t>
                      </a:r>
                      <a:endParaRPr lang="tr-TR" sz="1800" dirty="0">
                        <a:latin typeface="Times New Roman"/>
                        <a:ea typeface="Times New Roman"/>
                      </a:endParaRPr>
                    </a:p>
                  </a:txBody>
                  <a:tcPr marL="27263" marR="27263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1800" b="1" dirty="0" smtClean="0">
                          <a:solidFill>
                            <a:srgbClr val="FF00FF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Serbest</a:t>
                      </a:r>
                      <a:r>
                        <a:rPr lang="tr-TR" sz="1800" b="1" baseline="0" dirty="0" smtClean="0">
                          <a:solidFill>
                            <a:srgbClr val="FF00FF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Etkinlikler</a:t>
                      </a:r>
                      <a:endParaRPr lang="tr-TR" sz="1800" b="1" dirty="0">
                        <a:solidFill>
                          <a:srgbClr val="FF00FF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27263" marR="27263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1800" b="1" dirty="0" smtClean="0">
                          <a:solidFill>
                            <a:srgbClr val="FF00FF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Serbest</a:t>
                      </a:r>
                      <a:r>
                        <a:rPr lang="tr-TR" sz="1800" b="1" baseline="0" dirty="0" smtClean="0">
                          <a:solidFill>
                            <a:srgbClr val="FF00FF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Etkinlikler</a:t>
                      </a:r>
                      <a:endParaRPr lang="tr-TR" sz="1800" b="1" dirty="0">
                        <a:solidFill>
                          <a:srgbClr val="FF00FF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27263" marR="27263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1800" b="1" dirty="0" smtClean="0">
                          <a:solidFill>
                            <a:srgbClr val="FF00FF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Görsel</a:t>
                      </a:r>
                      <a:br>
                        <a:rPr lang="tr-TR" sz="1800" b="1" dirty="0" smtClean="0">
                          <a:solidFill>
                            <a:srgbClr val="FF00FF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</a:br>
                      <a:r>
                        <a:rPr lang="tr-TR" sz="1800" b="1" dirty="0" smtClean="0">
                          <a:solidFill>
                            <a:srgbClr val="FF00FF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Sanatlar</a:t>
                      </a:r>
                      <a:endParaRPr lang="tr-TR" sz="1800" b="1" dirty="0">
                        <a:solidFill>
                          <a:srgbClr val="FF00FF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27263" marR="27263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1800" b="1" dirty="0" smtClean="0">
                          <a:solidFill>
                            <a:srgbClr val="FF00FF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Serbest</a:t>
                      </a:r>
                      <a:r>
                        <a:rPr lang="tr-TR" sz="1800" b="1" baseline="0" dirty="0" smtClean="0">
                          <a:solidFill>
                            <a:srgbClr val="FF00FF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Etkinlikler</a:t>
                      </a:r>
                      <a:endParaRPr lang="tr-TR" sz="1800" b="1" dirty="0">
                        <a:solidFill>
                          <a:srgbClr val="FF00FF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27263" marR="27263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1800" b="1" dirty="0" smtClean="0">
                          <a:solidFill>
                            <a:srgbClr val="FF00FF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Serbest</a:t>
                      </a:r>
                      <a:r>
                        <a:rPr lang="tr-TR" sz="1800" b="1" baseline="0" dirty="0" smtClean="0">
                          <a:solidFill>
                            <a:srgbClr val="FF00FF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Etkinlikler</a:t>
                      </a:r>
                      <a:endParaRPr lang="tr-TR" sz="1800" b="1" dirty="0">
                        <a:solidFill>
                          <a:srgbClr val="FF00FF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27263" marR="27263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6 Resim" descr="children-reading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714488" cy="1714488"/>
          </a:xfrm>
          <a:prstGeom prst="rect">
            <a:avLst/>
          </a:prstGeom>
        </p:spPr>
      </p:pic>
      <p:pic>
        <p:nvPicPr>
          <p:cNvPr id="8" name="7 Resim" descr="convention_on_the_rights_of_the_child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357950" y="5003286"/>
            <a:ext cx="2786050" cy="1854713"/>
          </a:xfrm>
          <a:prstGeom prst="rect">
            <a:avLst/>
          </a:prstGeom>
        </p:spPr>
      </p:pic>
      <p:sp>
        <p:nvSpPr>
          <p:cNvPr id="5" name="4 Dikdörtgen"/>
          <p:cNvSpPr/>
          <p:nvPr/>
        </p:nvSpPr>
        <p:spPr>
          <a:xfrm>
            <a:off x="1785918" y="214290"/>
            <a:ext cx="6286544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İlk Okuma - Yazma</a:t>
            </a:r>
          </a:p>
          <a:p>
            <a:pPr algn="ctr"/>
            <a:r>
              <a:rPr lang="tr-TR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Öğretimi</a:t>
            </a:r>
            <a:endParaRPr lang="tr-TR" sz="4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0" y="1714488"/>
            <a:ext cx="9145004" cy="501675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buFont typeface="Arial" pitchFamily="34" charset="0"/>
              <a:buChar char="•"/>
            </a:pPr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Ses temelli cümle yönteminde öncelikle öğrencinin </a:t>
            </a:r>
          </a:p>
          <a:p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en çok kullandığı sesler başlangıçta verilerek </a:t>
            </a:r>
          </a:p>
          <a:p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öğrencilerin seslerden hecelere, hecelerden </a:t>
            </a:r>
          </a:p>
          <a:p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kelimelere, kelimelerden cümlelere ve cümlelerden </a:t>
            </a:r>
          </a:p>
          <a:p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de metinlere ulaşması sağlanacaktır. Harflerin veriliş </a:t>
            </a:r>
          </a:p>
          <a:p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sırasının </a:t>
            </a:r>
            <a:r>
              <a:rPr lang="tr-TR" sz="3200" b="1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elat</a:t>
            </a:r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-</a:t>
            </a:r>
            <a:r>
              <a:rPr lang="tr-TR" sz="3200" b="1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inorm</a:t>
            </a:r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-</a:t>
            </a:r>
            <a:r>
              <a:rPr lang="tr-TR" sz="3200" b="1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ukıysd</a:t>
            </a:r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-</a:t>
            </a:r>
            <a:r>
              <a:rPr lang="tr-TR" sz="3200" b="1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öbüşzç</a:t>
            </a:r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-</a:t>
            </a:r>
            <a:r>
              <a:rPr lang="tr-TR" sz="3200" b="1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gcph</a:t>
            </a:r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-</a:t>
            </a:r>
            <a:r>
              <a:rPr lang="tr-TR" sz="3200" b="1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ğvfj</a:t>
            </a:r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</a:p>
          <a:p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şeklinde kolaydan zora doğru grup grup </a:t>
            </a:r>
          </a:p>
          <a:p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ilerlenecektir. Bu yöntem ile çocuklar </a:t>
            </a:r>
          </a:p>
          <a:p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çok kısa bir sürede okuma yazma yeteneği </a:t>
            </a:r>
          </a:p>
          <a:p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kazanacaktır.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6 Resim" descr="children-reading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714488" cy="1714488"/>
          </a:xfrm>
          <a:prstGeom prst="rect">
            <a:avLst/>
          </a:prstGeom>
        </p:spPr>
      </p:pic>
      <p:pic>
        <p:nvPicPr>
          <p:cNvPr id="8" name="7 Resim" descr="convention_on_the_rights_of_the_child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357950" y="5003286"/>
            <a:ext cx="2786050" cy="1854713"/>
          </a:xfrm>
          <a:prstGeom prst="rect">
            <a:avLst/>
          </a:prstGeom>
        </p:spPr>
      </p:pic>
      <p:sp>
        <p:nvSpPr>
          <p:cNvPr id="5" name="4 Dikdörtgen"/>
          <p:cNvSpPr/>
          <p:nvPr/>
        </p:nvSpPr>
        <p:spPr>
          <a:xfrm>
            <a:off x="1785918" y="214290"/>
            <a:ext cx="6286544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İlk Okuma - Yazma</a:t>
            </a:r>
          </a:p>
          <a:p>
            <a:pPr algn="ctr"/>
            <a:r>
              <a:rPr lang="tr-TR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Öğretimi</a:t>
            </a:r>
            <a:endParaRPr lang="tr-TR" sz="4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0" y="1714488"/>
            <a:ext cx="8145500" cy="501675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buFont typeface="Arial" pitchFamily="34" charset="0"/>
              <a:buChar char="•"/>
            </a:pPr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El yazısının kullanılış amacına bakarsak şunu</a:t>
            </a:r>
          </a:p>
          <a:p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söyleyebiliriz: </a:t>
            </a:r>
          </a:p>
          <a:p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Temel amaç çocuklar hızlı ve düzgün yazma </a:t>
            </a:r>
          </a:p>
          <a:p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yeteneğinin geliştirilmesidir. İnsan sağa yatık</a:t>
            </a:r>
          </a:p>
          <a:p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yazma eğilimindedir ve el yazısı ile birlikte </a:t>
            </a:r>
          </a:p>
          <a:p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düşünceler çok hızlı bir şekilde yazıya dökülür.</a:t>
            </a:r>
          </a:p>
          <a:p>
            <a:pPr>
              <a:buFont typeface="Arial" pitchFamily="34" charset="0"/>
              <a:buChar char="•"/>
            </a:pPr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El yazısı yaş ilerledikçe insanların özelliklerine </a:t>
            </a:r>
          </a:p>
          <a:p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göre belirli ve özel bir karakteristik kazanır ve </a:t>
            </a:r>
          </a:p>
          <a:p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kişiliği düz yazıya nazaran çok daha fazla </a:t>
            </a:r>
          </a:p>
          <a:p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yansıtır.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6 Resim" descr="children-reading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714488" cy="1714488"/>
          </a:xfrm>
          <a:prstGeom prst="rect">
            <a:avLst/>
          </a:prstGeom>
        </p:spPr>
      </p:pic>
      <p:pic>
        <p:nvPicPr>
          <p:cNvPr id="8" name="7 Resim" descr="convention_on_the_rights_of_the_child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357950" y="5003286"/>
            <a:ext cx="2786050" cy="1854713"/>
          </a:xfrm>
          <a:prstGeom prst="rect">
            <a:avLst/>
          </a:prstGeom>
        </p:spPr>
      </p:pic>
      <p:sp>
        <p:nvSpPr>
          <p:cNvPr id="5" name="4 Dikdörtgen"/>
          <p:cNvSpPr/>
          <p:nvPr/>
        </p:nvSpPr>
        <p:spPr>
          <a:xfrm>
            <a:off x="1785918" y="214290"/>
            <a:ext cx="6286544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İlk Okuma - Yazma</a:t>
            </a:r>
          </a:p>
          <a:p>
            <a:pPr algn="ctr"/>
            <a:r>
              <a:rPr lang="tr-TR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Öğretimi</a:t>
            </a:r>
            <a:endParaRPr lang="tr-TR" sz="4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0" y="1714488"/>
            <a:ext cx="9159239" cy="501675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buFont typeface="Arial" pitchFamily="34" charset="0"/>
              <a:buChar char="•"/>
            </a:pPr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Öğrencilerle birlikte velilerin evde yapacakları </a:t>
            </a:r>
          </a:p>
          <a:p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çalışmalarda özellikle sessiz harflerin söylenişinde </a:t>
            </a:r>
          </a:p>
          <a:p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yanına herhangi bir sesli harf eklemeden söylemeleri</a:t>
            </a:r>
          </a:p>
          <a:p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gerekmektedir. Örneğin “ s, S ” sesinin </a:t>
            </a:r>
          </a:p>
          <a:p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“</a:t>
            </a:r>
            <a:r>
              <a:rPr lang="tr-TR" sz="3200" b="1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se</a:t>
            </a:r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” şeklinde değil </a:t>
            </a:r>
            <a:r>
              <a:rPr lang="tr-TR" sz="3200" b="1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de”sssssssssssssssss</a:t>
            </a:r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” şeklinde </a:t>
            </a:r>
          </a:p>
          <a:p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söylenmesinin çok önemlidir.</a:t>
            </a:r>
          </a:p>
          <a:p>
            <a:pPr>
              <a:buFont typeface="Arial" pitchFamily="34" charset="0"/>
              <a:buChar char="•"/>
            </a:pPr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Öğrencinize evde harfleri yanlış söylerseniz</a:t>
            </a:r>
          </a:p>
          <a:p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çocukta yanlış okuma eğilimi doğar. Örneğin</a:t>
            </a:r>
          </a:p>
          <a:p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at kelimesini </a:t>
            </a:r>
            <a:r>
              <a:rPr lang="tr-TR" sz="3200" b="1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ate</a:t>
            </a:r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şeklinde okuyabilir. Bu konuda</a:t>
            </a:r>
          </a:p>
          <a:p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siz velilerden dikkatli olmanızı istiyorum.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6 Resim" descr="children-reading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714488" cy="1714488"/>
          </a:xfrm>
          <a:prstGeom prst="rect">
            <a:avLst/>
          </a:prstGeom>
        </p:spPr>
      </p:pic>
      <p:pic>
        <p:nvPicPr>
          <p:cNvPr id="8" name="7 Resim" descr="convention_on_the_rights_of_the_child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357950" y="5003286"/>
            <a:ext cx="2786050" cy="1854713"/>
          </a:xfrm>
          <a:prstGeom prst="rect">
            <a:avLst/>
          </a:prstGeom>
        </p:spPr>
      </p:pic>
      <p:sp>
        <p:nvSpPr>
          <p:cNvPr id="5" name="4 Dikdörtgen"/>
          <p:cNvSpPr/>
          <p:nvPr/>
        </p:nvSpPr>
        <p:spPr>
          <a:xfrm>
            <a:off x="1785918" y="214290"/>
            <a:ext cx="6286544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Sınıfımızın İhtiyaçları</a:t>
            </a:r>
            <a:endParaRPr lang="tr-TR" sz="4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0" y="1714488"/>
            <a:ext cx="9329029" cy="550920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buFont typeface="Arial" pitchFamily="34" charset="0"/>
              <a:buChar char="•"/>
            </a:pPr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Derslerimizi bilgisayar ve projeksiyon eşliğinde</a:t>
            </a:r>
          </a:p>
          <a:p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işleyeceğimiz için sınıfa yetecek 5+1 ses sistemi</a:t>
            </a:r>
          </a:p>
          <a:p>
            <a:pPr>
              <a:buFont typeface="Arial" pitchFamily="34" charset="0"/>
              <a:buChar char="•"/>
            </a:pPr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Sıralarımız için örtü</a:t>
            </a:r>
          </a:p>
          <a:p>
            <a:pPr>
              <a:buFont typeface="Arial" pitchFamily="34" charset="0"/>
              <a:buChar char="•"/>
            </a:pPr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Çöp kovası ve her velinin vereceği  1 paket çöp poşeti</a:t>
            </a:r>
          </a:p>
          <a:p>
            <a:pPr>
              <a:buFont typeface="Arial" pitchFamily="34" charset="0"/>
              <a:buChar char="•"/>
            </a:pPr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Faraşlı süpürge</a:t>
            </a:r>
          </a:p>
          <a:p>
            <a:pPr>
              <a:buFont typeface="Arial" pitchFamily="34" charset="0"/>
              <a:buChar char="•"/>
            </a:pPr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Öğrenci dosyalarının, kitap, defter ve araç</a:t>
            </a:r>
          </a:p>
          <a:p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gerecin saklanabilmesi için dolap yaptırılabilir.</a:t>
            </a:r>
            <a:b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</a:br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Bu konuda ortak karar alıp, bu karara uyalım.</a:t>
            </a:r>
            <a:b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</a:br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Gönüllü velilerimiz bu konuda diğer </a:t>
            </a:r>
          </a:p>
          <a:p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velilerimizle işbirliği yapmalıdır.</a:t>
            </a:r>
          </a:p>
          <a:p>
            <a:pPr>
              <a:buFont typeface="Arial" pitchFamily="34" charset="0"/>
              <a:buChar char="•"/>
            </a:pPr>
            <a:endParaRPr lang="tr-TR" sz="3200" b="1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6 Resim" descr="children-reading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714488" cy="1714488"/>
          </a:xfrm>
          <a:prstGeom prst="rect">
            <a:avLst/>
          </a:prstGeom>
        </p:spPr>
      </p:pic>
      <p:pic>
        <p:nvPicPr>
          <p:cNvPr id="8" name="7 Resim" descr="convention_on_the_rights_of_the_child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357950" y="5003286"/>
            <a:ext cx="2786050" cy="1854713"/>
          </a:xfrm>
          <a:prstGeom prst="rect">
            <a:avLst/>
          </a:prstGeom>
        </p:spPr>
      </p:pic>
      <p:sp>
        <p:nvSpPr>
          <p:cNvPr id="5" name="4 Dikdörtgen"/>
          <p:cNvSpPr/>
          <p:nvPr/>
        </p:nvSpPr>
        <p:spPr>
          <a:xfrm>
            <a:off x="1785918" y="214290"/>
            <a:ext cx="6286544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Sınıfımızın İhtiyaçları</a:t>
            </a:r>
            <a:endParaRPr lang="tr-TR" sz="4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0" y="1714488"/>
            <a:ext cx="9235413" cy="501675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buFont typeface="Arial" pitchFamily="34" charset="0"/>
              <a:buChar char="•"/>
            </a:pPr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Okulda hizmetli bulunmadığı için ve ikili öğretim</a:t>
            </a:r>
          </a:p>
          <a:p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yapıldığı için, öğlenci olduğumuz için biz saat </a:t>
            </a:r>
          </a:p>
          <a:p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12.50 – 13.00 arası öğrenci andını dışarıda okurken </a:t>
            </a:r>
          </a:p>
          <a:p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sınıfın hızlıca temizlenmesi, sıra örtülerinin serilmesi</a:t>
            </a:r>
          </a:p>
          <a:p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ve sınıfın düzenlenmesi gerekmektedir. Bu konuda siz</a:t>
            </a:r>
          </a:p>
          <a:p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velilerimizden yardım istiyorum. </a:t>
            </a:r>
          </a:p>
          <a:p>
            <a:pPr>
              <a:buFont typeface="Arial" pitchFamily="34" charset="0"/>
              <a:buChar char="•"/>
            </a:pPr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Bu konuda ortak karar alalım ve buna uyalım.</a:t>
            </a:r>
          </a:p>
          <a:p>
            <a:pPr>
              <a:buFont typeface="Arial" pitchFamily="34" charset="0"/>
              <a:buChar char="•"/>
            </a:pPr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Ayrıca sınıf işlerine yardımcı olacak </a:t>
            </a:r>
          </a:p>
          <a:p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boş zamanı olan 3 tane gönüllü veli seçelim.</a:t>
            </a:r>
          </a:p>
          <a:p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6 Resim" descr="children-reading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714488" cy="1714488"/>
          </a:xfrm>
          <a:prstGeom prst="rect">
            <a:avLst/>
          </a:prstGeom>
        </p:spPr>
      </p:pic>
      <p:pic>
        <p:nvPicPr>
          <p:cNvPr id="8" name="7 Resim" descr="convention_on_the_rights_of_the_child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357950" y="5003286"/>
            <a:ext cx="2786050" cy="1854713"/>
          </a:xfrm>
          <a:prstGeom prst="rect">
            <a:avLst/>
          </a:prstGeom>
        </p:spPr>
      </p:pic>
      <p:sp>
        <p:nvSpPr>
          <p:cNvPr id="5" name="4 Dikdörtgen"/>
          <p:cNvSpPr/>
          <p:nvPr/>
        </p:nvSpPr>
        <p:spPr>
          <a:xfrm>
            <a:off x="1785918" y="214290"/>
            <a:ext cx="6286544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Öğretmen-Öğrenci-Veli</a:t>
            </a:r>
          </a:p>
          <a:p>
            <a:pPr algn="ctr"/>
            <a:r>
              <a:rPr lang="tr-TR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İşbirliği</a:t>
            </a:r>
            <a:endParaRPr lang="tr-TR" sz="4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0" y="1714488"/>
            <a:ext cx="9189247" cy="501675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buFont typeface="Arial" pitchFamily="34" charset="0"/>
              <a:buChar char="•"/>
            </a:pPr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Sınıfta yaptığımız okuma-yazma çalışmalarının evde</a:t>
            </a:r>
          </a:p>
          <a:p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mutlaka ödevlerle desteklenmesi gerekmektedir.</a:t>
            </a:r>
          </a:p>
          <a:p>
            <a:pPr>
              <a:buFont typeface="Arial" pitchFamily="34" charset="0"/>
              <a:buChar char="•"/>
            </a:pPr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Bu sebeple evde çocuklarınız asla evde tek başına</a:t>
            </a:r>
          </a:p>
          <a:p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ödev yapmamalıdır. Sizlerden bu konuda çocuğunuza</a:t>
            </a:r>
          </a:p>
          <a:p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yardımcı olmanızı istiyorum.</a:t>
            </a:r>
          </a:p>
          <a:p>
            <a:pPr>
              <a:buFont typeface="Arial" pitchFamily="34" charset="0"/>
              <a:buChar char="•"/>
            </a:pPr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Ödevler asla sizin veya ağabey, abla tarafından</a:t>
            </a:r>
          </a:p>
          <a:p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çocuğun yerine yapılmamalıdır. Ben yazıdan bunun</a:t>
            </a:r>
          </a:p>
          <a:p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öğrenci tarafından yapılmadığını zaten</a:t>
            </a:r>
          </a:p>
          <a:p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anlayacağım. Ödev mutlaka öğrenci tarafından</a:t>
            </a:r>
          </a:p>
          <a:p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yapılacak.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6 Resim" descr="children-reading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714488" cy="1714488"/>
          </a:xfrm>
          <a:prstGeom prst="rect">
            <a:avLst/>
          </a:prstGeom>
        </p:spPr>
      </p:pic>
      <p:pic>
        <p:nvPicPr>
          <p:cNvPr id="8" name="7 Resim" descr="convention_on_the_rights_of_the_child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357950" y="5003286"/>
            <a:ext cx="2786050" cy="1854713"/>
          </a:xfrm>
          <a:prstGeom prst="rect">
            <a:avLst/>
          </a:prstGeom>
        </p:spPr>
      </p:pic>
      <p:sp>
        <p:nvSpPr>
          <p:cNvPr id="5" name="4 Dikdörtgen"/>
          <p:cNvSpPr/>
          <p:nvPr/>
        </p:nvSpPr>
        <p:spPr>
          <a:xfrm>
            <a:off x="1785918" y="214290"/>
            <a:ext cx="6286544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Öğretmen-Öğrenci-Veli</a:t>
            </a:r>
          </a:p>
          <a:p>
            <a:pPr algn="ctr"/>
            <a:r>
              <a:rPr lang="tr-TR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İşbirliği</a:t>
            </a:r>
            <a:endParaRPr lang="tr-TR" sz="4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0" y="1714488"/>
            <a:ext cx="9294980" cy="403187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buFont typeface="Arial" pitchFamily="34" charset="0"/>
              <a:buChar char="•"/>
            </a:pPr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Biz bilmiyoruz, zamanımız yok gibi bahaneler</a:t>
            </a:r>
          </a:p>
          <a:p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üretmemeliyiz. Hiçbir dizi, film, komşulara gezmeye</a:t>
            </a:r>
          </a:p>
          <a:p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gitmek, kahvehaneye gitmek çocuğumuzdan daha</a:t>
            </a:r>
          </a:p>
          <a:p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önemli değildir.</a:t>
            </a:r>
          </a:p>
          <a:p>
            <a:pPr>
              <a:buFont typeface="Arial" pitchFamily="34" charset="0"/>
              <a:buChar char="•"/>
            </a:pPr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Çocuğunuzun hayatı boyunca kullanacağı en önemli</a:t>
            </a:r>
          </a:p>
          <a:p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yetenekleri 1. sınıfta kazanacaktır. Lütfen bu yıl</a:t>
            </a:r>
          </a:p>
          <a:p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çocuğunuza her zamankinden daha fazla zaman ayırın</a:t>
            </a:r>
          </a:p>
          <a:p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ve öğretmenle işbirliği yapın.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6 Resim" descr="children-reading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714488" cy="1714488"/>
          </a:xfrm>
          <a:prstGeom prst="rect">
            <a:avLst/>
          </a:prstGeom>
        </p:spPr>
      </p:pic>
      <p:pic>
        <p:nvPicPr>
          <p:cNvPr id="8" name="7 Resim" descr="convention_on_the_rights_of_the_child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357950" y="5003286"/>
            <a:ext cx="2786050" cy="1854713"/>
          </a:xfrm>
          <a:prstGeom prst="rect">
            <a:avLst/>
          </a:prstGeom>
        </p:spPr>
      </p:pic>
      <p:sp>
        <p:nvSpPr>
          <p:cNvPr id="5" name="4 Dikdörtgen"/>
          <p:cNvSpPr/>
          <p:nvPr/>
        </p:nvSpPr>
        <p:spPr>
          <a:xfrm>
            <a:off x="1785918" y="214290"/>
            <a:ext cx="6286544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Öğretmen-Öğrenci-Veli</a:t>
            </a:r>
          </a:p>
          <a:p>
            <a:pPr algn="ctr"/>
            <a:r>
              <a:rPr lang="tr-TR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İşbirliği</a:t>
            </a:r>
            <a:endParaRPr lang="tr-TR" sz="4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0" y="1714488"/>
            <a:ext cx="9256060" cy="501675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buFont typeface="Arial" pitchFamily="34" charset="0"/>
              <a:buChar char="•"/>
            </a:pPr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Okuma yazma öğretimi ile ilgili </a:t>
            </a:r>
            <a:r>
              <a:rPr lang="tr-TR" sz="3200" b="1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interaktif</a:t>
            </a:r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tr-TR" sz="3200" b="1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CDler</a:t>
            </a:r>
            <a:endParaRPr lang="tr-TR" sz="3200" b="1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  <a:p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evde bilgisayarı olan velilere tarafımca dağıtılacaktır.</a:t>
            </a:r>
          </a:p>
          <a:p>
            <a:pPr>
              <a:buFont typeface="Arial" pitchFamily="34" charset="0"/>
              <a:buChar char="•"/>
            </a:pPr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Öğrencilerin geçirdiği hastalıklar, rahatsızlıklar, </a:t>
            </a:r>
          </a:p>
          <a:p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yaşadığı olumsuz olaylar mutlaka bana bildirilmelidir.</a:t>
            </a:r>
          </a:p>
          <a:p>
            <a:pPr>
              <a:buFont typeface="Arial" pitchFamily="34" charset="0"/>
              <a:buChar char="•"/>
            </a:pPr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Öğrenci okula gelmeyeceği zaman bana bildiriniz</a:t>
            </a:r>
          </a:p>
          <a:p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ancak gerekli izni benden değil okul yönetiminden</a:t>
            </a:r>
          </a:p>
          <a:p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alınız. Çünkü benim öğrenci bugün okula gelmeyebilir</a:t>
            </a:r>
          </a:p>
          <a:p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deme yetkim bulunmamaktadır.</a:t>
            </a:r>
          </a:p>
          <a:p>
            <a:pPr>
              <a:buFont typeface="Arial" pitchFamily="34" charset="0"/>
              <a:buChar char="•"/>
            </a:pPr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Dersleri bölmemek için derslerde sınıfa</a:t>
            </a:r>
          </a:p>
          <a:p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girmeyiniz, </a:t>
            </a:r>
            <a:r>
              <a:rPr lang="tr-TR" sz="3200" b="1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tenefüsü</a:t>
            </a:r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bekleyiniz.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6 Resim" descr="children-reading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714488" cy="1714488"/>
          </a:xfrm>
          <a:prstGeom prst="rect">
            <a:avLst/>
          </a:prstGeom>
        </p:spPr>
      </p:pic>
      <p:pic>
        <p:nvPicPr>
          <p:cNvPr id="8" name="7 Resim" descr="convention_on_the_rights_of_the_child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357950" y="5003286"/>
            <a:ext cx="2786050" cy="1854713"/>
          </a:xfrm>
          <a:prstGeom prst="rect">
            <a:avLst/>
          </a:prstGeom>
        </p:spPr>
      </p:pic>
      <p:sp>
        <p:nvSpPr>
          <p:cNvPr id="5" name="4 Dikdörtgen"/>
          <p:cNvSpPr/>
          <p:nvPr/>
        </p:nvSpPr>
        <p:spPr>
          <a:xfrm>
            <a:off x="1785918" y="214290"/>
            <a:ext cx="6286544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Öğretmen-Öğrenci-Veli</a:t>
            </a:r>
          </a:p>
          <a:p>
            <a:pPr algn="ctr"/>
            <a:r>
              <a:rPr lang="tr-TR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İşbirliği</a:t>
            </a:r>
            <a:endParaRPr lang="tr-TR" sz="4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428596" y="1928802"/>
            <a:ext cx="8351902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tr-TR" sz="4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Telefon numaram : 0 536 519 55 88</a:t>
            </a:r>
          </a:p>
        </p:txBody>
      </p:sp>
      <p:sp>
        <p:nvSpPr>
          <p:cNvPr id="9" name="8 Dikdörtgen"/>
          <p:cNvSpPr/>
          <p:nvPr/>
        </p:nvSpPr>
        <p:spPr>
          <a:xfrm>
            <a:off x="0" y="2714620"/>
            <a:ext cx="9080243" cy="440120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tr-TR" sz="40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Öğrencilerimizin durumlarını yüz yüze</a:t>
            </a:r>
          </a:p>
          <a:p>
            <a:r>
              <a:rPr lang="tr-TR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görüşmemiz daha iyi olacaktır. Bu sebeple</a:t>
            </a:r>
          </a:p>
          <a:p>
            <a:r>
              <a:rPr lang="tr-TR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o gün nöbetçi değilsem 12.30 – 12.50 </a:t>
            </a:r>
          </a:p>
          <a:p>
            <a:r>
              <a:rPr lang="tr-TR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saatleri arasında okulda görüşebiliriz.</a:t>
            </a:r>
          </a:p>
          <a:p>
            <a:r>
              <a:rPr lang="tr-TR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Bunun için sizlerle müsait oldukça ve</a:t>
            </a:r>
          </a:p>
          <a:p>
            <a:r>
              <a:rPr lang="tr-TR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sırayla okulda görüşeceğim.</a:t>
            </a:r>
          </a:p>
          <a:p>
            <a:endParaRPr lang="tr-TR" sz="40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6 Resim" descr="children-reading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714488" cy="1714488"/>
          </a:xfrm>
          <a:prstGeom prst="rect">
            <a:avLst/>
          </a:prstGeom>
        </p:spPr>
      </p:pic>
      <p:pic>
        <p:nvPicPr>
          <p:cNvPr id="8" name="7 Resim" descr="convention_on_the_rights_of_the_child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357950" y="5003286"/>
            <a:ext cx="2786050" cy="1854713"/>
          </a:xfrm>
          <a:prstGeom prst="rect">
            <a:avLst/>
          </a:prstGeom>
        </p:spPr>
      </p:pic>
      <p:sp>
        <p:nvSpPr>
          <p:cNvPr id="9" name="8 Dikdörtgen"/>
          <p:cNvSpPr/>
          <p:nvPr/>
        </p:nvSpPr>
        <p:spPr>
          <a:xfrm>
            <a:off x="357158" y="1928802"/>
            <a:ext cx="8458919" cy="563231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tr-TR" sz="40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Toplantımız başlamadan önce</a:t>
            </a:r>
          </a:p>
          <a:p>
            <a:r>
              <a:rPr lang="tr-TR" sz="40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lütfen dağıttığım imza </a:t>
            </a:r>
            <a:r>
              <a:rPr lang="tr-TR" sz="4000" b="1" cap="none" spc="0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sirküsünü</a:t>
            </a:r>
            <a:endParaRPr lang="tr-TR" sz="4000" b="1" cap="none" spc="0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  <a:p>
            <a:r>
              <a:rPr lang="tr-TR" sz="40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imzalayınız; adresinizi, sizin ve eşinizin</a:t>
            </a:r>
          </a:p>
          <a:p>
            <a:r>
              <a:rPr lang="tr-TR" sz="40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telefon numarasını; </a:t>
            </a:r>
            <a:r>
              <a:rPr lang="tr-TR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evinizde bilgisayar </a:t>
            </a:r>
          </a:p>
          <a:p>
            <a:r>
              <a:rPr lang="tr-TR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ve internet</a:t>
            </a:r>
            <a:r>
              <a:rPr lang="tr-TR" sz="40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tr-TR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o</a:t>
            </a:r>
            <a:r>
              <a:rPr lang="tr-TR" sz="40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lup olmadığını </a:t>
            </a:r>
          </a:p>
          <a:p>
            <a:r>
              <a:rPr lang="tr-TR" sz="40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ilgili bölüme yazınız.</a:t>
            </a:r>
          </a:p>
          <a:p>
            <a:endParaRPr lang="tr-TR" sz="4000" b="1" cap="none" spc="0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  <a:p>
            <a:endParaRPr lang="tr-TR" sz="4000" b="1" cap="none" spc="0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  <a:p>
            <a:endParaRPr lang="tr-TR" sz="40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6 Resim" descr="children-reading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714488" cy="1714488"/>
          </a:xfrm>
          <a:prstGeom prst="rect">
            <a:avLst/>
          </a:prstGeom>
        </p:spPr>
      </p:pic>
      <p:pic>
        <p:nvPicPr>
          <p:cNvPr id="8" name="7 Resim" descr="convention_on_the_rights_of_the_child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357950" y="5003286"/>
            <a:ext cx="2786050" cy="1854713"/>
          </a:xfrm>
          <a:prstGeom prst="rect">
            <a:avLst/>
          </a:prstGeom>
        </p:spPr>
      </p:pic>
      <p:sp>
        <p:nvSpPr>
          <p:cNvPr id="5" name="4 Dikdörtgen"/>
          <p:cNvSpPr/>
          <p:nvPr/>
        </p:nvSpPr>
        <p:spPr>
          <a:xfrm>
            <a:off x="1785918" y="214290"/>
            <a:ext cx="6286544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Okula Devam ve</a:t>
            </a:r>
          </a:p>
          <a:p>
            <a:pPr algn="ctr"/>
            <a:r>
              <a:rPr lang="tr-TR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Devamsızlık</a:t>
            </a:r>
            <a:endParaRPr lang="tr-TR" sz="4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0" y="1714488"/>
            <a:ext cx="9360191" cy="501675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buFont typeface="Arial" pitchFamily="34" charset="0"/>
              <a:buChar char="•"/>
            </a:pPr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Öğrencilerin her gün okula devamı sağlanmalıdır.</a:t>
            </a:r>
          </a:p>
          <a:p>
            <a:pPr>
              <a:buFont typeface="Arial" pitchFamily="34" charset="0"/>
              <a:buChar char="•"/>
            </a:pPr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Öğrencinin okula gelmemesi o gün verilecek bir harfi</a:t>
            </a:r>
          </a:p>
          <a:p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kaçırmasına ve arkadaşlarını geriden takip etmesine</a:t>
            </a:r>
          </a:p>
          <a:p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neden olacaktır.</a:t>
            </a:r>
          </a:p>
          <a:p>
            <a:pPr>
              <a:buFont typeface="Arial" pitchFamily="34" charset="0"/>
              <a:buChar char="•"/>
            </a:pPr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Hastalık durumu dışında lütfen çocuğunuzu çarşıya,</a:t>
            </a:r>
          </a:p>
          <a:p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pazara, misafirliğe, düğüne gitme gibi keyfi </a:t>
            </a:r>
          </a:p>
          <a:p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durumlardan dolayı okula </a:t>
            </a:r>
            <a:r>
              <a:rPr lang="tr-TR" sz="3200" b="1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göndermemezlik</a:t>
            </a:r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etmeyiniz.</a:t>
            </a:r>
          </a:p>
          <a:p>
            <a:pPr>
              <a:buFont typeface="Arial" pitchFamily="34" charset="0"/>
              <a:buChar char="•"/>
            </a:pPr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Öğrencilerimizin hastalanmaması için</a:t>
            </a:r>
          </a:p>
          <a:p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lütfen gerekli özeni ve duyarlılığı gösteriniz.</a:t>
            </a:r>
            <a:b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</a:br>
            <a:endParaRPr lang="tr-TR" sz="3200" b="1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6 Resim" descr="children-reading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714488" cy="1714488"/>
          </a:xfrm>
          <a:prstGeom prst="rect">
            <a:avLst/>
          </a:prstGeom>
        </p:spPr>
      </p:pic>
      <p:pic>
        <p:nvPicPr>
          <p:cNvPr id="8" name="7 Resim" descr="convention_on_the_rights_of_the_child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357950" y="5003286"/>
            <a:ext cx="2786050" cy="1854713"/>
          </a:xfrm>
          <a:prstGeom prst="rect">
            <a:avLst/>
          </a:prstGeom>
        </p:spPr>
      </p:pic>
      <p:sp>
        <p:nvSpPr>
          <p:cNvPr id="5" name="4 Dikdörtgen"/>
          <p:cNvSpPr/>
          <p:nvPr/>
        </p:nvSpPr>
        <p:spPr>
          <a:xfrm>
            <a:off x="1785918" y="214290"/>
            <a:ext cx="6286544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Beslenme</a:t>
            </a:r>
          </a:p>
          <a:p>
            <a:pPr algn="ctr"/>
            <a:r>
              <a:rPr lang="tr-TR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Alışkanlığı</a:t>
            </a:r>
            <a:endParaRPr lang="tr-TR" sz="4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0" y="1714488"/>
            <a:ext cx="9296776" cy="649408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buFont typeface="Arial" pitchFamily="34" charset="0"/>
              <a:buChar char="•"/>
            </a:pPr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Öğlenci olduğumuz için öğrencimizi okula mutlaka</a:t>
            </a:r>
          </a:p>
          <a:p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öğle yemeğini yemiş olarak gönderiniz.</a:t>
            </a:r>
          </a:p>
          <a:p>
            <a:pPr>
              <a:buFont typeface="Arial" pitchFamily="34" charset="0"/>
              <a:buChar char="•"/>
            </a:pPr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2. dersin son 10 dakikasında ve devamında </a:t>
            </a:r>
            <a:r>
              <a:rPr lang="tr-TR" sz="3200" b="1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tenefüste</a:t>
            </a:r>
            <a:endParaRPr lang="tr-TR" sz="3200" b="1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  <a:p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beslenme saati yapılacaktır.</a:t>
            </a:r>
          </a:p>
          <a:p>
            <a:pPr>
              <a:buFont typeface="Arial" pitchFamily="34" charset="0"/>
              <a:buChar char="•"/>
            </a:pPr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Size dağıtacağımız beslenme listesine göre mümkün</a:t>
            </a:r>
          </a:p>
          <a:p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olduğunca o günün beslenmesini yollayınız.Beslenme</a:t>
            </a:r>
          </a:p>
          <a:p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listesinin dışında cips, kola, abur cubur tarzı</a:t>
            </a:r>
          </a:p>
          <a:p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yiyecekler yollamayınız.</a:t>
            </a:r>
          </a:p>
          <a:p>
            <a:pPr>
              <a:buFont typeface="Arial" pitchFamily="34" charset="0"/>
              <a:buChar char="•"/>
            </a:pPr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Kokulu, sarımsaklı, soğanlı, sulu, sucuk, pastırma</a:t>
            </a:r>
          </a:p>
          <a:p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gibi yiyecekler kesinlikle yollamayınız.</a:t>
            </a:r>
          </a:p>
          <a:p>
            <a:endParaRPr lang="tr-TR" sz="3200" b="1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  <a:p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/>
            </a:r>
            <a:b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</a:br>
            <a:endParaRPr lang="tr-TR" sz="3200" b="1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6 Resim" descr="children-reading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714488" cy="1714488"/>
          </a:xfrm>
          <a:prstGeom prst="rect">
            <a:avLst/>
          </a:prstGeom>
        </p:spPr>
      </p:pic>
      <p:pic>
        <p:nvPicPr>
          <p:cNvPr id="8" name="7 Resim" descr="convention_on_the_rights_of_the_child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357950" y="5003286"/>
            <a:ext cx="2786050" cy="1854713"/>
          </a:xfrm>
          <a:prstGeom prst="rect">
            <a:avLst/>
          </a:prstGeom>
        </p:spPr>
      </p:pic>
      <p:sp>
        <p:nvSpPr>
          <p:cNvPr id="5" name="4 Dikdörtgen"/>
          <p:cNvSpPr/>
          <p:nvPr/>
        </p:nvSpPr>
        <p:spPr>
          <a:xfrm>
            <a:off x="1785918" y="214290"/>
            <a:ext cx="6286544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Beslenme</a:t>
            </a:r>
          </a:p>
          <a:p>
            <a:pPr algn="ctr"/>
            <a:r>
              <a:rPr lang="tr-TR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Alışkanlığı</a:t>
            </a:r>
            <a:endParaRPr lang="tr-TR" sz="4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0" y="1714488"/>
            <a:ext cx="9230925" cy="501675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buFont typeface="Arial" pitchFamily="34" charset="0"/>
              <a:buChar char="•"/>
            </a:pPr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Velilerimiz beslenme örtüsü, ıslak mendil, </a:t>
            </a:r>
          </a:p>
          <a:p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kağıt mendil, çatal ve gerekliyse kaşığını her gün </a:t>
            </a:r>
          </a:p>
          <a:p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öğrencinin beslenme çantasına koymalıdır.</a:t>
            </a:r>
          </a:p>
          <a:p>
            <a:endParaRPr lang="tr-TR" sz="3200" b="1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  <a:p>
            <a:pPr>
              <a:buFont typeface="Arial" pitchFamily="34" charset="0"/>
              <a:buChar char="•"/>
            </a:pPr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Öğrencilerimizin sulukları bulunmalı, bu suluklar </a:t>
            </a:r>
          </a:p>
          <a:p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veya pet şişe sular kesinlikle öğrencilerin </a:t>
            </a:r>
          </a:p>
          <a:p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okul çantalarına konulmamalıdır. Beslenme çantasına</a:t>
            </a:r>
          </a:p>
          <a:p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konulmalı veya boyunlarına asılmalıdır.</a:t>
            </a:r>
          </a:p>
          <a:p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/>
            </a:r>
            <a:b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</a:br>
            <a:endParaRPr lang="tr-TR" sz="3200" b="1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6 Resim" descr="children-reading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714488" cy="1714488"/>
          </a:xfrm>
          <a:prstGeom prst="rect">
            <a:avLst/>
          </a:prstGeom>
        </p:spPr>
      </p:pic>
      <p:pic>
        <p:nvPicPr>
          <p:cNvPr id="8" name="7 Resim" descr="convention_on_the_rights_of_the_child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357950" y="5003286"/>
            <a:ext cx="2786050" cy="1854713"/>
          </a:xfrm>
          <a:prstGeom prst="rect">
            <a:avLst/>
          </a:prstGeom>
        </p:spPr>
      </p:pic>
      <p:sp>
        <p:nvSpPr>
          <p:cNvPr id="5" name="4 Dikdörtgen"/>
          <p:cNvSpPr/>
          <p:nvPr/>
        </p:nvSpPr>
        <p:spPr>
          <a:xfrm>
            <a:off x="1785918" y="214290"/>
            <a:ext cx="6286544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Temizlik</a:t>
            </a:r>
          </a:p>
          <a:p>
            <a:pPr algn="ctr"/>
            <a:r>
              <a:rPr lang="tr-TR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Alışkanlığı</a:t>
            </a:r>
            <a:endParaRPr lang="tr-TR" sz="4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0" y="1714488"/>
            <a:ext cx="9131602" cy="550920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buFont typeface="Arial" pitchFamily="34" charset="0"/>
              <a:buChar char="•"/>
            </a:pPr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Öğrenciler her Çarşamba ve Pazar akşamı </a:t>
            </a:r>
          </a:p>
          <a:p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banyo yapacak.</a:t>
            </a:r>
          </a:p>
          <a:p>
            <a:pPr>
              <a:buFont typeface="Arial" pitchFamily="34" charset="0"/>
              <a:buChar char="•"/>
            </a:pPr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Soğuk günlerde ve çocuk hasta ise banyo </a:t>
            </a:r>
          </a:p>
          <a:p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yaptırılamıyorsa çocuğun saçları yıkanabilir. Sabunlu </a:t>
            </a:r>
          </a:p>
          <a:p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bezle vücudu silinebilir.</a:t>
            </a:r>
          </a:p>
          <a:p>
            <a:pPr>
              <a:buFont typeface="Arial" pitchFamily="34" charset="0"/>
              <a:buChar char="•"/>
            </a:pPr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Kızlarda saçlar uzunsa örülecek, kısaysa taç</a:t>
            </a:r>
          </a:p>
          <a:p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kullanmalılar. Saçları görmelerini engelleyecek</a:t>
            </a:r>
          </a:p>
          <a:p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şekilde gözlerinin önüne düşmemeli, toka</a:t>
            </a:r>
          </a:p>
          <a:p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takılmalı.</a:t>
            </a:r>
          </a:p>
          <a:p>
            <a:pPr>
              <a:buFont typeface="Arial" pitchFamily="34" charset="0"/>
              <a:buChar char="•"/>
            </a:pPr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Erkeklerin saçları daima kısa olacak.</a:t>
            </a:r>
            <a:b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</a:br>
            <a:endParaRPr lang="tr-TR" sz="3200" b="1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6 Resim" descr="children-reading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714488" cy="1714488"/>
          </a:xfrm>
          <a:prstGeom prst="rect">
            <a:avLst/>
          </a:prstGeom>
        </p:spPr>
      </p:pic>
      <p:pic>
        <p:nvPicPr>
          <p:cNvPr id="8" name="7 Resim" descr="convention_on_the_rights_of_the_child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357950" y="5003286"/>
            <a:ext cx="2786050" cy="1854713"/>
          </a:xfrm>
          <a:prstGeom prst="rect">
            <a:avLst/>
          </a:prstGeom>
        </p:spPr>
      </p:pic>
      <p:sp>
        <p:nvSpPr>
          <p:cNvPr id="5" name="4 Dikdörtgen"/>
          <p:cNvSpPr/>
          <p:nvPr/>
        </p:nvSpPr>
        <p:spPr>
          <a:xfrm>
            <a:off x="1785918" y="214290"/>
            <a:ext cx="6286544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Temizlik</a:t>
            </a:r>
          </a:p>
          <a:p>
            <a:pPr algn="ctr"/>
            <a:r>
              <a:rPr lang="tr-TR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Alışkanlığı</a:t>
            </a:r>
            <a:endParaRPr lang="tr-TR" sz="4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0" y="1714488"/>
            <a:ext cx="9186554" cy="649408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buFont typeface="Arial" pitchFamily="34" charset="0"/>
              <a:buChar char="•"/>
            </a:pPr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Bit, pire gibi parazitlere karşı veliler dikkatli olacak.</a:t>
            </a:r>
          </a:p>
          <a:p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Düzenli aralıklarla çocukların saçları kontrol edilecek.</a:t>
            </a:r>
          </a:p>
          <a:p>
            <a:pPr>
              <a:buFont typeface="Arial" pitchFamily="34" charset="0"/>
              <a:buChar char="•"/>
            </a:pPr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Her veli öğrenciyi korumaya yönelik kullanım</a:t>
            </a:r>
          </a:p>
          <a:p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tarifine uygun olarak </a:t>
            </a:r>
            <a:r>
              <a:rPr lang="tr-TR" sz="3200" b="1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antibit</a:t>
            </a:r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şampuanı kullanmalıdır.</a:t>
            </a:r>
          </a:p>
          <a:p>
            <a:pPr>
              <a:buFont typeface="Arial" pitchFamily="34" charset="0"/>
              <a:buChar char="•"/>
            </a:pPr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Her Pazar akşamı tırnaklar mutlaka kesilecek.</a:t>
            </a:r>
          </a:p>
          <a:p>
            <a:pPr>
              <a:buFont typeface="Arial" pitchFamily="34" charset="0"/>
              <a:buChar char="•"/>
            </a:pPr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Öğrencilerin üniformaları ve giysileri her hafta sonu</a:t>
            </a:r>
          </a:p>
          <a:p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mutlaka yıkanacak ve ütülenecek.</a:t>
            </a:r>
          </a:p>
          <a:p>
            <a:pPr>
              <a:buFont typeface="Arial" pitchFamily="34" charset="0"/>
              <a:buChar char="•"/>
            </a:pPr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Öğrencilerin giysi, ayakkabı, çanta, araç ve</a:t>
            </a:r>
          </a:p>
          <a:p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gereçleri daima temiz olacak, aileler buna</a:t>
            </a:r>
          </a:p>
          <a:p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dikkat edecek.</a:t>
            </a:r>
          </a:p>
          <a:p>
            <a:endParaRPr lang="tr-TR" sz="3200" b="1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  <a:p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/>
            </a:r>
            <a:b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</a:br>
            <a:endParaRPr lang="tr-TR" sz="3200" b="1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6 Resim" descr="children-reading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714488" cy="1714488"/>
          </a:xfrm>
          <a:prstGeom prst="rect">
            <a:avLst/>
          </a:prstGeom>
        </p:spPr>
      </p:pic>
      <p:pic>
        <p:nvPicPr>
          <p:cNvPr id="8" name="7 Resim" descr="convention_on_the_rights_of_the_child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357950" y="5003286"/>
            <a:ext cx="2786050" cy="1854713"/>
          </a:xfrm>
          <a:prstGeom prst="rect">
            <a:avLst/>
          </a:prstGeom>
        </p:spPr>
      </p:pic>
      <p:sp>
        <p:nvSpPr>
          <p:cNvPr id="5" name="4 Dikdörtgen"/>
          <p:cNvSpPr/>
          <p:nvPr/>
        </p:nvSpPr>
        <p:spPr>
          <a:xfrm>
            <a:off x="1785918" y="214290"/>
            <a:ext cx="6286544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Temizlik</a:t>
            </a:r>
          </a:p>
          <a:p>
            <a:pPr algn="ctr"/>
            <a:r>
              <a:rPr lang="tr-TR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Alışkanlığı</a:t>
            </a:r>
            <a:endParaRPr lang="tr-TR" sz="4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0" y="1714488"/>
            <a:ext cx="9289402" cy="550920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buFont typeface="Arial" pitchFamily="34" charset="0"/>
              <a:buChar char="•"/>
            </a:pPr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Öğrenciler beslenme çantasında veya cebinde kağıt</a:t>
            </a:r>
          </a:p>
          <a:p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mendil taşıyacak. Bez mendil tercih edilmemeli çünkü</a:t>
            </a:r>
          </a:p>
          <a:p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öğrenci burnunu sildiğinde ve o mendili cebine</a:t>
            </a:r>
          </a:p>
          <a:p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koyduğunda ısı ve nemle mikroplar daha çok ürer.</a:t>
            </a:r>
            <a:b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</a:br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Öğrenci hastalığını elleriyle arkadaşlarına bulaştırır.</a:t>
            </a:r>
          </a:p>
          <a:p>
            <a:pPr>
              <a:buFont typeface="Arial" pitchFamily="34" charset="0"/>
              <a:buChar char="•"/>
            </a:pPr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El yıkama ve diş fırçalama alışkanlığı okulda </a:t>
            </a:r>
          </a:p>
          <a:p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kazandırılacak ancak veliler de evde örnek olacak</a:t>
            </a:r>
          </a:p>
          <a:p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ve bu alışkanlığın öğrenciye yerleşmesi için</a:t>
            </a:r>
          </a:p>
          <a:p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çaba gösterecek.</a:t>
            </a:r>
          </a:p>
          <a:p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/>
            </a:r>
            <a:b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</a:br>
            <a:endParaRPr lang="tr-TR" sz="3200" b="1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6 Resim" descr="children-reading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714488" cy="1714488"/>
          </a:xfrm>
          <a:prstGeom prst="rect">
            <a:avLst/>
          </a:prstGeom>
        </p:spPr>
      </p:pic>
      <p:pic>
        <p:nvPicPr>
          <p:cNvPr id="8" name="7 Resim" descr="convention_on_the_rights_of_the_child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357950" y="5003286"/>
            <a:ext cx="2786050" cy="1854713"/>
          </a:xfrm>
          <a:prstGeom prst="rect">
            <a:avLst/>
          </a:prstGeom>
        </p:spPr>
      </p:pic>
      <p:sp>
        <p:nvSpPr>
          <p:cNvPr id="5" name="4 Dikdörtgen"/>
          <p:cNvSpPr/>
          <p:nvPr/>
        </p:nvSpPr>
        <p:spPr>
          <a:xfrm>
            <a:off x="1785918" y="500042"/>
            <a:ext cx="6286544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Özel Sorunlar</a:t>
            </a:r>
            <a:endParaRPr lang="tr-TR" sz="4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0" y="1714488"/>
            <a:ext cx="8808565" cy="649408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buFont typeface="Arial" pitchFamily="34" charset="0"/>
              <a:buChar char="•"/>
            </a:pPr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Öğrencilerimizin özel sorunlarını birebir </a:t>
            </a:r>
          </a:p>
          <a:p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görüştüğümüz zamanlarda bana bildiriniz.</a:t>
            </a:r>
          </a:p>
          <a:p>
            <a:pPr>
              <a:buFont typeface="Arial" pitchFamily="34" charset="0"/>
              <a:buChar char="•"/>
            </a:pPr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İsterseniz bir kağıda yazarak öğrenci vasıtasıyla bu</a:t>
            </a:r>
          </a:p>
          <a:p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sorunları bana ulaştırabilirsiniz.</a:t>
            </a:r>
          </a:p>
          <a:p>
            <a:pPr>
              <a:buFont typeface="Arial" pitchFamily="34" charset="0"/>
              <a:buChar char="•"/>
            </a:pPr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Ev ziyaretleri yapmaya çalışacağım. Zamanını size</a:t>
            </a:r>
          </a:p>
          <a:p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bildireceğim.</a:t>
            </a:r>
          </a:p>
          <a:p>
            <a:pPr>
              <a:buFont typeface="Arial" pitchFamily="34" charset="0"/>
              <a:buChar char="•"/>
            </a:pPr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Devamlı ilaç alan veya sürekli hastalığı olan</a:t>
            </a:r>
          </a:p>
          <a:p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öğrencilerimizi mutlaka bana bildiriniz. </a:t>
            </a:r>
          </a:p>
          <a:p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Okulda ilaç almaları gerekiyorsa benim </a:t>
            </a:r>
          </a:p>
          <a:p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gözetimimde ilaç alacaklardır.</a:t>
            </a:r>
          </a:p>
          <a:p>
            <a:endParaRPr lang="tr-TR" sz="3200" b="1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  <a:p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/>
            </a:r>
            <a:b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</a:br>
            <a:endParaRPr lang="tr-TR" sz="3200" b="1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6 Resim" descr="children-reading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714488" cy="1714488"/>
          </a:xfrm>
          <a:prstGeom prst="rect">
            <a:avLst/>
          </a:prstGeom>
        </p:spPr>
      </p:pic>
      <p:pic>
        <p:nvPicPr>
          <p:cNvPr id="8" name="7 Resim" descr="convention_on_the_rights_of_the_child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357950" y="5003286"/>
            <a:ext cx="2786050" cy="1854713"/>
          </a:xfrm>
          <a:prstGeom prst="rect">
            <a:avLst/>
          </a:prstGeom>
        </p:spPr>
      </p:pic>
      <p:sp>
        <p:nvSpPr>
          <p:cNvPr id="5" name="4 Dikdörtgen"/>
          <p:cNvSpPr/>
          <p:nvPr/>
        </p:nvSpPr>
        <p:spPr>
          <a:xfrm>
            <a:off x="1785918" y="500042"/>
            <a:ext cx="6286544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Temenniler ve Kapanış</a:t>
            </a:r>
            <a:endParaRPr lang="tr-TR" sz="4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0" y="1714488"/>
            <a:ext cx="9063443" cy="452431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buFont typeface="Arial" pitchFamily="34" charset="0"/>
              <a:buChar char="•"/>
            </a:pPr>
            <a:endParaRPr lang="tr-TR" sz="3200" b="1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  <a:p>
            <a:pPr>
              <a:buFont typeface="Arial" pitchFamily="34" charset="0"/>
              <a:buChar char="•"/>
            </a:pPr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Konuştuğumuz konulara ekleyeceğiniz şeyler veya</a:t>
            </a:r>
          </a:p>
          <a:p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önerileriniz varsa lütfen şimdi söyleyiniz.</a:t>
            </a:r>
          </a:p>
          <a:p>
            <a:endParaRPr lang="tr-TR" sz="3200" b="1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  <a:p>
            <a:pPr>
              <a:buFont typeface="Arial" pitchFamily="34" charset="0"/>
              <a:buChar char="•"/>
            </a:pPr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2014-2015 eğitim öğretim yılının öğretmen, öğrenci</a:t>
            </a:r>
          </a:p>
          <a:p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ve veliler açısından sorunsuz,başarılı ve verimli </a:t>
            </a:r>
          </a:p>
          <a:p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geçmesini diliyorum.</a:t>
            </a:r>
          </a:p>
          <a:p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/>
            </a:r>
            <a:b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</a:br>
            <a:endParaRPr lang="tr-TR" sz="3200" b="1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6 Resim" descr="children-reading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714488" cy="1714488"/>
          </a:xfrm>
          <a:prstGeom prst="rect">
            <a:avLst/>
          </a:prstGeom>
        </p:spPr>
      </p:pic>
      <p:pic>
        <p:nvPicPr>
          <p:cNvPr id="8" name="7 Resim" descr="convention_on_the_rights_of_the_child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357950" y="5003286"/>
            <a:ext cx="2786050" cy="1854713"/>
          </a:xfrm>
          <a:prstGeom prst="rect">
            <a:avLst/>
          </a:prstGeom>
        </p:spPr>
      </p:pic>
      <p:sp>
        <p:nvSpPr>
          <p:cNvPr id="6" name="5 Dikdörtgen"/>
          <p:cNvSpPr/>
          <p:nvPr/>
        </p:nvSpPr>
        <p:spPr>
          <a:xfrm>
            <a:off x="0" y="1500174"/>
            <a:ext cx="9063443" cy="473975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Toplantıya katılımınızdan dolayı ve beni sabırla dinlediğiniz için </a:t>
            </a:r>
          </a:p>
          <a:p>
            <a:pPr algn="ctr"/>
            <a:r>
              <a:rPr lang="tr-T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bütün velilerimize </a:t>
            </a:r>
          </a:p>
          <a:p>
            <a:pPr algn="ctr"/>
            <a:r>
              <a:rPr lang="tr-T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teşekkür ediyorum.</a:t>
            </a:r>
            <a:r>
              <a:rPr lang="tr-TR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tr-TR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endParaRPr lang="tr-TR" sz="32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6 Resim" descr="children-reading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714488" cy="1714488"/>
          </a:xfrm>
          <a:prstGeom prst="rect">
            <a:avLst/>
          </a:prstGeom>
        </p:spPr>
      </p:pic>
      <p:pic>
        <p:nvPicPr>
          <p:cNvPr id="8" name="7 Resim" descr="convention_on_the_rights_of_the_child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357950" y="5003286"/>
            <a:ext cx="2786050" cy="1854713"/>
          </a:xfrm>
          <a:prstGeom prst="rect">
            <a:avLst/>
          </a:prstGeom>
        </p:spPr>
      </p:pic>
      <p:sp>
        <p:nvSpPr>
          <p:cNvPr id="5" name="4 Dikdörtgen"/>
          <p:cNvSpPr/>
          <p:nvPr/>
        </p:nvSpPr>
        <p:spPr>
          <a:xfrm>
            <a:off x="0" y="1785926"/>
            <a:ext cx="8029955" cy="440120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457200" indent="-457200">
              <a:buFont typeface="+mj-lt"/>
              <a:buAutoNum type="arabicParenR"/>
            </a:pPr>
            <a:r>
              <a:rPr lang="tr-TR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Açılış</a:t>
            </a:r>
            <a:r>
              <a:rPr lang="tr-TR" sz="2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.</a:t>
            </a:r>
          </a:p>
          <a:p>
            <a:pPr marL="457200" lvl="0" indent="-457200">
              <a:buFont typeface="+mj-lt"/>
              <a:buAutoNum type="arabicParenR"/>
            </a:pPr>
            <a:r>
              <a:rPr lang="tr-TR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Velilerle </a:t>
            </a:r>
            <a:r>
              <a:rPr lang="tr-TR" sz="2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tanışma.</a:t>
            </a:r>
          </a:p>
          <a:p>
            <a:pPr marL="457200" lvl="0" indent="-457200">
              <a:buFont typeface="+mj-lt"/>
              <a:buAutoNum type="arabicParenR"/>
            </a:pPr>
            <a:r>
              <a:rPr lang="tr-TR" sz="2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1. sınıf dönemi </a:t>
            </a:r>
            <a:r>
              <a:rPr lang="tr-TR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çocuklarının </a:t>
            </a:r>
            <a:r>
              <a:rPr lang="tr-TR" sz="2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genel özellikleri</a:t>
            </a:r>
          </a:p>
          <a:p>
            <a:pPr marL="457200" lvl="0" indent="-457200">
              <a:buFont typeface="+mj-lt"/>
              <a:buAutoNum type="arabicParenR"/>
            </a:pPr>
            <a:r>
              <a:rPr lang="tr-TR" sz="2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Öğrenci başarısını etkileyen etmenler</a:t>
            </a:r>
          </a:p>
          <a:p>
            <a:pPr marL="457200" lvl="0" indent="-457200">
              <a:buFont typeface="+mj-lt"/>
              <a:buAutoNum type="arabicParenR"/>
            </a:pPr>
            <a:r>
              <a:rPr lang="tr-TR" sz="2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Öğrencilerin okul araç-gereç ve ihtiyaçları</a:t>
            </a:r>
          </a:p>
          <a:p>
            <a:pPr marL="457200" lvl="0" indent="-457200">
              <a:buFont typeface="+mj-lt"/>
              <a:buAutoNum type="arabicParenR"/>
            </a:pPr>
            <a:r>
              <a:rPr lang="tr-TR" sz="2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Dersler ve ders programlarındaki değişiklikler hakkında bilgilendirme.</a:t>
            </a:r>
          </a:p>
          <a:p>
            <a:pPr marL="457200" lvl="0" indent="-457200">
              <a:buFont typeface="+mj-lt"/>
              <a:buAutoNum type="arabicParenR"/>
            </a:pPr>
            <a:r>
              <a:rPr lang="tr-TR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İlk okuma </a:t>
            </a:r>
            <a:r>
              <a:rPr lang="tr-TR" sz="2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yazma öğretimi hakkında bilgilendirme</a:t>
            </a:r>
          </a:p>
          <a:p>
            <a:pPr marL="457200" lvl="0" indent="-457200">
              <a:buFont typeface="+mj-lt"/>
              <a:buAutoNum type="arabicParenR"/>
            </a:pPr>
            <a:r>
              <a:rPr lang="tr-TR" sz="2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Sınıfın ihtiyaçları ve bu konuda yapılabilecekler</a:t>
            </a:r>
          </a:p>
          <a:p>
            <a:pPr marL="457200" lvl="0" indent="-457200">
              <a:buFont typeface="+mj-lt"/>
              <a:buAutoNum type="arabicParenR"/>
            </a:pPr>
            <a:r>
              <a:rPr lang="tr-TR" sz="2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Öğretmen-öğrenci-veli işbirliğinin önemi</a:t>
            </a:r>
          </a:p>
          <a:p>
            <a:pPr marL="457200" lvl="0" indent="-457200">
              <a:buFont typeface="+mj-lt"/>
              <a:buAutoNum type="arabicParenR"/>
            </a:pPr>
            <a:r>
              <a:rPr lang="tr-TR" sz="2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Okula devam-devamsızlık konusunda alınacak önlemler</a:t>
            </a:r>
          </a:p>
          <a:p>
            <a:pPr marL="457200" lvl="0" indent="-457200">
              <a:buFont typeface="+mj-lt"/>
              <a:buAutoNum type="arabicParenR"/>
            </a:pPr>
            <a:r>
              <a:rPr lang="tr-TR" sz="2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Öğrencilerin düzenli beslenmesinin önemi</a:t>
            </a:r>
          </a:p>
          <a:p>
            <a:pPr marL="457200" lvl="0" indent="-457200">
              <a:buFont typeface="+mj-lt"/>
              <a:buAutoNum type="arabicParenR"/>
            </a:pPr>
            <a:r>
              <a:rPr lang="tr-TR" sz="2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Öğrencilerin vücut, giysi, araç-gereç temizliği</a:t>
            </a:r>
          </a:p>
          <a:p>
            <a:pPr marL="457200" lvl="0" indent="-457200">
              <a:buFont typeface="+mj-lt"/>
              <a:buAutoNum type="arabicParenR"/>
            </a:pPr>
            <a:r>
              <a:rPr lang="tr-TR" sz="2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Öğrencilerin bireysel sorunları ve bu konuda öğretmenden istenenler</a:t>
            </a:r>
          </a:p>
          <a:p>
            <a:pPr marL="457200" lvl="0" indent="-457200">
              <a:buFont typeface="+mj-lt"/>
              <a:buAutoNum type="arabicParenR"/>
            </a:pPr>
            <a:r>
              <a:rPr lang="tr-TR" sz="2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Dilek, temenniler ve kapanış</a:t>
            </a:r>
          </a:p>
        </p:txBody>
      </p:sp>
      <p:sp>
        <p:nvSpPr>
          <p:cNvPr id="10" name="9 Dikdörtgen"/>
          <p:cNvSpPr/>
          <p:nvPr/>
        </p:nvSpPr>
        <p:spPr>
          <a:xfrm>
            <a:off x="3357554" y="500042"/>
            <a:ext cx="291458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GÜNDEM</a:t>
            </a:r>
            <a:endParaRPr lang="tr-TR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6 Resim" descr="children-reading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714488" cy="1714488"/>
          </a:xfrm>
          <a:prstGeom prst="rect">
            <a:avLst/>
          </a:prstGeom>
        </p:spPr>
      </p:pic>
      <p:pic>
        <p:nvPicPr>
          <p:cNvPr id="8" name="7 Resim" descr="convention_on_the_rights_of_the_child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357950" y="5003286"/>
            <a:ext cx="2786050" cy="1854713"/>
          </a:xfrm>
          <a:prstGeom prst="rect">
            <a:avLst/>
          </a:prstGeom>
        </p:spPr>
      </p:pic>
      <p:sp>
        <p:nvSpPr>
          <p:cNvPr id="5" name="4 Dikdörtgen"/>
          <p:cNvSpPr/>
          <p:nvPr/>
        </p:nvSpPr>
        <p:spPr>
          <a:xfrm>
            <a:off x="0" y="2000240"/>
            <a:ext cx="9427774" cy="317009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buFont typeface="Arial" pitchFamily="34" charset="0"/>
              <a:buChar char="•"/>
            </a:pPr>
            <a:r>
              <a:rPr lang="tr-TR" sz="40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Çocuk oyun döneminin etkisi altındadır. </a:t>
            </a:r>
          </a:p>
          <a:p>
            <a:r>
              <a:rPr lang="tr-TR" sz="40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Hala oyuncaklara ilgi fazla.</a:t>
            </a:r>
          </a:p>
          <a:p>
            <a:pPr>
              <a:buFont typeface="Arial" pitchFamily="34" charset="0"/>
              <a:buChar char="•"/>
            </a:pPr>
            <a:r>
              <a:rPr lang="tr-TR" sz="40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Artık eğitim almaya yatkın hale gelir. </a:t>
            </a:r>
          </a:p>
          <a:p>
            <a:pPr>
              <a:buFont typeface="Arial" pitchFamily="34" charset="0"/>
              <a:buChar char="•"/>
            </a:pPr>
            <a:r>
              <a:rPr lang="tr-TR" sz="40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Büyük kaslarına ek olarak küçük kasları da </a:t>
            </a:r>
          </a:p>
          <a:p>
            <a:r>
              <a:rPr lang="tr-TR" sz="40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gelişmeye başlar.</a:t>
            </a:r>
            <a:endParaRPr lang="tr-TR" sz="40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1357290" y="357166"/>
            <a:ext cx="7286676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914400" indent="-914400" algn="ctr"/>
            <a:r>
              <a:rPr lang="tr-TR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1. Sınıf Çağı Çocuklarının </a:t>
            </a:r>
          </a:p>
          <a:p>
            <a:pPr marL="914400" indent="-914400" algn="ctr"/>
            <a:r>
              <a:rPr lang="tr-TR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Genel Özellikleri</a:t>
            </a:r>
            <a:endParaRPr lang="tr-TR" sz="4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6 Resim" descr="children-reading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714488" cy="1714488"/>
          </a:xfrm>
          <a:prstGeom prst="rect">
            <a:avLst/>
          </a:prstGeom>
        </p:spPr>
      </p:pic>
      <p:pic>
        <p:nvPicPr>
          <p:cNvPr id="8" name="7 Resim" descr="convention_on_the_rights_of_the_child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357950" y="5003286"/>
            <a:ext cx="2786050" cy="1854713"/>
          </a:xfrm>
          <a:prstGeom prst="rect">
            <a:avLst/>
          </a:prstGeom>
        </p:spPr>
      </p:pic>
      <p:sp>
        <p:nvSpPr>
          <p:cNvPr id="6" name="5 Dikdörtgen"/>
          <p:cNvSpPr/>
          <p:nvPr/>
        </p:nvSpPr>
        <p:spPr>
          <a:xfrm>
            <a:off x="0" y="1714488"/>
            <a:ext cx="9401035" cy="378565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buFont typeface="Arial" pitchFamily="34" charset="0"/>
              <a:buChar char="•"/>
            </a:pPr>
            <a:r>
              <a:rPr lang="tr-TR" sz="40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Ben merkezciliği, bencilliği iyice azalır, </a:t>
            </a:r>
          </a:p>
          <a:p>
            <a:r>
              <a:rPr lang="tr-TR" sz="40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paylaşım özelliği artar. Sosyalleşir.</a:t>
            </a:r>
          </a:p>
          <a:p>
            <a:pPr>
              <a:buFont typeface="Arial" pitchFamily="34" charset="0"/>
              <a:buChar char="•"/>
            </a:pPr>
            <a:r>
              <a:rPr lang="tr-TR" sz="40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Bu dönemde size tembel, isteksiz gelebilir. </a:t>
            </a:r>
          </a:p>
          <a:p>
            <a:r>
              <a:rPr lang="tr-TR" sz="40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Kesinlikle zorlanmamalıdır.</a:t>
            </a:r>
          </a:p>
          <a:p>
            <a:pPr>
              <a:buFont typeface="Arial" pitchFamily="34" charset="0"/>
              <a:buChar char="•"/>
            </a:pPr>
            <a:r>
              <a:rPr lang="tr-TR" sz="40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Kendi işlerini kendisi görebilir, </a:t>
            </a:r>
          </a:p>
          <a:p>
            <a:r>
              <a:rPr lang="tr-TR" sz="40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iyice bağımsızlaşır.</a:t>
            </a:r>
            <a:endParaRPr lang="tr-TR" sz="40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1357290" y="357166"/>
            <a:ext cx="7286676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914400" indent="-914400" algn="ctr"/>
            <a:r>
              <a:rPr lang="tr-TR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1. Sınıf Çağı Çocuklarının </a:t>
            </a:r>
          </a:p>
          <a:p>
            <a:pPr marL="914400" indent="-914400" algn="ctr"/>
            <a:r>
              <a:rPr lang="tr-TR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Genel Özellikleri</a:t>
            </a:r>
            <a:endParaRPr lang="tr-TR" sz="4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6 Resim" descr="children-reading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714488" cy="1714488"/>
          </a:xfrm>
          <a:prstGeom prst="rect">
            <a:avLst/>
          </a:prstGeom>
        </p:spPr>
      </p:pic>
      <p:pic>
        <p:nvPicPr>
          <p:cNvPr id="8" name="7 Resim" descr="convention_on_the_rights_of_the_child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357950" y="5003286"/>
            <a:ext cx="2786050" cy="1854713"/>
          </a:xfrm>
          <a:prstGeom prst="rect">
            <a:avLst/>
          </a:prstGeom>
        </p:spPr>
      </p:pic>
      <p:sp>
        <p:nvSpPr>
          <p:cNvPr id="5" name="4 Dikdörtgen"/>
          <p:cNvSpPr/>
          <p:nvPr/>
        </p:nvSpPr>
        <p:spPr>
          <a:xfrm>
            <a:off x="285720" y="2571744"/>
            <a:ext cx="7634654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buFont typeface="Arial" pitchFamily="34" charset="0"/>
              <a:buChar char="•"/>
            </a:pPr>
            <a:r>
              <a:rPr lang="tr-TR" sz="4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Meraklı ve dikkat süresi eskiye </a:t>
            </a:r>
          </a:p>
          <a:p>
            <a:r>
              <a:rPr lang="tr-TR" sz="4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nazaran daha uzundur.</a:t>
            </a:r>
            <a:endParaRPr lang="tr-TR" sz="44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1357290" y="357166"/>
            <a:ext cx="7286676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914400" indent="-914400" algn="ctr"/>
            <a:r>
              <a:rPr lang="tr-TR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1. Sınıf Çağı Çocuklarının </a:t>
            </a:r>
          </a:p>
          <a:p>
            <a:pPr marL="914400" indent="-914400" algn="ctr"/>
            <a:r>
              <a:rPr lang="tr-TR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Genel Özellikleri</a:t>
            </a:r>
            <a:endParaRPr lang="tr-TR" sz="4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6 Resim" descr="children-reading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714488" cy="1714488"/>
          </a:xfrm>
          <a:prstGeom prst="rect">
            <a:avLst/>
          </a:prstGeom>
        </p:spPr>
      </p:pic>
      <p:pic>
        <p:nvPicPr>
          <p:cNvPr id="8" name="7 Resim" descr="convention_on_the_rights_of_the_child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357950" y="5003286"/>
            <a:ext cx="2786050" cy="1854713"/>
          </a:xfrm>
          <a:prstGeom prst="rect">
            <a:avLst/>
          </a:prstGeom>
        </p:spPr>
      </p:pic>
      <p:sp>
        <p:nvSpPr>
          <p:cNvPr id="5" name="4 Dikdörtgen"/>
          <p:cNvSpPr/>
          <p:nvPr/>
        </p:nvSpPr>
        <p:spPr>
          <a:xfrm>
            <a:off x="0" y="1928802"/>
            <a:ext cx="9315242" cy="317009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buFont typeface="Arial" pitchFamily="34" charset="0"/>
              <a:buChar char="•"/>
            </a:pPr>
            <a:r>
              <a:rPr lang="tr-TR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Evde çalışabileceği oda ya da masa olmalı. </a:t>
            </a:r>
          </a:p>
          <a:p>
            <a:r>
              <a:rPr lang="tr-TR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TV karşısında kesinlikle ders çalışmayacak.</a:t>
            </a:r>
          </a:p>
          <a:p>
            <a:pPr>
              <a:buFont typeface="Arial" pitchFamily="34" charset="0"/>
              <a:buChar char="•"/>
            </a:pPr>
            <a:r>
              <a:rPr lang="tr-TR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Anne baba sözlerinde ve eylemlerinde </a:t>
            </a:r>
          </a:p>
          <a:p>
            <a:r>
              <a:rPr lang="tr-TR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tutarlı olacak, kayırmayacak. Bir gün yasak </a:t>
            </a:r>
          </a:p>
          <a:p>
            <a:r>
              <a:rPr lang="tr-TR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bir gün serbest olmayacak.</a:t>
            </a:r>
            <a:endParaRPr lang="tr-TR" sz="40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2214546" y="357166"/>
            <a:ext cx="5786478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Öğrenci Başarısını </a:t>
            </a:r>
          </a:p>
          <a:p>
            <a:pPr algn="ctr"/>
            <a:r>
              <a:rPr lang="tr-TR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Etkileyen Etmenler</a:t>
            </a:r>
            <a:endParaRPr lang="tr-TR" sz="4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6 Resim" descr="children-reading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714488" cy="1714488"/>
          </a:xfrm>
          <a:prstGeom prst="rect">
            <a:avLst/>
          </a:prstGeom>
        </p:spPr>
      </p:pic>
      <p:pic>
        <p:nvPicPr>
          <p:cNvPr id="8" name="7 Resim" descr="convention_on_the_rights_of_the_child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357950" y="5003286"/>
            <a:ext cx="2786050" cy="1854713"/>
          </a:xfrm>
          <a:prstGeom prst="rect">
            <a:avLst/>
          </a:prstGeom>
        </p:spPr>
      </p:pic>
      <p:sp>
        <p:nvSpPr>
          <p:cNvPr id="5" name="4 Dikdörtgen"/>
          <p:cNvSpPr/>
          <p:nvPr/>
        </p:nvSpPr>
        <p:spPr>
          <a:xfrm>
            <a:off x="2143108" y="214290"/>
            <a:ext cx="5786478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Öğrenci Başarısını </a:t>
            </a:r>
          </a:p>
          <a:p>
            <a:pPr algn="ctr"/>
            <a:r>
              <a:rPr lang="tr-TR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Etkileyen Etmenler</a:t>
            </a:r>
            <a:endParaRPr lang="tr-TR" sz="4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0" y="1857364"/>
            <a:ext cx="8494377" cy="317009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buFont typeface="Arial" pitchFamily="34" charset="0"/>
              <a:buChar char="•"/>
            </a:pPr>
            <a:r>
              <a:rPr lang="tr-TR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Çocuğun en ufak başarılarını dahi </a:t>
            </a:r>
          </a:p>
          <a:p>
            <a:r>
              <a:rPr lang="tr-TR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destekleyin. Aferin, çok güzel sözlerini</a:t>
            </a:r>
          </a:p>
          <a:p>
            <a:r>
              <a:rPr lang="tr-TR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kullanın. Yüreklendirin, ödüllendirin.</a:t>
            </a:r>
          </a:p>
          <a:p>
            <a:pPr>
              <a:buFont typeface="Arial" pitchFamily="34" charset="0"/>
              <a:buChar char="•"/>
            </a:pPr>
            <a:r>
              <a:rPr lang="tr-TR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Öğrenciyi bir başkasıyla kıyaslamayın, </a:t>
            </a:r>
          </a:p>
          <a:p>
            <a:r>
              <a:rPr lang="tr-TR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başkasının yanında eleştirmeyin. </a:t>
            </a:r>
            <a:endParaRPr lang="tr-TR" sz="40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359</TotalTime>
  <Words>1736</Words>
  <Application>Microsoft Office PowerPoint</Application>
  <PresentationFormat>Ekran Gösterisi (4:3)</PresentationFormat>
  <Paragraphs>416</Paragraphs>
  <Slides>38</Slides>
  <Notes>9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38</vt:i4>
      </vt:variant>
    </vt:vector>
  </HeadingPairs>
  <TitlesOfParts>
    <vt:vector size="39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  <vt:lpstr>Slayt 24</vt:lpstr>
      <vt:lpstr>Slayt 25</vt:lpstr>
      <vt:lpstr>Slayt 26</vt:lpstr>
      <vt:lpstr>Slayt 27</vt:lpstr>
      <vt:lpstr>Slayt 28</vt:lpstr>
      <vt:lpstr>Slayt 29</vt:lpstr>
      <vt:lpstr>Slayt 30</vt:lpstr>
      <vt:lpstr>Slayt 31</vt:lpstr>
      <vt:lpstr>Slayt 32</vt:lpstr>
      <vt:lpstr>Slayt 33</vt:lpstr>
      <vt:lpstr>Slayt 34</vt:lpstr>
      <vt:lpstr>Slayt 35</vt:lpstr>
      <vt:lpstr>Slayt 36</vt:lpstr>
      <vt:lpstr>Slayt 37</vt:lpstr>
      <vt:lpstr>Slayt 38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2013-09-11T11:17:20Z</dcterms:created>
  <dcterms:modified xsi:type="dcterms:W3CDTF">2015-09-06T06:20:35Z</dcterms:modified>
  <cp:category>www.sorubak.com</cp:category>
</cp:coreProperties>
</file>