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1" r:id="rId5"/>
    <p:sldId id="259" r:id="rId6"/>
    <p:sldId id="260" r:id="rId7"/>
    <p:sldId id="262" r:id="rId8"/>
    <p:sldId id="264" r:id="rId9"/>
    <p:sldId id="263" r:id="rId10"/>
    <p:sldId id="268" r:id="rId11"/>
    <p:sldId id="267" r:id="rId12"/>
    <p:sldId id="270" r:id="rId13"/>
    <p:sldId id="269" r:id="rId14"/>
    <p:sldId id="272" r:id="rId15"/>
    <p:sldId id="271"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96" autoAdjust="0"/>
    <p:restoredTop sz="94660"/>
  </p:normalViewPr>
  <p:slideViewPr>
    <p:cSldViewPr>
      <p:cViewPr varScale="1">
        <p:scale>
          <a:sx n="52" d="100"/>
          <a:sy n="52" d="100"/>
        </p:scale>
        <p:origin x="-113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DB2D1C62-1993-42A7-A3BB-D8D14957ECF8}" type="datetimeFigureOut">
              <a:rPr lang="tr-TR" smtClean="0"/>
              <a:pPr/>
              <a:t>08.04.2014</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191A9898-EE4D-4531-8ED0-2A2B5085561D}"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spd="slow">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B2D1C62-1993-42A7-A3BB-D8D14957ECF8}" type="datetimeFigureOut">
              <a:rPr lang="tr-TR" smtClean="0"/>
              <a:pPr/>
              <a:t>08.04.2014</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191A9898-EE4D-4531-8ED0-2A2B5085561D}" type="slidenum">
              <a:rPr lang="tr-TR" smtClean="0"/>
              <a:pPr/>
              <a:t>‹#›</a:t>
            </a:fld>
            <a:endParaRPr lang="tr-TR"/>
          </a:p>
        </p:txBody>
      </p:sp>
    </p:spTree>
  </p:cSld>
  <p:clrMapOvr>
    <a:masterClrMapping/>
  </p:clrMapOvr>
  <p:transition spd="slow">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DB2D1C62-1993-42A7-A3BB-D8D14957ECF8}" type="datetimeFigureOut">
              <a:rPr lang="tr-TR" smtClean="0"/>
              <a:pPr/>
              <a:t>08.04.2014</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191A9898-EE4D-4531-8ED0-2A2B5085561D}" type="slidenum">
              <a:rPr lang="tr-TR" smtClean="0"/>
              <a:pPr/>
              <a:t>‹#›</a:t>
            </a:fld>
            <a:endParaRPr lang="tr-TR"/>
          </a:p>
        </p:txBody>
      </p:sp>
    </p:spTree>
  </p:cSld>
  <p:clrMapOvr>
    <a:masterClrMapping/>
  </p:clrMapOvr>
  <p:transition spd="slow">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B2D1C62-1993-42A7-A3BB-D8D14957ECF8}" type="datetimeFigureOut">
              <a:rPr lang="tr-TR" smtClean="0"/>
              <a:pPr/>
              <a:t>08.04.2014</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191A9898-EE4D-4531-8ED0-2A2B5085561D}" type="slidenum">
              <a:rPr lang="tr-TR" smtClean="0"/>
              <a:pPr/>
              <a:t>‹#›</a:t>
            </a:fld>
            <a:endParaRPr lang="tr-TR"/>
          </a:p>
        </p:txBody>
      </p:sp>
    </p:spTree>
  </p:cSld>
  <p:clrMapOvr>
    <a:masterClrMapping/>
  </p:clrMapOvr>
  <p:transition spd="slow">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DB2D1C62-1993-42A7-A3BB-D8D14957ECF8}" type="datetimeFigureOut">
              <a:rPr lang="tr-TR" smtClean="0"/>
              <a:pPr/>
              <a:t>08.04.2014</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191A9898-EE4D-4531-8ED0-2A2B5085561D}"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spd="slow">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B2D1C62-1993-42A7-A3BB-D8D14957ECF8}" type="datetimeFigureOut">
              <a:rPr lang="tr-TR" smtClean="0"/>
              <a:pPr/>
              <a:t>08.04.2014</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191A9898-EE4D-4531-8ED0-2A2B5085561D}" type="slidenum">
              <a:rPr lang="tr-TR" smtClean="0"/>
              <a:pPr/>
              <a:t>‹#›</a:t>
            </a:fld>
            <a:endParaRPr lang="tr-TR"/>
          </a:p>
        </p:txBody>
      </p:sp>
    </p:spTree>
  </p:cSld>
  <p:clrMapOvr>
    <a:masterClrMapping/>
  </p:clrMapOvr>
  <p:transition spd="slow">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B2D1C62-1993-42A7-A3BB-D8D14957ECF8}" type="datetimeFigureOut">
              <a:rPr lang="tr-TR" smtClean="0"/>
              <a:pPr/>
              <a:t>08.04.2014</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191A9898-EE4D-4531-8ED0-2A2B5085561D}" type="slidenum">
              <a:rPr lang="tr-TR" smtClean="0"/>
              <a:pPr/>
              <a:t>‹#›</a:t>
            </a:fld>
            <a:endParaRPr lang="tr-TR"/>
          </a:p>
        </p:txBody>
      </p:sp>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B2D1C62-1993-42A7-A3BB-D8D14957ECF8}" type="datetimeFigureOut">
              <a:rPr lang="tr-TR" smtClean="0"/>
              <a:pPr/>
              <a:t>08.04.2014</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191A9898-EE4D-4531-8ED0-2A2B5085561D}" type="slidenum">
              <a:rPr lang="tr-TR" smtClean="0"/>
              <a:pPr/>
              <a:t>‹#›</a:t>
            </a:fld>
            <a:endParaRPr lang="tr-TR"/>
          </a:p>
        </p:txBody>
      </p:sp>
    </p:spTree>
  </p:cSld>
  <p:clrMapOvr>
    <a:masterClrMapping/>
  </p:clrMapOvr>
  <p:transition spd="slow">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DB2D1C62-1993-42A7-A3BB-D8D14957ECF8}" type="datetimeFigureOut">
              <a:rPr lang="tr-TR" smtClean="0"/>
              <a:pPr/>
              <a:t>08.04.2014</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191A9898-EE4D-4531-8ED0-2A2B5085561D}" type="slidenum">
              <a:rPr lang="tr-TR" smtClean="0"/>
              <a:pPr/>
              <a:t>‹#›</a:t>
            </a:fld>
            <a:endParaRPr lang="tr-TR"/>
          </a:p>
        </p:txBody>
      </p:sp>
    </p:spTree>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B2D1C62-1993-42A7-A3BB-D8D14957ECF8}" type="datetimeFigureOut">
              <a:rPr lang="tr-TR" smtClean="0"/>
              <a:pPr/>
              <a:t>08.04.2014</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191A9898-EE4D-4531-8ED0-2A2B5085561D}" type="slidenum">
              <a:rPr lang="tr-TR" smtClean="0"/>
              <a:pPr/>
              <a:t>‹#›</a:t>
            </a:fld>
            <a:endParaRPr lang="tr-TR"/>
          </a:p>
        </p:txBody>
      </p:sp>
    </p:spTree>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DB2D1C62-1993-42A7-A3BB-D8D14957ECF8}" type="datetimeFigureOut">
              <a:rPr lang="tr-TR" smtClean="0"/>
              <a:pPr/>
              <a:t>08.04.2014</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191A9898-EE4D-4531-8ED0-2A2B5085561D}"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DB2D1C62-1993-42A7-A3BB-D8D14957ECF8}" type="datetimeFigureOut">
              <a:rPr lang="tr-TR" smtClean="0"/>
              <a:pPr/>
              <a:t>08.04.2014</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191A9898-EE4D-4531-8ED0-2A2B5085561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wipe dir="d"/>
  </p:transition>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google.com.tr/imgres?imgurl&amp;imgrefurl=http://cesaret.de/index-Dateien/hadisayet.htm&amp;h=0&amp;w=0&amp;tbnid=3Q8KKL_jCSpg7M&amp;zoom=1&amp;tbnh=191&amp;tbnw=264&amp;docid=bzKyRlh8INuk0M&amp;tbm=isch&amp;ei=J-A3U6KwI6ib0QXC_4CIBg&amp;ved=0CBQQsCUoBg"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com.tr/url?sa=i&amp;rct=j&amp;q=&amp;esrc=s&amp;frm=1&amp;source=images&amp;cd=&amp;cad=rja&amp;uact=8&amp;docid=ShjezVCnI4fm9M&amp;tbnid=gER8NX_P8opwNM:&amp;ved=0CAYQjRw&amp;url=http://www.gobeklitepehaber.com/haber_detay.asp?haberID=4370&amp;ei=L6EoU_nYIuaX0QWY24GgCQ&amp;psig=AFQjCNFn_G47hTnlARu9_hEzpAo5iuLnJw&amp;ust=1395257963110590"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google.com.tr/url?sa=i&amp;rct=j&amp;q=&amp;esrc=s&amp;frm=1&amp;source=images&amp;cd=&amp;cad=rja&amp;uact=8&amp;docid=ShjezVCnI4fm9M&amp;tbnid=gER8NX_P8opwNM:&amp;ved=0CAYQjRw&amp;url=http://eyldrm.deviantart.com/art/giybet-213996225&amp;ei=-qAoU_PqJ6Pv0gXwqoGwDA&amp;psig=AFQjCNFn_G47hTnlARu9_hEzpAo5iuLnJw&amp;ust=1395257963110590"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google.com.tr/url?sa=i&amp;rct=j&amp;q=&amp;esrc=s&amp;frm=1&amp;source=images&amp;cd=&amp;docid=rO5EHXL5ovc5_M&amp;tbnid=Ji4_wz5091LRyM:&amp;ved=0CAYQjRw&amp;url=http://www.nurunalanur.com.tr/showthread.php?t=9511&amp;ei=RqgoU_7sNLLJ0AWy0oGICw&amp;bvm=bv.62922401,d.d2k&amp;psig=AFQjCNHbes42VqSGqL47yQ6i42nRUYiEkg&amp;ust=1395259695201799"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google.com.tr/url?sa=i&amp;rct=j&amp;q=&amp;esrc=s&amp;frm=1&amp;source=images&amp;cd=&amp;cad=rja&amp;uact=8&amp;docid=Vd3ESbh1TYtlaM&amp;tbnid=NcHpS5yeHYRckM:&amp;ved=0CAYQjRw&amp;url=http://www.hayatinanlaminedir.com/tagutla-savasmak-bu-kadar-kafir-dururken-nicinbizletasavvufla-ugrasiyorsunuz/&amp;ei=WacoU6nyMrGV0QXwvIDoAw&amp;bvm=bv.62922401,d.d2k&amp;psig=AFQjCNHy4AnsgYjuOQe07jZ2LOpTvOTklA&amp;ust=1395259556612352"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331640" y="1124744"/>
            <a:ext cx="6422929" cy="4401205"/>
          </a:xfrm>
          <a:prstGeom prst="rect">
            <a:avLst/>
          </a:prstGeom>
          <a:noFill/>
        </p:spPr>
        <p:txBody>
          <a:bodyPr wrap="square" rtlCol="0">
            <a:spAutoFit/>
          </a:bodyPr>
          <a:lstStyle/>
          <a:p>
            <a:r>
              <a:rPr lang="tr-TR" dirty="0" smtClean="0">
                <a:solidFill>
                  <a:srgbClr val="CC66FF"/>
                </a:solidFill>
              </a:rPr>
              <a:t>          </a:t>
            </a:r>
            <a:r>
              <a:rPr lang="tr-TR" sz="2800" dirty="0" smtClean="0">
                <a:solidFill>
                  <a:schemeClr val="tx2"/>
                </a:solidFill>
              </a:rPr>
              <a:t>2013-2014  EĞİTİM ÖĞRETİM YILI </a:t>
            </a:r>
          </a:p>
          <a:p>
            <a:r>
              <a:rPr lang="tr-TR" sz="2800" dirty="0">
                <a:solidFill>
                  <a:schemeClr val="tx2"/>
                </a:solidFill>
              </a:rPr>
              <a:t> </a:t>
            </a:r>
            <a:r>
              <a:rPr lang="tr-TR" sz="2800" dirty="0" smtClean="0">
                <a:solidFill>
                  <a:schemeClr val="tx2"/>
                </a:solidFill>
              </a:rPr>
              <a:t>                         2. DÖNEM </a:t>
            </a:r>
          </a:p>
          <a:p>
            <a:r>
              <a:rPr lang="tr-TR" sz="2800" dirty="0" smtClean="0">
                <a:solidFill>
                  <a:schemeClr val="tx2"/>
                </a:solidFill>
              </a:rPr>
              <a:t>         DİN KÜLTÜRÜ VE AHLAK BİLGİSİ </a:t>
            </a:r>
          </a:p>
          <a:p>
            <a:r>
              <a:rPr lang="tr-TR" sz="2800" dirty="0" smtClean="0">
                <a:solidFill>
                  <a:schemeClr val="tx2"/>
                </a:solidFill>
              </a:rPr>
              <a:t>                 PERFORMANS GÖREVİ</a:t>
            </a:r>
          </a:p>
          <a:p>
            <a:endParaRPr lang="tr-TR" sz="2800" dirty="0">
              <a:solidFill>
                <a:schemeClr val="tx2"/>
              </a:solidFill>
            </a:endParaRPr>
          </a:p>
          <a:p>
            <a:r>
              <a:rPr lang="tr-TR" sz="2800" dirty="0" smtClean="0">
                <a:solidFill>
                  <a:schemeClr val="tx2"/>
                </a:solidFill>
              </a:rPr>
              <a:t>               KONU: GIYBET VE İFTİRA</a:t>
            </a:r>
          </a:p>
          <a:p>
            <a:endParaRPr lang="tr-TR" sz="2800" dirty="0">
              <a:solidFill>
                <a:schemeClr val="tx2"/>
              </a:solidFill>
            </a:endParaRPr>
          </a:p>
          <a:p>
            <a:r>
              <a:rPr lang="tr-TR" sz="2800" dirty="0" smtClean="0">
                <a:solidFill>
                  <a:schemeClr val="tx2"/>
                </a:solidFill>
              </a:rPr>
              <a:t>HAZIRLAYANLAR :</a:t>
            </a:r>
          </a:p>
          <a:p>
            <a:r>
              <a:rPr lang="tr-TR" sz="2800" dirty="0" smtClean="0">
                <a:solidFill>
                  <a:schemeClr val="tx2"/>
                </a:solidFill>
              </a:rPr>
              <a:t>                           BEYZA NUR AKKIR</a:t>
            </a:r>
          </a:p>
          <a:p>
            <a:r>
              <a:rPr lang="tr-TR" sz="2800" dirty="0" smtClean="0">
                <a:solidFill>
                  <a:schemeClr val="tx2"/>
                </a:solidFill>
              </a:rPr>
              <a:t>                           İREM NUR ARSLAN</a:t>
            </a:r>
            <a:endParaRPr lang="tr-TR" sz="2800" dirty="0">
              <a:solidFill>
                <a:schemeClr val="tx2"/>
              </a:solidFill>
            </a:endParaRPr>
          </a:p>
        </p:txBody>
      </p:sp>
      <p:pic>
        <p:nvPicPr>
          <p:cNvPr id="3" name="Picture 4" descr="https://encrypted-tbn3.gstatic.com/images?q=tbn:ANd9GcSKNF0lwUdrHGvV4TRw65AUl7KA7AB7Phx7rAxavJFpSfY54Z7NsA"/>
          <p:cNvPicPr>
            <a:picLocks noChangeAspect="1" noChangeArrowheads="1"/>
          </p:cNvPicPr>
          <p:nvPr/>
        </p:nvPicPr>
        <p:blipFill>
          <a:blip r:embed="rId2" cstate="print"/>
          <a:srcRect/>
          <a:stretch>
            <a:fillRect/>
          </a:stretch>
        </p:blipFill>
        <p:spPr bwMode="auto">
          <a:xfrm>
            <a:off x="395536" y="2348880"/>
            <a:ext cx="1823719" cy="1512168"/>
          </a:xfrm>
          <a:prstGeom prst="rect">
            <a:avLst/>
          </a:prstGeom>
          <a:noFill/>
        </p:spPr>
      </p:pic>
      <p:sp>
        <p:nvSpPr>
          <p:cNvPr id="5" name="Yuvarlatılmış Dikdörtgen 4"/>
          <p:cNvSpPr/>
          <p:nvPr/>
        </p:nvSpPr>
        <p:spPr>
          <a:xfrm>
            <a:off x="3995936" y="6072207"/>
            <a:ext cx="1781175" cy="79078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tr-TR" sz="1100" u="sng" dirty="0" smtClean="0">
                <a:hlinkClick r:id="rId3"/>
              </a:rPr>
              <a:t>www.</a:t>
            </a:r>
            <a:r>
              <a:rPr lang="tr-TR" sz="1100" u="sng" dirty="0" err="1" smtClean="0">
                <a:hlinkClick r:id="rId3"/>
              </a:rPr>
              <a:t>sorubak</a:t>
            </a:r>
            <a:r>
              <a:rPr lang="tr-TR" sz="1100" u="sng" dirty="0" smtClean="0">
                <a:hlinkClick r:id="rId3"/>
              </a:rPr>
              <a:t>.com</a:t>
            </a:r>
            <a:r>
              <a:rPr lang="tr-TR" sz="1100" dirty="0" smtClean="0"/>
              <a:t> </a:t>
            </a:r>
          </a:p>
          <a:p>
            <a:pPr algn="ctr">
              <a:lnSpc>
                <a:spcPct val="115000"/>
              </a:lnSpc>
              <a:spcAft>
                <a:spcPts val="1000"/>
              </a:spcAft>
            </a:pPr>
            <a:r>
              <a:rPr lang="tr-TR" sz="1100" dirty="0">
                <a:effectLst/>
                <a:ea typeface="Calibri"/>
                <a:cs typeface="Times New Roman"/>
              </a:rPr>
              <a:t> </a:t>
            </a:r>
          </a:p>
        </p:txBody>
      </p:sp>
    </p:spTree>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5576" y="1124744"/>
            <a:ext cx="8001056" cy="3539430"/>
          </a:xfrm>
          <a:prstGeom prst="rect">
            <a:avLst/>
          </a:prstGeom>
          <a:noFill/>
        </p:spPr>
        <p:txBody>
          <a:bodyPr wrap="square" rtlCol="0">
            <a:spAutoFit/>
          </a:bodyPr>
          <a:lstStyle/>
          <a:p>
            <a:r>
              <a:rPr lang="tr-TR" sz="3200" dirty="0" smtClean="0"/>
              <a:t>          İFTİRA NEDİR?</a:t>
            </a:r>
          </a:p>
          <a:p>
            <a:r>
              <a:rPr lang="tr-TR" sz="3200" dirty="0" smtClean="0"/>
              <a:t>   İftira,bir suçu veya kötü bir davranışı,kasıtlı olarak bir başkasının üzerine atmaktır.</a:t>
            </a:r>
          </a:p>
          <a:p>
            <a:r>
              <a:rPr lang="tr-TR" sz="3200" dirty="0" smtClean="0"/>
              <a:t>   Halk arasında buna kara çalma da denir.İftira insanlıkla bağdaşmayan </a:t>
            </a:r>
          </a:p>
          <a:p>
            <a:r>
              <a:rPr lang="tr-TR" sz="3200" dirty="0" smtClean="0"/>
              <a:t>çirkin bir huydur.  </a:t>
            </a:r>
            <a:endParaRPr lang="tr-TR" sz="3200" dirty="0"/>
          </a:p>
        </p:txBody>
      </p:sp>
    </p:spTree>
  </p:cSld>
  <p:clrMapOvr>
    <a:masterClrMapping/>
  </p:clrMapOvr>
  <p:transition spd="slow">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836712"/>
            <a:ext cx="6643734" cy="1938992"/>
          </a:xfrm>
          <a:prstGeom prst="rect">
            <a:avLst/>
          </a:prstGeom>
          <a:noFill/>
        </p:spPr>
        <p:txBody>
          <a:bodyPr wrap="square" rtlCol="0">
            <a:spAutoFit/>
          </a:bodyPr>
          <a:lstStyle/>
          <a:p>
            <a:r>
              <a:rPr lang="tr-TR" dirty="0" smtClean="0"/>
              <a:t>     </a:t>
            </a:r>
            <a:r>
              <a:rPr lang="tr-TR" sz="2400" dirty="0" smtClean="0"/>
              <a:t>İftiranın pek çok zararı vardır. İftira bir kimsenin onur ve saygınlığıyla oynamaktır.İftira atılan kişiye karşı güvensizlik oluşur. İftira atılan kişi suçsuz yere hapse atılabilir.Bu da adaletin zarar görmesi demektir.</a:t>
            </a:r>
            <a:endParaRPr lang="tr-TR" sz="2400" dirty="0"/>
          </a:p>
        </p:txBody>
      </p:sp>
      <p:sp>
        <p:nvSpPr>
          <p:cNvPr id="3" name="TextBox 2"/>
          <p:cNvSpPr txBox="1"/>
          <p:nvPr/>
        </p:nvSpPr>
        <p:spPr>
          <a:xfrm>
            <a:off x="971600" y="3140968"/>
            <a:ext cx="6643734" cy="2308324"/>
          </a:xfrm>
          <a:prstGeom prst="rect">
            <a:avLst/>
          </a:prstGeom>
          <a:noFill/>
        </p:spPr>
        <p:txBody>
          <a:bodyPr wrap="square" rtlCol="0">
            <a:spAutoFit/>
          </a:bodyPr>
          <a:lstStyle/>
          <a:p>
            <a:r>
              <a:rPr lang="tr-TR" sz="2400" dirty="0" smtClean="0">
                <a:latin typeface="Arial Black" pitchFamily="34" charset="0"/>
              </a:rPr>
              <a:t>   Hadis-i </a:t>
            </a:r>
            <a:r>
              <a:rPr lang="tr-TR" sz="2400" dirty="0">
                <a:latin typeface="Arial Black" pitchFamily="34" charset="0"/>
              </a:rPr>
              <a:t>şeriflerde buyuruldu ki:</a:t>
            </a:r>
            <a:r>
              <a:rPr lang="tr-TR" sz="2400" dirty="0" smtClean="0">
                <a:latin typeface="Arial Black" pitchFamily="34" charset="0"/>
              </a:rPr>
              <a:t/>
            </a:r>
            <a:br>
              <a:rPr lang="tr-TR" sz="2400" dirty="0" smtClean="0">
                <a:latin typeface="Arial Black" pitchFamily="34" charset="0"/>
              </a:rPr>
            </a:br>
            <a:r>
              <a:rPr lang="tr-TR" sz="2400" dirty="0" smtClean="0">
                <a:latin typeface="Arial Black" pitchFamily="34" charset="0"/>
              </a:rPr>
              <a:t>Bir </a:t>
            </a:r>
            <a:r>
              <a:rPr lang="tr-TR" sz="2400" dirty="0">
                <a:latin typeface="Arial Black" pitchFamily="34" charset="0"/>
              </a:rPr>
              <a:t>kimse, </a:t>
            </a:r>
            <a:r>
              <a:rPr lang="tr-TR" sz="2400" dirty="0" smtClean="0">
                <a:latin typeface="Arial Black" pitchFamily="34" charset="0"/>
              </a:rPr>
              <a:t>bir </a:t>
            </a:r>
            <a:r>
              <a:rPr lang="tr-TR" sz="2400" dirty="0">
                <a:latin typeface="Arial Black" pitchFamily="34" charset="0"/>
              </a:rPr>
              <a:t>mümin hakkında olmayan bir şey söylerse, iftiraya uğrayan kimse, onu affedinceye kadar, Allahü teâlâ onu Cehenneme </a:t>
            </a:r>
            <a:r>
              <a:rPr lang="tr-TR" sz="2400" dirty="0" smtClean="0">
                <a:latin typeface="Arial Black" pitchFamily="34" charset="0"/>
              </a:rPr>
              <a:t>sokar </a:t>
            </a:r>
            <a:r>
              <a:rPr lang="tr-TR" sz="2400" dirty="0">
                <a:latin typeface="Arial Black" pitchFamily="34" charset="0"/>
              </a:rPr>
              <a:t>[Ebu Davud]</a:t>
            </a:r>
          </a:p>
        </p:txBody>
      </p:sp>
    </p:spTree>
  </p:cSld>
  <p:clrMapOvr>
    <a:masterClrMapping/>
  </p:clrMapOvr>
  <p:transition spd="slow">
    <p:pull dir="l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620688"/>
            <a:ext cx="6929486" cy="2092881"/>
          </a:xfrm>
          <a:prstGeom prst="rect">
            <a:avLst/>
          </a:prstGeom>
          <a:noFill/>
        </p:spPr>
        <p:txBody>
          <a:bodyPr wrap="square" rtlCol="0">
            <a:spAutoFit/>
          </a:bodyPr>
          <a:lstStyle/>
          <a:p>
            <a:r>
              <a:rPr lang="tr-TR" sz="2600" dirty="0" smtClean="0"/>
              <a:t>    </a:t>
            </a:r>
            <a:r>
              <a:rPr lang="tr-TR" sz="2600" dirty="0" err="1" smtClean="0"/>
              <a:t>Kur’an</a:t>
            </a:r>
            <a:r>
              <a:rPr lang="tr-TR" sz="2600" dirty="0" smtClean="0"/>
              <a:t> da Yüce Allah  “Kim kasıtlı veya kasıtsız bir günah kazanır da onu bir suçsuzun üzerine atarsa büyük bir iftira ve apaçık bir günah yüklenmiş olur.(Nisa Suresi 112. Ayet)</a:t>
            </a:r>
            <a:endParaRPr lang="tr-TR" sz="2600" dirty="0"/>
          </a:p>
        </p:txBody>
      </p:sp>
      <p:sp>
        <p:nvSpPr>
          <p:cNvPr id="4" name="3 Metin kutusu"/>
          <p:cNvSpPr txBox="1"/>
          <p:nvPr/>
        </p:nvSpPr>
        <p:spPr>
          <a:xfrm>
            <a:off x="971600" y="3284984"/>
            <a:ext cx="6336704" cy="2677656"/>
          </a:xfrm>
          <a:prstGeom prst="rect">
            <a:avLst/>
          </a:prstGeom>
          <a:noFill/>
        </p:spPr>
        <p:txBody>
          <a:bodyPr wrap="square" rtlCol="0">
            <a:spAutoFit/>
          </a:bodyPr>
          <a:lstStyle/>
          <a:p>
            <a:r>
              <a:rPr lang="tr-TR" sz="2200" b="1" dirty="0" smtClean="0">
                <a:latin typeface="Arial Black" pitchFamily="34" charset="0"/>
              </a:rPr>
              <a:t>     Beş günah vardır ki, </a:t>
            </a:r>
            <a:r>
              <a:rPr lang="tr-TR" sz="2200" b="1" dirty="0" err="1" smtClean="0">
                <a:latin typeface="Arial Black" pitchFamily="34" charset="0"/>
              </a:rPr>
              <a:t>keffâreti</a:t>
            </a:r>
            <a:r>
              <a:rPr lang="tr-TR" sz="2200" b="1" dirty="0" smtClean="0">
                <a:latin typeface="Arial Black" pitchFamily="34" charset="0"/>
              </a:rPr>
              <a:t> yoktur.        </a:t>
            </a:r>
            <a:r>
              <a:rPr lang="tr-TR" sz="2200" dirty="0" smtClean="0">
                <a:latin typeface="Arial Black" pitchFamily="34" charset="0"/>
              </a:rPr>
              <a:t>Bunlar; </a:t>
            </a:r>
          </a:p>
          <a:p>
            <a:r>
              <a:rPr lang="tr-TR" sz="2200" dirty="0" err="1" smtClean="0">
                <a:latin typeface="Arial Black" pitchFamily="34" charset="0"/>
              </a:rPr>
              <a:t>Allâh'a</a:t>
            </a:r>
            <a:r>
              <a:rPr lang="tr-TR" sz="2200" dirty="0" smtClean="0">
                <a:latin typeface="Arial Black" pitchFamily="34" charset="0"/>
              </a:rPr>
              <a:t> şirk koşmak, </a:t>
            </a:r>
            <a:r>
              <a:rPr lang="tr-TR" sz="2200" dirty="0" err="1" smtClean="0">
                <a:latin typeface="Arial Black" pitchFamily="34" charset="0"/>
              </a:rPr>
              <a:t>bi</a:t>
            </a:r>
            <a:r>
              <a:rPr lang="tr-TR" sz="2200" dirty="0" smtClean="0">
                <a:latin typeface="Arial Black" pitchFamily="34" charset="0"/>
              </a:rPr>
              <a:t>-gayri hakkın adam öldürmek, mümine bühtan ve iftira etmek, muharebe günü kaçmak ve yalan yere yemin ile hakkı iptal etmek.</a:t>
            </a:r>
            <a:r>
              <a:rPr lang="tr-TR" dirty="0" smtClean="0"/>
              <a:t/>
            </a:r>
            <a:br>
              <a:rPr lang="tr-TR" dirty="0" smtClean="0"/>
            </a:br>
            <a:r>
              <a:rPr lang="tr-TR" dirty="0" smtClean="0"/>
              <a:t/>
            </a:r>
            <a:br>
              <a:rPr lang="tr-TR" dirty="0" smtClean="0"/>
            </a:br>
            <a:endParaRPr lang="tr-TR" dirty="0"/>
          </a:p>
        </p:txBody>
      </p:sp>
    </p:spTree>
  </p:cSld>
  <p:clrMapOvr>
    <a:masterClrMapping/>
  </p:clrMapOvr>
  <p:transition spd="slow">
    <p:pull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620688"/>
            <a:ext cx="6858048" cy="2246769"/>
          </a:xfrm>
          <a:prstGeom prst="rect">
            <a:avLst/>
          </a:prstGeom>
          <a:noFill/>
        </p:spPr>
        <p:txBody>
          <a:bodyPr wrap="square" rtlCol="0">
            <a:spAutoFit/>
          </a:bodyPr>
          <a:lstStyle/>
          <a:p>
            <a:r>
              <a:rPr lang="tr-TR" sz="2800" dirty="0" smtClean="0"/>
              <a:t>   İftira olan toplumda sevgi, saygı, huzur ve güven ortamı kalmaz. İftira ,kin ve düşmanlıkların yaygınlaşmasına neden olur. Bu nedenle dinimiz iftirayı kesin bir dille yasaklamıştır</a:t>
            </a:r>
            <a:r>
              <a:rPr lang="tr-TR" sz="2600" dirty="0" smtClean="0"/>
              <a:t>.</a:t>
            </a:r>
            <a:endParaRPr lang="tr-TR" sz="2600" dirty="0"/>
          </a:p>
        </p:txBody>
      </p:sp>
      <p:sp>
        <p:nvSpPr>
          <p:cNvPr id="3" name="2 Dikdörtgen"/>
          <p:cNvSpPr/>
          <p:nvPr/>
        </p:nvSpPr>
        <p:spPr>
          <a:xfrm>
            <a:off x="611560" y="3573016"/>
            <a:ext cx="7272808" cy="2554545"/>
          </a:xfrm>
          <a:prstGeom prst="rect">
            <a:avLst/>
          </a:prstGeom>
        </p:spPr>
        <p:txBody>
          <a:bodyPr wrap="square">
            <a:spAutoFit/>
          </a:bodyPr>
          <a:lstStyle/>
          <a:p>
            <a:r>
              <a:rPr lang="tr-TR" sz="2800" b="1" dirty="0" smtClean="0"/>
              <a:t>  İmam-ı Rabbani hazretleri buyuruyor ki:</a:t>
            </a:r>
            <a:r>
              <a:rPr lang="tr-TR" sz="2800" dirty="0" smtClean="0"/>
              <a:t/>
            </a:r>
            <a:br>
              <a:rPr lang="tr-TR" sz="2800" dirty="0" smtClean="0"/>
            </a:br>
            <a:r>
              <a:rPr lang="tr-TR" sz="2800" dirty="0" smtClean="0"/>
              <a:t>  Yalan söylemek ve iftira etmek haramdır, sakınmak lazımdır Bu iki fenalık, her dinde de haram idi Cezaları çok ağırdır (C3, m34)</a:t>
            </a:r>
            <a:br>
              <a:rPr lang="tr-TR" sz="2800" dirty="0" smtClean="0"/>
            </a:br>
            <a:r>
              <a:rPr lang="tr-TR" sz="2400" dirty="0" smtClean="0"/>
              <a:t/>
            </a:r>
            <a:br>
              <a:rPr lang="tr-TR" sz="2400" dirty="0" smtClean="0"/>
            </a:br>
            <a:endParaRPr lang="tr-TR" sz="2400" dirty="0"/>
          </a:p>
        </p:txBody>
      </p:sp>
    </p:spTree>
  </p:cSld>
  <p:clrMapOvr>
    <a:masterClrMapping/>
  </p:clrMapOvr>
  <p:transition spd="slow">
    <p:zoom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encrypted-tbn1.gstatic.com/images?q=tbn:ANd9GcRhToFamhpqVRkeJ_xeAzqJAICSJNTisv7UUupbz3MkQSvbk1F2JRmPIXoQ">
            <a:hlinkClick r:id="rId2"/>
          </p:cNvPr>
          <p:cNvPicPr>
            <a:picLocks noChangeAspect="1" noChangeArrowheads="1"/>
          </p:cNvPicPr>
          <p:nvPr/>
        </p:nvPicPr>
        <p:blipFill>
          <a:blip r:embed="rId3" cstate="print"/>
          <a:srcRect/>
          <a:stretch>
            <a:fillRect/>
          </a:stretch>
        </p:blipFill>
        <p:spPr bwMode="auto">
          <a:xfrm>
            <a:off x="827584" y="1052736"/>
            <a:ext cx="6568935" cy="4752528"/>
          </a:xfrm>
          <a:prstGeom prst="rect">
            <a:avLst/>
          </a:prstGeom>
          <a:noFill/>
        </p:spPr>
      </p:pic>
    </p:spTree>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259632" y="1700808"/>
            <a:ext cx="5976664"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BİZİ DİNLEDİĞİNİZ İÇİN TEŞEKKÜRLER</a:t>
            </a:r>
            <a:endParaRPr lang="tr-T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2050" name="Picture 2" descr="C:\Users\casper\AppData\Local\Microsoft\Windows\Temporary Internet Files\Content.IE5\G9IO0L4K\MC900433817[1].png"/>
          <p:cNvPicPr>
            <a:picLocks noChangeAspect="1" noChangeArrowheads="1"/>
          </p:cNvPicPr>
          <p:nvPr/>
        </p:nvPicPr>
        <p:blipFill>
          <a:blip r:embed="rId2" cstate="print"/>
          <a:srcRect/>
          <a:stretch>
            <a:fillRect/>
          </a:stretch>
        </p:blipFill>
        <p:spPr bwMode="auto">
          <a:xfrm>
            <a:off x="683568" y="4941168"/>
            <a:ext cx="1296144" cy="1296144"/>
          </a:xfrm>
          <a:prstGeom prst="rect">
            <a:avLst/>
          </a:prstGeom>
          <a:ln>
            <a:noFill/>
          </a:ln>
          <a:effectLst>
            <a:outerShdw blurRad="292100" dist="139700" dir="2700000" algn="tl" rotWithShape="0">
              <a:srgbClr val="333333">
                <a:alpha val="65000"/>
              </a:srgbClr>
            </a:outerShdw>
          </a:effectLst>
        </p:spPr>
      </p:pic>
      <p:pic>
        <p:nvPicPr>
          <p:cNvPr id="6" name="Picture 2" descr="C:\Users\casper\AppData\Local\Microsoft\Windows\Temporary Internet Files\Content.IE5\G9IO0L4K\MC900433817[1].png"/>
          <p:cNvPicPr>
            <a:picLocks noChangeAspect="1" noChangeArrowheads="1"/>
          </p:cNvPicPr>
          <p:nvPr/>
        </p:nvPicPr>
        <p:blipFill>
          <a:blip r:embed="rId2" cstate="print"/>
          <a:srcRect/>
          <a:stretch>
            <a:fillRect/>
          </a:stretch>
        </p:blipFill>
        <p:spPr bwMode="auto">
          <a:xfrm>
            <a:off x="6372200" y="404664"/>
            <a:ext cx="1008112" cy="100811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755576" y="476672"/>
            <a:ext cx="7416824" cy="2677656"/>
          </a:xfrm>
          <a:prstGeom prst="rect">
            <a:avLst/>
          </a:prstGeom>
          <a:noFill/>
        </p:spPr>
        <p:txBody>
          <a:bodyPr wrap="square" rtlCol="0">
            <a:spAutoFit/>
          </a:bodyPr>
          <a:lstStyle/>
          <a:p>
            <a:r>
              <a:rPr lang="tr-TR" sz="2400" dirty="0" smtClean="0"/>
              <a:t>                       GIYBET NEDİR?</a:t>
            </a:r>
          </a:p>
          <a:p>
            <a:r>
              <a:rPr lang="tr-TR" sz="2400" dirty="0" smtClean="0"/>
              <a:t>       Gıybet, bir kimsenin yüzüne karşı söylendiği takdirde üzüleceği eksik ve ayıp taraflarını arkasından konuşmak demektir.</a:t>
            </a:r>
          </a:p>
          <a:p>
            <a:r>
              <a:rPr lang="tr-TR" sz="2400" dirty="0" smtClean="0"/>
              <a:t>       Bizlerin çoğunlukla dedikodu ya da çekiştirmek olarak tanımladığımız gıybet  aslında dinimizin yasakladığı bir davranıştır. </a:t>
            </a:r>
            <a:endParaRPr lang="tr-TR" sz="2400" dirty="0"/>
          </a:p>
        </p:txBody>
      </p:sp>
      <p:pic>
        <p:nvPicPr>
          <p:cNvPr id="4101" name="Picture 5" descr="C:\Users\casper\Desktop\aaaaaaaaa.jpg"/>
          <p:cNvPicPr>
            <a:picLocks noChangeAspect="1" noChangeArrowheads="1"/>
          </p:cNvPicPr>
          <p:nvPr/>
        </p:nvPicPr>
        <p:blipFill>
          <a:blip r:embed="rId2" cstate="print"/>
          <a:srcRect/>
          <a:stretch>
            <a:fillRect/>
          </a:stretch>
        </p:blipFill>
        <p:spPr bwMode="auto">
          <a:xfrm>
            <a:off x="1979712" y="3140968"/>
            <a:ext cx="4608512" cy="3168352"/>
          </a:xfrm>
          <a:prstGeom prst="rect">
            <a:avLst/>
          </a:prstGeom>
          <a:noFill/>
        </p:spPr>
      </p:pic>
      <p:sp>
        <p:nvSpPr>
          <p:cNvPr id="4103" name="AutoShape 7" descr="data:image/jpeg;base64,/9j/4AAQSkZJRgABAQAAAQABAAD/2wCEAAkGBxITEhUUExIVFBQXFhgXFxYXFxQWHhgaFxYXFxgcGBcYHSggGBolGxgZITEiJSkrLy4uGCEzODMsNygtLisBCgoKDgwOGhAQGy0kICQvLDQsLCwsLDcsLCwsLCwsLCwsLCwsLDcsLCwsLCwsLCwsLCwsLCwsLCwsLCwsLCwsLP/AABEIANQA7gMBIgACEQEDEQH/xAAbAAEAAgMBAQAAAAAAAAAAAAAABAUBAwYCB//EAEsQAAIBAwIDBQQFCAYHCQEAAAECEQADEgQhBRMxBiJBUWEycYGRFCNCocEHM1JicnOCsSRDkqKy0RVjg7O0wsMWNVN0k6Ph8PE0/8QAGgEBAAMBAQEAAAAAAAAAAAAAAAECAwQFBv/EACoRAQEAAgEDAwIFBQAAAAAAAAABAhEDEiExBBNRMkEiM2FxgQUUQpHh/9oADAMBAAIRAxEAPwD7ETSlKNmKxNUHbDjJ09sBPzjkhT1xAHeaD1iQAPM+hrmtJ2Tv6hRdu3AGYSvMDOxB6Ek+zPlv7h0rXHjlnVbqM8uTV1Jt9FpNcf2V02ts3Wt3BNlZBLMSAYkG0epB2kbAb9CINfpbYbirqwkF7qkeYNpgRT2+91fB7nadn0ClfNeH6xuHam6jAsuJWN+8QMrLekzB8s/StnANNcFnVawk5i3cCN5uQWd/fMAeoarXhsm1Zzb7Po8Vru3AoLMQAASSdgAOpJr5JbsnlNf5wDK4XHMi40495TMmMvuJnarvi3GLjaCwrklrhcM3Qstpo+ZOM+cHzqb6fVklROfc8O24Zxa1qAWtMWCnEnF13iftATt5edTa4rjFhtPw20ikqWZMyDElgztuN4kR7tqr+Adns+Re+kWx30fD7XdeY9rqY++q+1NXLfZb3LvWn0WoHE+MWdPjzWK5TBxcjaJkqCB1HX8DXzjtJwZtKVycPkrNsCPZjrJPnV/e7Lm1pNRk4cwt1YUjE2gxbqT1UsKm8WMku/KvuZW2SO1DzuK9TXzS7xFm4ctvIjDUC0fW2bbuoPoCIjySrn8nuv7l20zbJDrJ6KdmA8gCAf46ZcFmNvxU480tkdlSvlGk17tq0vZEM95fOQrOBj7sTjHpVj2nyu682jcxWURcj3VlAxMTEyT91T/b2XVv22j3+29Po1Zrm+yXB/o/M+uS7lj7HhGXXc9Z+6ukrHKSXUbY22dylKVVJSlKBSlKBSlKBSlBQKUpQcR+UfSMeVc+yA6H0LYlfnB+VT9brBrNKOReW08qWDXDbKQO8CV3j7jXRarTpcQo6hlYQQfGuU1PYK2WlLzKPJlDx7jI++t8csbjJlfDDLHKZWz7ub0F7UfSURL7XDzFErcusrCQW9qMlAnwjbarfRf97t+8uf7pq6bgvZ2zppKyzkQXaJjyAGyitVrs6F1R1PMYkszYwI7ylTv8atebG2/sicWU1+6h/KNYAay4HeZbin1CFCvyzb51c66wtvhlxFGw0zfM25JPqSST76kdoeADV4ZXCmGUQAZyxmZ/Z++rFtIrWjabdSmB8JGOJ+6qe5+HGfC/R+LK/L5fpeHo+nu3TeVXQwqGJfuqYG8ySSNgaxr773NNZy6Wjcsg+hW0yj3wD8AK6n/sFbn8+8fspPz/APirXVdm7R0p06d2O8rHc5j7Tec9D6GBFb3nx3L57/6YThy1/Cu7aXQ2itMOjPbI9xtuRVd2c4FZPIvnUqHyVuX3JkNsvtT4Dwq20HA7lzSfR9SMcW7jKysY6j5SR7orTp+wyI6PzmJV1eMF3xYMN/hWczkw6d/9aXG3KZaV/wCU3+q/d3f+Sut45cC6a8T4Wn+JwIA+JqH2k7OLq8ZuMmKsuwBnKPP3V57WaLUXrS2rKqQxBclgsBYKj4tB2/R9ap1TKYz4X6bjcr8uEFo/Q2bwOqtqP4bF4n/GK1EPpzKdLtk+J9i9Kvv6OCQPQV3uo7Lo2mt6fMqEfMsADk2LhjB8CXJ9IA8K8a/skly1ZTmFTaUqHxByBIO4nrI2Phv51tOfHff5rG8OX2cLotOUv6cn7bWnjyHOKr9yg/GrXtDp1ucRZGYIrMgLGNhy033IFdRquyiPdtXBcZRaW0qqADItNK7mnGuylvUXDc5jIxADQAwMCAd+hjb4UnPLZb8J9m61+rZ2W4Rb04uC3eF3IqTGO0AgdCfM/Kr6qXs72fXS543C+ePUARjl5e+rquXO7yt3t0YTU0UpSqrFKUoFKUoFKUoMGs1g1kUClKj6i8QQqgM7TAOwAESzHwUSPiQPGg3Fo3MAVGTVF/zSFx+me4nwYiWHqoIrGs4Y5tuQwuX8Ty89rYeO6cBIABjc5H1NVfJ4pAh0/NmZKZcwMQF2THdDM9AyDqCaKXJeLo7p9q6F9EUf4nmfkK9jh3ndun4qP5KKo7S69RcG7XHVeWxZClsrZAYmE7pLr5FZcEAwZ1Np+KY7XF/NA9beRuZqGHsYj6sFh4ZPEwJortetoXHsXiT5XFVh/dCn7612tQcsLi4P4byGA6lWgT6ggH0iCfHAbOpU3fpDFsmQr3lZR9UiuFhVI+sDHfbeRHQWGu0vMQrOJ6q36LDoR/l4iQdjRMrXStGjvZoGiCRuOsMNmE+MEEfCt9GhSlKBSlKBSlatReCKWbYD4+gAHiSYAHiTQerlwKCSQANySYAHqTWpdQzexbdh+kYRf72594BqDrdSlrC5qFYsSeXaUBgmKlyzb45BQSXJxXYDfdp68f00Sb9sdwXCC6yFaACd/Mge8jzopcmeXqP0LQ/2jn/krAS+OqWz7rjfin416PHtNv8AX2u64tt312czCnfY7H5Hyr1q+M2LbFHuoLgXLl5KGgmAYJ8SYojqrVa1QJxKsj9cWEGPMEbMPUE1IqLd1VnUfVrcUXcc1WVLoRK5Yg+B2PgQSOhr1o75YbiGBxceTDqN+o8QfEEHxotjdpFKUosUpSgUpSgwayKwazQKo7j6v6UGtIrWcltuTGyrizmSwK7O8Yq0sqgwN6u6oW1esVgLFpGtlr8kqSS/PuKBkHHLCgKZIbIEiViSVyeNfq+KC5d5VgG2rxbyFqWXlkzPNGxud0yAQBIDScfQv8TUwLYYReMsLe7B7vKBIuiFx5UQDO84ncedPxjXXQt21YU2zjCsrKzAuynvZwoAWeh9oVM4Trda15RdtKLRQSeWUIYqSTvcaAGlcIJ6HIzAKNWsPEDaRkA5yXL0juhbqKt0WpGcDPuHrsTO0bQtTxPiitgLKZs7lNlxxQCAW5nsksCWIDQDCE1p0vGeJWbQbUacYosu8FmIBsCdiO+crpKhdsYGUSZPP4ncIRkFjvWyXVCQAuBcZcyGVpYbAFIPtdaIbuOajXW7z3LVsNZS1PWZCw7gKbgm7syjuxEHLwqPwy7xPm5sn1V26HIJRits6fSCFHMAtjIX5jI5bgEHveG4hxRxbmwUlgHCoF/rtNPe5pKwjXpMENgdoxLS+L63iAvXOVYDW1A5e2zA8oOznOWYZXMbYUfmd2OagErLhbkh5UoeYTg2MqbirdZSVJBIZyJBI9TU2q/glx3t53FKXHZiywBBU8voGbaEB6nrVhRrPBSlRNRxC2jYkktG6qrORPSQoOM+sUEulQrfErZIByUkwA6ssk9AGIxJ9ASam0Co9lOZeM+zaj43GE/3UI9Jueait9Y4R7DefNuz/wCowH90LRXJD7U29Ly1OqYoguKquHe0Va4eWIuIQVByIO8QTNVmr4Rw5FKq9uyYtIuN0gIwxNghA8Z/Vri3U4jc1eavT2dVbTInHO3dAPdko4ZZVhMFhEEVVWex+lUoyvcGEFDmu0csTuN5wHWR3miJ2KPKcL4e6bsALm5VrzrvfRx7BbuFg77CPuEOM8E0z6jmXryIMQXt54Fji1pHY5wIDQCADIHe2itidkNNCKGuQhRgMl+yi256TuLayfArK4mtfGeDad755t0oLoBgEAG4o5EyylQSlzl4k97LYAiaCfwvhGltuTa9qSx+sZzOAskmSTMW4M+IPjNbeIJy3F0eyxCXPiYR/gTifRt/ZFQOzXDrVm5ea3e5iuUKDqEWXJAfo5a8bznfbKNoFX962rqVYAqwII8CCII+INCI1ZqNoGYpDSXUlGJiSVMZGOmQhvcwqTRqUpSgUpSgwazWDWaH3Yrxwpoa4h8HzX9m5uf74ufdWyo+psEkMhxdZxaJEHqrDxUwJHoD1AojKbc3a43r7aBrth2xVmYhGAKtcxBdVt5ZogLYpuw8CSIs+IcT1du+/Lsm7Z5KFRiwi4V1DEhgpkdy2CDuMlgSYNra1yP9XcUKxBGDbhvPAna4Pv3EgVPAozc5wfj1+7dwuaZrf1JuAlbq5EOVAm4q4kri2O7LlDYnYwuG8e1xYG5pWK3LhgFLqctRZt5KJt7Dm8zv3MQw9kkRXXcoTlAmImBMdYnyr3QcHoe0WsuAtbs3Lht5BlAAFxhZa6Eya2pQ5MiT5jpvUrg/GdXldN5H7yp9HDobasz3dSMQpQOIREZgxLBIJC7k9Nqbi2bcIg6wiCEBYnYbDYdSTBgAmKi2NMQ2btncIjLoACZIRfsiQPMmBJMCCZG3TWsUVRJgASep9T6nqffW2sUo0QOIahpFtDDESW64L0kfrEyAD5E+EGLpbTGVtQiKSGcguWbq0bglp6uxO8iCZhdvY89+pDH5LbWB7uvzNV+jGot6xbXKLWsN7zOSMiuTFUjYlyZYEDwIJg1Xym3pix1aMgi5jctN3W7sFZ2GQmGUkxIAjbYiSJHDHIY2mJOIBRiZJTpBJ9plOxPkVJkk1VcIS+2o1CXrIFlgQrySXEwBkVBiC32m/h6GVp2INokyyu1pm8x3kP8AadbbfCngl3F3UXSILeoaOl7vHy5ltQvza2F+FmpQqNdg3bIHXNmPootupPullX+KrK5eFHqewFh81ZnKOBM8ssWFh7ElmToFcMF6B1yjvGtqdkbDZvYusrRdRIFkrbbms0CbZKqjwMAcYQbEyTs4n2VRrt66dQ9trxSD3ZRl5YUIx6jubL53H6zFZu9lrdzTCyl44C5euIwgwbnNCAb/ANWzgqfO2vSjN64d2ds6Q/SHusCtsK5bl4yccmDYBlBYA4ghZ3iareG/k/RWZnciGHLVOW2yvZfK5naAe4xsrJxmOpY96rROyii1qbfOeNQciYEg5FpnqzbgTI2UeMkwbfYy2QQmoYrjy+it3UMG2zT30lRkre0cyTLGg3WuxWkuWwMme2JxBFoiQ949MPaBuuJ67bmZJ6LhmhWxaW0nsrOI22BJMAAAACYA8gK5p+wyEmb7ENyspVdxbdHZNoi2xScPAsx8a65FgQNqCtxxv3B4MqXPexDW2+S20+db616r8+v7tp+LrH8jWyjTHwUpSiSlKUGDWawaCgzSlKDXesqwhlDDyIBHyNaV0cezcur6cxj8siY+FSqUEX6Ch9oF/R2Zx/ZYkD4CvLWzahrQOI9q2Jgid8F+y46iNjuD1BEysEURpH4jeVkt3QQUVw5I6YlXtk+4ZyfIKfKt9RW0hBY22xy9pSMkbzyWRv5kET4zVRr9be09m7ksAACy4bMAu4RVM96UZlMkbjrJBJi2SbpjLbpq452o5bG3ZCu6mGZpxU+QA9ojx3AHnIIqi/7RaqZ5x/ZwtAf4Zj41VBQNhSvE5PWcmWXa6j6Di9DxYY6ym6u7HH2K3VugAvJDrIAOAADKSSBK9ZPXwia7DVatWtjEtNxckxDExsZMbgbgTt186+a10fZeWt4g/m2IxLOuzQwxdDko8CNwcJgV1+j9TeTeOXlw+u9JOOTLDw67T6gMs9CNmG4xI3IOQB6EdQNiD0qqtNkUPTmXsx+yAzqfSVtj4tXtdKxENASZKAs2R8eZcbvOOm0DpBkbVFu8VVb6EqzWw3LLiCFuXGVQSOsKe6SOhff2Wju3Hn66Z3XmquMMVWMnbFSZIHdZiSB1AVSYkSYEiZGV5Vg7sWuN47s7x+qo9kT0AAE+E1H4hdZXtYJk0v54gYFSWPgJYep8K36XT4gknJm3Zj1J/ADwA6fM1dSzdUvaLh30l0Z793TIMdiOjKxZXVkfFGyxEuD0AXEkmsP2V1LMGOtYdx1IUX1Eu+UwL0QFAUeIBYggkY9C6gjf3VF09w2O7Ba14QCxt+kDdk8o9np06EXHSp1PZe9g39OuK2AQNlfCqFFqDib25ytuSSZPMIJI6zNHwO5bv859SWt4uvLJuKMrl1nB/OYyAyoO7IjrvtD4por+qvvyb4FkWgo72SszC6GBRdpB5ZLMJGIA6mtT9ltSzIzXgStwMcrl54Uaq1fHWFZsUZR3QFkR4klUzh3Zu/buWnbW3LmBOQbm94bquwuhScMQcgwLLkApJrp60X9Wlv23VZ6SYn0A6k1X39Q93uqGt2z1cyrMPJB1QH9IwfIdGAndmw2dy5c+zItqfMW8pMH9dnE+IANSq8WkCgAAAAQANgAOgHpFe6NZNFKUoFKUoMVkVg1kUClKUClKUClKUCqPtmhOkeBMNbP/ALqA/IGfhV5UfiGmW7ae22wdGUkdRkIketVznVjYvhl05Svl1Yr0yMpKsIZSVYeRBgx6T0rzXzVlxtlfUY5TKSwq37M6zlvckdwi3k36Jl4J/V8z4e6YqBV72dSEdz0LR8EEE/2i3yrp9Jv3Nx5/9U5fb4P13HQcR1cDBT9Yw2/VHQt8PDzMVU6bTA2Ta8PrE2nbvOvXrPrThGosXbfM07h7ZMZKSR3e7AnoB4DoJ261u0fVx5XD/eAf+bGvTyytfM8vLc7+zptBfztI/wCmit/aUH8aze1dtZydVgScmUQN9zPQbHf0NReBXA2nskdOWo+Qj8KidquFc7TalUQG9c09y0h2G7I6qJPQS5+ddbqnhaDWWzuLiEAxIZesTEz1gg/Gt1cpx+4w5aHmSzOwLcrLuhCGSCAWWYVep322mpI02qJgtdUc2GIe3HLm7BT7Q2KTMHujYwSRtcay3Z2N0W+oUFgvUkBQCd5JIEeteLWjsGYVTHUAzHUdPgflVfxrS3nuKApa2GsMMWVcWt3w9zMEjKUCx13B6TUTTaXVyAwdVm0HZWtgtF28bjAqZhkZPI7eBojbo7OmRPYRV88QB84rN28qxkwWSFEmJLGABPiTtFc3pBqsSpdnuLYt8xQ6hhexxIn2d1Ofhv5TNefo2rbEOjMFuWmU5qABb1bM2YnebQtwZb2T0PtDbq6xVFwvT6lrN1brPbd4wbJGZJs2wSCCQSLodvIz0g4jOms6o3UNwsFKqzBHUork3M0bLvFQCgBA3Kz3d5J2tbustqSGuKCMZBYCMzikj1bYeZrYLonGRlEx4xuJjy2Pyrm+IaLUvdeEblk+DW/C7pmVhvI7iXPCZ89oymm1fQm4BKjIOk4jVXCdyZnkFPM7edDbpiaA1zy6PUMwL8w431JGaBWQXGIZYIPsFZBj2ehO9OE6TUobKvzAqW0B76MCwFwXM5JLTKkR5DpuCNuhNZrFBRLNKUoFKUoFKUoFUvHu0FvTwsF7hEhBtt0lj9lZ95MGAYMXVfJuIak3bty4T7bkj9mYQfBAoqmeXTFsceqvXE+Im7dN0oqZwCFnqNgST1JELMDoteTUdlBBB6EQa96ZyRBMkbE+fkfiINeR6zj/AM5/L2vRcvbov8F+5iNup2HvP/2fcDVhouMuiqhRGVQBtkpjxO5IJPwqrJyY+S7D3+J/D516rb03H04bv3cnrrjzZdN8R0nCtTpraKtlFtWvIALDGSVxHVtidvSJqx0andiILMWjyGwWfXED4zVDwHUtvbVcobmyTAEobZEwdzsY9DV2Xun2UCnzZpj1xA73ukV0ZSPC5cJhlqLXsof6JajwDD5Ow/CvPaDizWChUSisrX+6TjaY4EyNkgk3CT9myw8a29mbQXTqo6K90D3C9cAn5Vv1b2g+DWw3MADGEIIyCqHkyRLGBB8a654dU+lTabi1xXcMS+9xVU4jddVqEEYrJi3bA2B9mfM170PF3uO6gsBdMWX7k28tJavAFY3jJjJnfbcVZC1oz0GnIBA25Rgkll9xmSPjWR9GRhitoRJyXlDl4riZ3kbDHbpEGBUmkXVcd5ZYG2WwzLNIG1s2gxA8T9aCB6HcU4nr2t31EnFltCAF2Z9Qtud/Qx/LepDNpSZiywYOWebJEh1VgxmSS0DoRKwYMTuZdPd/8K4WX9R8kn4yuQ900O6kvcbulcVAH/8AKC8gE87VGw+wUgbISI6ZVa8M4qLrYBTITKSRv9Zctbx0M2yekb151raa2J5dtirWkxUW5XO6oSR4AO+XzI3rdpn0queWbAdmg4m2GZjLwY3JIBaPjQQrXaLKAtoliGLKHQYm0yLeEtAJQ3AOsSG3Ebytbxbl3GTCcURi2QA+sZ0UQdySyRtv3h7q3OdO+JJtNDyhJRoc7yv6+/hvvXm6dM0ljZbJSGk2zkqd4gz1CyD6T60T3VOn48zXicSbbLZUAkDB3u6i0Y7ssCba9YgfKvVvtQMFuNZZUZVaclJAay94becIwO+23WTE1H0vNa2LdqQFYtFuMi7hV888sjHm23U1IfTWUKRaTdgBAtjGFaDvHQSIEnfpE0R3Vet45cEg2ikWnckOjN3GtAYiCIIufaj3RBPREVU4aXuoEslMWgjk4r3kBWJ8SR0Ebb+Ez7WrtsFK3EYN7JDKco64we98KJjdWaxWaJKUpQKUpQKUpQAd6+PKhUBT9nun+HY/eK+wV8r4xax1F9f9a5/tsbg+5hWXL4acflErW7FTmBO0MB4gbiPMg/zNbKVhljMpqujHK43ceLKwonr4+87n75r3SlTrSFr2aP1rets/cy/5101cx2aH1x/dt/it109VyeX6n8yrPgJ+pjye5991z+NaeLcG5zhuZiJtEjEGeTfS+kEkY95YOxkHaDWzgXsOPK433qrfjVf2kF57iWwjm2LuiuKVXIEprUe/mYOGFtVYbiZYd6Irsx8N59Mbn4CSe9cRsmctlaBDBxDAqzEbIqKvgAkENJrzqOz6tba3zAMvpIY4Sf6SzMftdRkevXaq65qNW+D8m4XTJ0DW8SC2muAqeiyLkCMiJjvMIastduW1vHG4bbtcb6y0VLlhplTYIIdvrABHUDaalC2fg7FnZboQsLgkJ7PM5Ukd7qBa2PmZ8K9aLg3LuZyhAghRbAxITljBiSVXAAR167wSKq9Fe1GKqhuYSgy5JBWdRcW7Ie2O8tvEksD3pO4NexqtWbe/NVyloBhZmGYXBdZl5ZkKArQB1gSA1E9ku/2fkybuyuzp3dxnft32DGe8MrYA6bHeSAa12uzeJLc2DFncIP6jUXtQI73Um6QZnoPWs9oTcZQgS4UZAZVMyXDoYcYnAYy07bgiZgHUdTqiSHW5gz4MFsybe12MSZ5ltjyhli0SSTBOBD1o+zOBDc4luYtzJQVO1qxaKjvboy2BKnId7p3VhY4AUKKWLzcW4zgBQMLKWShUsSyuq9Ogjw7sVens6hFslbDhkKyVtwwX6DZRyJWHuAh1XLqVUdABVne1ur7xVH9tgw5fs2+cgR7Ur9Y5slnK96GEQCMWDanZ8yPrpVWtlRgJAtajnqC2W5mVJjp6yTL13DWvW0W44lSSxURMpctnHfumH6+Yqm0L6m0oREuQ11mE2j0bXObhbbuTZcNG3puCK62iY5yzwe7cQc1grgFPYXdc7TKxCtAJFlZEnqeggCTp+BY3c81YFmYqbYME3rt5cGJ7hDXWBO8gCIO9XVKJ1AVkUoKJKUpQKUpQKUpQR9TeZSAApkGZbHxUDwPia+cdpWnWX/2rZ+diyfxrveNWiwQDzPRQ58D0PQbfeK4HtMP6ZfHrb/4ezWfJ4Xw8q+lKVi6ClKUFt2Y/Ov6W/wCbD/KulrkOz+mZtUHFwqqW2ytjpcyIAnf7ME9PGuvNUy8vL9T+ZU/s+dr370f7myfxqRqeJKlzllWyKhljHvCTljJmVAk+QYdZqN2f/rv3v/RtVvZEbU7mWS1IUrsBcYqWDeJOER4Rv1FdeH0xrh9MQ9Jx6bebKX/NRgqrPOt22UQ9zclmPu+BavF3i6NktxM7bF1C4DfDUDTsGyeD3nXwG0n0rdpeFaUiEtlcDtvdSIQ2xiSQdkJUR0BjpFedRp9KhdmtkEGWIFyJZ7bkiNt3KNt4yfA1Zbu0njihUFpMALltXVlQC2rXWtMpxaJlHjHIbeRFb7vaS2q5cq8Riz+yolERXZhkwkYt4SdiImAdmp0GltlWa2B30UEZHvNcLJlB3+scmT0LHpJr1b4Tp97fK2CkQc4xuDEqCdiIEYjoI6SKHdt1vE1R0tmcrgbD2YOK5Ed4iWjfESYBPQE1EsdoExTJXM27T5BUAPNKIndDllzdiAD+g28CasbujttBYTHTc+HSd94O4nod6j/6F08Ry+6QojJ47gUJAmAVCiCNxEiie6LxXjJtrp7kFUuXcHVlhoNm8wUSQFcuijeRv6zW3U8etoHLLchPabEYghkVgXnFYL7kkCFYzCmpN7h1p1VWQMqklQZ2JVlPvlWYGeuR86jaXSadmuhFOSMqOZuDvYW3BBJ3OJTvDcxBO2w7tDdoFQ3MgzBWbZFQYqlmzdaSbkPtdykRttBIlo97jzoHLMoCXHnubYJq0sk5Z7EI3l139Kn6bhulYMFtiAWtsO8v2VtMI8sUVfKFHkKkf6KszOG8z1bqXFwnr1zAb3iiO6EeN43HyRiMLTIiqGeWF5mmGg7Wx0Pj61co0iarzwXTwBywIiN22xDAAb7ABmEDaGI6GpQ1CBxbnvYZRBjEEL16dT0omJFBUfWatLa5OYG/gT0Useg8lJqQKJKUpQKUpQKUpQVnGTAXfHqJ709V6Beu4HXxiuB7RrGrvD91/wAPZrv+NMwCkdB1PgBK9dj/APmQ8a4DtEP6Xe/2XX/y9ms8/DTDygUpSsW5SlKC17NH64+ts/cyf5101cnwG6FvyTA5bj70P4Vc/wCn9Nkqi6GZiFAUM0ljAAgR1qtlvh5nqJfcunQ9n/6797/0bNeeJ8GN28Lkr0tCd8k5d03CUjxYHHqOu8iQdvBLTqHyQoGYMJxn2VQ+yT+iK8cXvkPhJVTp77yJEsvLA7w6QGYx8fs11YdsY1xn4ZtVLwC6sAsCYs20ZAxxFs3luM0xGVq6w8YIHXat+q7P3WZ8WRUPMxHeBHMNkx0IEG2Y/a8I30rqL9gkENcW1ZLW7pLMLltrlkDODvdRcpJ6iG8WAl6Tjbs5nBbai8zND+zbvPbUjfxUK079THUVZPZvucJY6dbR5ZK3EbxAcJcD94R7TAb9dyT6VC0/ZtgyZMjWwysVOXQLqBiP1RzlA9LQ+FpxS7+aKsRN1BseoMzPmKqNZrNQLmqlXUJp87W6Fc1e7jGJklsVkHyj3jSdxLhNy5fS4CmC9VbLvDl30KtAPdJuKf4enQ1Ft8Aug297QCMjkrlLNzVuXT06MAVAEQIG46dGnSvVE6c1wLgziySSbL3NNbtGAZV1VwbhB2zl4/gG5EBfCdnrvfP1IDkzbUMEGVizayBicwbRI9LjCR1rqKUOlzbcBu/WQ6NmQQWmVK3FuLBA2DQQ3XwI6RReAXMgzG2SGDCMu6fpbXzBj9BsJ9/htXSUodLmrXZ65MObbJ9Wsd7dbd26+4jqVuBY6bdd6w3Z67JOduQQVbvAtjqk1C5/BcNp6z6V01KGlbwnRPbTB8GGVxtp/rLtx438ArAfA1ZClBRJSlKBSlKBSlKCBxbTl1ELJB9JAOxIJYQYJr592jP9Lv8A7S/datj8K+n18v7QGdTfP+sP3QPwrLk8NOPygUpSsm5SlKCx7PWDcvG2GxL2rqBusErIMeO46VfcM7ME6pNRcsW7BQEsttsluXPB1WByx4x4mPIk0XZq5jq7B/XIP8Vt1H3kV9Nrbj+lz8k/EzXhrYMEiSNx6GCNvgT8690rRR5xoyAiCJB6jz99eqUGAtYa2D1Hr8uleqUGAKzSlApSlApSlApSlAoKUFApWKUGaVilBmlYmk0Ga+V8ZP8ASL37659zkV9TqDqeDaa4SXsWmY9WKLP9qJquWPUtjlqvl1KvPyp8Lt6fh92/p0Nu6jW+8rPsGuKrd0kr4x0r5l2AuazXa61aN12tBsrxAURbXrJA2kwvvNZ+1V7zSXTsaVG/K1cbhzab6Oxi6tzLmBW9g24ggA9GNR/yWJqOJXbxvuVs2kG9tUWXY90ZMp+yGkeop7dT72Ph0XZy2W1VkD9PI+5VLH+UfEV9Oqt4XwKxYJNtTkdi7EsY8h4KOmwAGwqyrTDHpjPLLd2zSsUqyrNKxSgzSlKBSlKBWCKzSgxFIrNKDzFZrNKBSlKDe9sVrKClKKwwrItisUol6FsVgoKUoPJSs4ClKBd0yMpVlDKRBUgEEHqCDsRUbh3B9PYBWxYtWQTJFtEtgnpJCgSaUoho45wDS6pQmospdUGQGHQ+hG4+FbeFcJsae2Ldi0tq2N8UECT1J8z60pQS8BTAUpRJgKYClKBgKzgKUoNdKUokpSlApSlApSlApSlApSlB/9k="/>
          <p:cNvSpPr>
            <a:spLocks noChangeAspect="1" noChangeArrowheads="1"/>
          </p:cNvSpPr>
          <p:nvPr/>
        </p:nvSpPr>
        <p:spPr bwMode="auto">
          <a:xfrm>
            <a:off x="1095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755576" y="692696"/>
            <a:ext cx="7128792" cy="1569660"/>
          </a:xfrm>
          <a:prstGeom prst="rect">
            <a:avLst/>
          </a:prstGeom>
          <a:noFill/>
        </p:spPr>
        <p:txBody>
          <a:bodyPr wrap="square" rtlCol="0">
            <a:spAutoFit/>
          </a:bodyPr>
          <a:lstStyle/>
          <a:p>
            <a:r>
              <a:rPr lang="tr-TR" sz="2400" dirty="0" smtClean="0"/>
              <a:t>       </a:t>
            </a:r>
            <a:r>
              <a:rPr lang="tr-TR" sz="2400" dirty="0" err="1" smtClean="0"/>
              <a:t>Kur’an</a:t>
            </a:r>
            <a:r>
              <a:rPr lang="tr-TR" sz="2400" dirty="0" smtClean="0"/>
              <a:t>-ı Kerim’de Yüce Allah “Birbirinizin kusurunu araştırmayın. Biriniz diğerini arkasından çekiştirmesin. (</a:t>
            </a:r>
            <a:r>
              <a:rPr lang="tr-TR" sz="2400" dirty="0" err="1" smtClean="0"/>
              <a:t>Hucurat</a:t>
            </a:r>
            <a:r>
              <a:rPr lang="tr-TR" sz="2400" dirty="0" smtClean="0"/>
              <a:t> 12) “ buyurmuştur. </a:t>
            </a:r>
          </a:p>
          <a:p>
            <a:r>
              <a:rPr lang="tr-TR" sz="2400" dirty="0" smtClean="0"/>
              <a:t>      Çünkü gıybetin   bireye   ve topluma zararı  vardır</a:t>
            </a:r>
            <a:r>
              <a:rPr lang="tr-TR" dirty="0" smtClean="0"/>
              <a:t>.</a:t>
            </a:r>
            <a:endParaRPr lang="tr-TR" dirty="0"/>
          </a:p>
        </p:txBody>
      </p:sp>
      <p:pic>
        <p:nvPicPr>
          <p:cNvPr id="3076" name="Picture 4" descr="http://www.gobeklitepehaber.com/upload/resimler/haber/b_360_0_0_00___files_images_content_resized-9273-1306941297.jpg">
            <a:hlinkClick r:id="rId2"/>
          </p:cNvPr>
          <p:cNvPicPr>
            <a:picLocks noChangeAspect="1" noChangeArrowheads="1"/>
          </p:cNvPicPr>
          <p:nvPr/>
        </p:nvPicPr>
        <p:blipFill>
          <a:blip r:embed="rId3" cstate="print"/>
          <a:srcRect/>
          <a:stretch>
            <a:fillRect/>
          </a:stretch>
        </p:blipFill>
        <p:spPr bwMode="auto">
          <a:xfrm>
            <a:off x="1331640" y="2996952"/>
            <a:ext cx="5619750" cy="2905125"/>
          </a:xfrm>
          <a:prstGeom prst="rect">
            <a:avLst/>
          </a:prstGeom>
          <a:noFill/>
        </p:spPr>
      </p:pic>
    </p:spTree>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fc05.deviantart.net/fs70/f/2011/171/8/a/giybet_by_eyldrm-d3jeojl.png">
            <a:hlinkClick r:id="rId2"/>
          </p:cNvPr>
          <p:cNvPicPr>
            <a:picLocks noChangeAspect="1" noChangeArrowheads="1"/>
          </p:cNvPicPr>
          <p:nvPr/>
        </p:nvPicPr>
        <p:blipFill>
          <a:blip r:embed="rId3" cstate="print"/>
          <a:srcRect/>
          <a:stretch>
            <a:fillRect/>
          </a:stretch>
        </p:blipFill>
        <p:spPr bwMode="auto">
          <a:xfrm>
            <a:off x="683568" y="476673"/>
            <a:ext cx="7848872" cy="5832648"/>
          </a:xfrm>
          <a:prstGeom prst="rect">
            <a:avLst/>
          </a:prstGeom>
          <a:noFill/>
        </p:spPr>
      </p:pic>
    </p:spTree>
  </p:cSld>
  <p:clrMapOvr>
    <a:masterClrMapping/>
  </p:clrMapOvr>
  <p:transition spd="slow">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827584" y="692696"/>
            <a:ext cx="7488832" cy="5262979"/>
          </a:xfrm>
          <a:prstGeom prst="rect">
            <a:avLst/>
          </a:prstGeom>
          <a:noFill/>
        </p:spPr>
        <p:txBody>
          <a:bodyPr wrap="square" rtlCol="0">
            <a:spAutoFit/>
          </a:bodyPr>
          <a:lstStyle/>
          <a:p>
            <a:r>
              <a:rPr lang="tr-TR" sz="2200" dirty="0" smtClean="0"/>
              <a:t>       </a:t>
            </a:r>
            <a:r>
              <a:rPr lang="tr-TR" sz="2800" dirty="0" smtClean="0"/>
              <a:t>Çekiştirme ,başkalarında yanlışlık ve eksiklikler arama alışkanlığıdır. İnsanların vücutlarında, elbiselerinde ve diğer özelliklerindeki  eksiklerin alay konusu yapılmasıdır. </a:t>
            </a:r>
          </a:p>
          <a:p>
            <a:r>
              <a:rPr lang="tr-TR" sz="2800" dirty="0"/>
              <a:t> </a:t>
            </a:r>
            <a:r>
              <a:rPr lang="tr-TR" sz="2800" dirty="0" smtClean="0"/>
              <a:t>      </a:t>
            </a:r>
          </a:p>
          <a:p>
            <a:r>
              <a:rPr lang="tr-TR" sz="2800" dirty="0"/>
              <a:t> </a:t>
            </a:r>
            <a:r>
              <a:rPr lang="tr-TR" sz="2800" dirty="0" smtClean="0"/>
              <a:t>     Bazı insanlar kendilerinde bulunan kusurlara bakmadan başkalarının yanlış ve eksikliklerini araştırmayı alışkanlık edinirler. Böyle insanlar özel yaşamlarında  başarılı olamazlar. Çünkü gıybet, insanı diğer insanların gözünde küçük düşürür, insanlar arasındaki sevgi ve saygı ortamını bozar ve toplumdaki güveni zedeler.</a:t>
            </a:r>
            <a:endParaRPr lang="tr-TR" sz="2800" dirty="0"/>
          </a:p>
        </p:txBody>
      </p:sp>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755576" y="980728"/>
            <a:ext cx="7416824" cy="4801314"/>
          </a:xfrm>
          <a:prstGeom prst="rect">
            <a:avLst/>
          </a:prstGeom>
          <a:noFill/>
        </p:spPr>
        <p:txBody>
          <a:bodyPr wrap="square" rtlCol="0">
            <a:spAutoFit/>
          </a:bodyPr>
          <a:lstStyle/>
          <a:p>
            <a:r>
              <a:rPr lang="tr-TR" sz="2400" dirty="0" smtClean="0"/>
              <a:t>          Gıybet, büyük bir ahlaksızlıktır. Zararı sadece gıybet yapana dokunmaz, bütün toplumu etkiler. Küskünlüklere sebep olur. İnsanlar birbirine düşman olur. </a:t>
            </a:r>
          </a:p>
          <a:p>
            <a:r>
              <a:rPr lang="tr-TR" sz="2400" dirty="0"/>
              <a:t> </a:t>
            </a:r>
            <a:r>
              <a:rPr lang="tr-TR" sz="2400" dirty="0" smtClean="0"/>
              <a:t>        Gıybet edilenin arkasından söylenen sözler onu inciteceği gibi, bu sözleri işitenler de onun hakkında doğru ya da yalan olduğunu araştırmadan kötü bir kanıya sahip olacaklardır. </a:t>
            </a:r>
          </a:p>
          <a:p>
            <a:r>
              <a:rPr lang="tr-TR" sz="2400" dirty="0"/>
              <a:t> </a:t>
            </a:r>
            <a:r>
              <a:rPr lang="tr-TR" sz="2400" dirty="0" smtClean="0"/>
              <a:t>          Böylece zincirleme olarak toplumda kötü izlenim yaygınlaşacaktır. Kafalar karışacak ve insanların birbirlerine olan bağlılıkları azalacaktır. </a:t>
            </a:r>
          </a:p>
          <a:p>
            <a:r>
              <a:rPr lang="tr-TR" sz="2400" dirty="0"/>
              <a:t> </a:t>
            </a:r>
            <a:r>
              <a:rPr lang="tr-TR" sz="2400" dirty="0" smtClean="0"/>
              <a:t>          İnsanlar diğer kardeşlerinin iyiliklerini anlatmalı , kötü alışkanlıklarını görmemeye çalışmalıdır. </a:t>
            </a:r>
          </a:p>
          <a:p>
            <a:endParaRPr lang="tr-TR" dirty="0"/>
          </a:p>
        </p:txBody>
      </p:sp>
    </p:spTree>
  </p:cSld>
  <p:clrMapOvr>
    <a:masterClrMapping/>
  </p:clrMapOvr>
  <p:transition spd="slow">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encrypted-tbn1.gstatic.com/images?q=tbn:ANd9GcSlTGuLBZDhKQvYIFhqnvEsQP3wQi7wVYxkVRU933_9l2z1mzkAqg"/>
          <p:cNvPicPr>
            <a:picLocks noChangeAspect="1" noChangeArrowheads="1"/>
          </p:cNvPicPr>
          <p:nvPr/>
        </p:nvPicPr>
        <p:blipFill>
          <a:blip r:embed="rId2" cstate="print"/>
          <a:srcRect/>
          <a:stretch>
            <a:fillRect/>
          </a:stretch>
        </p:blipFill>
        <p:spPr bwMode="auto">
          <a:xfrm>
            <a:off x="971600" y="548680"/>
            <a:ext cx="6891646" cy="5328592"/>
          </a:xfrm>
          <a:prstGeom prst="rect">
            <a:avLst/>
          </a:prstGeom>
          <a:noFill/>
        </p:spPr>
      </p:pic>
    </p:spTree>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1.bp.blogspot.com/_fE6xFfGBo3E/TMtJHgyOpTI/AAAAAAAAEVA/RMgwEdG6ezU/s1600/shut+mouth.jpg">
            <a:hlinkClick r:id="rId2"/>
          </p:cNvPr>
          <p:cNvPicPr>
            <a:picLocks noChangeAspect="1" noChangeArrowheads="1"/>
          </p:cNvPicPr>
          <p:nvPr/>
        </p:nvPicPr>
        <p:blipFill>
          <a:blip r:embed="rId3" cstate="print"/>
          <a:srcRect/>
          <a:stretch>
            <a:fillRect/>
          </a:stretch>
        </p:blipFill>
        <p:spPr bwMode="auto">
          <a:xfrm>
            <a:off x="1115616" y="2492896"/>
            <a:ext cx="6984776" cy="3671793"/>
          </a:xfrm>
          <a:prstGeom prst="rect">
            <a:avLst/>
          </a:prstGeom>
          <a:noFill/>
        </p:spPr>
      </p:pic>
      <p:sp>
        <p:nvSpPr>
          <p:cNvPr id="3" name="2 Köşeleri Yuvarlanmış Dikdörtgen Belirtme Çizgisi"/>
          <p:cNvSpPr/>
          <p:nvPr/>
        </p:nvSpPr>
        <p:spPr>
          <a:xfrm>
            <a:off x="827584" y="476672"/>
            <a:ext cx="7416824" cy="1368152"/>
          </a:xfrm>
          <a:prstGeom prst="wedgeRoundRectCallout">
            <a:avLst>
              <a:gd name="adj1" fmla="val -5965"/>
              <a:gd name="adj2" fmla="val 146842"/>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3200" dirty="0" smtClean="0"/>
              <a:t>Yeter artık kadın! Komşu yuvadaki </a:t>
            </a:r>
            <a:r>
              <a:rPr lang="tr-TR" sz="3200" dirty="0" err="1" smtClean="0"/>
              <a:t>herşeyi</a:t>
            </a:r>
            <a:r>
              <a:rPr lang="tr-TR" sz="3200" dirty="0" smtClean="0"/>
              <a:t> anlattın.</a:t>
            </a:r>
            <a:r>
              <a:rPr lang="tr-TR" sz="3200" dirty="0"/>
              <a:t> </a:t>
            </a:r>
            <a:r>
              <a:rPr lang="tr-TR" sz="3200" dirty="0" smtClean="0"/>
              <a:t>Gıybet etmeyi bırak artık.</a:t>
            </a:r>
            <a:endParaRPr lang="tr-TR" sz="3200" dirty="0"/>
          </a:p>
        </p:txBody>
      </p:sp>
    </p:spTree>
  </p:cSld>
  <p:clrMapOvr>
    <a:masterClrMapping/>
  </p:clrMapOvr>
  <p:transition spd="slow">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s://encrypted-tbn1.gstatic.com/images?q=tbn:ANd9GcScQvdgYMlcSnWDY9PkbaucCbBd6SApd4rISUviBzXdDI-HUdrV">
            <a:hlinkClick r:id="rId2"/>
          </p:cNvPr>
          <p:cNvPicPr>
            <a:picLocks noChangeAspect="1" noChangeArrowheads="1"/>
          </p:cNvPicPr>
          <p:nvPr/>
        </p:nvPicPr>
        <p:blipFill>
          <a:blip r:embed="rId3" cstate="print"/>
          <a:srcRect/>
          <a:stretch>
            <a:fillRect/>
          </a:stretch>
        </p:blipFill>
        <p:spPr bwMode="auto">
          <a:xfrm>
            <a:off x="1043608" y="404664"/>
            <a:ext cx="6912768" cy="5600622"/>
          </a:xfrm>
          <a:prstGeom prst="rect">
            <a:avLst/>
          </a:prstGeom>
          <a:noFill/>
        </p:spPr>
      </p:pic>
    </p:spTree>
  </p:cSld>
  <p:clrMapOvr>
    <a:masterClrMapping/>
  </p:clrMapOvr>
  <p:transition spd="slow">
    <p:pull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240</TotalTime>
  <Words>455</Words>
  <Application>Microsoft Office PowerPoint</Application>
  <PresentationFormat>Ekran Gösterisi (4:3)</PresentationFormat>
  <Paragraphs>37</Paragraphs>
  <Slides>15</Slides>
  <Notes>0</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Zengin</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dcterms:created xsi:type="dcterms:W3CDTF">2014-03-18T19:08:33Z</dcterms:created>
  <dcterms:modified xsi:type="dcterms:W3CDTF">2014-04-08T17:19:11Z</dcterms:modified>
  <cp:category>www.sorubak.com</cp:category>
</cp:coreProperties>
</file>