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00" r:id="rId3"/>
    <p:sldId id="29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9926638" cy="679767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C:\Documents%20and%20Settings\User\Desktop\Bilgi%20Yar&#305;&#351;mas&#305;%2020142son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992888" cy="5256584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glow" dir="t"/>
          </a:scene3d>
          <a:sp3d prstMaterial="plastic">
            <a:bevelT w="177800" h="1397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8000" dirty="0" smtClean="0"/>
              <a:t>2013-2014 </a:t>
            </a:r>
            <a:r>
              <a:rPr lang="tr-TR" sz="1200" dirty="0" smtClean="0">
                <a:hlinkClick r:id="rId3"/>
              </a:rPr>
              <a:t>www.</a:t>
            </a:r>
            <a:r>
              <a:rPr lang="tr-TR" sz="1200" dirty="0" err="1" smtClean="0">
                <a:hlinkClick r:id="rId3"/>
              </a:rPr>
              <a:t>sorubak</a:t>
            </a:r>
            <a:r>
              <a:rPr lang="tr-TR" sz="1200" dirty="0" smtClean="0">
                <a:hlinkClick r:id="rId3"/>
              </a:rPr>
              <a:t>.com</a:t>
            </a:r>
            <a:r>
              <a:rPr lang="tr-TR" sz="1200" dirty="0" smtClean="0"/>
              <a:t> </a:t>
            </a:r>
            <a:r>
              <a:rPr lang="tr-TR" sz="8000" dirty="0" smtClean="0"/>
              <a:t> </a:t>
            </a:r>
            <a:r>
              <a:rPr lang="tr-TR" sz="8000" dirty="0" smtClean="0"/>
              <a:t>8.SINIFLAR ARASI</a:t>
            </a:r>
            <a:br>
              <a:rPr lang="tr-TR" sz="8000" dirty="0" smtClean="0"/>
            </a:br>
            <a:r>
              <a:rPr lang="tr-TR" sz="8000" dirty="0" smtClean="0"/>
              <a:t>BİLGİ YARIŞMASINA HOŞGELDİNİZ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399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tr-TR" dirty="0"/>
              <a:t>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Mondros Ateşkes Antlaşması sonrasında ülkemiz toprakları işgal edilmeye başlanmıştı. Fakat Türk halkı işgallere karşı tepkisini silahlı direnişlerle göstermiştir. İşgallere karşı ilk direniş nerde başlamıştır?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Aydın – Söke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Manisa – Soma 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Hatay – Dörtyol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İzmir –Buca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28092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8481" y="3379639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7001" y="4293096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5855" y="5144382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648" y="6043935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 verilen kavramlardan hangisi yanlış açıklanmıştır?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A) </a:t>
            </a:r>
            <a:r>
              <a:rPr lang="tr-TR" b="1" dirty="0"/>
              <a:t>Rızık:</a:t>
            </a:r>
            <a:r>
              <a:rPr lang="tr-TR" dirty="0"/>
              <a:t>  Allah’ın biz insanlara vermiş olduğu yiyecek, içecek ve diğer imkanların hepsi</a:t>
            </a:r>
            <a:br>
              <a:rPr lang="tr-TR" dirty="0"/>
            </a:br>
            <a:r>
              <a:rPr lang="tr-TR" dirty="0"/>
              <a:t>B) </a:t>
            </a:r>
            <a:r>
              <a:rPr lang="tr-TR" b="1" dirty="0"/>
              <a:t>Alem:</a:t>
            </a:r>
            <a:r>
              <a:rPr lang="tr-TR" dirty="0"/>
              <a:t> Allah’ın yaratmış olduğu bütün varlıkları içine alan en büyük sistem</a:t>
            </a:r>
            <a:br>
              <a:rPr lang="tr-TR" dirty="0"/>
            </a:br>
            <a:r>
              <a:rPr lang="tr-TR" dirty="0"/>
              <a:t>C) </a:t>
            </a:r>
            <a:r>
              <a:rPr lang="tr-TR" b="1" dirty="0"/>
              <a:t>İrade:</a:t>
            </a:r>
            <a:r>
              <a:rPr lang="tr-TR" dirty="0"/>
              <a:t> İnsanın bir şeyi yapıp yapmamaya karar verme gücü</a:t>
            </a:r>
            <a:br>
              <a:rPr lang="tr-TR" dirty="0"/>
            </a:br>
            <a:r>
              <a:rPr lang="tr-TR" dirty="0"/>
              <a:t>D) </a:t>
            </a:r>
            <a:r>
              <a:rPr lang="tr-TR" b="1" dirty="0"/>
              <a:t>Tevekkül:</a:t>
            </a:r>
            <a:r>
              <a:rPr lang="tr-TR" dirty="0"/>
              <a:t> İnsanın başına gelebilecek bir olayı önceden tahmin edebilme gücü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UEFA kupasını alan ilk Türk takımımız hangisidir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A-)Beşiktaş </a:t>
            </a:r>
          </a:p>
          <a:p>
            <a:pPr marL="0" indent="0">
              <a:buNone/>
            </a:pPr>
            <a:r>
              <a:rPr lang="tr-TR" dirty="0"/>
              <a:t>B-)Fenerbahçe</a:t>
            </a:r>
          </a:p>
          <a:p>
            <a:pPr marL="0" indent="0">
              <a:buNone/>
            </a:pPr>
            <a:r>
              <a:rPr lang="tr-TR" dirty="0"/>
              <a:t>C-)Bursaspor </a:t>
            </a:r>
          </a:p>
          <a:p>
            <a:pPr marL="0" indent="0">
              <a:buNone/>
            </a:pPr>
            <a:r>
              <a:rPr lang="tr-TR" dirty="0"/>
              <a:t>D-)Galatasaray</a:t>
            </a:r>
            <a:endParaRPr lang="tr-TR" b="1" dirty="0" smtClean="0"/>
          </a:p>
          <a:p>
            <a:pPr marL="0" indent="0">
              <a:buNone/>
            </a:pPr>
            <a:endParaRPr lang="tr-TR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Aşağıdaki seçeneklerden hangisi bir duyguyu, bir düşünceyi aşılamak, dinleyicileri heyecanlandırmak için yapılan bir konuşmadır?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A)Konferans          </a:t>
            </a:r>
            <a:r>
              <a:rPr lang="tr-TR" dirty="0"/>
              <a:t>B) Açık oturum         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Nutuk   </a:t>
            </a:r>
            <a:r>
              <a:rPr lang="tr-TR" dirty="0" smtClean="0"/>
              <a:t>             </a:t>
            </a:r>
            <a:r>
              <a:rPr lang="tr-TR" dirty="0"/>
              <a:t>D) </a:t>
            </a:r>
            <a:r>
              <a:rPr lang="tr-TR" dirty="0" smtClean="0"/>
              <a:t>Seminer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36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34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graphicFrame>
        <p:nvGraphicFramePr>
          <p:cNvPr id="4" name="Nesne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7733299"/>
              </p:ext>
            </p:extLst>
          </p:nvPr>
        </p:nvGraphicFramePr>
        <p:xfrm>
          <a:off x="250825" y="1341438"/>
          <a:ext cx="8497888" cy="2127250"/>
        </p:xfrm>
        <a:graphic>
          <a:graphicData uri="http://schemas.openxmlformats.org/presentationml/2006/ole">
            <p:oleObj spid="_x0000_s2056" name="Makro İçerebilen Çalışma Sayfası" r:id="rId3" imgW="7762951" imgH="1647749" progId="Excel.SheetMacroEnabled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851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 7"/>
          <p:cNvGrpSpPr/>
          <p:nvPr/>
        </p:nvGrpSpPr>
        <p:grpSpPr>
          <a:xfrm>
            <a:off x="215516" y="1592046"/>
            <a:ext cx="7848872" cy="4896544"/>
            <a:chOff x="215516" y="1592046"/>
            <a:chExt cx="7848872" cy="489654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-46000" contrast="77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516" y="1592046"/>
              <a:ext cx="7848872" cy="489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Düz Bağlayıcı 6"/>
            <p:cNvCxnSpPr/>
            <p:nvPr/>
          </p:nvCxnSpPr>
          <p:spPr>
            <a:xfrm>
              <a:off x="4657071" y="4849404"/>
              <a:ext cx="136815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7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28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148478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Kovalent</a:t>
            </a: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bağ ile ilgili olarak aşağıdaki bilgilerden hangisi yanlıştır?</a:t>
            </a:r>
          </a:p>
          <a:p>
            <a:r>
              <a:rPr lang="tr-TR" sz="3600" dirty="0"/>
              <a:t> </a:t>
            </a:r>
          </a:p>
          <a:p>
            <a:r>
              <a:rPr lang="tr-TR" sz="3600" dirty="0"/>
              <a:t>A) Ametal atomlar arasında oluşur.</a:t>
            </a:r>
          </a:p>
          <a:p>
            <a:r>
              <a:rPr lang="tr-TR" sz="3600" dirty="0"/>
              <a:t>B) Elektron ortaklaşması ile oluşur.</a:t>
            </a:r>
          </a:p>
          <a:p>
            <a:r>
              <a:rPr lang="tr-TR" sz="3600" dirty="0"/>
              <a:t>C) Aynı tür veya farklı tür atomlar arasında oluşur.</a:t>
            </a:r>
          </a:p>
          <a:p>
            <a:r>
              <a:rPr lang="tr-TR" sz="3600" dirty="0"/>
              <a:t>D) Metal ve ametal atomları arasında oluşur.</a:t>
            </a:r>
          </a:p>
        </p:txBody>
      </p:sp>
    </p:spTree>
    <p:extLst>
      <p:ext uri="{BB962C8B-B14F-4D97-AF65-F5344CB8AC3E}">
        <p14:creationId xmlns:p14="http://schemas.microsoft.com/office/powerpoint/2010/main" xmlns="" val="78643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0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489646"/>
            <a:ext cx="9144000" cy="5323730"/>
          </a:xfrm>
        </p:spPr>
        <p:txBody>
          <a:bodyPr numCol="2" spcCol="180000">
            <a:noAutofit/>
          </a:bodyPr>
          <a:lstStyle/>
          <a:p>
            <a:pPr lvl="0">
              <a:buFont typeface="+mj-lt"/>
              <a:buAutoNum type="alphaLcParenR"/>
            </a:pPr>
            <a:r>
              <a:rPr lang="tr-TR" sz="1800" dirty="0" err="1" smtClean="0">
                <a:ea typeface="Tahoma" panose="020B0604030504040204" pitchFamily="34" charset="0"/>
                <a:cs typeface="Tahoma" panose="020B0604030504040204" pitchFamily="34" charset="0"/>
              </a:rPr>
              <a:t>Şer’iye</a:t>
            </a: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ve Evkaf Vekaletin eski işlevini yerine getirememesi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Erkan- harbiye vekaletinin çağın ihtiyaçlarını karşılamaktan yoksun olması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Eğitim ve öğretimde birlik olmaması </a:t>
            </a:r>
          </a:p>
          <a:p>
            <a:pPr lvl="0">
              <a:buFont typeface="+mj-lt"/>
              <a:buAutoNum type="alphaLcParenR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İnkılap karşıtlarının halife seçilen </a:t>
            </a:r>
            <a:r>
              <a:rPr lang="tr-TR" sz="1800" dirty="0" err="1">
                <a:ea typeface="Tahoma" panose="020B0604030504040204" pitchFamily="34" charset="0"/>
                <a:cs typeface="Tahoma" panose="020B0604030504040204" pitchFamily="34" charset="0"/>
              </a:rPr>
              <a:t>Abdulmecit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Efendi etrafında toplanması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Gibi nedenlerden dolayı 3Mart 1924 tarihinde 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               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Diyanet İşleri Başkanlığı ile Vakıflar Genel Müdürlüğü kurulmuştur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 err="1">
                <a:ea typeface="Tahoma" panose="020B0604030504040204" pitchFamily="34" charset="0"/>
                <a:cs typeface="Tahoma" panose="020B0604030504040204" pitchFamily="34" charset="0"/>
              </a:rPr>
              <a:t>Tevhid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- i Tedrisat kanunu kabul edilmiştir.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Genel Kurmay Başkanlığı kurulmuştur.</a:t>
            </a:r>
          </a:p>
          <a:p>
            <a:pPr marL="400050" lvl="0" indent="-400050">
              <a:buFont typeface="+mj-lt"/>
              <a:buAutoNum type="romanUcPeriod"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Halifelik </a:t>
            </a: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kaldırılmıştır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endParaRPr lang="tr-TR" sz="18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>
              <a:buNone/>
            </a:pPr>
            <a:endParaRPr lang="tr-TR" sz="18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r-TR" sz="18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SzPct val="200000"/>
              <a:buFont typeface="Wingdings" panose="05000000000000000000" pitchFamily="2" charset="2"/>
              <a:buChar char=""/>
            </a:pPr>
            <a:r>
              <a:rPr lang="tr-TR" sz="1800" dirty="0" smtClean="0">
                <a:ea typeface="Tahoma" panose="020B0604030504040204" pitchFamily="34" charset="0"/>
                <a:cs typeface="Tahoma" panose="020B0604030504040204" pitchFamily="34" charset="0"/>
              </a:rPr>
              <a:t>Yanda </a:t>
            </a: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bazı nedenlerden dolayı 3 mart 1924 tarihinde gerçekleştirilen yenilikler verilmiştir</a:t>
            </a:r>
          </a:p>
          <a:p>
            <a:pPr marL="0" indent="0">
              <a:buNone/>
            </a:pPr>
            <a:r>
              <a:rPr lang="tr-TR" sz="1800" dirty="0"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tr-T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Soru: </a:t>
            </a:r>
            <a:r>
              <a:rPr lang="tr-TR" sz="1800" dirty="0" smtClean="0"/>
              <a:t>Verilen nedenler ve bu nedenlere bağlı olarak yapılan yenilikler aşağıdaki seçeneklerden hangisinde </a:t>
            </a:r>
            <a:r>
              <a:rPr lang="tr-TR" sz="1800" u="sng" dirty="0" smtClean="0"/>
              <a:t>doğru eşleştirilmiştir?</a:t>
            </a:r>
            <a:endParaRPr lang="tr-TR" sz="1800" dirty="0" smtClean="0"/>
          </a:p>
          <a:p>
            <a:pPr marL="0" indent="0">
              <a:buNone/>
            </a:pPr>
            <a:r>
              <a:rPr lang="tr-TR" sz="1800" dirty="0"/>
              <a:t> </a:t>
            </a:r>
            <a:endParaRPr lang="tr-TR" sz="1800" dirty="0" smtClean="0"/>
          </a:p>
          <a:p>
            <a:pPr marL="0" indent="0">
              <a:buNone/>
            </a:pPr>
            <a:endParaRPr lang="tr-TR" sz="1800" dirty="0"/>
          </a:p>
          <a:p>
            <a:pPr marL="0" indent="0">
              <a:buNone/>
            </a:pPr>
            <a:r>
              <a:rPr lang="tr-TR" sz="1800" dirty="0"/>
              <a:t>	</a:t>
            </a:r>
            <a:r>
              <a:rPr lang="tr-TR" sz="1800" b="1" u="sng" dirty="0" smtClean="0"/>
              <a:t>a</a:t>
            </a:r>
            <a:r>
              <a:rPr lang="tr-TR" sz="1800" dirty="0"/>
              <a:t>	</a:t>
            </a:r>
            <a:r>
              <a:rPr lang="tr-TR" sz="1800" b="1" u="sng" dirty="0"/>
              <a:t>b</a:t>
            </a:r>
            <a:r>
              <a:rPr lang="tr-TR" sz="1800" b="1" dirty="0"/>
              <a:t>	</a:t>
            </a:r>
            <a:r>
              <a:rPr lang="tr-TR" sz="1800" b="1" u="sng" dirty="0"/>
              <a:t>c</a:t>
            </a:r>
            <a:r>
              <a:rPr lang="tr-TR" sz="1800" b="1" dirty="0"/>
              <a:t>	</a:t>
            </a:r>
            <a:r>
              <a:rPr lang="tr-TR" sz="1800" b="1" u="sng" dirty="0"/>
              <a:t>d  </a:t>
            </a:r>
            <a:endParaRPr lang="tr-TR" sz="1800" dirty="0"/>
          </a:p>
          <a:p>
            <a:pPr marL="0" indent="0">
              <a:buNone/>
            </a:pPr>
            <a:r>
              <a:rPr lang="tr-TR" sz="1800" b="1" dirty="0"/>
              <a:t> </a:t>
            </a:r>
            <a:endParaRPr lang="tr-TR" sz="1800" dirty="0"/>
          </a:p>
          <a:p>
            <a:pPr marL="0" indent="0">
              <a:buNone/>
            </a:pPr>
            <a:r>
              <a:rPr lang="tr-TR" sz="1800" dirty="0"/>
              <a:t>A)	</a:t>
            </a:r>
            <a:r>
              <a:rPr lang="tr-TR" sz="1800" dirty="0" smtClean="0"/>
              <a:t>I</a:t>
            </a:r>
            <a:r>
              <a:rPr lang="tr-TR" sz="1800" dirty="0"/>
              <a:t>	II	III	IV</a:t>
            </a:r>
          </a:p>
          <a:p>
            <a:pPr marL="0" indent="0">
              <a:buNone/>
            </a:pPr>
            <a:r>
              <a:rPr lang="tr-TR" sz="1800" dirty="0"/>
              <a:t>B)	</a:t>
            </a:r>
            <a:r>
              <a:rPr lang="tr-TR" sz="1800" dirty="0" smtClean="0"/>
              <a:t>I</a:t>
            </a:r>
            <a:r>
              <a:rPr lang="tr-TR" sz="1800" dirty="0"/>
              <a:t>	III	II	IV</a:t>
            </a:r>
          </a:p>
          <a:p>
            <a:pPr marL="0" indent="0">
              <a:buNone/>
            </a:pPr>
            <a:r>
              <a:rPr lang="tr-TR" sz="1800" dirty="0"/>
              <a:t>C)	</a:t>
            </a:r>
            <a:r>
              <a:rPr lang="tr-TR" sz="1800" dirty="0" smtClean="0"/>
              <a:t>II</a:t>
            </a:r>
            <a:r>
              <a:rPr lang="tr-TR" sz="1800" dirty="0"/>
              <a:t>	III	IV	</a:t>
            </a:r>
            <a:r>
              <a:rPr lang="tr-TR" sz="1800" dirty="0" smtClean="0"/>
              <a:t>I</a:t>
            </a:r>
            <a:endParaRPr lang="tr-TR" sz="1800" dirty="0"/>
          </a:p>
          <a:p>
            <a:pPr marL="0" indent="0">
              <a:buNone/>
            </a:pPr>
            <a:r>
              <a:rPr lang="tr-TR" sz="1800" dirty="0"/>
              <a:t>D)	</a:t>
            </a:r>
            <a:r>
              <a:rPr lang="tr-TR" sz="1800" dirty="0" smtClean="0"/>
              <a:t>IV</a:t>
            </a:r>
            <a:r>
              <a:rPr lang="tr-TR" sz="1800" dirty="0"/>
              <a:t>	II	I	III	</a:t>
            </a:r>
          </a:p>
          <a:p>
            <a:pPr marL="0" indent="0">
              <a:buNone/>
            </a:pPr>
            <a:endParaRPr lang="tr-TR" sz="18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17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83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98" y="1628800"/>
            <a:ext cx="841838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3961" y="3645024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8313" y="4531767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0" y="5301208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21136" y="6093296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58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3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/>
          <a:lstStyle/>
          <a:p>
            <a:pPr marL="0" lvl="0" indent="0">
              <a:buNone/>
            </a:pPr>
            <a:r>
              <a:rPr lang="tr-TR" dirty="0"/>
              <a:t>Hac ibadeti yerine getirilirken, Hacer annemizin, oğlu İsmail için su arayışının sembolik olarak canlandırılmasını ifade eden kavram </a:t>
            </a:r>
            <a:r>
              <a:rPr lang="tr-TR" dirty="0" err="1"/>
              <a:t>aşagıdakilerden</a:t>
            </a:r>
            <a:r>
              <a:rPr lang="tr-TR" dirty="0"/>
              <a:t> hangisidir?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 </a:t>
            </a:r>
            <a:r>
              <a:rPr lang="tr-TR" dirty="0" err="1"/>
              <a:t>Sa'y</a:t>
            </a:r>
            <a:r>
              <a:rPr lang="tr-TR" dirty="0"/>
              <a:t> 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 Tavaf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 Vakfe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 </a:t>
            </a:r>
            <a:r>
              <a:rPr lang="tr-TR" dirty="0" err="1"/>
              <a:t>Ihram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1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82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6012160" y="6288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2942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gün kaç saniyedir</a:t>
            </a:r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r>
              <a:rPr lang="tr-TR" sz="6000" dirty="0" smtClean="0"/>
              <a:t> </a:t>
            </a:r>
            <a:endParaRPr lang="tr-TR" sz="6000" dirty="0"/>
          </a:p>
          <a:p>
            <a:pPr marL="0" indent="0">
              <a:buNone/>
            </a:pPr>
            <a:r>
              <a:rPr lang="tr-TR" sz="6000" dirty="0"/>
              <a:t>A-)86000  B-)88600 </a:t>
            </a:r>
          </a:p>
          <a:p>
            <a:pPr marL="0" indent="0">
              <a:buNone/>
            </a:pPr>
            <a:r>
              <a:rPr lang="tr-TR" sz="6000" dirty="0"/>
              <a:t>C-)86400  D-)84800 </a:t>
            </a:r>
          </a:p>
          <a:p>
            <a:pPr marL="0" indent="0">
              <a:buNone/>
            </a:pPr>
            <a:endParaRPr lang="tr-TR" sz="60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7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“ </a:t>
            </a:r>
            <a:r>
              <a:rPr lang="tr-TR" dirty="0"/>
              <a:t>Okuduğum kitapları raflara güzelce yerleştirdim.’’ </a:t>
            </a:r>
            <a:r>
              <a:rPr lang="tr-TR" b="1" dirty="0"/>
              <a:t>Bu cümle için aşağıdakilerden hangisi doğru </a:t>
            </a:r>
            <a:r>
              <a:rPr lang="tr-TR" b="1" u="sng" dirty="0"/>
              <a:t>değildir</a:t>
            </a:r>
            <a:r>
              <a:rPr lang="tr-TR" b="1" u="sng" dirty="0" smtClean="0"/>
              <a:t>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A) Yapısına göre birleşik cümledir.</a:t>
            </a:r>
          </a:p>
          <a:p>
            <a:pPr marL="0" indent="0">
              <a:buNone/>
            </a:pPr>
            <a:r>
              <a:rPr lang="tr-TR" dirty="0"/>
              <a:t>B) Belirtili nesne-dolaylı tümleç-zarf tümleci-yüklemden oluşmaktadır.</a:t>
            </a:r>
          </a:p>
          <a:p>
            <a:pPr marL="0" indent="0">
              <a:buNone/>
            </a:pPr>
            <a:r>
              <a:rPr lang="tr-TR" dirty="0"/>
              <a:t>C) Özne-yüklem ilişkisine göre edilgen çatılıdır.</a:t>
            </a:r>
          </a:p>
          <a:p>
            <a:pPr marL="0" indent="0">
              <a:buNone/>
            </a:pPr>
            <a:r>
              <a:rPr lang="tr-TR" dirty="0"/>
              <a:t>D) Öğelerinin dizilişine göre kurallı cümledir.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948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SORU1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47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850" y="1497829"/>
            <a:ext cx="6260430" cy="5243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09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CEVAP</a:t>
            </a:r>
            <a:r>
              <a:rPr lang="tr-TR" dirty="0" smtClean="0"/>
              <a:t>1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8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67544" y="1556792"/>
            <a:ext cx="80648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 hangi ortamda daha hızlı yayılır? </a:t>
            </a:r>
            <a:endParaRPr lang="tr-T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400" dirty="0"/>
              <a:t> </a:t>
            </a:r>
          </a:p>
          <a:p>
            <a:r>
              <a:rPr lang="tr-TR" sz="4400" dirty="0"/>
              <a:t>A) Hava</a:t>
            </a:r>
          </a:p>
          <a:p>
            <a:r>
              <a:rPr lang="tr-TR" sz="4400" dirty="0"/>
              <a:t>B) Su</a:t>
            </a:r>
          </a:p>
          <a:p>
            <a:r>
              <a:rPr lang="tr-TR" sz="4400" dirty="0"/>
              <a:t>C) Zeytinyağı</a:t>
            </a:r>
          </a:p>
          <a:p>
            <a:r>
              <a:rPr lang="tr-TR" sz="4400" dirty="0"/>
              <a:t>D) Demir</a:t>
            </a:r>
          </a:p>
        </p:txBody>
      </p:sp>
    </p:spTree>
    <p:extLst>
      <p:ext uri="{BB962C8B-B14F-4D97-AF65-F5344CB8AC3E}">
        <p14:creationId xmlns:p14="http://schemas.microsoft.com/office/powerpoint/2010/main" xmlns="" val="19722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CEVAP2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SORU3 SOSYAL BİLGİLER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I</a:t>
            </a:r>
            <a:r>
              <a:rPr lang="tr-TR" sz="2400" dirty="0"/>
              <a:t>. Medeni Kanun’un  kabulü</a:t>
            </a:r>
          </a:p>
          <a:p>
            <a:pPr marL="0" indent="0">
              <a:buNone/>
            </a:pPr>
            <a:r>
              <a:rPr lang="tr-TR" sz="2400" dirty="0" smtClean="0"/>
              <a:t>II</a:t>
            </a:r>
            <a:r>
              <a:rPr lang="tr-TR" sz="2400" dirty="0"/>
              <a:t>. Cumhuriyet’in ilanı</a:t>
            </a:r>
          </a:p>
          <a:p>
            <a:pPr marL="0" indent="0">
              <a:buNone/>
            </a:pPr>
            <a:r>
              <a:rPr lang="tr-TR" sz="2400" dirty="0" smtClean="0"/>
              <a:t>III</a:t>
            </a:r>
            <a:r>
              <a:rPr lang="tr-TR" sz="2400" dirty="0"/>
              <a:t>. Türk Dil Kurumunun kurulması</a:t>
            </a:r>
          </a:p>
          <a:p>
            <a:pPr marL="0" indent="0">
              <a:buNone/>
            </a:pPr>
            <a:r>
              <a:rPr lang="tr-TR" sz="2400" dirty="0" smtClean="0"/>
              <a:t>IV</a:t>
            </a:r>
            <a:r>
              <a:rPr lang="tr-TR" sz="2400" dirty="0"/>
              <a:t>. TBMM’nin açılması</a:t>
            </a:r>
          </a:p>
          <a:p>
            <a:pPr marL="0" indent="0">
              <a:buNone/>
            </a:pPr>
            <a:r>
              <a:rPr lang="tr-TR" sz="2400" dirty="0" smtClean="0"/>
              <a:t>V </a:t>
            </a:r>
            <a:r>
              <a:rPr lang="tr-TR" sz="2400" dirty="0"/>
              <a:t>. Harf </a:t>
            </a:r>
            <a:r>
              <a:rPr lang="tr-TR" sz="2400" dirty="0" err="1"/>
              <a:t>İnkılabı’nın</a:t>
            </a:r>
            <a:r>
              <a:rPr lang="tr-TR" sz="2400" dirty="0"/>
              <a:t> yapılması</a:t>
            </a:r>
          </a:p>
          <a:p>
            <a:pPr marL="0" indent="0">
              <a:buNone/>
            </a:pPr>
            <a:r>
              <a:rPr lang="tr-TR" sz="2400" dirty="0"/>
              <a:t> </a:t>
            </a:r>
          </a:p>
          <a:p>
            <a:pPr marL="0" indent="0">
              <a:buNone/>
            </a:pPr>
            <a:r>
              <a:rPr lang="tr-TR" sz="2400" b="1" dirty="0"/>
              <a:t>Yukarıda verilen olayların kronolojik sıralaması aşağıdaki seçeneklerin hangisinde doğru verilmiştir?</a:t>
            </a:r>
            <a:endParaRPr lang="tr-TR" sz="2400" dirty="0"/>
          </a:p>
          <a:p>
            <a:pPr marL="0" indent="0">
              <a:buNone/>
            </a:pPr>
            <a:r>
              <a:rPr lang="tr-TR" sz="2400" b="1" dirty="0"/>
              <a:t> </a:t>
            </a:r>
            <a:endParaRPr lang="tr-TR" sz="2400" dirty="0"/>
          </a:p>
          <a:p>
            <a:pPr marL="0" indent="0">
              <a:buNone/>
            </a:pPr>
            <a:r>
              <a:rPr lang="tr-TR" sz="2400" dirty="0" smtClean="0"/>
              <a:t>A</a:t>
            </a:r>
            <a:r>
              <a:rPr lang="tr-TR" sz="2400" dirty="0"/>
              <a:t>) IV-II-I-V-III                          B) II-IV-V-III-I</a:t>
            </a:r>
          </a:p>
          <a:p>
            <a:pPr marL="0" indent="0">
              <a:buNone/>
            </a:pPr>
            <a:r>
              <a:rPr lang="tr-TR" sz="2400" dirty="0"/>
              <a:t>C) IV-II-I-III-V                          </a:t>
            </a:r>
            <a:r>
              <a:rPr lang="tr-TR" sz="2400" dirty="0" smtClean="0"/>
              <a:t>D)II-IV-III-V-I</a:t>
            </a:r>
            <a:endParaRPr lang="tr-TR" sz="2400" dirty="0"/>
          </a:p>
          <a:p>
            <a:pPr marL="0" indent="0">
              <a:buNone/>
            </a:pPr>
            <a:endParaRPr lang="tr-TR" sz="2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48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CEVAP3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62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Aşağıdaki cümlelerden hangisinin nesnesi isim tamlamasıdır?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Ali'nin annesi beni çağırmış.</a:t>
            </a:r>
          </a:p>
          <a:p>
            <a:pPr marL="0" indent="0">
              <a:buNone/>
            </a:pPr>
            <a:r>
              <a:rPr lang="tr-TR" dirty="0" smtClean="0"/>
              <a:t>B</a:t>
            </a:r>
            <a:r>
              <a:rPr lang="tr-TR" dirty="0"/>
              <a:t>) Bu küçük dergiyi ilgiyle okudum. </a:t>
            </a:r>
          </a:p>
          <a:p>
            <a:pPr marL="0" indent="0">
              <a:buNone/>
            </a:pPr>
            <a:r>
              <a:rPr lang="tr-TR" dirty="0" smtClean="0"/>
              <a:t>C</a:t>
            </a:r>
            <a:r>
              <a:rPr lang="tr-TR" dirty="0"/>
              <a:t>) Abimden ders notlarını alacağım. </a:t>
            </a:r>
          </a:p>
          <a:p>
            <a:pPr marL="0" indent="0">
              <a:buNone/>
            </a:pPr>
            <a:r>
              <a:rPr lang="tr-TR" dirty="0" smtClean="0"/>
              <a:t>D</a:t>
            </a:r>
            <a:r>
              <a:rPr lang="tr-TR" dirty="0"/>
              <a:t>) Bizimkiler arka bahçede oynuyorlar.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46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44840"/>
            <a:ext cx="8435280" cy="519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İNGİLİZCE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5697" y="3501008"/>
            <a:ext cx="627095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0049" y="4387751"/>
            <a:ext cx="652743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93256" y="5157192"/>
            <a:ext cx="595036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2872" y="5949280"/>
            <a:ext cx="652744" cy="76944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r>
              <a:rPr lang="tr-T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</a:t>
            </a:r>
            <a:endParaRPr lang="tr-T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80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875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voleybol takımı kaç kişiden oluşur? </a:t>
            </a:r>
            <a:endParaRPr lang="tr-TR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800" dirty="0"/>
              <a:t>A-)7 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B-</a:t>
            </a:r>
            <a:r>
              <a:rPr lang="tr-TR" sz="4800" dirty="0"/>
              <a:t>)9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C-</a:t>
            </a:r>
            <a:r>
              <a:rPr lang="tr-TR" sz="4800" dirty="0"/>
              <a:t>)10 </a:t>
            </a:r>
            <a:endParaRPr lang="tr-TR" sz="4800" dirty="0" smtClean="0"/>
          </a:p>
          <a:p>
            <a:pPr marL="0" indent="0">
              <a:buNone/>
            </a:pPr>
            <a:r>
              <a:rPr lang="tr-TR" sz="4800" dirty="0" smtClean="0"/>
              <a:t>D-</a:t>
            </a:r>
            <a:r>
              <a:rPr lang="tr-TR" sz="4800" dirty="0"/>
              <a:t>)12</a:t>
            </a:r>
          </a:p>
          <a:p>
            <a:pPr marL="0" indent="0">
              <a:buNone/>
            </a:pPr>
            <a:endParaRPr lang="tr-TR" sz="48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2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CEVAP5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350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C</a:t>
            </a: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323528" y="1559096"/>
            <a:ext cx="6912768" cy="5038255"/>
            <a:chOff x="1411" y="626"/>
            <a:chExt cx="5808" cy="6206"/>
          </a:xfrm>
          <a:solidFill>
            <a:srgbClr val="002060"/>
          </a:solidFill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1" y="626"/>
              <a:ext cx="5745" cy="50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9" y="5737"/>
              <a:ext cx="5730" cy="1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69516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9577" y="3284985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B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91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Dikdörtgen 6"/>
              <p:cNvSpPr/>
              <p:nvPr/>
            </p:nvSpPr>
            <p:spPr>
              <a:xfrm>
                <a:off x="539552" y="1628800"/>
                <a:ext cx="8208912" cy="4590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Aşağıdakilerden hangisi asit – baz(</a:t>
                </a:r>
                <a:r>
                  <a:rPr lang="tr-TR" sz="28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nötralleşme</a:t>
                </a:r>
                <a:r>
                  <a:rPr lang="tr-TR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 tepkimesidir?</a:t>
                </a:r>
              </a:p>
              <a:p>
                <a:r>
                  <a:rPr lang="tr-TR" sz="2800" dirty="0"/>
                  <a:t> </a:t>
                </a:r>
              </a:p>
              <a:p>
                <a:r>
                  <a:rPr lang="tr-TR" sz="2800" dirty="0"/>
                  <a:t>A) </a:t>
                </a:r>
                <a:r>
                  <a:rPr lang="tr-TR" sz="2800" dirty="0" err="1"/>
                  <a:t>HCl</a:t>
                </a:r>
                <a:r>
                  <a:rPr lang="tr-TR" sz="2800" dirty="0"/>
                  <a:t> + </a:t>
                </a:r>
                <a:r>
                  <a:rPr lang="tr-TR" sz="2800" dirty="0" err="1"/>
                  <a:t>Na</a:t>
                </a:r>
                <a:r>
                  <a:rPr lang="tr-TR" sz="2800" dirty="0"/>
                  <a:t> ------&gt; </a:t>
                </a:r>
                <a:r>
                  <a:rPr lang="tr-TR" sz="2800" dirty="0" err="1"/>
                  <a:t>NaCl</a:t>
                </a:r>
                <a:r>
                  <a:rPr lang="tr-TR" sz="2800" dirty="0"/>
                  <a:t> +</a:t>
                </a:r>
                <a14:m>
                  <m:oMath xmlns:m="http://schemas.openxmlformats.org/officeDocument/2006/math">
                    <m:r>
                      <a:rPr lang="tr-TR" sz="28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tr-TR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tr-TR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tr-TR" sz="2800" dirty="0"/>
                  <a:t> H</a:t>
                </a:r>
                <a:r>
                  <a:rPr lang="tr-TR" sz="2800" baseline="-25000" dirty="0"/>
                  <a:t>2</a:t>
                </a:r>
                <a:endParaRPr lang="tr-TR" sz="2800" dirty="0"/>
              </a:p>
              <a:p>
                <a:r>
                  <a:rPr lang="tr-TR" sz="2800" b="1" baseline="-25000" dirty="0"/>
                  <a:t> </a:t>
                </a:r>
                <a:endParaRPr lang="tr-TR" sz="2800" dirty="0"/>
              </a:p>
              <a:p>
                <a:r>
                  <a:rPr lang="tr-TR" sz="2800" dirty="0"/>
                  <a:t>B) H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S0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 + 2KOH------&gt; K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S0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 + 2 H</a:t>
                </a:r>
                <a:r>
                  <a:rPr lang="tr-TR" sz="2800" baseline="-25000" dirty="0"/>
                  <a:t>2</a:t>
                </a:r>
                <a:r>
                  <a:rPr lang="tr-TR" sz="2800" dirty="0"/>
                  <a:t>0</a:t>
                </a:r>
              </a:p>
              <a:p>
                <a:r>
                  <a:rPr lang="tr-TR" sz="2800" b="1" dirty="0"/>
                  <a:t> </a:t>
                </a:r>
                <a:endParaRPr lang="tr-TR" sz="2800" dirty="0"/>
              </a:p>
              <a:p>
                <a:r>
                  <a:rPr lang="tr-TR" sz="2800" dirty="0"/>
                  <a:t>C) NH</a:t>
                </a:r>
                <a:r>
                  <a:rPr lang="tr-TR" sz="2800" baseline="-25000" dirty="0"/>
                  <a:t>4</a:t>
                </a:r>
                <a:r>
                  <a:rPr lang="tr-TR" sz="2800" dirty="0"/>
                  <a:t>Cl ------&gt; NH</a:t>
                </a:r>
                <a:r>
                  <a:rPr lang="tr-TR" sz="2800" baseline="-25000" dirty="0"/>
                  <a:t>3</a:t>
                </a:r>
                <a:r>
                  <a:rPr lang="tr-TR" sz="2800" dirty="0"/>
                  <a:t> + </a:t>
                </a:r>
                <a:r>
                  <a:rPr lang="tr-TR" sz="2800" dirty="0" err="1"/>
                  <a:t>HCl</a:t>
                </a:r>
                <a:endParaRPr lang="tr-TR" sz="2800" dirty="0"/>
              </a:p>
              <a:p>
                <a:r>
                  <a:rPr lang="tr-TR" sz="2800" dirty="0"/>
                  <a:t> </a:t>
                </a:r>
              </a:p>
              <a:p>
                <a:r>
                  <a:rPr lang="tr-TR" sz="2800" dirty="0"/>
                  <a:t>D) CaCO</a:t>
                </a:r>
                <a:r>
                  <a:rPr lang="tr-TR" sz="2800" baseline="-25000" dirty="0"/>
                  <a:t>3</a:t>
                </a:r>
                <a:r>
                  <a:rPr lang="tr-TR" sz="2800" dirty="0"/>
                  <a:t> ------&gt; </a:t>
                </a:r>
                <a:r>
                  <a:rPr lang="tr-TR" sz="2800" dirty="0" err="1"/>
                  <a:t>CaO</a:t>
                </a:r>
                <a:r>
                  <a:rPr lang="tr-TR" sz="2800" dirty="0"/>
                  <a:t> +  C0</a:t>
                </a:r>
                <a:r>
                  <a:rPr lang="tr-TR" sz="2800" baseline="-25000" dirty="0"/>
                  <a:t>2</a:t>
                </a:r>
                <a:endParaRPr lang="tr-TR" sz="2800" dirty="0"/>
              </a:p>
            </p:txBody>
          </p:sp>
        </mc:Choice>
        <mc:Fallback>
          <p:sp>
            <p:nvSpPr>
              <p:cNvPr id="7" name="Dikdörtgen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628800"/>
                <a:ext cx="8208912" cy="459061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634" t="-1328" b="-278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564904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B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585</Words>
  <Application>Microsoft Office PowerPoint</Application>
  <PresentationFormat>Ekran Gösterisi (4:3)</PresentationFormat>
  <Paragraphs>204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2013-2014 www.sorubak.com  8.SINIFLAR ARASI BİLGİ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 TÜRKÇE</vt:lpstr>
      <vt:lpstr>YEDEK SORU TÜRKÇE</vt:lpstr>
      <vt:lpstr>YEDEK SORU1 MATEMATİK</vt:lpstr>
      <vt:lpstr>YEDEK CEVAP1 MATEMATİK</vt:lpstr>
      <vt:lpstr>YEDEK SORU2 FEN ve TEKNOLOJİ</vt:lpstr>
      <vt:lpstr>YEDEK CEVAP2 FEN ve TEKNOLOJİ</vt:lpstr>
      <vt:lpstr>YEDEK SORU3 SOSYAL BİLGİLER</vt:lpstr>
      <vt:lpstr>YEDEK CEVAP3 SOSYAL BİLGİLER</vt:lpstr>
      <vt:lpstr>YEDEK SORU4 İNGİLİZCE</vt:lpstr>
      <vt:lpstr>YEDEK CEVAP4 İNGİLİZCE</vt:lpstr>
      <vt:lpstr>YEDEK SORU5 GENEL KÜLTÜR</vt:lpstr>
      <vt:lpstr>YEDEK CEVAP5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Printed>2012-05-02T08:56:47Z</cp:lastPrinted>
  <dcterms:created xsi:type="dcterms:W3CDTF">2012-04-26T13:24:04Z</dcterms:created>
  <dcterms:modified xsi:type="dcterms:W3CDTF">2014-05-13T15:20:40Z</dcterms:modified>
  <cp:category>www.sorubak.com</cp:category>
</cp:coreProperties>
</file>