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Default Extension="xlsm" ContentType="application/vnd.ms-excel.sheet.macroEnabled.12"/>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handoutMasterIdLst>
    <p:handoutMasterId r:id="rId46"/>
  </p:handoutMasterIdLst>
  <p:sldIdLst>
    <p:sldId id="256" r:id="rId2"/>
    <p:sldId id="298"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Lst>
  <p:sldSz cx="9144000" cy="6858000" type="screen4x3"/>
  <p:notesSz cx="7104063" cy="10234613"/>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3300"/>
    <a:srgbClr val="FF9999"/>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84E427A-3D55-4303-BF80-6455036E1DE7}" styleName="Tema Uygulanmış Stil 1 - Vurgu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0" d="100"/>
          <a:sy n="80" d="100"/>
        </p:scale>
        <p:origin x="-1272"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56" d="100"/>
          <a:sy n="56" d="100"/>
        </p:scale>
        <p:origin x="-1812" y="-102"/>
      </p:cViewPr>
      <p:guideLst>
        <p:guide orient="horz" pos="3224"/>
        <p:guide pos="2238"/>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1" y="2"/>
            <a:ext cx="3078427" cy="511730"/>
          </a:xfrm>
          <a:prstGeom prst="rect">
            <a:avLst/>
          </a:prstGeom>
        </p:spPr>
        <p:txBody>
          <a:bodyPr vert="horz" lIns="94788" tIns="47394" rIns="94788" bIns="47394" rtlCol="0"/>
          <a:lstStyle>
            <a:lvl1pPr algn="l">
              <a:defRPr sz="1200"/>
            </a:lvl1pPr>
          </a:lstStyle>
          <a:p>
            <a:endParaRPr lang="tr-TR"/>
          </a:p>
        </p:txBody>
      </p:sp>
      <p:sp>
        <p:nvSpPr>
          <p:cNvPr id="3" name="Veri Yer Tutucusu 2"/>
          <p:cNvSpPr>
            <a:spLocks noGrp="1"/>
          </p:cNvSpPr>
          <p:nvPr>
            <p:ph type="dt" sz="quarter" idx="1"/>
          </p:nvPr>
        </p:nvSpPr>
        <p:spPr>
          <a:xfrm>
            <a:off x="4023993" y="2"/>
            <a:ext cx="3078427" cy="511730"/>
          </a:xfrm>
          <a:prstGeom prst="rect">
            <a:avLst/>
          </a:prstGeom>
        </p:spPr>
        <p:txBody>
          <a:bodyPr vert="horz" lIns="94788" tIns="47394" rIns="94788" bIns="47394" rtlCol="0"/>
          <a:lstStyle>
            <a:lvl1pPr algn="r">
              <a:defRPr sz="1200"/>
            </a:lvl1pPr>
          </a:lstStyle>
          <a:p>
            <a:fld id="{03A92980-A83E-4512-8E5F-82217B7340F9}" type="datetimeFigureOut">
              <a:rPr lang="tr-TR" smtClean="0"/>
              <a:pPr/>
              <a:t>13.05.2014</a:t>
            </a:fld>
            <a:endParaRPr lang="tr-TR"/>
          </a:p>
        </p:txBody>
      </p:sp>
      <p:sp>
        <p:nvSpPr>
          <p:cNvPr id="4" name="Altbilgi Yer Tutucusu 3"/>
          <p:cNvSpPr>
            <a:spLocks noGrp="1"/>
          </p:cNvSpPr>
          <p:nvPr>
            <p:ph type="ftr" sz="quarter" idx="2"/>
          </p:nvPr>
        </p:nvSpPr>
        <p:spPr>
          <a:xfrm>
            <a:off x="1" y="9721111"/>
            <a:ext cx="3078427" cy="511730"/>
          </a:xfrm>
          <a:prstGeom prst="rect">
            <a:avLst/>
          </a:prstGeom>
        </p:spPr>
        <p:txBody>
          <a:bodyPr vert="horz" lIns="94788" tIns="47394" rIns="94788" bIns="47394" rtlCol="0" anchor="b"/>
          <a:lstStyle>
            <a:lvl1pPr algn="l">
              <a:defRPr sz="1200"/>
            </a:lvl1pPr>
          </a:lstStyle>
          <a:p>
            <a:endParaRPr lang="tr-TR"/>
          </a:p>
        </p:txBody>
      </p:sp>
      <p:sp>
        <p:nvSpPr>
          <p:cNvPr id="5" name="Slayt Numarası Yer Tutucusu 4"/>
          <p:cNvSpPr>
            <a:spLocks noGrp="1"/>
          </p:cNvSpPr>
          <p:nvPr>
            <p:ph type="sldNum" sz="quarter" idx="3"/>
          </p:nvPr>
        </p:nvSpPr>
        <p:spPr>
          <a:xfrm>
            <a:off x="4023993" y="9721111"/>
            <a:ext cx="3078427" cy="511730"/>
          </a:xfrm>
          <a:prstGeom prst="rect">
            <a:avLst/>
          </a:prstGeom>
        </p:spPr>
        <p:txBody>
          <a:bodyPr vert="horz" lIns="94788" tIns="47394" rIns="94788" bIns="47394" rtlCol="0" anchor="b"/>
          <a:lstStyle>
            <a:lvl1pPr algn="r">
              <a:defRPr sz="1200"/>
            </a:lvl1pPr>
          </a:lstStyle>
          <a:p>
            <a:fld id="{8E1988F1-A40D-4334-8144-3F2BB0E4E5B1}" type="slidenum">
              <a:rPr lang="tr-TR" smtClean="0"/>
              <a:pPr/>
              <a:t>‹#›</a:t>
            </a:fld>
            <a:endParaRPr lang="tr-TR"/>
          </a:p>
        </p:txBody>
      </p:sp>
    </p:spTree>
    <p:extLst>
      <p:ext uri="{BB962C8B-B14F-4D97-AF65-F5344CB8AC3E}">
        <p14:creationId xmlns:p14="http://schemas.microsoft.com/office/powerpoint/2010/main" xmlns="" val="27315910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1" y="2"/>
            <a:ext cx="3078427" cy="511730"/>
          </a:xfrm>
          <a:prstGeom prst="rect">
            <a:avLst/>
          </a:prstGeom>
        </p:spPr>
        <p:txBody>
          <a:bodyPr vert="horz" lIns="94788" tIns="47394" rIns="94788" bIns="47394" rtlCol="0"/>
          <a:lstStyle>
            <a:lvl1pPr algn="l">
              <a:defRPr sz="1200"/>
            </a:lvl1pPr>
          </a:lstStyle>
          <a:p>
            <a:endParaRPr lang="tr-TR"/>
          </a:p>
        </p:txBody>
      </p:sp>
      <p:sp>
        <p:nvSpPr>
          <p:cNvPr id="3" name="Veri Yer Tutucusu 2"/>
          <p:cNvSpPr>
            <a:spLocks noGrp="1"/>
          </p:cNvSpPr>
          <p:nvPr>
            <p:ph type="dt" idx="1"/>
          </p:nvPr>
        </p:nvSpPr>
        <p:spPr>
          <a:xfrm>
            <a:off x="4023993" y="2"/>
            <a:ext cx="3078427" cy="511730"/>
          </a:xfrm>
          <a:prstGeom prst="rect">
            <a:avLst/>
          </a:prstGeom>
        </p:spPr>
        <p:txBody>
          <a:bodyPr vert="horz" lIns="94788" tIns="47394" rIns="94788" bIns="47394" rtlCol="0"/>
          <a:lstStyle>
            <a:lvl1pPr algn="r">
              <a:defRPr sz="1200"/>
            </a:lvl1pPr>
          </a:lstStyle>
          <a:p>
            <a:fld id="{6BC20540-D294-4733-BA85-769A066F4F63}" type="datetimeFigureOut">
              <a:rPr lang="tr-TR" smtClean="0"/>
              <a:pPr/>
              <a:t>13.05.2014</a:t>
            </a:fld>
            <a:endParaRPr lang="tr-TR"/>
          </a:p>
        </p:txBody>
      </p:sp>
      <p:sp>
        <p:nvSpPr>
          <p:cNvPr id="4" name="Slayt Görüntüsü Yer Tutucusu 3"/>
          <p:cNvSpPr>
            <a:spLocks noGrp="1" noRot="1" noChangeAspect="1"/>
          </p:cNvSpPr>
          <p:nvPr>
            <p:ph type="sldImg" idx="2"/>
          </p:nvPr>
        </p:nvSpPr>
        <p:spPr>
          <a:xfrm>
            <a:off x="992188" y="766763"/>
            <a:ext cx="5119687" cy="3840162"/>
          </a:xfrm>
          <a:prstGeom prst="rect">
            <a:avLst/>
          </a:prstGeom>
          <a:noFill/>
          <a:ln w="12700">
            <a:solidFill>
              <a:prstClr val="black"/>
            </a:solidFill>
          </a:ln>
        </p:spPr>
        <p:txBody>
          <a:bodyPr vert="horz" lIns="94788" tIns="47394" rIns="94788" bIns="47394" rtlCol="0" anchor="ctr"/>
          <a:lstStyle/>
          <a:p>
            <a:endParaRPr lang="tr-TR"/>
          </a:p>
        </p:txBody>
      </p:sp>
      <p:sp>
        <p:nvSpPr>
          <p:cNvPr id="5" name="Not Yer Tutucusu 4"/>
          <p:cNvSpPr>
            <a:spLocks noGrp="1"/>
          </p:cNvSpPr>
          <p:nvPr>
            <p:ph type="body" sz="quarter" idx="3"/>
          </p:nvPr>
        </p:nvSpPr>
        <p:spPr>
          <a:xfrm>
            <a:off x="710408" y="4861443"/>
            <a:ext cx="5683250" cy="4605577"/>
          </a:xfrm>
          <a:prstGeom prst="rect">
            <a:avLst/>
          </a:prstGeom>
        </p:spPr>
        <p:txBody>
          <a:bodyPr vert="horz" lIns="94788" tIns="47394" rIns="94788" bIns="47394"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1" y="9721111"/>
            <a:ext cx="3078427" cy="511730"/>
          </a:xfrm>
          <a:prstGeom prst="rect">
            <a:avLst/>
          </a:prstGeom>
        </p:spPr>
        <p:txBody>
          <a:bodyPr vert="horz" lIns="94788" tIns="47394" rIns="94788" bIns="47394" rtlCol="0" anchor="b"/>
          <a:lstStyle>
            <a:lvl1pPr algn="l">
              <a:defRPr sz="1200"/>
            </a:lvl1pPr>
          </a:lstStyle>
          <a:p>
            <a:endParaRPr lang="tr-TR"/>
          </a:p>
        </p:txBody>
      </p:sp>
      <p:sp>
        <p:nvSpPr>
          <p:cNvPr id="7" name="Slayt Numarası Yer Tutucusu 6"/>
          <p:cNvSpPr>
            <a:spLocks noGrp="1"/>
          </p:cNvSpPr>
          <p:nvPr>
            <p:ph type="sldNum" sz="quarter" idx="5"/>
          </p:nvPr>
        </p:nvSpPr>
        <p:spPr>
          <a:xfrm>
            <a:off x="4023993" y="9721111"/>
            <a:ext cx="3078427" cy="511730"/>
          </a:xfrm>
          <a:prstGeom prst="rect">
            <a:avLst/>
          </a:prstGeom>
        </p:spPr>
        <p:txBody>
          <a:bodyPr vert="horz" lIns="94788" tIns="47394" rIns="94788" bIns="47394" rtlCol="0" anchor="b"/>
          <a:lstStyle>
            <a:lvl1pPr algn="r">
              <a:defRPr sz="1200"/>
            </a:lvl1pPr>
          </a:lstStyle>
          <a:p>
            <a:fld id="{91F8E7E1-44FB-4FF9-9AD8-DAC6DEC29D52}" type="slidenum">
              <a:rPr lang="tr-TR" smtClean="0"/>
              <a:pPr/>
              <a:t>‹#›</a:t>
            </a:fld>
            <a:endParaRPr lang="tr-TR"/>
          </a:p>
        </p:txBody>
      </p:sp>
    </p:spTree>
    <p:extLst>
      <p:ext uri="{BB962C8B-B14F-4D97-AF65-F5344CB8AC3E}">
        <p14:creationId xmlns:p14="http://schemas.microsoft.com/office/powerpoint/2010/main" xmlns="" val="13868805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91F8E7E1-44FB-4FF9-9AD8-DAC6DEC29D52}" type="slidenum">
              <a:rPr lang="tr-TR" smtClean="0"/>
              <a:pPr/>
              <a:t>1</a:t>
            </a:fld>
            <a:endParaRPr lang="tr-TR"/>
          </a:p>
        </p:txBody>
      </p:sp>
    </p:spTree>
    <p:extLst>
      <p:ext uri="{BB962C8B-B14F-4D97-AF65-F5344CB8AC3E}">
        <p14:creationId xmlns:p14="http://schemas.microsoft.com/office/powerpoint/2010/main" xmlns="" val="40799915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91F8E7E1-44FB-4FF9-9AD8-DAC6DEC29D52}" type="slidenum">
              <a:rPr lang="tr-TR" smtClean="0"/>
              <a:pPr/>
              <a:t>6</a:t>
            </a:fld>
            <a:endParaRPr lang="tr-TR"/>
          </a:p>
        </p:txBody>
      </p:sp>
    </p:spTree>
    <p:extLst>
      <p:ext uri="{BB962C8B-B14F-4D97-AF65-F5344CB8AC3E}">
        <p14:creationId xmlns:p14="http://schemas.microsoft.com/office/powerpoint/2010/main" xmlns="" val="29114075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10"/>
          </p:nvPr>
        </p:nvSpPr>
        <p:spPr/>
        <p:txBody>
          <a:bodyPr/>
          <a:lstStyle/>
          <a:p>
            <a:fld id="{91F8E7E1-44FB-4FF9-9AD8-DAC6DEC29D52}" type="slidenum">
              <a:rPr lang="tr-TR" smtClean="0"/>
              <a:pPr/>
              <a:t>16</a:t>
            </a:fld>
            <a:endParaRPr lang="tr-TR"/>
          </a:p>
        </p:txBody>
      </p:sp>
    </p:spTree>
    <p:extLst>
      <p:ext uri="{BB962C8B-B14F-4D97-AF65-F5344CB8AC3E}">
        <p14:creationId xmlns:p14="http://schemas.microsoft.com/office/powerpoint/2010/main" xmlns="" val="42268306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BC1FE8C2-DE9C-46CC-8801-709B02042F52}" type="datetimeFigureOut">
              <a:rPr lang="tr-TR" smtClean="0"/>
              <a:pPr/>
              <a:t>13.05.2014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0FDB29C-13F0-4DAD-A9FE-C5CDAB5FA8C5}" type="slidenum">
              <a:rPr lang="tr-TR" smtClean="0"/>
              <a:pPr/>
              <a:t>‹#›</a:t>
            </a:fld>
            <a:endParaRPr lang="tr-TR"/>
          </a:p>
        </p:txBody>
      </p:sp>
    </p:spTree>
    <p:extLst>
      <p:ext uri="{BB962C8B-B14F-4D97-AF65-F5344CB8AC3E}">
        <p14:creationId xmlns:p14="http://schemas.microsoft.com/office/powerpoint/2010/main" xmlns="" val="1287072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BC1FE8C2-DE9C-46CC-8801-709B02042F52}" type="datetimeFigureOut">
              <a:rPr lang="tr-TR" smtClean="0"/>
              <a:pPr/>
              <a:t>13.05.2014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0FDB29C-13F0-4DAD-A9FE-C5CDAB5FA8C5}" type="slidenum">
              <a:rPr lang="tr-TR" smtClean="0"/>
              <a:pPr/>
              <a:t>‹#›</a:t>
            </a:fld>
            <a:endParaRPr lang="tr-TR"/>
          </a:p>
        </p:txBody>
      </p:sp>
    </p:spTree>
    <p:extLst>
      <p:ext uri="{BB962C8B-B14F-4D97-AF65-F5344CB8AC3E}">
        <p14:creationId xmlns:p14="http://schemas.microsoft.com/office/powerpoint/2010/main" xmlns="" val="20405291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BC1FE8C2-DE9C-46CC-8801-709B02042F52}" type="datetimeFigureOut">
              <a:rPr lang="tr-TR" smtClean="0"/>
              <a:pPr/>
              <a:t>13.05.2014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0FDB29C-13F0-4DAD-A9FE-C5CDAB5FA8C5}" type="slidenum">
              <a:rPr lang="tr-TR" smtClean="0"/>
              <a:pPr/>
              <a:t>‹#›</a:t>
            </a:fld>
            <a:endParaRPr lang="tr-TR"/>
          </a:p>
        </p:txBody>
      </p:sp>
    </p:spTree>
    <p:extLst>
      <p:ext uri="{BB962C8B-B14F-4D97-AF65-F5344CB8AC3E}">
        <p14:creationId xmlns:p14="http://schemas.microsoft.com/office/powerpoint/2010/main" xmlns="" val="40265590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BC1FE8C2-DE9C-46CC-8801-709B02042F52}" type="datetimeFigureOut">
              <a:rPr lang="tr-TR" smtClean="0"/>
              <a:pPr/>
              <a:t>13.05.2014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0FDB29C-13F0-4DAD-A9FE-C5CDAB5FA8C5}" type="slidenum">
              <a:rPr lang="tr-TR" smtClean="0"/>
              <a:pPr/>
              <a:t>‹#›</a:t>
            </a:fld>
            <a:endParaRPr lang="tr-TR"/>
          </a:p>
        </p:txBody>
      </p:sp>
    </p:spTree>
    <p:extLst>
      <p:ext uri="{BB962C8B-B14F-4D97-AF65-F5344CB8AC3E}">
        <p14:creationId xmlns:p14="http://schemas.microsoft.com/office/powerpoint/2010/main" xmlns="" val="29918266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BC1FE8C2-DE9C-46CC-8801-709B02042F52}" type="datetimeFigureOut">
              <a:rPr lang="tr-TR" smtClean="0"/>
              <a:pPr/>
              <a:t>13.05.2014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0FDB29C-13F0-4DAD-A9FE-C5CDAB5FA8C5}" type="slidenum">
              <a:rPr lang="tr-TR" smtClean="0"/>
              <a:pPr/>
              <a:t>‹#›</a:t>
            </a:fld>
            <a:endParaRPr lang="tr-TR"/>
          </a:p>
        </p:txBody>
      </p:sp>
    </p:spTree>
    <p:extLst>
      <p:ext uri="{BB962C8B-B14F-4D97-AF65-F5344CB8AC3E}">
        <p14:creationId xmlns:p14="http://schemas.microsoft.com/office/powerpoint/2010/main" xmlns="" val="5224629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BC1FE8C2-DE9C-46CC-8801-709B02042F52}" type="datetimeFigureOut">
              <a:rPr lang="tr-TR" smtClean="0"/>
              <a:pPr/>
              <a:t>13.05.2014</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0FDB29C-13F0-4DAD-A9FE-C5CDAB5FA8C5}" type="slidenum">
              <a:rPr lang="tr-TR" smtClean="0"/>
              <a:pPr/>
              <a:t>‹#›</a:t>
            </a:fld>
            <a:endParaRPr lang="tr-TR"/>
          </a:p>
        </p:txBody>
      </p:sp>
    </p:spTree>
    <p:extLst>
      <p:ext uri="{BB962C8B-B14F-4D97-AF65-F5344CB8AC3E}">
        <p14:creationId xmlns:p14="http://schemas.microsoft.com/office/powerpoint/2010/main" xmlns="" val="32224202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BC1FE8C2-DE9C-46CC-8801-709B02042F52}" type="datetimeFigureOut">
              <a:rPr lang="tr-TR" smtClean="0"/>
              <a:pPr/>
              <a:t>13.05.2014</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F0FDB29C-13F0-4DAD-A9FE-C5CDAB5FA8C5}" type="slidenum">
              <a:rPr lang="tr-TR" smtClean="0"/>
              <a:pPr/>
              <a:t>‹#›</a:t>
            </a:fld>
            <a:endParaRPr lang="tr-TR"/>
          </a:p>
        </p:txBody>
      </p:sp>
    </p:spTree>
    <p:extLst>
      <p:ext uri="{BB962C8B-B14F-4D97-AF65-F5344CB8AC3E}">
        <p14:creationId xmlns:p14="http://schemas.microsoft.com/office/powerpoint/2010/main" xmlns="" val="3617584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BC1FE8C2-DE9C-46CC-8801-709B02042F52}" type="datetimeFigureOut">
              <a:rPr lang="tr-TR" smtClean="0"/>
              <a:pPr/>
              <a:t>13.05.2014</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F0FDB29C-13F0-4DAD-A9FE-C5CDAB5FA8C5}" type="slidenum">
              <a:rPr lang="tr-TR" smtClean="0"/>
              <a:pPr/>
              <a:t>‹#›</a:t>
            </a:fld>
            <a:endParaRPr lang="tr-TR"/>
          </a:p>
        </p:txBody>
      </p:sp>
    </p:spTree>
    <p:extLst>
      <p:ext uri="{BB962C8B-B14F-4D97-AF65-F5344CB8AC3E}">
        <p14:creationId xmlns:p14="http://schemas.microsoft.com/office/powerpoint/2010/main" xmlns="" val="15014025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BC1FE8C2-DE9C-46CC-8801-709B02042F52}" type="datetimeFigureOut">
              <a:rPr lang="tr-TR" smtClean="0"/>
              <a:pPr/>
              <a:t>13.05.2014</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F0FDB29C-13F0-4DAD-A9FE-C5CDAB5FA8C5}" type="slidenum">
              <a:rPr lang="tr-TR" smtClean="0"/>
              <a:pPr/>
              <a:t>‹#›</a:t>
            </a:fld>
            <a:endParaRPr lang="tr-TR"/>
          </a:p>
        </p:txBody>
      </p:sp>
    </p:spTree>
    <p:extLst>
      <p:ext uri="{BB962C8B-B14F-4D97-AF65-F5344CB8AC3E}">
        <p14:creationId xmlns:p14="http://schemas.microsoft.com/office/powerpoint/2010/main" xmlns="" val="37869082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BC1FE8C2-DE9C-46CC-8801-709B02042F52}" type="datetimeFigureOut">
              <a:rPr lang="tr-TR" smtClean="0"/>
              <a:pPr/>
              <a:t>13.05.2014</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0FDB29C-13F0-4DAD-A9FE-C5CDAB5FA8C5}" type="slidenum">
              <a:rPr lang="tr-TR" smtClean="0"/>
              <a:pPr/>
              <a:t>‹#›</a:t>
            </a:fld>
            <a:endParaRPr lang="tr-TR"/>
          </a:p>
        </p:txBody>
      </p:sp>
    </p:spTree>
    <p:extLst>
      <p:ext uri="{BB962C8B-B14F-4D97-AF65-F5344CB8AC3E}">
        <p14:creationId xmlns:p14="http://schemas.microsoft.com/office/powerpoint/2010/main" xmlns="" val="39843812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BC1FE8C2-DE9C-46CC-8801-709B02042F52}" type="datetimeFigureOut">
              <a:rPr lang="tr-TR" smtClean="0"/>
              <a:pPr/>
              <a:t>13.05.2014</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0FDB29C-13F0-4DAD-A9FE-C5CDAB5FA8C5}" type="slidenum">
              <a:rPr lang="tr-TR" smtClean="0"/>
              <a:pPr/>
              <a:t>‹#›</a:t>
            </a:fld>
            <a:endParaRPr lang="tr-TR"/>
          </a:p>
        </p:txBody>
      </p:sp>
    </p:spTree>
    <p:extLst>
      <p:ext uri="{BB962C8B-B14F-4D97-AF65-F5344CB8AC3E}">
        <p14:creationId xmlns:p14="http://schemas.microsoft.com/office/powerpoint/2010/main" xmlns="" val="2114254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1FE8C2-DE9C-46CC-8801-709B02042F52}" type="datetimeFigureOut">
              <a:rPr lang="tr-TR" smtClean="0"/>
              <a:pPr/>
              <a:t>13.05.2014</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FDB29C-13F0-4DAD-A9FE-C5CDAB5FA8C5}" type="slidenum">
              <a:rPr lang="tr-TR" smtClean="0"/>
              <a:pPr/>
              <a:t>‹#›</a:t>
            </a:fld>
            <a:endParaRPr lang="tr-TR"/>
          </a:p>
        </p:txBody>
      </p:sp>
    </p:spTree>
    <p:extLst>
      <p:ext uri="{BB962C8B-B14F-4D97-AF65-F5344CB8AC3E}">
        <p14:creationId xmlns:p14="http://schemas.microsoft.com/office/powerpoint/2010/main" xmlns="" val="40801086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sorubak.com/"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Excel_Makro_Etkin__al__ma_Sayfas_1.xlsm"/><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 Target="slide10.xml"/><Relationship Id="rId13" Type="http://schemas.openxmlformats.org/officeDocument/2006/relationships/slide" Target="slide20.xml"/><Relationship Id="rId18" Type="http://schemas.openxmlformats.org/officeDocument/2006/relationships/slide" Target="slide30.xml"/><Relationship Id="rId3" Type="http://schemas.openxmlformats.org/officeDocument/2006/relationships/image" Target="../media/image3.jpeg"/><Relationship Id="rId21" Type="http://schemas.openxmlformats.org/officeDocument/2006/relationships/slide" Target="slide36.xml"/><Relationship Id="rId7" Type="http://schemas.openxmlformats.org/officeDocument/2006/relationships/slide" Target="slide8.xml"/><Relationship Id="rId12" Type="http://schemas.openxmlformats.org/officeDocument/2006/relationships/slide" Target="slide18.xml"/><Relationship Id="rId17" Type="http://schemas.openxmlformats.org/officeDocument/2006/relationships/slide" Target="slide28.xml"/><Relationship Id="rId25" Type="http://schemas.openxmlformats.org/officeDocument/2006/relationships/image" Target="../media/image4.png"/><Relationship Id="rId2" Type="http://schemas.openxmlformats.org/officeDocument/2006/relationships/slideLayout" Target="../slideLayouts/slideLayout7.xml"/><Relationship Id="rId16" Type="http://schemas.openxmlformats.org/officeDocument/2006/relationships/slide" Target="slide26.xml"/><Relationship Id="rId20" Type="http://schemas.openxmlformats.org/officeDocument/2006/relationships/slide" Target="slide34.xml"/><Relationship Id="rId1" Type="http://schemas.openxmlformats.org/officeDocument/2006/relationships/video" Target="file:///H:\Bilgi%20Yar&#305;&#351;mas&#305;%20MAYIS2014\sayac.swf" TargetMode="External"/><Relationship Id="rId6" Type="http://schemas.openxmlformats.org/officeDocument/2006/relationships/slide" Target="slide6.xml"/><Relationship Id="rId11" Type="http://schemas.openxmlformats.org/officeDocument/2006/relationships/slide" Target="slide16.xml"/><Relationship Id="rId24" Type="http://schemas.openxmlformats.org/officeDocument/2006/relationships/slide" Target="slide42.xml"/><Relationship Id="rId5" Type="http://schemas.openxmlformats.org/officeDocument/2006/relationships/audio" Target="../media/audio1.wav"/><Relationship Id="rId15" Type="http://schemas.openxmlformats.org/officeDocument/2006/relationships/slide" Target="slide24.xml"/><Relationship Id="rId23" Type="http://schemas.openxmlformats.org/officeDocument/2006/relationships/slide" Target="slide40.xml"/><Relationship Id="rId10" Type="http://schemas.openxmlformats.org/officeDocument/2006/relationships/slide" Target="slide14.xml"/><Relationship Id="rId19" Type="http://schemas.openxmlformats.org/officeDocument/2006/relationships/slide" Target="slide32.xml"/><Relationship Id="rId4" Type="http://schemas.openxmlformats.org/officeDocument/2006/relationships/slide" Target="slide4.xml"/><Relationship Id="rId9" Type="http://schemas.openxmlformats.org/officeDocument/2006/relationships/slide" Target="slide12.xml"/><Relationship Id="rId14" Type="http://schemas.openxmlformats.org/officeDocument/2006/relationships/slide" Target="slide22.xml"/><Relationship Id="rId22" Type="http://schemas.openxmlformats.org/officeDocument/2006/relationships/slide" Target="slide3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http://www.signsbyyou.com/images/decals/140c/H/103/445.gif" TargetMode="External"/><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188640"/>
            <a:ext cx="8460432" cy="5256584"/>
          </a:xfrm>
          <a:blipFill>
            <a:blip r:embed="rId3" cstate="print"/>
            <a:tile tx="0" ty="0" sx="100000" sy="100000" flip="none" algn="tl"/>
          </a:blipFill>
          <a:ln>
            <a:noFill/>
          </a:ln>
          <a:effectLst>
            <a:outerShdw blurRad="225425" dist="50800" dir="5220000" algn="ctr">
              <a:srgbClr val="000000">
                <a:alpha val="33000"/>
              </a:srgbClr>
            </a:outerShdw>
          </a:effectLst>
          <a:scene3d>
            <a:camera prst="perspectiveContrastingRightFacing"/>
            <a:lightRig rig="harsh" dir="t">
              <a:rot lat="0" lon="0" rev="3000000"/>
            </a:lightRig>
          </a:scene3d>
          <a:sp3d extrusionH="254000" contourW="19050">
            <a:bevelT w="82550" h="44450" prst="angle"/>
            <a:bevelB w="82550" h="44450" prst="angle"/>
            <a:contourClr>
              <a:srgbClr val="FFFFFF"/>
            </a:contourClr>
          </a:sp3d>
        </p:spPr>
        <p:style>
          <a:lnRef idx="0">
            <a:schemeClr val="accent1"/>
          </a:lnRef>
          <a:fillRef idx="3">
            <a:schemeClr val="accent1"/>
          </a:fillRef>
          <a:effectRef idx="3">
            <a:schemeClr val="accent1"/>
          </a:effectRef>
          <a:fontRef idx="minor">
            <a:schemeClr val="lt1"/>
          </a:fontRef>
        </p:style>
        <p:txBody>
          <a:bodyPr>
            <a:normAutofit/>
          </a:bodyPr>
          <a:lstStyle/>
          <a:p>
            <a:r>
              <a:rPr lang="tr-TR" sz="8000" dirty="0" smtClean="0"/>
              <a:t>2013-2014 </a:t>
            </a:r>
            <a:r>
              <a:rPr lang="tr-TR" sz="1200" dirty="0" smtClean="0">
                <a:hlinkClick r:id="rId4"/>
              </a:rPr>
              <a:t>www.</a:t>
            </a:r>
            <a:r>
              <a:rPr lang="tr-TR" sz="1200" dirty="0" err="1" smtClean="0">
                <a:hlinkClick r:id="rId4"/>
              </a:rPr>
              <a:t>sorubak</a:t>
            </a:r>
            <a:r>
              <a:rPr lang="tr-TR" sz="1200" dirty="0" smtClean="0">
                <a:hlinkClick r:id="rId4"/>
              </a:rPr>
              <a:t>.com</a:t>
            </a:r>
            <a:r>
              <a:rPr lang="tr-TR" sz="1200" dirty="0" smtClean="0"/>
              <a:t>  </a:t>
            </a:r>
            <a:r>
              <a:rPr lang="tr-TR" sz="8000" dirty="0" smtClean="0"/>
              <a:t> </a:t>
            </a:r>
            <a:r>
              <a:rPr lang="tr-TR" sz="8000" dirty="0"/>
              <a:t>6</a:t>
            </a:r>
            <a:r>
              <a:rPr lang="tr-TR" sz="8000" dirty="0" smtClean="0"/>
              <a:t>.SINIFLAR ARASI</a:t>
            </a:r>
            <a:br>
              <a:rPr lang="tr-TR" sz="8000" dirty="0" smtClean="0"/>
            </a:br>
            <a:r>
              <a:rPr lang="tr-TR" sz="8000" dirty="0" smtClean="0"/>
              <a:t>BİLGİ YARIŞMASINA HOŞGELDİNİZ</a:t>
            </a:r>
            <a:endParaRPr lang="tr-TR" sz="8000" dirty="0"/>
          </a:p>
        </p:txBody>
      </p:sp>
    </p:spTree>
    <p:extLst>
      <p:ext uri="{BB962C8B-B14F-4D97-AF65-F5344CB8AC3E}">
        <p14:creationId xmlns:p14="http://schemas.microsoft.com/office/powerpoint/2010/main" xmlns="" val="339909975"/>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tr-TR" dirty="0" smtClean="0"/>
              <a:t>SORU4 SOSYAL BİLGİLER</a:t>
            </a:r>
            <a:endParaRPr lang="tr-TR" dirty="0"/>
          </a:p>
        </p:txBody>
      </p:sp>
      <p:sp>
        <p:nvSpPr>
          <p:cNvPr id="3" name="İçerik Yer Tutucusu 2"/>
          <p:cNvSpPr>
            <a:spLocks noGrp="1"/>
          </p:cNvSpPr>
          <p:nvPr>
            <p:ph idx="1"/>
          </p:nvPr>
        </p:nvSpPr>
        <p:spPr>
          <a:xfrm>
            <a:off x="457200" y="1600200"/>
            <a:ext cx="8435280" cy="4525963"/>
          </a:xfrm>
        </p:spPr>
        <p:txBody>
          <a:bodyPr>
            <a:normAutofit fontScale="85000" lnSpcReduction="20000"/>
          </a:bodyPr>
          <a:lstStyle/>
          <a:p>
            <a:pPr marL="0" indent="0">
              <a:buNone/>
            </a:pPr>
            <a:r>
              <a:rPr lang="tr-TR" sz="4400" b="1" dirty="0"/>
              <a:t>Bir ülkenin konumunu belirtirken aşağıdakilerden hangisi ile söylenirse kesin bir konumu belirtilmiş olur? </a:t>
            </a:r>
            <a:endParaRPr lang="tr-TR" sz="4400" dirty="0"/>
          </a:p>
          <a:p>
            <a:pPr marL="0" indent="0">
              <a:buNone/>
            </a:pPr>
            <a:r>
              <a:rPr lang="tr-TR" sz="4400" dirty="0"/>
              <a:t>A) Bulunduğu kıtanın </a:t>
            </a:r>
          </a:p>
          <a:p>
            <a:pPr marL="0" indent="0">
              <a:buNone/>
            </a:pPr>
            <a:r>
              <a:rPr lang="tr-TR" sz="4400" dirty="0"/>
              <a:t>B) Komşu olduğu ülkelerin</a:t>
            </a:r>
          </a:p>
          <a:p>
            <a:pPr marL="0" indent="0">
              <a:buNone/>
            </a:pPr>
            <a:r>
              <a:rPr lang="tr-TR" sz="4400" dirty="0"/>
              <a:t>C) Kıyısı olduğu denizlerin </a:t>
            </a:r>
          </a:p>
          <a:p>
            <a:pPr marL="0" indent="0">
              <a:buNone/>
            </a:pPr>
            <a:r>
              <a:rPr lang="tr-TR" sz="4400" dirty="0"/>
              <a:t>D) Sınırlarından geçen paralel ve meridyenlerin</a:t>
            </a:r>
          </a:p>
          <a:p>
            <a:pPr marL="0" indent="0">
              <a:buNone/>
            </a:pPr>
            <a:endParaRPr lang="tr-TR" sz="4400" dirty="0"/>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1376606166"/>
      </p:ext>
    </p:extLst>
  </p:cSld>
  <p:clrMapOvr>
    <a:masterClrMapping/>
  </p:clrMapOvr>
  <mc:AlternateContent xmlns:mc="http://schemas.openxmlformats.org/markup-compatibility/2006">
    <mc:Choice xmlns:p14="http://schemas.microsoft.com/office/powerpoint/2010/main" xmlns="" Requires="p14">
      <p:transition spd="slow" p14:dur="1600" advClick="0">
        <p14:prism isInverted="1"/>
      </p:transition>
    </mc:Choice>
    <mc:Fallback>
      <p:transition spd="slow" advClick="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tr-TR" dirty="0" smtClean="0"/>
              <a:t>CEVAP4 SOSYAL BİLGİLER</a:t>
            </a:r>
            <a:endParaRPr lang="tr-TR" dirty="0"/>
          </a:p>
        </p:txBody>
      </p:sp>
      <p:sp>
        <p:nvSpPr>
          <p:cNvPr id="4" name="İçerik Yer Tutucusu 3"/>
          <p:cNvSpPr>
            <a:spLocks noGrp="1"/>
          </p:cNvSpPr>
          <p:nvPr>
            <p:ph idx="1"/>
          </p:nvPr>
        </p:nvSpPr>
        <p:spPr>
          <a:xfrm>
            <a:off x="457200" y="2996952"/>
            <a:ext cx="8229600" cy="2304256"/>
          </a:xfrm>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a:bodyPr>
          <a:lstStyle/>
          <a:p>
            <a:pPr algn="ctr">
              <a:spcBef>
                <a:spcPct val="0"/>
              </a:spcBef>
              <a:buNone/>
            </a:pPr>
            <a:r>
              <a:rPr lang="tr-TR" sz="9600" dirty="0" smtClean="0">
                <a:solidFill>
                  <a:schemeClr val="lt1"/>
                </a:solidFill>
              </a:rPr>
              <a:t>CEVAP=D</a:t>
            </a:r>
            <a:endParaRPr lang="tr-TR" sz="9600" dirty="0">
              <a:solidFill>
                <a:schemeClr val="lt1"/>
              </a:solidFill>
            </a:endParaRPr>
          </a:p>
        </p:txBody>
      </p:sp>
      <p:sp>
        <p:nvSpPr>
          <p:cNvPr id="3" name="Komut Düğmesi: Giriş 2">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4000618547"/>
      </p:ext>
    </p:extLst>
  </p:cSld>
  <p:clrMapOvr>
    <a:masterClrMapping/>
  </p:clrMapOvr>
  <mc:AlternateContent xmlns:mc="http://schemas.openxmlformats.org/markup-compatibility/2006">
    <mc:Choice xmlns:p14="http://schemas.microsoft.com/office/powerpoint/2010/main" xmlns="" Requires="p14">
      <p:transition spd="slow" p14:dur="1600" advClick="0">
        <p14:prism isInverted="1"/>
      </p:transition>
    </mc:Choice>
    <mc:Fallback>
      <p:transition spd="slow" advClick="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5"/>
          </a:lnRef>
          <a:fillRef idx="3">
            <a:schemeClr val="accent5"/>
          </a:fillRef>
          <a:effectRef idx="3">
            <a:schemeClr val="accent5"/>
          </a:effectRef>
          <a:fontRef idx="minor">
            <a:schemeClr val="lt1"/>
          </a:fontRef>
        </p:style>
        <p:txBody>
          <a:bodyPr/>
          <a:lstStyle/>
          <a:p>
            <a:r>
              <a:rPr lang="tr-TR" dirty="0" smtClean="0"/>
              <a:t>SORU5 İNGİLİZCE</a:t>
            </a:r>
            <a:endParaRPr lang="tr-TR" dirty="0"/>
          </a:p>
        </p:txBody>
      </p:sp>
      <p:sp>
        <p:nvSpPr>
          <p:cNvPr id="3" name="İçerik Yer Tutucusu 2"/>
          <p:cNvSpPr>
            <a:spLocks noGrp="1"/>
          </p:cNvSpPr>
          <p:nvPr>
            <p:ph idx="1"/>
          </p:nvPr>
        </p:nvSpPr>
        <p:spPr>
          <a:xfrm>
            <a:off x="457200" y="1600200"/>
            <a:ext cx="8229600" cy="4853136"/>
          </a:xfrm>
        </p:spPr>
        <p:txBody>
          <a:bodyPr>
            <a:normAutofit/>
          </a:bodyPr>
          <a:lstStyle/>
          <a:p>
            <a:pPr marL="0" indent="0">
              <a:buNone/>
            </a:pPr>
            <a:r>
              <a:rPr lang="tr-TR" sz="4400" b="1" dirty="0">
                <a:effectLst>
                  <a:outerShdw blurRad="38100" dist="38100" dir="2700000" algn="tl">
                    <a:srgbClr val="000000">
                      <a:alpha val="43137"/>
                    </a:srgbClr>
                  </a:outerShdw>
                </a:effectLst>
              </a:rPr>
              <a:t>I </a:t>
            </a:r>
            <a:r>
              <a:rPr lang="tr-TR" sz="4400" b="1" dirty="0" err="1">
                <a:effectLst>
                  <a:outerShdw blurRad="38100" dist="38100" dir="2700000" algn="tl">
                    <a:srgbClr val="000000">
                      <a:alpha val="43137"/>
                    </a:srgbClr>
                  </a:outerShdw>
                </a:effectLst>
              </a:rPr>
              <a:t>love</a:t>
            </a:r>
            <a:r>
              <a:rPr lang="tr-TR" sz="4400" b="1" dirty="0">
                <a:effectLst>
                  <a:outerShdw blurRad="38100" dist="38100" dir="2700000" algn="tl">
                    <a:srgbClr val="000000">
                      <a:alpha val="43137"/>
                    </a:srgbClr>
                  </a:outerShdw>
                </a:effectLst>
              </a:rPr>
              <a:t> </a:t>
            </a:r>
            <a:r>
              <a:rPr lang="tr-TR" sz="4400" b="1" dirty="0" err="1">
                <a:effectLst>
                  <a:outerShdw blurRad="38100" dist="38100" dir="2700000" algn="tl">
                    <a:srgbClr val="000000">
                      <a:alpha val="43137"/>
                    </a:srgbClr>
                  </a:outerShdw>
                </a:effectLst>
              </a:rPr>
              <a:t>eating</a:t>
            </a:r>
            <a:r>
              <a:rPr lang="tr-TR" sz="4400" b="1" dirty="0">
                <a:effectLst>
                  <a:outerShdw blurRad="38100" dist="38100" dir="2700000" algn="tl">
                    <a:srgbClr val="000000">
                      <a:alpha val="43137"/>
                    </a:srgbClr>
                  </a:outerShdw>
                </a:effectLst>
              </a:rPr>
              <a:t> _________.I </a:t>
            </a:r>
            <a:r>
              <a:rPr lang="tr-TR" sz="4400" b="1" dirty="0" err="1">
                <a:effectLst>
                  <a:outerShdw blurRad="38100" dist="38100" dir="2700000" algn="tl">
                    <a:srgbClr val="000000">
                      <a:alpha val="43137"/>
                    </a:srgbClr>
                  </a:outerShdw>
                </a:effectLst>
              </a:rPr>
              <a:t>like</a:t>
            </a:r>
            <a:r>
              <a:rPr lang="tr-TR" sz="4400" b="1" dirty="0">
                <a:effectLst>
                  <a:outerShdw blurRad="38100" dist="38100" dir="2700000" algn="tl">
                    <a:srgbClr val="000000">
                      <a:alpha val="43137"/>
                    </a:srgbClr>
                  </a:outerShdw>
                </a:effectLst>
              </a:rPr>
              <a:t> </a:t>
            </a:r>
            <a:r>
              <a:rPr lang="tr-TR" sz="4400" b="1" dirty="0" err="1">
                <a:effectLst>
                  <a:outerShdw blurRad="38100" dist="38100" dir="2700000" algn="tl">
                    <a:srgbClr val="000000">
                      <a:alpha val="43137"/>
                    </a:srgbClr>
                  </a:outerShdw>
                </a:effectLst>
              </a:rPr>
              <a:t>beans,carrots</a:t>
            </a:r>
            <a:r>
              <a:rPr lang="tr-TR" sz="4400" b="1" dirty="0">
                <a:effectLst>
                  <a:outerShdw blurRad="38100" dist="38100" dir="2700000" algn="tl">
                    <a:srgbClr val="000000">
                      <a:alpha val="43137"/>
                    </a:srgbClr>
                  </a:outerShdw>
                </a:effectLst>
              </a:rPr>
              <a:t> </a:t>
            </a:r>
            <a:r>
              <a:rPr lang="tr-TR" sz="4400" b="1" dirty="0" err="1">
                <a:effectLst>
                  <a:outerShdw blurRad="38100" dist="38100" dir="2700000" algn="tl">
                    <a:srgbClr val="000000">
                      <a:alpha val="43137"/>
                    </a:srgbClr>
                  </a:outerShdw>
                </a:effectLst>
              </a:rPr>
              <a:t>and</a:t>
            </a:r>
            <a:r>
              <a:rPr lang="tr-TR" sz="4400" b="1" dirty="0">
                <a:effectLst>
                  <a:outerShdw blurRad="38100" dist="38100" dir="2700000" algn="tl">
                    <a:srgbClr val="000000">
                      <a:alpha val="43137"/>
                    </a:srgbClr>
                  </a:outerShdw>
                </a:effectLst>
              </a:rPr>
              <a:t> </a:t>
            </a:r>
            <a:r>
              <a:rPr lang="tr-TR" sz="4400" b="1" dirty="0" err="1">
                <a:effectLst>
                  <a:outerShdw blurRad="38100" dist="38100" dir="2700000" algn="tl">
                    <a:srgbClr val="000000">
                      <a:alpha val="43137"/>
                    </a:srgbClr>
                  </a:outerShdw>
                </a:effectLst>
              </a:rPr>
              <a:t>potatoes</a:t>
            </a:r>
            <a:r>
              <a:rPr lang="tr-TR" sz="4400" b="1" dirty="0">
                <a:effectLst>
                  <a:outerShdw blurRad="38100" dist="38100" dir="2700000" algn="tl">
                    <a:srgbClr val="000000">
                      <a:alpha val="43137"/>
                    </a:srgbClr>
                  </a:outerShdw>
                </a:effectLst>
              </a:rPr>
              <a:t>.</a:t>
            </a:r>
          </a:p>
          <a:p>
            <a:pPr marL="0" indent="0">
              <a:buNone/>
            </a:pPr>
            <a:r>
              <a:rPr lang="tr-TR" sz="4400" dirty="0"/>
              <a:t>  </a:t>
            </a:r>
          </a:p>
          <a:p>
            <a:pPr marL="0" indent="0">
              <a:buNone/>
            </a:pPr>
            <a:r>
              <a:rPr lang="tr-TR" sz="4400" b="1" dirty="0"/>
              <a:t>A)</a:t>
            </a:r>
            <a:r>
              <a:rPr lang="tr-TR" sz="4400" dirty="0"/>
              <a:t> </a:t>
            </a:r>
            <a:r>
              <a:rPr lang="tr-TR" sz="4400" dirty="0" err="1"/>
              <a:t>beverages</a:t>
            </a:r>
            <a:r>
              <a:rPr lang="tr-TR" sz="4400" dirty="0"/>
              <a:t>           </a:t>
            </a:r>
            <a:r>
              <a:rPr lang="tr-TR" sz="4400" b="1" dirty="0" smtClean="0"/>
              <a:t>B</a:t>
            </a:r>
            <a:r>
              <a:rPr lang="tr-TR" sz="4400" b="1" dirty="0"/>
              <a:t>)</a:t>
            </a:r>
            <a:r>
              <a:rPr lang="tr-TR" sz="4400" dirty="0"/>
              <a:t> </a:t>
            </a:r>
            <a:r>
              <a:rPr lang="tr-TR" sz="4400" dirty="0" err="1"/>
              <a:t>vegetables</a:t>
            </a:r>
            <a:r>
              <a:rPr lang="tr-TR" sz="4400" dirty="0"/>
              <a:t>                     </a:t>
            </a:r>
            <a:r>
              <a:rPr lang="tr-TR" sz="4400" b="1" dirty="0"/>
              <a:t>C)</a:t>
            </a:r>
            <a:r>
              <a:rPr lang="tr-TR" sz="4400" dirty="0"/>
              <a:t> </a:t>
            </a:r>
            <a:r>
              <a:rPr lang="tr-TR" sz="4400" dirty="0" err="1"/>
              <a:t>fruit</a:t>
            </a:r>
            <a:r>
              <a:rPr lang="tr-TR" sz="4400" dirty="0"/>
              <a:t>                      </a:t>
            </a:r>
            <a:r>
              <a:rPr lang="tr-TR" sz="4400" b="1" dirty="0"/>
              <a:t>D)</a:t>
            </a:r>
            <a:r>
              <a:rPr lang="tr-TR" sz="4400" dirty="0"/>
              <a:t> </a:t>
            </a:r>
            <a:r>
              <a:rPr lang="tr-TR" sz="4400" dirty="0" err="1" smtClean="0"/>
              <a:t>meat</a:t>
            </a:r>
            <a:endParaRPr lang="tr-TR" sz="4400" dirty="0"/>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1376606166"/>
      </p:ext>
    </p:extLst>
  </p:cSld>
  <p:clrMapOvr>
    <a:masterClrMapping/>
  </p:clrMapOvr>
  <mc:AlternateContent xmlns:mc="http://schemas.openxmlformats.org/markup-compatibility/2006">
    <mc:Choice xmlns:p14="http://schemas.microsoft.com/office/powerpoint/2010/main" xmlns="" Requires="p14">
      <p:transition spd="slow" p14:dur="1200" advClick="0">
        <p14:flip dir="r"/>
      </p:transition>
    </mc:Choice>
    <mc:Fallback>
      <p:transition spd="slow" advClick="0">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5"/>
          </a:lnRef>
          <a:fillRef idx="3">
            <a:schemeClr val="accent5"/>
          </a:fillRef>
          <a:effectRef idx="3">
            <a:schemeClr val="accent5"/>
          </a:effectRef>
          <a:fontRef idx="minor">
            <a:schemeClr val="lt1"/>
          </a:fontRef>
        </p:style>
        <p:txBody>
          <a:bodyPr/>
          <a:lstStyle/>
          <a:p>
            <a:r>
              <a:rPr lang="tr-TR" dirty="0" smtClean="0"/>
              <a:t>CEVAP5 İNGİLİZCE</a:t>
            </a:r>
            <a:endParaRPr lang="tr-TR" dirty="0"/>
          </a:p>
        </p:txBody>
      </p:sp>
      <p:sp>
        <p:nvSpPr>
          <p:cNvPr id="4" name="İçerik Yer Tutucusu 3"/>
          <p:cNvSpPr>
            <a:spLocks noGrp="1"/>
          </p:cNvSpPr>
          <p:nvPr>
            <p:ph idx="1"/>
          </p:nvPr>
        </p:nvSpPr>
        <p:spPr>
          <a:xfrm>
            <a:off x="433343" y="2780928"/>
            <a:ext cx="8229600" cy="2232248"/>
          </a:xfr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a:bodyPr>
          <a:lstStyle/>
          <a:p>
            <a:pPr algn="ctr">
              <a:spcBef>
                <a:spcPct val="0"/>
              </a:spcBef>
              <a:buNone/>
            </a:pPr>
            <a:r>
              <a:rPr lang="tr-TR" sz="9600" dirty="0" smtClean="0">
                <a:solidFill>
                  <a:schemeClr val="lt1"/>
                </a:solidFill>
              </a:rPr>
              <a:t>CEVAP=B</a:t>
            </a:r>
            <a:endParaRPr lang="tr-TR" sz="9600" dirty="0">
              <a:solidFill>
                <a:schemeClr val="lt1"/>
              </a:solidFill>
            </a:endParaRPr>
          </a:p>
        </p:txBody>
      </p:sp>
      <p:sp>
        <p:nvSpPr>
          <p:cNvPr id="3" name="Komut Düğmesi: Giriş 2">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4000618547"/>
      </p:ext>
    </p:extLst>
  </p:cSld>
  <p:clrMapOvr>
    <a:masterClrMapping/>
  </p:clrMapOvr>
  <mc:AlternateContent xmlns:mc="http://schemas.openxmlformats.org/markup-compatibility/2006">
    <mc:Choice xmlns:p14="http://schemas.microsoft.com/office/powerpoint/2010/main" xmlns="" Requires="p14">
      <p:transition spd="slow" p14:dur="1200" advClick="0">
        <p14:flip dir="r"/>
      </p:transition>
    </mc:Choice>
    <mc:Fallback>
      <p:transition spd="slow" advClick="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normAutofit fontScale="90000"/>
          </a:bodyPr>
          <a:lstStyle/>
          <a:p>
            <a:r>
              <a:rPr lang="tr-TR" dirty="0" smtClean="0"/>
              <a:t>SORU6 DİN KÜLTÜRÜ VE AHLAK BİLGİSİ</a:t>
            </a:r>
            <a:endParaRPr lang="tr-TR" dirty="0"/>
          </a:p>
        </p:txBody>
      </p:sp>
      <p:sp>
        <p:nvSpPr>
          <p:cNvPr id="3" name="İçerik Yer Tutucusu 2"/>
          <p:cNvSpPr>
            <a:spLocks noGrp="1"/>
          </p:cNvSpPr>
          <p:nvPr>
            <p:ph idx="1"/>
          </p:nvPr>
        </p:nvSpPr>
        <p:spPr/>
        <p:txBody>
          <a:bodyPr>
            <a:noAutofit/>
          </a:bodyPr>
          <a:lstStyle/>
          <a:p>
            <a:pPr marL="0" indent="0">
              <a:buNone/>
            </a:pPr>
            <a:r>
              <a:rPr lang="tr-TR" b="1" dirty="0"/>
              <a:t>Aşağıdakilerden hangisi abdestin farzlarından </a:t>
            </a:r>
            <a:r>
              <a:rPr lang="tr-TR" b="1" u="sng" dirty="0"/>
              <a:t>biri değildir</a:t>
            </a:r>
            <a:r>
              <a:rPr lang="tr-TR" b="1" dirty="0"/>
              <a:t>?</a:t>
            </a:r>
            <a:endParaRPr lang="tr-TR" dirty="0"/>
          </a:p>
          <a:p>
            <a:pPr marL="0" indent="0">
              <a:buNone/>
            </a:pPr>
            <a:endParaRPr lang="tr-TR" dirty="0" smtClean="0"/>
          </a:p>
          <a:p>
            <a:pPr marL="0" indent="0">
              <a:buNone/>
            </a:pPr>
            <a:r>
              <a:rPr lang="tr-TR" dirty="0" smtClean="0"/>
              <a:t>a</a:t>
            </a:r>
            <a:r>
              <a:rPr lang="tr-TR" dirty="0"/>
              <a:t>) Yüzü yıkamak</a:t>
            </a:r>
          </a:p>
          <a:p>
            <a:pPr marL="0" indent="0">
              <a:buNone/>
            </a:pPr>
            <a:r>
              <a:rPr lang="tr-TR" dirty="0"/>
              <a:t>b) Kolları dirseklerle beraber yıkamak</a:t>
            </a:r>
            <a:br>
              <a:rPr lang="tr-TR" dirty="0"/>
            </a:br>
            <a:r>
              <a:rPr lang="tr-TR" dirty="0" smtClean="0"/>
              <a:t>c</a:t>
            </a:r>
            <a:r>
              <a:rPr lang="tr-TR" dirty="0"/>
              <a:t>) Başın dörtte birini mesh etmek</a:t>
            </a:r>
            <a:br>
              <a:rPr lang="tr-TR" dirty="0"/>
            </a:br>
            <a:r>
              <a:rPr lang="tr-TR" dirty="0" smtClean="0"/>
              <a:t>d</a:t>
            </a:r>
            <a:r>
              <a:rPr lang="tr-TR" dirty="0"/>
              <a:t>) Ağza ve </a:t>
            </a:r>
            <a:r>
              <a:rPr lang="tr-TR" dirty="0" err="1"/>
              <a:t>burna</a:t>
            </a:r>
            <a:r>
              <a:rPr lang="tr-TR" dirty="0"/>
              <a:t> üç kez su </a:t>
            </a:r>
            <a:r>
              <a:rPr lang="tr-TR" dirty="0" smtClean="0"/>
              <a:t>vermek</a:t>
            </a:r>
            <a:endParaRPr lang="tr-TR" dirty="0"/>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1376606166"/>
      </p:ext>
    </p:extLst>
  </p:cSld>
  <p:clrMapOvr>
    <a:masterClrMapping/>
  </p:clrMapOvr>
  <mc:AlternateContent xmlns:mc="http://schemas.openxmlformats.org/markup-compatibility/2006">
    <mc:Choice xmlns:p14="http://schemas.microsoft.com/office/powerpoint/2010/main" xmlns="" Requires="p14">
      <p:transition spd="slow" p14:dur="900" advClick="0">
        <p14:warp dir="in"/>
      </p:transition>
    </mc:Choice>
    <mc:Fallback>
      <p:transition spd="slow" advClick="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normAutofit fontScale="90000"/>
          </a:bodyPr>
          <a:lstStyle/>
          <a:p>
            <a:r>
              <a:rPr lang="tr-TR" dirty="0"/>
              <a:t>CEVAP6 DİN KÜLTÜRÜ VE AHLAK BİLGİSİ</a:t>
            </a:r>
          </a:p>
        </p:txBody>
      </p:sp>
      <p:sp>
        <p:nvSpPr>
          <p:cNvPr id="4" name="İçerik Yer Tutucusu 3"/>
          <p:cNvSpPr>
            <a:spLocks noGrp="1"/>
          </p:cNvSpPr>
          <p:nvPr>
            <p:ph idx="1"/>
          </p:nvPr>
        </p:nvSpPr>
        <p:spPr>
          <a:xfrm>
            <a:off x="457200" y="2996953"/>
            <a:ext cx="8229600" cy="2232247"/>
          </a:xfrm>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rmAutofit fontScale="97500"/>
          </a:bodyPr>
          <a:lstStyle/>
          <a:p>
            <a:pPr algn="ctr">
              <a:spcBef>
                <a:spcPct val="0"/>
              </a:spcBef>
              <a:buNone/>
            </a:pPr>
            <a:r>
              <a:rPr lang="tr-TR" sz="9600" dirty="0" smtClean="0">
                <a:solidFill>
                  <a:schemeClr val="lt1"/>
                </a:solidFill>
              </a:rPr>
              <a:t>CEVAP=D</a:t>
            </a:r>
            <a:endParaRPr lang="tr-TR" sz="9600" dirty="0">
              <a:solidFill>
                <a:schemeClr val="lt1"/>
              </a:solidFill>
            </a:endParaRPr>
          </a:p>
        </p:txBody>
      </p:sp>
      <p:sp>
        <p:nvSpPr>
          <p:cNvPr id="3" name="Komut Düğmesi: Giriş 2">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4000618547"/>
      </p:ext>
    </p:extLst>
  </p:cSld>
  <p:clrMapOvr>
    <a:masterClrMapping/>
  </p:clrMapOvr>
  <mc:AlternateContent xmlns:mc="http://schemas.openxmlformats.org/markup-compatibility/2006">
    <mc:Choice xmlns:p14="http://schemas.microsoft.com/office/powerpoint/2010/main" xmlns="" Requires="p14">
      <p:transition spd="slow" p14:dur="900" advClick="0">
        <p14:warp dir="in"/>
      </p:transition>
    </mc:Choice>
    <mc:Fallback>
      <p:transition spd="slow" advClick="0">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rgbClr val="993300"/>
          </a:solidFill>
        </p:spPr>
        <p:style>
          <a:lnRef idx="0">
            <a:schemeClr val="accent6"/>
          </a:lnRef>
          <a:fillRef idx="3">
            <a:schemeClr val="accent6"/>
          </a:fillRef>
          <a:effectRef idx="3">
            <a:schemeClr val="accent6"/>
          </a:effectRef>
          <a:fontRef idx="minor">
            <a:schemeClr val="lt1"/>
          </a:fontRef>
        </p:style>
        <p:txBody>
          <a:bodyPr/>
          <a:lstStyle/>
          <a:p>
            <a:r>
              <a:rPr lang="tr-TR" dirty="0" smtClean="0"/>
              <a:t>SORU7 GENEL KÜLTÜR</a:t>
            </a:r>
            <a:endParaRPr lang="tr-TR" dirty="0"/>
          </a:p>
        </p:txBody>
      </p:sp>
      <p:sp>
        <p:nvSpPr>
          <p:cNvPr id="3" name="İçerik Yer Tutucusu 2"/>
          <p:cNvSpPr>
            <a:spLocks noGrp="1"/>
          </p:cNvSpPr>
          <p:nvPr>
            <p:ph idx="1"/>
          </p:nvPr>
        </p:nvSpPr>
        <p:spPr>
          <a:xfrm>
            <a:off x="457200" y="1600200"/>
            <a:ext cx="8229600" cy="4997152"/>
          </a:xfrm>
        </p:spPr>
        <p:txBody>
          <a:bodyPr>
            <a:noAutofit/>
          </a:bodyPr>
          <a:lstStyle/>
          <a:p>
            <a:pPr marL="0" lvl="0" indent="0">
              <a:buNone/>
            </a:pPr>
            <a:r>
              <a:rPr lang="tr-TR" sz="3600" b="1" dirty="0"/>
              <a:t>Aşağıdakilerden hangisi Dünya Sağlık Örgütünün kısaltılmış </a:t>
            </a:r>
            <a:r>
              <a:rPr lang="tr-TR" sz="3600" b="1" dirty="0" smtClean="0"/>
              <a:t>ismidir?</a:t>
            </a:r>
          </a:p>
          <a:p>
            <a:pPr marL="0" lvl="0" indent="0">
              <a:buNone/>
            </a:pPr>
            <a:endParaRPr lang="tr-TR" sz="3600" dirty="0" smtClean="0"/>
          </a:p>
          <a:p>
            <a:pPr marL="0" lvl="0" indent="0">
              <a:buNone/>
            </a:pPr>
            <a:r>
              <a:rPr lang="tr-TR" sz="3600" dirty="0" smtClean="0"/>
              <a:t>a) UHW	</a:t>
            </a:r>
            <a:r>
              <a:rPr lang="tr-TR" sz="3600" dirty="0"/>
              <a:t>	b) UNICEF	</a:t>
            </a:r>
            <a:endParaRPr lang="tr-TR" sz="3600" dirty="0" smtClean="0"/>
          </a:p>
          <a:p>
            <a:pPr marL="0" indent="0">
              <a:buNone/>
            </a:pPr>
            <a:r>
              <a:rPr lang="tr-TR" sz="3600" dirty="0" smtClean="0"/>
              <a:t>c</a:t>
            </a:r>
            <a:r>
              <a:rPr lang="tr-TR" sz="3600" dirty="0"/>
              <a:t>) </a:t>
            </a:r>
            <a:r>
              <a:rPr lang="tr-TR" sz="3600" dirty="0" smtClean="0"/>
              <a:t>WHO</a:t>
            </a:r>
            <a:r>
              <a:rPr lang="tr-TR" sz="3600" dirty="0"/>
              <a:t>		d) NATO</a:t>
            </a:r>
            <a:r>
              <a:rPr lang="tr-TR" sz="3600" b="1" dirty="0"/>
              <a:t> </a:t>
            </a:r>
            <a:endParaRPr lang="tr-TR" sz="3600" dirty="0"/>
          </a:p>
          <a:p>
            <a:pPr marL="0" indent="0">
              <a:buNone/>
            </a:pPr>
            <a:endParaRPr lang="tr-TR" sz="3600" dirty="0"/>
          </a:p>
          <a:p>
            <a:pPr marL="0" indent="0">
              <a:buNone/>
            </a:pPr>
            <a:endParaRPr lang="tr-TR" sz="3600" b="1" dirty="0" smtClean="0"/>
          </a:p>
          <a:p>
            <a:pPr marL="0" indent="0">
              <a:buNone/>
            </a:pPr>
            <a:endParaRPr lang="tr-TR" sz="3600" b="1" dirty="0"/>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1376606166"/>
      </p:ext>
    </p:extLst>
  </p:cSld>
  <p:clrMapOvr>
    <a:masterClrMapping/>
  </p:clrMapOvr>
  <mc:AlternateContent xmlns:mc="http://schemas.openxmlformats.org/markup-compatibility/2006">
    <mc:Choice xmlns:p14="http://schemas.microsoft.com/office/powerpoint/2010/main" xmlns="" Requires="p14">
      <p:transition spd="slow" p14:dur="4000" advClick="0">
        <p14:vortex dir="r"/>
      </p:transition>
    </mc:Choice>
    <mc:Fallback>
      <p:transition spd="slow" advClick="0">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rgbClr val="993300"/>
          </a:solidFill>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rmAutofit/>
          </a:bodyPr>
          <a:lstStyle/>
          <a:p>
            <a:r>
              <a:rPr lang="tr-TR" dirty="0"/>
              <a:t>CEVAP7 GENEL KÜLTÜR</a:t>
            </a:r>
          </a:p>
        </p:txBody>
      </p:sp>
      <p:sp>
        <p:nvSpPr>
          <p:cNvPr id="4" name="İçerik Yer Tutucusu 3"/>
          <p:cNvSpPr>
            <a:spLocks noGrp="1"/>
          </p:cNvSpPr>
          <p:nvPr>
            <p:ph idx="1"/>
          </p:nvPr>
        </p:nvSpPr>
        <p:spPr>
          <a:xfrm>
            <a:off x="457200" y="2636912"/>
            <a:ext cx="8229600" cy="2448272"/>
          </a:xfrm>
          <a:solidFill>
            <a:srgbClr val="993300"/>
          </a:solidFill>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rmAutofit/>
          </a:bodyPr>
          <a:lstStyle/>
          <a:p>
            <a:pPr algn="ctr">
              <a:spcBef>
                <a:spcPct val="0"/>
              </a:spcBef>
              <a:buNone/>
            </a:pPr>
            <a:r>
              <a:rPr lang="tr-TR" sz="9600" dirty="0" smtClean="0">
                <a:solidFill>
                  <a:schemeClr val="lt1"/>
                </a:solidFill>
              </a:rPr>
              <a:t>CEVAP=C</a:t>
            </a:r>
            <a:endParaRPr lang="tr-TR" sz="9600" dirty="0">
              <a:solidFill>
                <a:schemeClr val="lt1"/>
              </a:solidFill>
            </a:endParaRPr>
          </a:p>
        </p:txBody>
      </p:sp>
      <p:sp>
        <p:nvSpPr>
          <p:cNvPr id="3" name="Komut Düğmesi: Giriş 2">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4000618547"/>
      </p:ext>
    </p:extLst>
  </p:cSld>
  <p:clrMapOvr>
    <a:masterClrMapping/>
  </p:clrMapOvr>
  <mc:AlternateContent xmlns:mc="http://schemas.openxmlformats.org/markup-compatibility/2006">
    <mc:Choice xmlns:p14="http://schemas.microsoft.com/office/powerpoint/2010/main" xmlns="" Requires="p14">
      <p:transition spd="slow" p14:dur="4000" advClick="0">
        <p14:vortex dir="r"/>
      </p:transition>
    </mc:Choice>
    <mc:Fallback>
      <p:transition spd="slow" advClick="0">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3"/>
          </a:lnRef>
          <a:fillRef idx="3">
            <a:schemeClr val="accent3"/>
          </a:fillRef>
          <a:effectRef idx="3">
            <a:schemeClr val="accent3"/>
          </a:effectRef>
          <a:fontRef idx="minor">
            <a:schemeClr val="lt1"/>
          </a:fontRef>
        </p:style>
        <p:txBody>
          <a:bodyPr/>
          <a:lstStyle/>
          <a:p>
            <a:r>
              <a:rPr lang="tr-TR" dirty="0" smtClean="0"/>
              <a:t>SORU8 TÜRKÇE</a:t>
            </a:r>
            <a:endParaRPr lang="tr-TR" dirty="0"/>
          </a:p>
        </p:txBody>
      </p:sp>
      <p:sp>
        <p:nvSpPr>
          <p:cNvPr id="3" name="İçerik Yer Tutucusu 2"/>
          <p:cNvSpPr>
            <a:spLocks noGrp="1"/>
          </p:cNvSpPr>
          <p:nvPr>
            <p:ph idx="1"/>
          </p:nvPr>
        </p:nvSpPr>
        <p:spPr/>
        <p:txBody>
          <a:bodyPr>
            <a:normAutofit fontScale="85000" lnSpcReduction="10000"/>
          </a:bodyPr>
          <a:lstStyle/>
          <a:p>
            <a:pPr marL="0" indent="0">
              <a:buNone/>
            </a:pPr>
            <a:r>
              <a:rPr lang="tr-TR" sz="4000" b="1" dirty="0"/>
              <a:t>Aşağıdaki cümlelerin hangisinde “ o “ sözcüğü işaret zamiri olarak kullanılmıştır?</a:t>
            </a:r>
            <a:endParaRPr lang="tr-TR" sz="4000" dirty="0"/>
          </a:p>
          <a:p>
            <a:pPr marL="0" indent="0">
              <a:buNone/>
            </a:pPr>
            <a:endParaRPr lang="tr-TR" sz="4000" dirty="0" smtClean="0"/>
          </a:p>
          <a:p>
            <a:pPr marL="0" indent="0">
              <a:buNone/>
            </a:pPr>
            <a:r>
              <a:rPr lang="tr-TR" sz="4000" dirty="0" smtClean="0"/>
              <a:t>A</a:t>
            </a:r>
            <a:r>
              <a:rPr lang="tr-TR" sz="4000" dirty="0"/>
              <a:t>) O, resimlerle süslenmiş bir kitaptır.	</a:t>
            </a:r>
          </a:p>
          <a:p>
            <a:pPr marL="0" indent="0">
              <a:buNone/>
            </a:pPr>
            <a:r>
              <a:rPr lang="tr-TR" sz="4000" dirty="0"/>
              <a:t>B) Onunla ilk kez konuştuk, diyormuş.</a:t>
            </a:r>
          </a:p>
          <a:p>
            <a:pPr marL="0" indent="0">
              <a:buNone/>
            </a:pPr>
            <a:r>
              <a:rPr lang="tr-TR" sz="4000" dirty="0"/>
              <a:t>C) Daha önceki filminde daha başarılıydı o</a:t>
            </a:r>
            <a:r>
              <a:rPr lang="tr-TR" sz="4000" dirty="0" smtClean="0"/>
              <a:t>.</a:t>
            </a:r>
            <a:endParaRPr lang="tr-TR" sz="4000" dirty="0"/>
          </a:p>
          <a:p>
            <a:pPr marL="0" indent="0">
              <a:buNone/>
            </a:pPr>
            <a:r>
              <a:rPr lang="tr-TR" sz="4000" dirty="0"/>
              <a:t>D) Merve, onun küçük kardeşinin adıymış.</a:t>
            </a:r>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4079360332"/>
      </p:ext>
    </p:extLst>
  </p:cSld>
  <p:clrMapOvr>
    <a:masterClrMapping/>
  </p:clrMapOvr>
  <mc:AlternateContent xmlns:mc="http://schemas.openxmlformats.org/markup-compatibility/2006">
    <mc:Choice xmlns:p14="http://schemas.microsoft.com/office/powerpoint/2010/main" xmlns="" Requires="p14">
      <p:transition spd="slow" p14:dur="3000" advClick="0">
        <p14:shred pattern="rectangle" dir="out"/>
      </p:transition>
    </mc:Choice>
    <mc:Fallback>
      <p:transition spd="slow" advClick="0">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3"/>
          </a:lnRef>
          <a:fillRef idx="3">
            <a:schemeClr val="accent3"/>
          </a:fillRef>
          <a:effectRef idx="3">
            <a:schemeClr val="accent3"/>
          </a:effectRef>
          <a:fontRef idx="minor">
            <a:schemeClr val="lt1"/>
          </a:fontRef>
        </p:style>
        <p:txBody>
          <a:bodyPr/>
          <a:lstStyle/>
          <a:p>
            <a:r>
              <a:rPr lang="tr-TR" dirty="0" smtClean="0"/>
              <a:t>CEVAP8 TÜRKÇE</a:t>
            </a:r>
            <a:endParaRPr lang="tr-TR" dirty="0"/>
          </a:p>
        </p:txBody>
      </p:sp>
      <p:sp>
        <p:nvSpPr>
          <p:cNvPr id="4" name="İçerik Yer Tutucusu 3"/>
          <p:cNvSpPr>
            <a:spLocks noGrp="1"/>
          </p:cNvSpPr>
          <p:nvPr>
            <p:ph idx="1"/>
          </p:nvPr>
        </p:nvSpPr>
        <p:spPr>
          <a:xfrm>
            <a:off x="412281" y="2636912"/>
            <a:ext cx="8229600" cy="2520279"/>
          </a:xfrm>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p>
            <a:pPr algn="ctr">
              <a:spcBef>
                <a:spcPct val="0"/>
              </a:spcBef>
              <a:buNone/>
            </a:pPr>
            <a:r>
              <a:rPr lang="tr-TR" sz="9600" dirty="0" smtClean="0">
                <a:solidFill>
                  <a:schemeClr val="lt1"/>
                </a:solidFill>
              </a:rPr>
              <a:t>CEVAP=D</a:t>
            </a:r>
            <a:endParaRPr lang="tr-TR" sz="9600" dirty="0">
              <a:solidFill>
                <a:schemeClr val="lt1"/>
              </a:solidFill>
            </a:endParaRPr>
          </a:p>
        </p:txBody>
      </p:sp>
      <p:sp>
        <p:nvSpPr>
          <p:cNvPr id="5" name="Komut Düğmesi: Giriş 4">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3417346903"/>
      </p:ext>
    </p:extLst>
  </p:cSld>
  <p:clrMapOvr>
    <a:masterClrMapping/>
  </p:clrMapOvr>
  <mc:AlternateContent xmlns:mc="http://schemas.openxmlformats.org/markup-compatibility/2006">
    <mc:Choice xmlns:p14="http://schemas.microsoft.com/office/powerpoint/2010/main" xmlns="" Requires="p14">
      <p:transition spd="slow" p14:dur="3000" advClick="0">
        <p14:shred pattern="rectangle" dir="out"/>
      </p:transition>
    </mc:Choice>
    <mc:Fallback>
      <p:transition spd="slow" advClick="0">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tr-TR" dirty="0" smtClean="0"/>
              <a:t>PUANLAMA</a:t>
            </a:r>
            <a:endParaRPr lang="tr-TR" dirty="0"/>
          </a:p>
        </p:txBody>
      </p:sp>
      <p:graphicFrame>
        <p:nvGraphicFramePr>
          <p:cNvPr id="4" name="Nesne 3">
            <a:hlinkClick r:id="" action="ppaction://ole?verb=0"/>
          </p:cNvPr>
          <p:cNvGraphicFramePr>
            <a:graphicFrameLocks noChangeAspect="1"/>
          </p:cNvGraphicFramePr>
          <p:nvPr>
            <p:extLst>
              <p:ext uri="{D42A27DB-BD31-4B8C-83A1-F6EECF244321}">
                <p14:modId xmlns:p14="http://schemas.microsoft.com/office/powerpoint/2010/main" xmlns="" val="3435224171"/>
              </p:ext>
            </p:extLst>
          </p:nvPr>
        </p:nvGraphicFramePr>
        <p:xfrm>
          <a:off x="684213" y="1844675"/>
          <a:ext cx="7762875" cy="1647825"/>
        </p:xfrm>
        <a:graphic>
          <a:graphicData uri="http://schemas.openxmlformats.org/presentationml/2006/ole">
            <p:oleObj spid="_x0000_s1037" name="Makro İçerebilen Çalışma Sayfası" r:id="rId3" imgW="7762959" imgH="1647757" progId="Excel.SheetMacroEnabled.12">
              <p:embed/>
            </p:oleObj>
          </a:graphicData>
        </a:graphic>
      </p:graphicFrame>
    </p:spTree>
    <p:extLst>
      <p:ext uri="{BB962C8B-B14F-4D97-AF65-F5344CB8AC3E}">
        <p14:creationId xmlns:p14="http://schemas.microsoft.com/office/powerpoint/2010/main" xmlns="" val="38000271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lstStyle/>
          <a:p>
            <a:r>
              <a:rPr lang="tr-TR" dirty="0" smtClean="0"/>
              <a:t>SORU9 MATEMATİK</a:t>
            </a:r>
            <a:endParaRPr lang="tr-TR" dirty="0"/>
          </a:p>
        </p:txBody>
      </p:sp>
      <p:sp>
        <p:nvSpPr>
          <p:cNvPr id="3" name="İçerik Yer Tutucusu 2"/>
          <p:cNvSpPr>
            <a:spLocks noGrp="1"/>
          </p:cNvSpPr>
          <p:nvPr>
            <p:ph idx="1"/>
          </p:nvPr>
        </p:nvSpPr>
        <p:spPr/>
        <p:txBody>
          <a:bodyPr>
            <a:noAutofit/>
          </a:bodyPr>
          <a:lstStyle/>
          <a:p>
            <a:pPr marL="0" indent="0">
              <a:buNone/>
            </a:pPr>
            <a:r>
              <a:rPr lang="tr-TR" b="1" dirty="0">
                <a:effectLst>
                  <a:outerShdw blurRad="38100" dist="38100" dir="2700000" algn="tl">
                    <a:srgbClr val="000000">
                      <a:alpha val="43137"/>
                    </a:srgbClr>
                  </a:outerShdw>
                </a:effectLst>
              </a:rPr>
              <a:t>Bir minibüs durağında çalışan 3 otobüsten birincisi her 15 dakikada, ikincisi her 50 dakikada, üçüncüsü her 30 dakikada bir sefere çıkmaktadır. Bu 3 otobüs ilk kez saat 11.45’te birlikte hareket ettiklerine göre ikinci kez saat kaçta birlikte hareket ederler?</a:t>
            </a:r>
          </a:p>
          <a:p>
            <a:pPr marL="0" indent="0">
              <a:buNone/>
            </a:pPr>
            <a:r>
              <a:rPr lang="tr-TR" dirty="0"/>
              <a:t> </a:t>
            </a:r>
          </a:p>
          <a:p>
            <a:pPr marL="0" indent="0">
              <a:buNone/>
            </a:pPr>
            <a:r>
              <a:rPr lang="tr-TR" dirty="0"/>
              <a:t>A)  13.45	</a:t>
            </a:r>
            <a:r>
              <a:rPr lang="tr-TR" dirty="0" smtClean="0"/>
              <a:t>B</a:t>
            </a:r>
            <a:r>
              <a:rPr lang="tr-TR" dirty="0"/>
              <a:t>) 14.15	</a:t>
            </a:r>
            <a:r>
              <a:rPr lang="tr-TR" dirty="0" smtClean="0"/>
              <a:t>C</a:t>
            </a:r>
            <a:r>
              <a:rPr lang="tr-TR" dirty="0"/>
              <a:t>) 14.30	</a:t>
            </a:r>
            <a:r>
              <a:rPr lang="tr-TR" dirty="0" smtClean="0"/>
              <a:t>D</a:t>
            </a:r>
            <a:r>
              <a:rPr lang="tr-TR" dirty="0"/>
              <a:t>) 16.15</a:t>
            </a:r>
          </a:p>
          <a:p>
            <a:pPr marL="0" indent="0">
              <a:buNone/>
            </a:pPr>
            <a:r>
              <a:rPr lang="tr-TR" dirty="0" smtClean="0"/>
              <a:t> </a:t>
            </a:r>
            <a:endParaRPr lang="tr-TR" dirty="0"/>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237370390"/>
      </p:ext>
    </p:extLst>
  </p:cSld>
  <p:clrMapOvr>
    <a:masterClrMapping/>
  </p:clrMapOvr>
  <mc:AlternateContent xmlns:mc="http://schemas.openxmlformats.org/markup-compatibility/2006">
    <mc:Choice xmlns:p14="http://schemas.microsoft.com/office/powerpoint/2010/main" xmlns="" Requires="p14">
      <p:transition spd="slow" p14:dur="4400" advClick="0">
        <p14:honeycomb/>
      </p:transition>
    </mc:Choice>
    <mc:Fallback>
      <p:transition spd="slow" advClick="0">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a:bodyPr>
          <a:lstStyle/>
          <a:p>
            <a:r>
              <a:rPr lang="tr-TR" dirty="0" smtClean="0"/>
              <a:t>CEVAP9 </a:t>
            </a:r>
            <a:r>
              <a:rPr lang="tr-TR" dirty="0"/>
              <a:t>MATEMATİK</a:t>
            </a:r>
          </a:p>
        </p:txBody>
      </p:sp>
      <p:sp>
        <p:nvSpPr>
          <p:cNvPr id="4" name="İçerik Yer Tutucusu 3"/>
          <p:cNvSpPr>
            <a:spLocks noGrp="1"/>
          </p:cNvSpPr>
          <p:nvPr>
            <p:ph idx="1"/>
          </p:nvPr>
        </p:nvSpPr>
        <p:spPr>
          <a:xfrm>
            <a:off x="457200" y="2636913"/>
            <a:ext cx="8229600" cy="2808312"/>
          </a:xfrm>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a:bodyPr>
          <a:lstStyle/>
          <a:p>
            <a:pPr algn="ctr">
              <a:spcBef>
                <a:spcPct val="0"/>
              </a:spcBef>
              <a:buNone/>
            </a:pPr>
            <a:r>
              <a:rPr lang="tr-TR" sz="9600" dirty="0" smtClean="0">
                <a:solidFill>
                  <a:schemeClr val="lt1"/>
                </a:solidFill>
              </a:rPr>
              <a:t>CEVAP=B</a:t>
            </a:r>
            <a:endParaRPr lang="tr-TR" sz="9600" dirty="0">
              <a:solidFill>
                <a:schemeClr val="lt1"/>
              </a:solidFill>
            </a:endParaRPr>
          </a:p>
        </p:txBody>
      </p:sp>
      <p:sp>
        <p:nvSpPr>
          <p:cNvPr id="5" name="Komut Düğmesi: Giriş 4">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1102809581"/>
      </p:ext>
    </p:extLst>
  </p:cSld>
  <p:clrMapOvr>
    <a:masterClrMapping/>
  </p:clrMapOvr>
  <mc:AlternateContent xmlns:mc="http://schemas.openxmlformats.org/markup-compatibility/2006">
    <mc:Choice xmlns:p14="http://schemas.microsoft.com/office/powerpoint/2010/main" xmlns="" Requires="p14">
      <p:transition spd="slow" p14:dur="4400" advClick="0">
        <p14:honeycomb/>
      </p:transition>
    </mc:Choice>
    <mc:Fallback>
      <p:transition spd="slow" advClick="0">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lstStyle/>
          <a:p>
            <a:r>
              <a:rPr lang="tr-TR" dirty="0" smtClean="0"/>
              <a:t>SORU10 FEN ve TEKNOLOJİ</a:t>
            </a:r>
            <a:endParaRPr lang="tr-TR" dirty="0"/>
          </a:p>
        </p:txBody>
      </p:sp>
      <p:pic>
        <p:nvPicPr>
          <p:cNvPr id="7" name="Resim 6" descr="resimvideo1798"/>
          <p:cNvPicPr/>
          <p:nvPr/>
        </p:nvPicPr>
        <p:blipFill rotWithShape="1">
          <a:blip r:embed="rId2" cstate="print"/>
          <a:srcRect l="55219" b="27108"/>
          <a:stretch/>
        </p:blipFill>
        <p:spPr bwMode="auto">
          <a:xfrm>
            <a:off x="179512" y="1551234"/>
            <a:ext cx="8280920" cy="5306766"/>
          </a:xfrm>
          <a:prstGeom prst="rect">
            <a:avLst/>
          </a:prstGeom>
          <a:noFill/>
          <a:ln w="9525">
            <a:noFill/>
            <a:miter lim="800000"/>
            <a:headEnd/>
            <a:tailEnd/>
          </a:ln>
        </p:spPr>
      </p:pic>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786439012"/>
      </p:ext>
    </p:extLst>
  </p:cSld>
  <p:clrMapOvr>
    <a:masterClrMapping/>
  </p:clrMapOvr>
  <mc:AlternateContent xmlns:mc="http://schemas.openxmlformats.org/markup-compatibility/2006">
    <mc:Choice xmlns:p14="http://schemas.microsoft.com/office/powerpoint/2010/main" xmlns="" Requires="p14">
      <p:transition spd="slow" p14:dur="4400" advClick="0">
        <p14:honeycomb/>
      </p:transition>
    </mc:Choice>
    <mc:Fallback>
      <p:transition spd="slow" advClick="0">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a:bodyPr>
          <a:lstStyle/>
          <a:p>
            <a:r>
              <a:rPr lang="tr-TR" dirty="0" smtClean="0"/>
              <a:t>CEVAP10 </a:t>
            </a:r>
            <a:r>
              <a:rPr lang="tr-TR" dirty="0"/>
              <a:t>FEN ve TEKNOLOJİ</a:t>
            </a:r>
          </a:p>
        </p:txBody>
      </p:sp>
      <p:sp>
        <p:nvSpPr>
          <p:cNvPr id="4" name="İçerik Yer Tutucusu 3"/>
          <p:cNvSpPr>
            <a:spLocks noGrp="1"/>
          </p:cNvSpPr>
          <p:nvPr>
            <p:ph idx="1"/>
          </p:nvPr>
        </p:nvSpPr>
        <p:spPr>
          <a:xfrm>
            <a:off x="467544" y="2492896"/>
            <a:ext cx="8229600" cy="2736304"/>
          </a:xfr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a:bodyPr>
          <a:lstStyle/>
          <a:p>
            <a:pPr algn="ctr">
              <a:spcBef>
                <a:spcPct val="0"/>
              </a:spcBef>
              <a:buNone/>
            </a:pPr>
            <a:r>
              <a:rPr lang="tr-TR" sz="9600" dirty="0" smtClean="0">
                <a:solidFill>
                  <a:schemeClr val="lt1"/>
                </a:solidFill>
              </a:rPr>
              <a:t>CEVAP=D</a:t>
            </a:r>
            <a:endParaRPr lang="tr-TR" sz="9600" dirty="0">
              <a:solidFill>
                <a:schemeClr val="lt1"/>
              </a:solidFill>
            </a:endParaRPr>
          </a:p>
        </p:txBody>
      </p:sp>
      <p:sp>
        <p:nvSpPr>
          <p:cNvPr id="5" name="Komut Düğmesi: Giriş 4">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1614000367"/>
      </p:ext>
    </p:extLst>
  </p:cSld>
  <p:clrMapOvr>
    <a:masterClrMapping/>
  </p:clrMapOvr>
  <mc:AlternateContent xmlns:mc="http://schemas.openxmlformats.org/markup-compatibility/2006">
    <mc:Choice xmlns:p14="http://schemas.microsoft.com/office/powerpoint/2010/main" xmlns="" Requires="p14">
      <p:transition spd="slow" p14:dur="4400" advClick="0">
        <p14:honeycomb/>
      </p:transition>
    </mc:Choice>
    <mc:Fallback>
      <p:transition spd="slow" advClick="0">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tr-TR" dirty="0" smtClean="0"/>
              <a:t>SORU11 SOSYAL BİLGİLER</a:t>
            </a:r>
            <a:endParaRPr lang="tr-TR" dirty="0"/>
          </a:p>
        </p:txBody>
      </p:sp>
      <p:sp>
        <p:nvSpPr>
          <p:cNvPr id="3" name="İçerik Yer Tutucusu 2"/>
          <p:cNvSpPr>
            <a:spLocks noGrp="1"/>
          </p:cNvSpPr>
          <p:nvPr>
            <p:ph idx="1"/>
          </p:nvPr>
        </p:nvSpPr>
        <p:spPr>
          <a:xfrm>
            <a:off x="179512" y="1600200"/>
            <a:ext cx="8507288" cy="4853136"/>
          </a:xfrm>
        </p:spPr>
        <p:txBody>
          <a:bodyPr>
            <a:noAutofit/>
          </a:bodyPr>
          <a:lstStyle/>
          <a:p>
            <a:pPr marL="0" indent="0">
              <a:buNone/>
            </a:pPr>
            <a:r>
              <a:rPr lang="tr-TR" sz="2800" dirty="0"/>
              <a:t>Parayı icat ederek takas usulüne son veren Lidyalılar farklı dönemlerde para basmışlardır. Farklı madenlerden basılan bu paraların üzerine kralların isimleri, çeşitli resim ve süslemeler ve tarihler konulmuştur. </a:t>
            </a:r>
            <a:r>
              <a:rPr lang="tr-TR" sz="2800" b="1" dirty="0"/>
              <a:t>Bu bilgilere göre Lidya parasından Lidyalılar hakkında </a:t>
            </a:r>
            <a:endParaRPr lang="tr-TR" sz="2800" dirty="0"/>
          </a:p>
          <a:p>
            <a:pPr marL="0" indent="0">
              <a:buNone/>
            </a:pPr>
            <a:r>
              <a:rPr lang="tr-TR" sz="2800" b="1" dirty="0"/>
              <a:t>I.   </a:t>
            </a:r>
            <a:r>
              <a:rPr lang="tr-TR" sz="2800" dirty="0"/>
              <a:t>Yazı türleri       </a:t>
            </a:r>
            <a:r>
              <a:rPr lang="tr-TR" sz="2800" dirty="0" smtClean="0"/>
              <a:t>			  </a:t>
            </a:r>
            <a:r>
              <a:rPr lang="tr-TR" sz="2800" b="1" dirty="0"/>
              <a:t>II.</a:t>
            </a:r>
            <a:r>
              <a:rPr lang="tr-TR" sz="2800" dirty="0"/>
              <a:t>  Askeri güçleri          </a:t>
            </a:r>
            <a:endParaRPr lang="tr-TR" sz="2800" dirty="0" smtClean="0"/>
          </a:p>
          <a:p>
            <a:pPr marL="0" indent="0">
              <a:buNone/>
            </a:pPr>
            <a:r>
              <a:rPr lang="tr-TR" sz="2800" b="1" dirty="0" smtClean="0"/>
              <a:t>III</a:t>
            </a:r>
            <a:r>
              <a:rPr lang="tr-TR" sz="2800" b="1" dirty="0"/>
              <a:t>.</a:t>
            </a:r>
            <a:r>
              <a:rPr lang="tr-TR" sz="2800" dirty="0"/>
              <a:t> Ekonomik gelişmişlikleri  </a:t>
            </a:r>
            <a:r>
              <a:rPr lang="tr-TR" sz="2800" dirty="0" smtClean="0"/>
              <a:t>	 </a:t>
            </a:r>
            <a:r>
              <a:rPr lang="tr-TR" sz="2800" b="1" dirty="0"/>
              <a:t>IV.</a:t>
            </a:r>
            <a:r>
              <a:rPr lang="tr-TR" sz="2800" dirty="0"/>
              <a:t> Tarihi yapıları</a:t>
            </a:r>
          </a:p>
          <a:p>
            <a:pPr marL="0" indent="0">
              <a:buNone/>
            </a:pPr>
            <a:r>
              <a:rPr lang="tr-TR" sz="2800" dirty="0"/>
              <a:t>hangileri hakkında bilgi sahibi olmamız </a:t>
            </a:r>
            <a:r>
              <a:rPr lang="tr-TR" sz="2800" b="1" dirty="0">
                <a:effectLst>
                  <a:outerShdw blurRad="38100" dist="38100" dir="2700000" algn="tl">
                    <a:srgbClr val="000000">
                      <a:alpha val="43137"/>
                    </a:srgbClr>
                  </a:outerShdw>
                </a:effectLst>
              </a:rPr>
              <a:t>mümkün olabilir? </a:t>
            </a:r>
          </a:p>
          <a:p>
            <a:pPr marL="0" indent="0">
              <a:buNone/>
            </a:pPr>
            <a:endParaRPr lang="tr-TR" sz="2800" dirty="0" smtClean="0"/>
          </a:p>
          <a:p>
            <a:pPr marL="0" indent="0">
              <a:buNone/>
            </a:pPr>
            <a:r>
              <a:rPr lang="tr-TR" sz="2800" dirty="0" smtClean="0"/>
              <a:t>A</a:t>
            </a:r>
            <a:r>
              <a:rPr lang="tr-TR" sz="2800" dirty="0"/>
              <a:t>) I ve II        B) I ve III     C) III ve IV       </a:t>
            </a:r>
            <a:r>
              <a:rPr lang="tr-TR" sz="2800" dirty="0" smtClean="0"/>
              <a:t> </a:t>
            </a:r>
            <a:r>
              <a:rPr lang="tr-TR" sz="2800" dirty="0"/>
              <a:t>D) II ve IV</a:t>
            </a:r>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29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29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1403171985"/>
      </p:ext>
    </p:extLst>
  </p:cSld>
  <p:clrMapOvr>
    <a:masterClrMapping/>
  </p:clrMapOvr>
  <mc:AlternateContent xmlns:mc="http://schemas.openxmlformats.org/markup-compatibility/2006">
    <mc:Choice xmlns:p14="http://schemas.microsoft.com/office/powerpoint/2010/main" xmlns="" Requires="p14">
      <p:transition spd="slow" p14:dur="1200" advClick="0">
        <p14:prism/>
      </p:transition>
    </mc:Choice>
    <mc:Fallback>
      <p:transition spd="slow" advClick="0">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tr-TR" dirty="0" smtClean="0"/>
              <a:t>CEVAP11 SOSYAL BİLGİLER</a:t>
            </a:r>
            <a:endParaRPr lang="tr-TR" dirty="0"/>
          </a:p>
        </p:txBody>
      </p:sp>
      <p:sp>
        <p:nvSpPr>
          <p:cNvPr id="4" name="İçerik Yer Tutucusu 3"/>
          <p:cNvSpPr>
            <a:spLocks noGrp="1"/>
          </p:cNvSpPr>
          <p:nvPr>
            <p:ph idx="1"/>
          </p:nvPr>
        </p:nvSpPr>
        <p:spPr>
          <a:xfrm>
            <a:off x="457200" y="2852936"/>
            <a:ext cx="8229600" cy="2448272"/>
          </a:xfrm>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a:bodyPr>
          <a:lstStyle/>
          <a:p>
            <a:pPr algn="ctr">
              <a:spcBef>
                <a:spcPct val="0"/>
              </a:spcBef>
              <a:buNone/>
            </a:pPr>
            <a:r>
              <a:rPr lang="tr-TR" sz="9600" dirty="0" smtClean="0">
                <a:solidFill>
                  <a:schemeClr val="lt1"/>
                </a:solidFill>
              </a:rPr>
              <a:t>CEVAP=B</a:t>
            </a:r>
            <a:endParaRPr lang="tr-TR" sz="9600" dirty="0">
              <a:solidFill>
                <a:schemeClr val="lt1"/>
              </a:solidFill>
            </a:endParaRPr>
          </a:p>
        </p:txBody>
      </p:sp>
      <p:sp>
        <p:nvSpPr>
          <p:cNvPr id="5" name="Komut Düğmesi: Giriş 4">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4078361684"/>
      </p:ext>
    </p:extLst>
  </p:cSld>
  <p:clrMapOvr>
    <a:masterClrMapping/>
  </p:clrMapOvr>
  <mc:AlternateContent xmlns:mc="http://schemas.openxmlformats.org/markup-compatibility/2006">
    <mc:Choice xmlns:p14="http://schemas.microsoft.com/office/powerpoint/2010/main" xmlns="" Requires="p14">
      <p:transition spd="slow" p14:dur="1200" advClick="0">
        <p14:prism/>
      </p:transition>
    </mc:Choice>
    <mc:Fallback>
      <p:transition spd="slow" advClick="0">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5"/>
          </a:lnRef>
          <a:fillRef idx="3">
            <a:schemeClr val="accent5"/>
          </a:fillRef>
          <a:effectRef idx="3">
            <a:schemeClr val="accent5"/>
          </a:effectRef>
          <a:fontRef idx="minor">
            <a:schemeClr val="lt1"/>
          </a:fontRef>
        </p:style>
        <p:txBody>
          <a:bodyPr/>
          <a:lstStyle/>
          <a:p>
            <a:r>
              <a:rPr lang="tr-TR" dirty="0" smtClean="0"/>
              <a:t>SORU12 İNGİLİZCE</a:t>
            </a:r>
            <a:endParaRPr lang="tr-TR" dirty="0"/>
          </a:p>
        </p:txBody>
      </p:sp>
      <p:sp>
        <p:nvSpPr>
          <p:cNvPr id="3" name="İçerik Yer Tutucusu 2"/>
          <p:cNvSpPr>
            <a:spLocks noGrp="1"/>
          </p:cNvSpPr>
          <p:nvPr>
            <p:ph idx="1"/>
          </p:nvPr>
        </p:nvSpPr>
        <p:spPr>
          <a:xfrm>
            <a:off x="467544" y="1639341"/>
            <a:ext cx="8229600" cy="4525963"/>
          </a:xfrm>
        </p:spPr>
        <p:txBody>
          <a:bodyPr>
            <a:normAutofit/>
          </a:bodyPr>
          <a:lstStyle/>
          <a:p>
            <a:pPr marL="0" indent="0">
              <a:buNone/>
            </a:pPr>
            <a:r>
              <a:rPr lang="en-US" sz="4800" b="1" dirty="0"/>
              <a:t>A tiger hasn’t got _____.</a:t>
            </a:r>
            <a:r>
              <a:rPr lang="en-US" sz="4800" dirty="0"/>
              <a:t>  </a:t>
            </a:r>
            <a:endParaRPr lang="tr-TR" sz="4800" dirty="0"/>
          </a:p>
          <a:p>
            <a:pPr marL="0" indent="0">
              <a:buNone/>
            </a:pPr>
            <a:r>
              <a:rPr lang="en-US" sz="4800" dirty="0"/>
              <a:t>              </a:t>
            </a:r>
            <a:endParaRPr lang="tr-TR" sz="4800" dirty="0"/>
          </a:p>
          <a:p>
            <a:pPr marL="0" indent="0">
              <a:buNone/>
            </a:pPr>
            <a:r>
              <a:rPr lang="en-US" sz="4800" b="1" dirty="0"/>
              <a:t>A)</a:t>
            </a:r>
            <a:r>
              <a:rPr lang="en-US" sz="4800" dirty="0"/>
              <a:t> a tail        </a:t>
            </a:r>
            <a:r>
              <a:rPr lang="en-US" sz="4800" b="1" dirty="0"/>
              <a:t>B)</a:t>
            </a:r>
            <a:r>
              <a:rPr lang="en-US" sz="4800" dirty="0"/>
              <a:t>paws </a:t>
            </a:r>
            <a:endParaRPr lang="tr-TR" sz="4800" dirty="0"/>
          </a:p>
          <a:p>
            <a:pPr marL="0" indent="0">
              <a:buNone/>
            </a:pPr>
            <a:r>
              <a:rPr lang="en-US" sz="4800" b="1" dirty="0"/>
              <a:t>C)</a:t>
            </a:r>
            <a:r>
              <a:rPr lang="en-US" sz="4800" dirty="0"/>
              <a:t>ears         </a:t>
            </a:r>
            <a:r>
              <a:rPr lang="en-US" sz="4800" dirty="0" smtClean="0"/>
              <a:t> </a:t>
            </a:r>
            <a:r>
              <a:rPr lang="en-US" sz="4800" b="1" dirty="0"/>
              <a:t>D)</a:t>
            </a:r>
            <a:r>
              <a:rPr lang="en-US" sz="4800" dirty="0"/>
              <a:t>a fin</a:t>
            </a:r>
            <a:endParaRPr lang="tr-TR" sz="4800" dirty="0"/>
          </a:p>
          <a:p>
            <a:pPr marL="0" indent="0">
              <a:buNone/>
            </a:pPr>
            <a:endParaRPr lang="tr-TR" sz="4800" dirty="0"/>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754582508"/>
      </p:ext>
    </p:extLst>
  </p:cSld>
  <p:clrMapOvr>
    <a:masterClrMapping/>
  </p:clrMapOvr>
  <mc:AlternateContent xmlns:mc="http://schemas.openxmlformats.org/markup-compatibility/2006">
    <mc:Choice xmlns:p14="http://schemas.microsoft.com/office/powerpoint/2010/main" xmlns="" Requires="p14">
      <p:transition spd="slow" p14:dur="2000" advClick="0">
        <p14:ferris dir="l"/>
      </p:transition>
    </mc:Choice>
    <mc:Fallback>
      <p:transition spd="slow" advClick="0">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5"/>
          </a:lnRef>
          <a:fillRef idx="3">
            <a:schemeClr val="accent5"/>
          </a:fillRef>
          <a:effectRef idx="3">
            <a:schemeClr val="accent5"/>
          </a:effectRef>
          <a:fontRef idx="minor">
            <a:schemeClr val="lt1"/>
          </a:fontRef>
        </p:style>
        <p:txBody>
          <a:bodyPr/>
          <a:lstStyle/>
          <a:p>
            <a:r>
              <a:rPr lang="tr-TR" dirty="0" smtClean="0"/>
              <a:t>CEVAP12 İNGİLİZCE</a:t>
            </a:r>
            <a:endParaRPr lang="tr-TR" dirty="0"/>
          </a:p>
        </p:txBody>
      </p:sp>
      <p:sp>
        <p:nvSpPr>
          <p:cNvPr id="4" name="İçerik Yer Tutucusu 3"/>
          <p:cNvSpPr>
            <a:spLocks noGrp="1"/>
          </p:cNvSpPr>
          <p:nvPr>
            <p:ph idx="1"/>
          </p:nvPr>
        </p:nvSpPr>
        <p:spPr>
          <a:xfrm>
            <a:off x="457200" y="3212977"/>
            <a:ext cx="8229600" cy="2304256"/>
          </a:xfr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a:bodyPr>
          <a:lstStyle/>
          <a:p>
            <a:pPr algn="ctr">
              <a:spcBef>
                <a:spcPct val="0"/>
              </a:spcBef>
              <a:buNone/>
            </a:pPr>
            <a:r>
              <a:rPr lang="tr-TR" sz="9600" dirty="0" smtClean="0">
                <a:solidFill>
                  <a:schemeClr val="lt1"/>
                </a:solidFill>
              </a:rPr>
              <a:t>CEVAP=D</a:t>
            </a:r>
            <a:endParaRPr lang="tr-TR" sz="9600" dirty="0">
              <a:solidFill>
                <a:schemeClr val="lt1"/>
              </a:solidFill>
            </a:endParaRPr>
          </a:p>
        </p:txBody>
      </p:sp>
      <p:sp>
        <p:nvSpPr>
          <p:cNvPr id="5" name="Komut Düğmesi: Giriş 4">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3898346515"/>
      </p:ext>
    </p:extLst>
  </p:cSld>
  <p:clrMapOvr>
    <a:masterClrMapping/>
  </p:clrMapOvr>
  <mc:AlternateContent xmlns:mc="http://schemas.openxmlformats.org/markup-compatibility/2006">
    <mc:Choice xmlns:p14="http://schemas.microsoft.com/office/powerpoint/2010/main" xmlns="" Requires="p14">
      <p:transition spd="slow" p14:dur="2000" advClick="0">
        <p14:ferris dir="l"/>
      </p:transition>
    </mc:Choice>
    <mc:Fallback>
      <p:transition spd="slow" advClick="0">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normAutofit fontScale="90000"/>
          </a:bodyPr>
          <a:lstStyle/>
          <a:p>
            <a:r>
              <a:rPr lang="tr-TR" dirty="0" smtClean="0"/>
              <a:t>SORU13 DİN KÜLTÜRÜ VE AHLAK BİLGİSİ</a:t>
            </a:r>
            <a:endParaRPr lang="tr-TR" dirty="0"/>
          </a:p>
        </p:txBody>
      </p:sp>
      <p:sp>
        <p:nvSpPr>
          <p:cNvPr id="3" name="İçerik Yer Tutucusu 2"/>
          <p:cNvSpPr>
            <a:spLocks noGrp="1"/>
          </p:cNvSpPr>
          <p:nvPr>
            <p:ph idx="1"/>
          </p:nvPr>
        </p:nvSpPr>
        <p:spPr/>
        <p:txBody>
          <a:bodyPr>
            <a:normAutofit fontScale="70000" lnSpcReduction="20000"/>
          </a:bodyPr>
          <a:lstStyle/>
          <a:p>
            <a:pPr marL="0" indent="0">
              <a:buNone/>
            </a:pPr>
            <a:r>
              <a:rPr lang="tr-TR" sz="4400" dirty="0"/>
              <a:t> </a:t>
            </a:r>
          </a:p>
          <a:p>
            <a:pPr marL="0" indent="0">
              <a:buNone/>
            </a:pPr>
            <a:r>
              <a:rPr lang="tr-TR" sz="4400" i="1" dirty="0"/>
              <a:t>“ Peygamberler Allah'tan aldıkları dinî hükümleri olduğu gibi, hiçbir değişiklik olmadan insanlara bildirmişlerdir. Allah’tan aldıkları emirlerde ne bir eksiltme ne de bir artırma yapmışlardır.”</a:t>
            </a:r>
            <a:endParaRPr lang="tr-TR" sz="4400" dirty="0"/>
          </a:p>
          <a:p>
            <a:pPr marL="0" indent="0">
              <a:buNone/>
            </a:pPr>
            <a:r>
              <a:rPr lang="tr-TR" sz="4400" dirty="0"/>
              <a:t>  </a:t>
            </a:r>
          </a:p>
          <a:p>
            <a:pPr marL="0" indent="0">
              <a:buNone/>
            </a:pPr>
            <a:r>
              <a:rPr lang="tr-TR" sz="4400" dirty="0" smtClean="0"/>
              <a:t>Peygamberlerin </a:t>
            </a:r>
            <a:r>
              <a:rPr lang="tr-TR" sz="4400" dirty="0"/>
              <a:t>bu özelliğine </a:t>
            </a:r>
            <a:r>
              <a:rPr lang="tr-TR" sz="4400" u="sng" dirty="0"/>
              <a:t>ne ad verilir?</a:t>
            </a:r>
            <a:endParaRPr lang="tr-TR" sz="4400" dirty="0"/>
          </a:p>
          <a:p>
            <a:pPr marL="0" indent="0">
              <a:buNone/>
            </a:pPr>
            <a:endParaRPr lang="tr-TR" sz="4400" dirty="0" smtClean="0"/>
          </a:p>
          <a:p>
            <a:pPr marL="0" indent="0">
              <a:buNone/>
            </a:pPr>
            <a:r>
              <a:rPr lang="tr-TR" sz="4400" dirty="0" smtClean="0"/>
              <a:t>a</a:t>
            </a:r>
            <a:r>
              <a:rPr lang="tr-TR" sz="4400" dirty="0"/>
              <a:t>) Güvenilir olmak 		b)  Akıllı olmak</a:t>
            </a:r>
          </a:p>
          <a:p>
            <a:pPr marL="0" indent="0">
              <a:buNone/>
            </a:pPr>
            <a:r>
              <a:rPr lang="tr-TR" sz="4400" dirty="0" smtClean="0"/>
              <a:t>c</a:t>
            </a:r>
            <a:r>
              <a:rPr lang="tr-TR" sz="4400" dirty="0"/>
              <a:t>)  Tebliğ			         </a:t>
            </a:r>
            <a:r>
              <a:rPr lang="tr-TR" sz="4400" dirty="0" smtClean="0"/>
              <a:t> d</a:t>
            </a:r>
            <a:r>
              <a:rPr lang="tr-TR" sz="4400" dirty="0"/>
              <a:t>) Doğru olmak</a:t>
            </a:r>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1018171887"/>
      </p:ext>
    </p:extLst>
  </p:cSld>
  <p:clrMapOvr>
    <a:masterClrMapping/>
  </p:clrMapOvr>
  <mc:AlternateContent xmlns:mc="http://schemas.openxmlformats.org/markup-compatibility/2006">
    <mc:Choice xmlns:p14="http://schemas.microsoft.com/office/powerpoint/2010/main" xmlns="" Requires="p14">
      <p:transition spd="slow" p14:dur="800" advClick="0">
        <p14:flythrough/>
      </p:transition>
    </mc:Choice>
    <mc:Fallback>
      <p:transition spd="slow" advClick="0">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normAutofit fontScale="90000"/>
          </a:bodyPr>
          <a:lstStyle/>
          <a:p>
            <a:r>
              <a:rPr lang="tr-TR" dirty="0" smtClean="0"/>
              <a:t>CEVAP13 </a:t>
            </a:r>
            <a:r>
              <a:rPr lang="tr-TR" dirty="0"/>
              <a:t>DİN KÜLTÜRÜ VE AHLAK BİLGİSİ</a:t>
            </a:r>
          </a:p>
        </p:txBody>
      </p:sp>
      <p:sp>
        <p:nvSpPr>
          <p:cNvPr id="4" name="İçerik Yer Tutucusu 3"/>
          <p:cNvSpPr>
            <a:spLocks noGrp="1"/>
          </p:cNvSpPr>
          <p:nvPr>
            <p:ph idx="1"/>
          </p:nvPr>
        </p:nvSpPr>
        <p:spPr>
          <a:xfrm>
            <a:off x="418390" y="2852936"/>
            <a:ext cx="8229600" cy="2448272"/>
          </a:xfrm>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rmAutofit fontScale="97500"/>
          </a:bodyPr>
          <a:lstStyle/>
          <a:p>
            <a:pPr algn="ctr">
              <a:spcBef>
                <a:spcPct val="0"/>
              </a:spcBef>
              <a:buNone/>
            </a:pPr>
            <a:r>
              <a:rPr lang="tr-TR" sz="9600" dirty="0" smtClean="0">
                <a:solidFill>
                  <a:schemeClr val="lt1"/>
                </a:solidFill>
              </a:rPr>
              <a:t>CEVAP=C</a:t>
            </a:r>
            <a:endParaRPr lang="tr-TR" sz="9600" dirty="0">
              <a:solidFill>
                <a:schemeClr val="lt1"/>
              </a:solidFill>
            </a:endParaRPr>
          </a:p>
        </p:txBody>
      </p:sp>
      <p:sp>
        <p:nvSpPr>
          <p:cNvPr id="5" name="Komut Düğmesi: Giriş 4">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3618274760"/>
      </p:ext>
    </p:extLst>
  </p:cSld>
  <p:clrMapOvr>
    <a:masterClrMapping/>
  </p:clrMapOvr>
  <mc:AlternateContent xmlns:mc="http://schemas.openxmlformats.org/markup-compatibility/2006">
    <mc:Choice xmlns:p14="http://schemas.microsoft.com/office/powerpoint/2010/main" xmlns="" Requires="p14">
      <p:transition spd="slow" p14:dur="800" advClick="0">
        <p14:flythrough/>
      </p:transition>
    </mc:Choice>
    <mc:Fallback>
      <p:transition spd="slow" advClick="0">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sk.net/wp-content/uploads/2011/10/soru-sorun.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46110" y="188640"/>
            <a:ext cx="1877618" cy="1872208"/>
          </a:xfrm>
          <a:prstGeom prst="rect">
            <a:avLst/>
          </a:prstGeom>
          <a:noFill/>
          <a:extLst>
            <a:ext uri="{909E8E84-426E-40DD-AFC4-6F175D3DCCD1}">
              <a14:hiddenFill xmlns:a14="http://schemas.microsoft.com/office/drawing/2010/main" xmlns="">
                <a:solidFill>
                  <a:srgbClr val="FFFFFF"/>
                </a:solidFill>
              </a14:hiddenFill>
            </a:ext>
          </a:extLst>
        </p:spPr>
      </p:pic>
      <p:sp>
        <p:nvSpPr>
          <p:cNvPr id="4" name="Dikdörtgen 3"/>
          <p:cNvSpPr/>
          <p:nvPr/>
        </p:nvSpPr>
        <p:spPr>
          <a:xfrm>
            <a:off x="2140504" y="201824"/>
            <a:ext cx="3694334" cy="861774"/>
          </a:xfrm>
          <a:prstGeom prst="rect">
            <a:avLst/>
          </a:prstGeom>
        </p:spPr>
        <p:style>
          <a:lnRef idx="1">
            <a:schemeClr val="accent3"/>
          </a:lnRef>
          <a:fillRef idx="2">
            <a:schemeClr val="accent3"/>
          </a:fillRef>
          <a:effectRef idx="1">
            <a:schemeClr val="accent3"/>
          </a:effectRef>
          <a:fontRef idx="minor">
            <a:schemeClr val="dk1"/>
          </a:fontRef>
        </p:style>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5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SORULAR</a:t>
            </a:r>
            <a:endParaRPr lang="tr-TR" sz="5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Yuvarlatılmış Dikdörtgen 5">
            <a:hlinkClick r:id="rId4" action="ppaction://hlinksldjump">
              <a:snd r:embed="rId5" name="click.wav"/>
            </a:hlinkClick>
          </p:cNvPr>
          <p:cNvSpPr/>
          <p:nvPr/>
        </p:nvSpPr>
        <p:spPr>
          <a:xfrm>
            <a:off x="755576" y="2492896"/>
            <a:ext cx="1368152" cy="86409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7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a:t>
            </a:r>
            <a:endParaRPr lang="tr-TR" sz="7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8" name="Yuvarlatılmış Dikdörtgen 7">
            <a:hlinkClick r:id="rId6" action="ppaction://hlinksldjump"/>
          </p:cNvPr>
          <p:cNvSpPr/>
          <p:nvPr/>
        </p:nvSpPr>
        <p:spPr>
          <a:xfrm>
            <a:off x="2411760" y="2492896"/>
            <a:ext cx="1368152" cy="86409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7200" dirty="0">
                <a:ln w="18415" cmpd="sng">
                  <a:solidFill>
                    <a:srgbClr val="FFFFFF"/>
                  </a:solidFill>
                  <a:prstDash val="solid"/>
                </a:ln>
                <a:solidFill>
                  <a:srgbClr val="FFFFFF"/>
                </a:solidFill>
                <a:effectLst>
                  <a:outerShdw blurRad="63500" dir="3600000" algn="tl" rotWithShape="0">
                    <a:srgbClr val="000000">
                      <a:alpha val="70000"/>
                    </a:srgbClr>
                  </a:outerShdw>
                </a:effectLst>
              </a:rPr>
              <a:t>2</a:t>
            </a:r>
          </a:p>
        </p:txBody>
      </p:sp>
      <p:sp>
        <p:nvSpPr>
          <p:cNvPr id="9" name="Yuvarlatılmış Dikdörtgen 8">
            <a:hlinkClick r:id="rId7" action="ppaction://hlinksldjump"/>
          </p:cNvPr>
          <p:cNvSpPr/>
          <p:nvPr/>
        </p:nvSpPr>
        <p:spPr>
          <a:xfrm>
            <a:off x="4067944" y="2492896"/>
            <a:ext cx="1368152" cy="86409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7200" dirty="0">
                <a:ln w="18415" cmpd="sng">
                  <a:solidFill>
                    <a:srgbClr val="FFFFFF"/>
                  </a:solidFill>
                  <a:prstDash val="solid"/>
                </a:ln>
                <a:solidFill>
                  <a:srgbClr val="FFFFFF"/>
                </a:solidFill>
                <a:effectLst>
                  <a:outerShdw blurRad="63500" dir="3600000" algn="tl" rotWithShape="0">
                    <a:srgbClr val="000000">
                      <a:alpha val="70000"/>
                    </a:srgbClr>
                  </a:outerShdw>
                </a:effectLst>
              </a:rPr>
              <a:t>3</a:t>
            </a:r>
          </a:p>
        </p:txBody>
      </p:sp>
      <p:sp>
        <p:nvSpPr>
          <p:cNvPr id="10" name="Yuvarlatılmış Dikdörtgen 9">
            <a:hlinkClick r:id="rId8" action="ppaction://hlinksldjump"/>
          </p:cNvPr>
          <p:cNvSpPr/>
          <p:nvPr/>
        </p:nvSpPr>
        <p:spPr>
          <a:xfrm>
            <a:off x="5724128" y="2492896"/>
            <a:ext cx="1368152" cy="86409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7200" dirty="0">
                <a:ln w="18415" cmpd="sng">
                  <a:solidFill>
                    <a:srgbClr val="FFFFFF"/>
                  </a:solidFill>
                  <a:prstDash val="solid"/>
                </a:ln>
                <a:solidFill>
                  <a:srgbClr val="FFFFFF"/>
                </a:solidFill>
                <a:effectLst>
                  <a:outerShdw blurRad="63500" dir="3600000" algn="tl" rotWithShape="0">
                    <a:srgbClr val="000000">
                      <a:alpha val="70000"/>
                    </a:srgbClr>
                  </a:outerShdw>
                </a:effectLst>
              </a:rPr>
              <a:t>4</a:t>
            </a:r>
          </a:p>
        </p:txBody>
      </p:sp>
      <p:sp>
        <p:nvSpPr>
          <p:cNvPr id="11" name="Yuvarlatılmış Dikdörtgen 10">
            <a:hlinkClick r:id="rId9" action="ppaction://hlinksldjump"/>
          </p:cNvPr>
          <p:cNvSpPr/>
          <p:nvPr/>
        </p:nvSpPr>
        <p:spPr>
          <a:xfrm>
            <a:off x="7452320" y="2492896"/>
            <a:ext cx="1368152" cy="86409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7200" dirty="0">
                <a:ln w="18415" cmpd="sng">
                  <a:solidFill>
                    <a:srgbClr val="FFFFFF"/>
                  </a:solidFill>
                  <a:prstDash val="solid"/>
                </a:ln>
                <a:solidFill>
                  <a:srgbClr val="FFFFFF"/>
                </a:solidFill>
                <a:effectLst>
                  <a:outerShdw blurRad="63500" dir="3600000" algn="tl" rotWithShape="0">
                    <a:srgbClr val="000000">
                      <a:alpha val="70000"/>
                    </a:srgbClr>
                  </a:outerShdw>
                </a:effectLst>
              </a:rPr>
              <a:t>5</a:t>
            </a:r>
          </a:p>
        </p:txBody>
      </p:sp>
      <p:sp>
        <p:nvSpPr>
          <p:cNvPr id="12" name="Yuvarlatılmış Dikdörtgen 11">
            <a:hlinkClick r:id="rId10" action="ppaction://hlinksldjump"/>
          </p:cNvPr>
          <p:cNvSpPr/>
          <p:nvPr/>
        </p:nvSpPr>
        <p:spPr>
          <a:xfrm>
            <a:off x="772351" y="3439039"/>
            <a:ext cx="1368152" cy="86409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7200" dirty="0">
                <a:ln w="18415" cmpd="sng">
                  <a:solidFill>
                    <a:srgbClr val="FFFFFF"/>
                  </a:solidFill>
                  <a:prstDash val="solid"/>
                </a:ln>
                <a:solidFill>
                  <a:srgbClr val="FFFFFF"/>
                </a:solidFill>
                <a:effectLst>
                  <a:outerShdw blurRad="63500" dir="3600000" algn="tl" rotWithShape="0">
                    <a:srgbClr val="000000">
                      <a:alpha val="70000"/>
                    </a:srgbClr>
                  </a:outerShdw>
                </a:effectLst>
              </a:rPr>
              <a:t>6</a:t>
            </a:r>
          </a:p>
        </p:txBody>
      </p:sp>
      <p:sp>
        <p:nvSpPr>
          <p:cNvPr id="13" name="Yuvarlatılmış Dikdörtgen 12">
            <a:hlinkClick r:id="rId11" action="ppaction://hlinksldjump"/>
          </p:cNvPr>
          <p:cNvSpPr/>
          <p:nvPr/>
        </p:nvSpPr>
        <p:spPr>
          <a:xfrm>
            <a:off x="2428535" y="3439039"/>
            <a:ext cx="1368152" cy="86409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7200" dirty="0">
                <a:ln w="18415" cmpd="sng">
                  <a:solidFill>
                    <a:srgbClr val="FFFFFF"/>
                  </a:solidFill>
                  <a:prstDash val="solid"/>
                </a:ln>
                <a:solidFill>
                  <a:srgbClr val="FFFFFF"/>
                </a:solidFill>
                <a:effectLst>
                  <a:outerShdw blurRad="63500" dir="3600000" algn="tl" rotWithShape="0">
                    <a:srgbClr val="000000">
                      <a:alpha val="70000"/>
                    </a:srgbClr>
                  </a:outerShdw>
                </a:effectLst>
              </a:rPr>
              <a:t>7</a:t>
            </a:r>
          </a:p>
        </p:txBody>
      </p:sp>
      <p:sp>
        <p:nvSpPr>
          <p:cNvPr id="14" name="Yuvarlatılmış Dikdörtgen 13">
            <a:hlinkClick r:id="rId12" action="ppaction://hlinksldjump"/>
          </p:cNvPr>
          <p:cNvSpPr/>
          <p:nvPr/>
        </p:nvSpPr>
        <p:spPr>
          <a:xfrm>
            <a:off x="4084719" y="3439039"/>
            <a:ext cx="1368152" cy="864096"/>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tr-TR" sz="7200" dirty="0">
                <a:ln w="18415" cmpd="sng">
                  <a:solidFill>
                    <a:srgbClr val="FFFFFF"/>
                  </a:solidFill>
                  <a:prstDash val="solid"/>
                </a:ln>
                <a:solidFill>
                  <a:srgbClr val="FFFFFF"/>
                </a:solidFill>
                <a:effectLst>
                  <a:outerShdw blurRad="63500" dir="3600000" algn="tl" rotWithShape="0">
                    <a:srgbClr val="000000">
                      <a:alpha val="70000"/>
                    </a:srgbClr>
                  </a:outerShdw>
                </a:effectLst>
              </a:rPr>
              <a:t>8</a:t>
            </a:r>
          </a:p>
        </p:txBody>
      </p:sp>
      <p:sp>
        <p:nvSpPr>
          <p:cNvPr id="15" name="Yuvarlatılmış Dikdörtgen 14">
            <a:hlinkClick r:id="rId13" action="ppaction://hlinksldjump"/>
          </p:cNvPr>
          <p:cNvSpPr/>
          <p:nvPr/>
        </p:nvSpPr>
        <p:spPr>
          <a:xfrm>
            <a:off x="5740903" y="3439039"/>
            <a:ext cx="1368152" cy="864096"/>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tr-TR" sz="7200" dirty="0">
                <a:ln w="18415" cmpd="sng">
                  <a:solidFill>
                    <a:srgbClr val="FFFFFF"/>
                  </a:solidFill>
                  <a:prstDash val="solid"/>
                </a:ln>
                <a:solidFill>
                  <a:srgbClr val="FFFFFF"/>
                </a:solidFill>
                <a:effectLst>
                  <a:outerShdw blurRad="63500" dir="3600000" algn="tl" rotWithShape="0">
                    <a:srgbClr val="000000">
                      <a:alpha val="70000"/>
                    </a:srgbClr>
                  </a:outerShdw>
                </a:effectLst>
              </a:rPr>
              <a:t>9</a:t>
            </a:r>
          </a:p>
        </p:txBody>
      </p:sp>
      <p:sp>
        <p:nvSpPr>
          <p:cNvPr id="16" name="Yuvarlatılmış Dikdörtgen 15">
            <a:hlinkClick r:id="rId14" action="ppaction://hlinksldjump"/>
          </p:cNvPr>
          <p:cNvSpPr/>
          <p:nvPr/>
        </p:nvSpPr>
        <p:spPr>
          <a:xfrm>
            <a:off x="7469095" y="3439039"/>
            <a:ext cx="1368152" cy="864096"/>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tr-T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10</a:t>
            </a:r>
            <a:endParaRPr lang="tr-TR"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7" name="Yuvarlatılmış Dikdörtgen 16">
            <a:hlinkClick r:id="rId15" action="ppaction://hlinksldjump"/>
          </p:cNvPr>
          <p:cNvSpPr/>
          <p:nvPr/>
        </p:nvSpPr>
        <p:spPr>
          <a:xfrm>
            <a:off x="755576" y="4437112"/>
            <a:ext cx="1368152" cy="864096"/>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tr-T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11</a:t>
            </a:r>
            <a:endParaRPr lang="tr-TR"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8" name="Yuvarlatılmış Dikdörtgen 17">
            <a:hlinkClick r:id="rId16" action="ppaction://hlinksldjump"/>
          </p:cNvPr>
          <p:cNvSpPr/>
          <p:nvPr/>
        </p:nvSpPr>
        <p:spPr>
          <a:xfrm>
            <a:off x="2411760" y="4437112"/>
            <a:ext cx="1368152" cy="864096"/>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tr-T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12</a:t>
            </a:r>
            <a:endParaRPr lang="tr-TR"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9" name="Yuvarlatılmış Dikdörtgen 18">
            <a:hlinkClick r:id="rId17" action="ppaction://hlinksldjump"/>
          </p:cNvPr>
          <p:cNvSpPr/>
          <p:nvPr/>
        </p:nvSpPr>
        <p:spPr>
          <a:xfrm>
            <a:off x="4067944" y="4437112"/>
            <a:ext cx="1368152" cy="864096"/>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tr-T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13</a:t>
            </a:r>
            <a:endParaRPr lang="tr-TR"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0" name="Yuvarlatılmış Dikdörtgen 19">
            <a:hlinkClick r:id="rId18" action="ppaction://hlinksldjump"/>
          </p:cNvPr>
          <p:cNvSpPr/>
          <p:nvPr/>
        </p:nvSpPr>
        <p:spPr>
          <a:xfrm>
            <a:off x="5724128" y="4437112"/>
            <a:ext cx="1368152" cy="864096"/>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lstStyle/>
          <a:p>
            <a:pPr algn="ctr"/>
            <a:r>
              <a:rPr lang="tr-TR" sz="6000" dirty="0">
                <a:ln w="18415" cmpd="sng">
                  <a:solidFill>
                    <a:srgbClr val="FFFFFF"/>
                  </a:solidFill>
                  <a:prstDash val="solid"/>
                </a:ln>
                <a:solidFill>
                  <a:srgbClr val="FFFFFF"/>
                </a:solidFill>
                <a:effectLst>
                  <a:outerShdw blurRad="63500" dir="3600000" algn="tl" rotWithShape="0">
                    <a:srgbClr val="000000">
                      <a:alpha val="70000"/>
                    </a:srgbClr>
                  </a:outerShdw>
                </a:effectLst>
              </a:rPr>
              <a:t>14</a:t>
            </a:r>
          </a:p>
        </p:txBody>
      </p:sp>
      <p:sp>
        <p:nvSpPr>
          <p:cNvPr id="21" name="Yuvarlatılmış Dikdörtgen 20">
            <a:hlinkClick r:id="rId19" action="ppaction://hlinksldjump"/>
          </p:cNvPr>
          <p:cNvSpPr/>
          <p:nvPr/>
        </p:nvSpPr>
        <p:spPr>
          <a:xfrm>
            <a:off x="7452320" y="4437112"/>
            <a:ext cx="1368152" cy="864096"/>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tr-T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Y1</a:t>
            </a:r>
            <a:endParaRPr lang="tr-TR"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2" name="Yuvarlatılmış Dikdörtgen 21">
            <a:hlinkClick r:id="rId20" action="ppaction://hlinksldjump"/>
          </p:cNvPr>
          <p:cNvSpPr/>
          <p:nvPr/>
        </p:nvSpPr>
        <p:spPr>
          <a:xfrm>
            <a:off x="755576" y="5445224"/>
            <a:ext cx="1368152" cy="864096"/>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tr-T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Y2</a:t>
            </a:r>
            <a:endParaRPr lang="tr-TR"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3" name="Yuvarlatılmış Dikdörtgen 22">
            <a:hlinkClick r:id="rId21" action="ppaction://hlinksldjump"/>
          </p:cNvPr>
          <p:cNvSpPr/>
          <p:nvPr/>
        </p:nvSpPr>
        <p:spPr>
          <a:xfrm>
            <a:off x="2411760" y="5445224"/>
            <a:ext cx="1368152" cy="864096"/>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tr-T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Y3</a:t>
            </a:r>
            <a:endParaRPr lang="tr-TR"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4" name="Yuvarlatılmış Dikdörtgen 23">
            <a:hlinkClick r:id="rId22" action="ppaction://hlinksldjump"/>
          </p:cNvPr>
          <p:cNvSpPr/>
          <p:nvPr/>
        </p:nvSpPr>
        <p:spPr>
          <a:xfrm>
            <a:off x="4067944" y="5445224"/>
            <a:ext cx="1368152" cy="864096"/>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tr-T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Y4</a:t>
            </a:r>
            <a:endParaRPr lang="tr-TR"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5" name="Yuvarlatılmış Dikdörtgen 24">
            <a:hlinkClick r:id="rId23" action="ppaction://hlinksldjump"/>
          </p:cNvPr>
          <p:cNvSpPr/>
          <p:nvPr/>
        </p:nvSpPr>
        <p:spPr>
          <a:xfrm>
            <a:off x="5724128" y="5445224"/>
            <a:ext cx="1368152" cy="864096"/>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tr-T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Y5</a:t>
            </a:r>
            <a:endParaRPr lang="tr-TR"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26" name="Yuvarlatılmış Dikdörtgen 25">
            <a:hlinkClick r:id="rId24" action="ppaction://hlinksldjump"/>
          </p:cNvPr>
          <p:cNvSpPr/>
          <p:nvPr/>
        </p:nvSpPr>
        <p:spPr>
          <a:xfrm>
            <a:off x="7452320" y="5445224"/>
            <a:ext cx="1368152" cy="864096"/>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tr-TR" sz="6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Y6</a:t>
            </a:r>
            <a:endParaRPr lang="tr-TR" sz="60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2" name="sayac.swf"/>
          <p:cNvPicPr>
            <a:picLocks noRot="1" noChangeAspect="1"/>
          </p:cNvPicPr>
          <p:nvPr>
            <a:videoFile r:link="rId1"/>
          </p:nvPr>
        </p:nvPicPr>
        <p:blipFill>
          <a:blip r:embed="rId25" cstate="print"/>
          <a:stretch>
            <a:fillRect/>
          </a:stretch>
        </p:blipFill>
        <p:spPr>
          <a:xfrm>
            <a:off x="5934811" y="201824"/>
            <a:ext cx="2908927" cy="2060848"/>
          </a:xfrm>
          <a:prstGeom prst="rect">
            <a:avLst/>
          </a:prstGeom>
        </p:spPr>
      </p:pic>
    </p:spTree>
    <p:extLst>
      <p:ext uri="{BB962C8B-B14F-4D97-AF65-F5344CB8AC3E}">
        <p14:creationId xmlns:p14="http://schemas.microsoft.com/office/powerpoint/2010/main" xmlns="" val="641468317"/>
      </p:ext>
    </p:extLst>
  </p:cSld>
  <p:clrMapOvr>
    <a:masterClrMapping/>
  </p:clrMapOvr>
  <mc:AlternateContent xmlns:mc="http://schemas.openxmlformats.org/markup-compatibility/2006">
    <mc:Choice xmlns:p14="http://schemas.microsoft.com/office/powerpoint/2010/main" xmlns="" Requires="p14">
      <p:transition spd="slow" p14:dur="1200" advClick="0">
        <p14:flip dir="l"/>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rgbClr val="993300"/>
          </a:solidFill>
        </p:spPr>
        <p:style>
          <a:lnRef idx="0">
            <a:schemeClr val="accent6"/>
          </a:lnRef>
          <a:fillRef idx="3">
            <a:schemeClr val="accent6"/>
          </a:fillRef>
          <a:effectRef idx="3">
            <a:schemeClr val="accent6"/>
          </a:effectRef>
          <a:fontRef idx="minor">
            <a:schemeClr val="lt1"/>
          </a:fontRef>
        </p:style>
        <p:txBody>
          <a:bodyPr/>
          <a:lstStyle/>
          <a:p>
            <a:r>
              <a:rPr lang="tr-TR" dirty="0" smtClean="0"/>
              <a:t>SORU14 GENEL KÜLTÜR</a:t>
            </a:r>
            <a:endParaRPr lang="tr-TR" dirty="0"/>
          </a:p>
        </p:txBody>
      </p:sp>
      <p:sp>
        <p:nvSpPr>
          <p:cNvPr id="3" name="İçerik Yer Tutucusu 2"/>
          <p:cNvSpPr>
            <a:spLocks noGrp="1"/>
          </p:cNvSpPr>
          <p:nvPr>
            <p:ph idx="1"/>
          </p:nvPr>
        </p:nvSpPr>
        <p:spPr>
          <a:xfrm>
            <a:off x="457200" y="1600200"/>
            <a:ext cx="8435280" cy="4525963"/>
          </a:xfrm>
        </p:spPr>
        <p:txBody>
          <a:bodyPr>
            <a:normAutofit fontScale="92500" lnSpcReduction="20000"/>
          </a:bodyPr>
          <a:lstStyle/>
          <a:p>
            <a:pPr marL="0" indent="0">
              <a:buNone/>
            </a:pPr>
            <a:r>
              <a:rPr lang="tr-TR" sz="4000" b="1" dirty="0" smtClean="0"/>
              <a:t>2014 </a:t>
            </a:r>
            <a:r>
              <a:rPr lang="tr-TR" sz="4000" b="1" dirty="0"/>
              <a:t>dünyanın en </a:t>
            </a:r>
            <a:r>
              <a:rPr lang="tr-TR" sz="4000" b="1" dirty="0" smtClean="0"/>
              <a:t>zenginleri ekonomistler tarafından belirlendi ve açıklandı. En çok kullanılan işletim sistemi Windows’un sahibi de olan </a:t>
            </a:r>
            <a:r>
              <a:rPr lang="tr-TR" sz="4000" b="1" smtClean="0"/>
              <a:t>Microsoft şirketinin </a:t>
            </a:r>
            <a:r>
              <a:rPr lang="tr-TR" sz="4000" b="1" dirty="0" smtClean="0"/>
              <a:t>kurucusu Dünyanın en zengini kimdir?</a:t>
            </a:r>
            <a:endParaRPr lang="tr-TR" sz="4000" b="1" dirty="0"/>
          </a:p>
          <a:p>
            <a:pPr marL="0" indent="0">
              <a:buNone/>
            </a:pPr>
            <a:endParaRPr lang="tr-TR" sz="4000" dirty="0" smtClean="0"/>
          </a:p>
          <a:p>
            <a:pPr marL="0" indent="0">
              <a:buNone/>
            </a:pPr>
            <a:r>
              <a:rPr lang="tr-TR" sz="4000" dirty="0" smtClean="0"/>
              <a:t>a) </a:t>
            </a:r>
            <a:r>
              <a:rPr lang="tr-TR" sz="4000" dirty="0"/>
              <a:t>Bill </a:t>
            </a:r>
            <a:r>
              <a:rPr lang="tr-TR" sz="4000" dirty="0" smtClean="0"/>
              <a:t>Gates		b)</a:t>
            </a:r>
            <a:r>
              <a:rPr lang="tr-TR" sz="4000" dirty="0"/>
              <a:t> Mark </a:t>
            </a:r>
            <a:r>
              <a:rPr lang="tr-TR" sz="4000" dirty="0" err="1" smtClean="0"/>
              <a:t>Zuckerberg</a:t>
            </a:r>
            <a:r>
              <a:rPr lang="tr-TR" sz="4000" dirty="0"/>
              <a:t>		</a:t>
            </a:r>
            <a:r>
              <a:rPr lang="tr-TR" sz="4000" dirty="0" smtClean="0"/>
              <a:t>   </a:t>
            </a:r>
          </a:p>
          <a:p>
            <a:pPr marL="0" indent="0">
              <a:buNone/>
            </a:pPr>
            <a:r>
              <a:rPr lang="tr-TR" sz="4000" dirty="0" smtClean="0"/>
              <a:t>c</a:t>
            </a:r>
            <a:r>
              <a:rPr lang="tr-TR" sz="4000" dirty="0"/>
              <a:t>) Murat Ülker	</a:t>
            </a:r>
            <a:r>
              <a:rPr lang="tr-TR" sz="4000" dirty="0" smtClean="0"/>
              <a:t>	d</a:t>
            </a:r>
            <a:r>
              <a:rPr lang="tr-TR" sz="4000" dirty="0"/>
              <a:t>) </a:t>
            </a:r>
            <a:r>
              <a:rPr lang="tr-TR" sz="4000" dirty="0" smtClean="0"/>
              <a:t>Steve </a:t>
            </a:r>
            <a:r>
              <a:rPr lang="tr-TR" sz="4000" dirty="0" err="1" smtClean="0"/>
              <a:t>Jobs</a:t>
            </a:r>
            <a:endParaRPr lang="tr-TR" sz="4000" dirty="0"/>
          </a:p>
          <a:p>
            <a:pPr marL="0" indent="0">
              <a:buNone/>
            </a:pPr>
            <a:endParaRPr lang="tr-TR" sz="4000" dirty="0"/>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229952117"/>
      </p:ext>
    </p:extLst>
  </p:cSld>
  <p:clrMapOvr>
    <a:masterClrMapping/>
  </p:clrMapOvr>
  <mc:AlternateContent xmlns:mc="http://schemas.openxmlformats.org/markup-compatibility/2006">
    <mc:Choice xmlns:p14="http://schemas.microsoft.com/office/powerpoint/2010/main" xmlns="" Requires="p14">
      <p:transition spd="slow" p14:dur="3900" advClick="0">
        <p14:glitter pattern="hexagon"/>
      </p:transition>
    </mc:Choice>
    <mc:Fallback>
      <p:transition spd="slow" advClick="0">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rgbClr val="993300"/>
          </a:solidFill>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rmAutofit/>
          </a:bodyPr>
          <a:lstStyle/>
          <a:p>
            <a:r>
              <a:rPr lang="tr-TR" dirty="0" smtClean="0"/>
              <a:t>CEVAP14 </a:t>
            </a:r>
            <a:r>
              <a:rPr lang="tr-TR" dirty="0"/>
              <a:t>GENEL KÜLTÜR</a:t>
            </a:r>
          </a:p>
        </p:txBody>
      </p:sp>
      <p:sp>
        <p:nvSpPr>
          <p:cNvPr id="4" name="İçerik Yer Tutucusu 3"/>
          <p:cNvSpPr>
            <a:spLocks noGrp="1"/>
          </p:cNvSpPr>
          <p:nvPr>
            <p:ph idx="1"/>
          </p:nvPr>
        </p:nvSpPr>
        <p:spPr>
          <a:xfrm>
            <a:off x="457200" y="2708921"/>
            <a:ext cx="8229600" cy="2448272"/>
          </a:xfrm>
          <a:solidFill>
            <a:srgbClr val="993300"/>
          </a:solidFill>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rmAutofit/>
          </a:bodyPr>
          <a:lstStyle/>
          <a:p>
            <a:pPr algn="ctr">
              <a:spcBef>
                <a:spcPct val="0"/>
              </a:spcBef>
              <a:buNone/>
            </a:pPr>
            <a:r>
              <a:rPr lang="tr-TR" sz="9600" dirty="0" smtClean="0">
                <a:solidFill>
                  <a:schemeClr val="lt1"/>
                </a:solidFill>
              </a:rPr>
              <a:t>CEVAP=A</a:t>
            </a:r>
            <a:endParaRPr lang="tr-TR" sz="9600" dirty="0">
              <a:solidFill>
                <a:schemeClr val="lt1"/>
              </a:solidFill>
            </a:endParaRPr>
          </a:p>
        </p:txBody>
      </p:sp>
      <p:sp>
        <p:nvSpPr>
          <p:cNvPr id="5" name="Komut Düğmesi: Giriş 4">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2528739920"/>
      </p:ext>
    </p:extLst>
  </p:cSld>
  <p:clrMapOvr>
    <a:masterClrMapping/>
  </p:clrMapOvr>
  <mc:AlternateContent xmlns:mc="http://schemas.openxmlformats.org/markup-compatibility/2006">
    <mc:Choice xmlns:p14="http://schemas.microsoft.com/office/powerpoint/2010/main" xmlns="" Requires="p14">
      <p:transition spd="slow" p14:dur="3900" advClick="0">
        <p14:glitter pattern="hexagon"/>
      </p:transition>
    </mc:Choice>
    <mc:Fallback>
      <p:transition spd="slow" advClick="0">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3"/>
          </a:lnRef>
          <a:fillRef idx="3">
            <a:schemeClr val="accent3"/>
          </a:fillRef>
          <a:effectRef idx="3">
            <a:schemeClr val="accent3"/>
          </a:effectRef>
          <a:fontRef idx="minor">
            <a:schemeClr val="lt1"/>
          </a:fontRef>
        </p:style>
        <p:txBody>
          <a:bodyPr/>
          <a:lstStyle/>
          <a:p>
            <a:r>
              <a:rPr lang="tr-TR" dirty="0"/>
              <a:t>YEDEK SORU1 </a:t>
            </a:r>
            <a:r>
              <a:rPr lang="tr-TR" dirty="0" smtClean="0"/>
              <a:t>TÜRKÇE</a:t>
            </a:r>
            <a:endParaRPr lang="tr-TR" dirty="0"/>
          </a:p>
        </p:txBody>
      </p:sp>
      <p:sp>
        <p:nvSpPr>
          <p:cNvPr id="6" name="İçerik Yer Tutucusu 5"/>
          <p:cNvSpPr>
            <a:spLocks noGrp="1"/>
          </p:cNvSpPr>
          <p:nvPr>
            <p:ph idx="1"/>
          </p:nvPr>
        </p:nvSpPr>
        <p:spPr/>
        <p:txBody>
          <a:bodyPr>
            <a:normAutofit fontScale="92500" lnSpcReduction="10000"/>
          </a:bodyPr>
          <a:lstStyle/>
          <a:p>
            <a:pPr marL="0" indent="0">
              <a:buNone/>
            </a:pPr>
            <a:r>
              <a:rPr lang="tr-TR" sz="3600" b="1" dirty="0"/>
              <a:t>Aşağıdaki cümlelerden hangisinde “sıcak” sözcüğü diğerlerinden farklı bir anlamda kullanılmıştır?</a:t>
            </a:r>
            <a:endParaRPr lang="tr-TR" sz="3600" dirty="0"/>
          </a:p>
          <a:p>
            <a:pPr marL="0" indent="0">
              <a:buNone/>
            </a:pPr>
            <a:r>
              <a:rPr lang="tr-TR" sz="3600" dirty="0"/>
              <a:t> </a:t>
            </a:r>
          </a:p>
          <a:p>
            <a:pPr marL="0" indent="0">
              <a:buNone/>
            </a:pPr>
            <a:r>
              <a:rPr lang="tr-TR" sz="3600" dirty="0"/>
              <a:t>A)Çorbayı dikkatli iç, sıcak!</a:t>
            </a:r>
          </a:p>
          <a:p>
            <a:pPr marL="0" indent="0">
              <a:buNone/>
            </a:pPr>
            <a:r>
              <a:rPr lang="tr-TR" sz="3600" dirty="0"/>
              <a:t>B)Hava sıcaklığı gittikçe düşecekmiş.</a:t>
            </a:r>
          </a:p>
          <a:p>
            <a:pPr marL="0" indent="0">
              <a:buNone/>
            </a:pPr>
            <a:r>
              <a:rPr lang="tr-TR" sz="3600" dirty="0"/>
              <a:t>C)Ellerin ne kadar da sıcak!</a:t>
            </a:r>
          </a:p>
          <a:p>
            <a:pPr marL="0" indent="0">
              <a:buNone/>
            </a:pPr>
            <a:r>
              <a:rPr lang="tr-TR" sz="3600" dirty="0"/>
              <a:t>D) Sıcak bir gülüşü dostlarınızdan esirgemeyin.</a:t>
            </a:r>
          </a:p>
          <a:p>
            <a:pPr marL="0" indent="0">
              <a:buNone/>
            </a:pPr>
            <a:endParaRPr lang="tr-TR" sz="3600" dirty="0"/>
          </a:p>
        </p:txBody>
      </p:sp>
      <p:sp>
        <p:nvSpPr>
          <p:cNvPr id="5" name="Yuvarlatılmış Dikdörtgen 4">
            <a:hlinkClick r:id="" action="ppaction://hlinkshowjump?jump=nextslide"/>
          </p:cNvPr>
          <p:cNvSpPr/>
          <p:nvPr/>
        </p:nvSpPr>
        <p:spPr>
          <a:xfrm>
            <a:off x="7236296" y="6165304"/>
            <a:ext cx="1656184" cy="576064"/>
          </a:xfrm>
          <a:prstGeom prst="roundRect">
            <a:avLst>
              <a:gd name="adj" fmla="val 50000"/>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152963976"/>
      </p:ext>
    </p:extLst>
  </p:cSld>
  <p:clrMapOvr>
    <a:masterClrMapping/>
  </p:clrMapOvr>
  <mc:AlternateContent xmlns:mc="http://schemas.openxmlformats.org/markup-compatibility/2006">
    <mc:Choice xmlns:p14="http://schemas.microsoft.com/office/powerpoint/2010/main" xmlns="" Requires="p14">
      <p:transition spd="slow" p14:dur="1300" advClick="0">
        <p14:pan dir="u"/>
      </p:transition>
    </mc:Choice>
    <mc:Fallback>
      <p:transition spd="slow" advClick="0">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3"/>
          </a:lnRef>
          <a:fillRef idx="3">
            <a:schemeClr val="accent3"/>
          </a:fillRef>
          <a:effectRef idx="3">
            <a:schemeClr val="accent3"/>
          </a:effectRef>
          <a:fontRef idx="minor">
            <a:schemeClr val="lt1"/>
          </a:fontRef>
        </p:style>
        <p:txBody>
          <a:bodyPr/>
          <a:lstStyle/>
          <a:p>
            <a:r>
              <a:rPr lang="tr-TR" dirty="0"/>
              <a:t>YEDEK CEVAP1 </a:t>
            </a:r>
            <a:r>
              <a:rPr lang="tr-TR" dirty="0" smtClean="0"/>
              <a:t>TÜRKÇE</a:t>
            </a:r>
            <a:endParaRPr lang="tr-TR" dirty="0"/>
          </a:p>
        </p:txBody>
      </p:sp>
      <p:sp>
        <p:nvSpPr>
          <p:cNvPr id="4" name="İçerik Yer Tutucusu 3"/>
          <p:cNvSpPr>
            <a:spLocks noGrp="1"/>
          </p:cNvSpPr>
          <p:nvPr>
            <p:ph idx="1"/>
          </p:nvPr>
        </p:nvSpPr>
        <p:spPr>
          <a:xfrm>
            <a:off x="446856" y="2636912"/>
            <a:ext cx="8229600" cy="2736304"/>
          </a:xfrm>
        </p:spPr>
        <p:style>
          <a:lnRef idx="0">
            <a:schemeClr val="accent3"/>
          </a:lnRef>
          <a:fillRef idx="3">
            <a:schemeClr val="accent3"/>
          </a:fillRef>
          <a:effectRef idx="3">
            <a:schemeClr val="accent3"/>
          </a:effectRef>
          <a:fontRef idx="minor">
            <a:schemeClr val="lt1"/>
          </a:fontRef>
        </p:style>
        <p:txBody>
          <a:bodyPr vert="horz" lIns="91440" tIns="45720" rIns="91440" bIns="45720" rtlCol="0" anchor="ctr">
            <a:normAutofit/>
          </a:bodyPr>
          <a:lstStyle/>
          <a:p>
            <a:pPr algn="ctr">
              <a:spcBef>
                <a:spcPct val="0"/>
              </a:spcBef>
              <a:buNone/>
            </a:pPr>
            <a:r>
              <a:rPr lang="tr-TR" sz="9600" dirty="0" smtClean="0">
                <a:solidFill>
                  <a:schemeClr val="lt1"/>
                </a:solidFill>
              </a:rPr>
              <a:t>CEVAP=D</a:t>
            </a:r>
            <a:endParaRPr lang="tr-TR" sz="9600" dirty="0">
              <a:solidFill>
                <a:schemeClr val="lt1"/>
              </a:solidFill>
            </a:endParaRPr>
          </a:p>
        </p:txBody>
      </p:sp>
      <p:sp>
        <p:nvSpPr>
          <p:cNvPr id="5" name="Komut Düğmesi: Giriş 4">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889488804"/>
      </p:ext>
    </p:extLst>
  </p:cSld>
  <p:clrMapOvr>
    <a:masterClrMapping/>
  </p:clrMapOvr>
  <mc:AlternateContent xmlns:mc="http://schemas.openxmlformats.org/markup-compatibility/2006">
    <mc:Choice xmlns:p14="http://schemas.microsoft.com/office/powerpoint/2010/main" xmlns="" Requires="p14">
      <p:transition spd="slow" p14:dur="1300" advClick="0">
        <p14:pan dir="u"/>
      </p:transition>
    </mc:Choice>
    <mc:Fallback>
      <p:transition spd="slow" advClick="0">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lstStyle/>
          <a:p>
            <a:r>
              <a:rPr lang="tr-TR" dirty="0" smtClean="0"/>
              <a:t>YEDEK SORU2 MATEMATİK</a:t>
            </a:r>
            <a:endParaRPr lang="tr-TR" dirty="0"/>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İçerik Yer Tutucusu 2"/>
          <p:cNvSpPr>
            <a:spLocks noGrp="1"/>
          </p:cNvSpPr>
          <p:nvPr>
            <p:ph idx="1"/>
          </p:nvPr>
        </p:nvSpPr>
        <p:spPr>
          <a:xfrm>
            <a:off x="467544" y="1644057"/>
            <a:ext cx="8229600" cy="4525963"/>
          </a:xfrm>
        </p:spPr>
        <p:txBody>
          <a:bodyPr/>
          <a:lstStyle/>
          <a:p>
            <a:pPr marL="0" indent="0">
              <a:buNone/>
            </a:pPr>
            <a:r>
              <a:rPr lang="tr-TR" sz="4400" b="1" dirty="0">
                <a:effectLst>
                  <a:outerShdw blurRad="38100" dist="38100" dir="2700000" algn="tl">
                    <a:srgbClr val="000000">
                      <a:alpha val="43137"/>
                    </a:srgbClr>
                  </a:outerShdw>
                </a:effectLst>
              </a:rPr>
              <a:t>57 derecelik bir A açısının tümleri ile bütünlerinin toplamı kaçtır?</a:t>
            </a:r>
          </a:p>
          <a:p>
            <a:pPr marL="0" indent="0">
              <a:buNone/>
            </a:pPr>
            <a:r>
              <a:rPr lang="tr-TR" b="1" dirty="0"/>
              <a:t> </a:t>
            </a:r>
            <a:endParaRPr lang="tr-TR" dirty="0"/>
          </a:p>
          <a:p>
            <a:pPr marL="0" indent="0">
              <a:buNone/>
            </a:pPr>
            <a:r>
              <a:rPr lang="tr-TR" sz="4400" dirty="0"/>
              <a:t>A)  33	</a:t>
            </a:r>
            <a:r>
              <a:rPr lang="tr-TR" sz="4400" dirty="0" smtClean="0"/>
              <a:t>B</a:t>
            </a:r>
            <a:r>
              <a:rPr lang="tr-TR" sz="4400" dirty="0"/>
              <a:t>) 123	</a:t>
            </a:r>
            <a:r>
              <a:rPr lang="tr-TR" sz="4400" dirty="0" smtClean="0"/>
              <a:t>C</a:t>
            </a:r>
            <a:r>
              <a:rPr lang="tr-TR" sz="4400" dirty="0"/>
              <a:t>) 146	</a:t>
            </a:r>
            <a:r>
              <a:rPr lang="tr-TR" sz="4400" dirty="0" smtClean="0"/>
              <a:t>D</a:t>
            </a:r>
            <a:r>
              <a:rPr lang="tr-TR" sz="4400" dirty="0"/>
              <a:t>) 156</a:t>
            </a:r>
          </a:p>
          <a:p>
            <a:pPr marL="0" indent="0">
              <a:buNone/>
            </a:pPr>
            <a:r>
              <a:rPr lang="tr-TR" dirty="0" smtClean="0"/>
              <a:t> </a:t>
            </a:r>
            <a:endParaRPr lang="tr-TR" dirty="0"/>
          </a:p>
          <a:p>
            <a:pPr marL="0" indent="0">
              <a:buNone/>
            </a:pPr>
            <a:endParaRPr lang="tr-TR" dirty="0"/>
          </a:p>
        </p:txBody>
      </p:sp>
    </p:spTree>
    <p:extLst>
      <p:ext uri="{BB962C8B-B14F-4D97-AF65-F5344CB8AC3E}">
        <p14:creationId xmlns:p14="http://schemas.microsoft.com/office/powerpoint/2010/main" xmlns="" val="1070913961"/>
      </p:ext>
    </p:extLst>
  </p:cSld>
  <p:clrMapOvr>
    <a:masterClrMapping/>
  </p:clrMapOvr>
  <mc:AlternateContent xmlns:mc="http://schemas.openxmlformats.org/markup-compatibility/2006">
    <mc:Choice xmlns:p14="http://schemas.microsoft.com/office/powerpoint/2010/main" xmlns="" Requires="p14">
      <p:transition spd="slow" p14:dur="1400" advClick="0">
        <p14:doors dir="vert"/>
      </p:transition>
    </mc:Choice>
    <mc:Fallback>
      <p:transition spd="slow" advClick="0">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a:bodyPr>
          <a:lstStyle/>
          <a:p>
            <a:r>
              <a:rPr lang="tr-TR" dirty="0"/>
              <a:t>YEDEK </a:t>
            </a:r>
            <a:r>
              <a:rPr lang="tr-TR" dirty="0" smtClean="0"/>
              <a:t>CEVAP2 MATEMATİK</a:t>
            </a:r>
            <a:endParaRPr lang="tr-TR" dirty="0"/>
          </a:p>
        </p:txBody>
      </p:sp>
      <p:sp>
        <p:nvSpPr>
          <p:cNvPr id="4" name="İçerik Yer Tutucusu 3"/>
          <p:cNvSpPr>
            <a:spLocks noGrp="1"/>
          </p:cNvSpPr>
          <p:nvPr>
            <p:ph idx="1"/>
          </p:nvPr>
        </p:nvSpPr>
        <p:spPr>
          <a:xfrm>
            <a:off x="518864" y="2564904"/>
            <a:ext cx="8229600" cy="2664296"/>
          </a:xfrm>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a:bodyPr>
          <a:lstStyle/>
          <a:p>
            <a:pPr algn="ctr">
              <a:spcBef>
                <a:spcPct val="0"/>
              </a:spcBef>
              <a:buNone/>
            </a:pPr>
            <a:r>
              <a:rPr lang="tr-TR" sz="9600" dirty="0" smtClean="0">
                <a:solidFill>
                  <a:schemeClr val="lt1"/>
                </a:solidFill>
              </a:rPr>
              <a:t>CEVAP=D</a:t>
            </a:r>
            <a:endParaRPr lang="tr-TR" sz="9600" dirty="0">
              <a:solidFill>
                <a:schemeClr val="lt1"/>
              </a:solidFill>
            </a:endParaRPr>
          </a:p>
        </p:txBody>
      </p:sp>
      <p:sp>
        <p:nvSpPr>
          <p:cNvPr id="5" name="Komut Düğmesi: Giriş 4">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2328861463"/>
      </p:ext>
    </p:extLst>
  </p:cSld>
  <p:clrMapOvr>
    <a:masterClrMapping/>
  </p:clrMapOvr>
  <mc:AlternateContent xmlns:mc="http://schemas.openxmlformats.org/markup-compatibility/2006">
    <mc:Choice xmlns:p14="http://schemas.microsoft.com/office/powerpoint/2010/main" xmlns="" Requires="p14">
      <p:transition spd="slow" p14:dur="1400" advClick="0">
        <p14:doors dir="vert"/>
      </p:transition>
    </mc:Choice>
    <mc:Fallback>
      <p:transition spd="slow" advClick="0">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Metin kutusu 11"/>
          <p:cNvSpPr txBox="1"/>
          <p:nvPr/>
        </p:nvSpPr>
        <p:spPr>
          <a:xfrm>
            <a:off x="539552" y="3749457"/>
            <a:ext cx="8064896" cy="2800767"/>
          </a:xfrm>
          <a:prstGeom prst="rect">
            <a:avLst/>
          </a:prstGeom>
          <a:noFill/>
        </p:spPr>
        <p:txBody>
          <a:bodyPr wrap="square" rtlCol="0">
            <a:spAutoFit/>
          </a:bodyPr>
          <a:lstStyle/>
          <a:p>
            <a:r>
              <a:rPr lang="tr-TR" sz="2400" b="1" dirty="0">
                <a:effectLst>
                  <a:outerShdw blurRad="38100" dist="38100" dir="2700000" algn="tl">
                    <a:srgbClr val="000000">
                      <a:alpha val="43137"/>
                    </a:srgbClr>
                  </a:outerShdw>
                </a:effectLst>
              </a:rPr>
              <a:t>İnsan solunum sisteminde yukarıda verilen yapı ve organlar, görevleri ile eşleştirilecektir. Bu görevlerin hepsinin eşleştirilmesi için aşağıdakilerden hangisinin, yapı ve organlar kısmına eklenmesi gerekir</a:t>
            </a:r>
            <a:r>
              <a:rPr lang="tr-TR" sz="2400" b="1" dirty="0" smtClean="0">
                <a:effectLst>
                  <a:outerShdw blurRad="38100" dist="38100" dir="2700000" algn="tl">
                    <a:srgbClr val="000000">
                      <a:alpha val="43137"/>
                    </a:srgbClr>
                  </a:outerShdw>
                </a:effectLst>
              </a:rPr>
              <a:t>?</a:t>
            </a:r>
          </a:p>
          <a:p>
            <a:endParaRPr lang="tr-TR" sz="2400" b="1" dirty="0">
              <a:effectLst>
                <a:outerShdw blurRad="38100" dist="38100" dir="2700000" algn="tl">
                  <a:srgbClr val="000000">
                    <a:alpha val="43137"/>
                  </a:srgbClr>
                </a:outerShdw>
              </a:effectLst>
            </a:endParaRPr>
          </a:p>
          <a:p>
            <a:r>
              <a:rPr lang="tr-TR" sz="2800" dirty="0"/>
              <a:t>A) Yutak </a:t>
            </a:r>
            <a:r>
              <a:rPr lang="tr-TR" sz="2800" dirty="0" smtClean="0"/>
              <a:t>   B</a:t>
            </a:r>
            <a:r>
              <a:rPr lang="tr-TR" sz="2800" dirty="0"/>
              <a:t>) </a:t>
            </a:r>
            <a:r>
              <a:rPr lang="tr-TR" sz="2800" dirty="0" smtClean="0"/>
              <a:t>Alveol</a:t>
            </a:r>
            <a:r>
              <a:rPr lang="tr-TR" sz="2800" dirty="0"/>
              <a:t> </a:t>
            </a:r>
            <a:r>
              <a:rPr lang="tr-TR" sz="2800" dirty="0" smtClean="0"/>
              <a:t>  C</a:t>
            </a:r>
            <a:r>
              <a:rPr lang="tr-TR" sz="2800" dirty="0"/>
              <a:t>) Diyafram </a:t>
            </a:r>
            <a:r>
              <a:rPr lang="tr-TR" sz="2800" dirty="0" smtClean="0"/>
              <a:t> D</a:t>
            </a:r>
            <a:r>
              <a:rPr lang="tr-TR" sz="2800" dirty="0"/>
              <a:t>) Kaburga kası</a:t>
            </a:r>
          </a:p>
          <a:p>
            <a:endParaRPr lang="tr-TR" sz="2800" dirty="0"/>
          </a:p>
        </p:txBody>
      </p:sp>
      <p:sp>
        <p:nvSpPr>
          <p:cNvPr id="2" name="Başlık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lstStyle/>
          <a:p>
            <a:r>
              <a:rPr lang="tr-TR" dirty="0" smtClean="0"/>
              <a:t>YEDEK SORU3 FEN ve TEKNOLOJİ</a:t>
            </a:r>
            <a:endParaRPr lang="tr-TR" dirty="0"/>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graphicFrame>
        <p:nvGraphicFramePr>
          <p:cNvPr id="11" name="Tablo 10"/>
          <p:cNvGraphicFramePr>
            <a:graphicFrameLocks noGrp="1"/>
          </p:cNvGraphicFramePr>
          <p:nvPr>
            <p:extLst>
              <p:ext uri="{D42A27DB-BD31-4B8C-83A1-F6EECF244321}">
                <p14:modId xmlns:p14="http://schemas.microsoft.com/office/powerpoint/2010/main" xmlns="" val="3759563412"/>
              </p:ext>
            </p:extLst>
          </p:nvPr>
        </p:nvGraphicFramePr>
        <p:xfrm>
          <a:off x="539552" y="1508756"/>
          <a:ext cx="8064896" cy="2208276"/>
        </p:xfrm>
        <a:graphic>
          <a:graphicData uri="http://schemas.openxmlformats.org/drawingml/2006/table">
            <a:tbl>
              <a:tblPr firstRow="1" firstCol="1" bandRow="1">
                <a:tableStyleId>{284E427A-3D55-4303-BF80-6455036E1DE7}</a:tableStyleId>
              </a:tblPr>
              <a:tblGrid>
                <a:gridCol w="3168352"/>
                <a:gridCol w="4896544"/>
              </a:tblGrid>
              <a:tr h="254000">
                <a:tc>
                  <a:txBody>
                    <a:bodyPr/>
                    <a:lstStyle/>
                    <a:p>
                      <a:pPr>
                        <a:lnSpc>
                          <a:spcPct val="115000"/>
                        </a:lnSpc>
                        <a:spcAft>
                          <a:spcPts val="0"/>
                        </a:spcAft>
                      </a:pPr>
                      <a:r>
                        <a:rPr lang="tr-TR" sz="1800" dirty="0" smtClean="0">
                          <a:effectLst/>
                        </a:rPr>
                        <a:t>Solunum </a:t>
                      </a:r>
                      <a:r>
                        <a:rPr lang="tr-TR" sz="1800" dirty="0">
                          <a:effectLst/>
                        </a:rPr>
                        <a:t>sistemindeki yapı ve organlar</a:t>
                      </a:r>
                      <a:endParaRPr lang="tr-TR" sz="18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slope"/>
                      <a:lightRig rig="flood" dir="t"/>
                    </a:cell3D>
                  </a:tcPr>
                </a:tc>
                <a:tc>
                  <a:txBody>
                    <a:bodyPr/>
                    <a:lstStyle/>
                    <a:p>
                      <a:pPr>
                        <a:lnSpc>
                          <a:spcPct val="115000"/>
                        </a:lnSpc>
                        <a:spcAft>
                          <a:spcPts val="0"/>
                        </a:spcAft>
                      </a:pPr>
                      <a:r>
                        <a:rPr lang="tr-TR" sz="1800">
                          <a:effectLst/>
                        </a:rPr>
                        <a:t>Görevler:</a:t>
                      </a:r>
                    </a:p>
                    <a:p>
                      <a:pPr>
                        <a:lnSpc>
                          <a:spcPct val="115000"/>
                        </a:lnSpc>
                        <a:spcAft>
                          <a:spcPts val="0"/>
                        </a:spcAft>
                      </a:pPr>
                      <a:r>
                        <a:rPr lang="tr-TR" sz="1800">
                          <a:effectLst/>
                        </a:rPr>
                        <a:t> </a:t>
                      </a:r>
                      <a:endParaRPr lang="tr-TR" sz="180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slope"/>
                      <a:lightRig rig="flood" dir="t"/>
                    </a:cell3D>
                  </a:tcPr>
                </a:tc>
              </a:tr>
              <a:tr h="861060">
                <a:tc>
                  <a:txBody>
                    <a:bodyPr/>
                    <a:lstStyle/>
                    <a:p>
                      <a:pPr marL="342900" lvl="0" indent="-342900">
                        <a:lnSpc>
                          <a:spcPct val="115000"/>
                        </a:lnSpc>
                        <a:spcAft>
                          <a:spcPts val="0"/>
                        </a:spcAft>
                        <a:buFont typeface="Symbol"/>
                        <a:buChar char=""/>
                      </a:pPr>
                      <a:r>
                        <a:rPr lang="tr-TR" sz="1800" dirty="0">
                          <a:effectLst/>
                        </a:rPr>
                        <a:t>Burun</a:t>
                      </a:r>
                    </a:p>
                    <a:p>
                      <a:pPr>
                        <a:lnSpc>
                          <a:spcPct val="115000"/>
                        </a:lnSpc>
                        <a:spcAft>
                          <a:spcPts val="0"/>
                        </a:spcAft>
                      </a:pPr>
                      <a:r>
                        <a:rPr lang="tr-TR" sz="1800" dirty="0">
                          <a:effectLst/>
                        </a:rPr>
                        <a:t> </a:t>
                      </a:r>
                    </a:p>
                    <a:p>
                      <a:pPr marL="342900" lvl="0" indent="-342900">
                        <a:lnSpc>
                          <a:spcPct val="115000"/>
                        </a:lnSpc>
                        <a:spcAft>
                          <a:spcPts val="0"/>
                        </a:spcAft>
                        <a:buFont typeface="Symbol"/>
                        <a:buChar char=""/>
                      </a:pPr>
                      <a:r>
                        <a:rPr lang="tr-TR" sz="1800" dirty="0">
                          <a:effectLst/>
                        </a:rPr>
                        <a:t>Yutak</a:t>
                      </a:r>
                    </a:p>
                    <a:p>
                      <a:pPr>
                        <a:lnSpc>
                          <a:spcPct val="115000"/>
                        </a:lnSpc>
                        <a:spcAft>
                          <a:spcPts val="0"/>
                        </a:spcAft>
                      </a:pPr>
                      <a:r>
                        <a:rPr lang="tr-TR" sz="1800" dirty="0">
                          <a:effectLst/>
                        </a:rPr>
                        <a:t> </a:t>
                      </a:r>
                    </a:p>
                    <a:p>
                      <a:pPr marL="342900" lvl="0" indent="-342900">
                        <a:lnSpc>
                          <a:spcPct val="115000"/>
                        </a:lnSpc>
                        <a:spcAft>
                          <a:spcPts val="0"/>
                        </a:spcAft>
                        <a:buFont typeface="Symbol"/>
                        <a:buChar char=""/>
                      </a:pPr>
                      <a:r>
                        <a:rPr lang="tr-TR" sz="1800" dirty="0">
                          <a:effectLst/>
                        </a:rPr>
                        <a:t>Gırtlak</a:t>
                      </a:r>
                      <a:endParaRPr lang="tr-TR" sz="18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slope"/>
                      <a:lightRig rig="flood" dir="t"/>
                    </a:cell3D>
                  </a:tcPr>
                </a:tc>
                <a:tc>
                  <a:txBody>
                    <a:bodyPr/>
                    <a:lstStyle/>
                    <a:p>
                      <a:pPr marL="342900" lvl="0" indent="-342900">
                        <a:lnSpc>
                          <a:spcPct val="115000"/>
                        </a:lnSpc>
                        <a:spcAft>
                          <a:spcPts val="0"/>
                        </a:spcAft>
                        <a:buFont typeface="Symbol"/>
                        <a:buChar char=""/>
                      </a:pPr>
                      <a:r>
                        <a:rPr lang="tr-TR" sz="1800" dirty="0">
                          <a:effectLst/>
                        </a:rPr>
                        <a:t>Havayı akciğere iletmek</a:t>
                      </a:r>
                    </a:p>
                    <a:p>
                      <a:pPr marL="342900" lvl="0" indent="-342900">
                        <a:lnSpc>
                          <a:spcPct val="115000"/>
                        </a:lnSpc>
                        <a:spcAft>
                          <a:spcPts val="0"/>
                        </a:spcAft>
                        <a:buFont typeface="Symbol"/>
                        <a:buChar char=""/>
                      </a:pPr>
                      <a:r>
                        <a:rPr lang="tr-TR" sz="1800" dirty="0">
                          <a:effectLst/>
                        </a:rPr>
                        <a:t>Hava ve kan arasında gaz alışverişini sağlamak</a:t>
                      </a:r>
                    </a:p>
                    <a:p>
                      <a:pPr marL="342900" lvl="0" indent="-342900">
                        <a:lnSpc>
                          <a:spcPct val="115000"/>
                        </a:lnSpc>
                        <a:spcAft>
                          <a:spcPts val="0"/>
                        </a:spcAft>
                        <a:buFont typeface="Symbol"/>
                        <a:buChar char=""/>
                      </a:pPr>
                      <a:r>
                        <a:rPr lang="tr-TR" sz="1800" dirty="0">
                          <a:effectLst/>
                        </a:rPr>
                        <a:t>Alınan havayı nemlendirmek</a:t>
                      </a:r>
                    </a:p>
                    <a:p>
                      <a:pPr marL="342900" lvl="0" indent="-342900">
                        <a:lnSpc>
                          <a:spcPct val="115000"/>
                        </a:lnSpc>
                        <a:spcAft>
                          <a:spcPts val="0"/>
                        </a:spcAft>
                        <a:buFont typeface="Symbol"/>
                        <a:buChar char=""/>
                      </a:pPr>
                      <a:r>
                        <a:rPr lang="tr-TR" sz="1800" dirty="0">
                          <a:effectLst/>
                        </a:rPr>
                        <a:t>Havayı soluk borusuna </a:t>
                      </a:r>
                      <a:r>
                        <a:rPr lang="tr-TR" sz="1800" dirty="0" smtClean="0">
                          <a:effectLst/>
                        </a:rPr>
                        <a:t>iletmek</a:t>
                      </a:r>
                      <a:endParaRPr lang="tr-TR" sz="1800" dirty="0">
                        <a:effectLst/>
                        <a:latin typeface="Calibri"/>
                        <a:ea typeface="Calibri"/>
                        <a:cs typeface="Times New Roman"/>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slope"/>
                      <a:lightRig rig="flood" dir="t"/>
                    </a:cell3D>
                  </a:tcPr>
                </a:tc>
              </a:tr>
            </a:tbl>
          </a:graphicData>
        </a:graphic>
      </p:graphicFrame>
    </p:spTree>
    <p:extLst>
      <p:ext uri="{BB962C8B-B14F-4D97-AF65-F5344CB8AC3E}">
        <p14:creationId xmlns:p14="http://schemas.microsoft.com/office/powerpoint/2010/main" xmlns="" val="1972242688"/>
      </p:ext>
    </p:extLst>
  </p:cSld>
  <p:clrMapOvr>
    <a:masterClrMapping/>
  </p:clrMapOvr>
  <mc:AlternateContent xmlns:mc="http://schemas.openxmlformats.org/markup-compatibility/2006">
    <mc:Choice xmlns:p14="http://schemas.microsoft.com/office/powerpoint/2010/main" xmlns="" Requires="p14">
      <p:transition spd="slow" p14:dur="1400" advClick="0">
        <p14:doors dir="vert"/>
      </p:transition>
    </mc:Choice>
    <mc:Fallback>
      <p:transition spd="slow" advClick="0">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a:bodyPr>
          <a:lstStyle/>
          <a:p>
            <a:r>
              <a:rPr lang="tr-TR" dirty="0"/>
              <a:t>YEDEK </a:t>
            </a:r>
            <a:r>
              <a:rPr lang="tr-TR" dirty="0" smtClean="0"/>
              <a:t>CEVAP3 </a:t>
            </a:r>
            <a:r>
              <a:rPr lang="tr-TR" dirty="0"/>
              <a:t>FEN ve TEKNOLOJİ</a:t>
            </a:r>
          </a:p>
        </p:txBody>
      </p:sp>
      <p:sp>
        <p:nvSpPr>
          <p:cNvPr id="4" name="İçerik Yer Tutucusu 3"/>
          <p:cNvSpPr>
            <a:spLocks noGrp="1"/>
          </p:cNvSpPr>
          <p:nvPr>
            <p:ph idx="1"/>
          </p:nvPr>
        </p:nvSpPr>
        <p:spPr>
          <a:xfrm>
            <a:off x="446856" y="2636912"/>
            <a:ext cx="8229600" cy="2376264"/>
          </a:xfr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a:bodyPr>
          <a:lstStyle/>
          <a:p>
            <a:pPr algn="ctr">
              <a:spcBef>
                <a:spcPct val="0"/>
              </a:spcBef>
              <a:buNone/>
            </a:pPr>
            <a:r>
              <a:rPr lang="tr-TR" sz="9600" dirty="0" smtClean="0">
                <a:solidFill>
                  <a:schemeClr val="lt1"/>
                </a:solidFill>
              </a:rPr>
              <a:t>CEVAP=B</a:t>
            </a:r>
            <a:endParaRPr lang="tr-TR" sz="9600" dirty="0">
              <a:solidFill>
                <a:schemeClr val="lt1"/>
              </a:solidFill>
            </a:endParaRPr>
          </a:p>
        </p:txBody>
      </p:sp>
      <p:sp>
        <p:nvSpPr>
          <p:cNvPr id="5" name="Komut Düğmesi: Giriş 4">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1862334411"/>
      </p:ext>
    </p:extLst>
  </p:cSld>
  <p:clrMapOvr>
    <a:masterClrMapping/>
  </p:clrMapOvr>
  <mc:AlternateContent xmlns:mc="http://schemas.openxmlformats.org/markup-compatibility/2006">
    <mc:Choice xmlns:p14="http://schemas.microsoft.com/office/powerpoint/2010/main" xmlns="" Requires="p14">
      <p:transition spd="slow" p14:dur="1400" advClick="0">
        <p14:doors dir="vert"/>
      </p:transition>
    </mc:Choice>
    <mc:Fallback>
      <p:transition spd="slow" advClick="0">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tr-TR" dirty="0"/>
              <a:t>YEDEK </a:t>
            </a:r>
            <a:r>
              <a:rPr lang="tr-TR" dirty="0" smtClean="0"/>
              <a:t>SORU4 SOSYAL BİLGİLER</a:t>
            </a:r>
            <a:endParaRPr lang="tr-TR" dirty="0"/>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4" name="İçerik Yer Tutucusu 3"/>
          <p:cNvSpPr>
            <a:spLocks noGrp="1"/>
          </p:cNvSpPr>
          <p:nvPr>
            <p:ph idx="1"/>
          </p:nvPr>
        </p:nvSpPr>
        <p:spPr>
          <a:xfrm>
            <a:off x="457200" y="1600200"/>
            <a:ext cx="8229600" cy="4997152"/>
          </a:xfrm>
        </p:spPr>
        <p:txBody>
          <a:bodyPr>
            <a:noAutofit/>
          </a:bodyPr>
          <a:lstStyle/>
          <a:p>
            <a:pPr marL="0" indent="0">
              <a:buNone/>
            </a:pPr>
            <a:r>
              <a:rPr lang="tr-TR" sz="2800" dirty="0"/>
              <a:t>İzmir’de yaşayan dayısını ziyarete giden Nihan, burada zeytin ağaçlarını görmüş ve babasına “Babacığım, neden bu ağaçlar bizim bulunduğumuz bölgede yetişmiyor?” diye sormuştur. Babası ise bu soruya “Kızım, zeytin ağacı kış ılıklığı olan yerlerde yetişir.” diye cevap vermiştir. </a:t>
            </a:r>
          </a:p>
          <a:p>
            <a:pPr marL="0" indent="0">
              <a:buNone/>
            </a:pPr>
            <a:r>
              <a:rPr lang="tr-TR" sz="2800" b="1" dirty="0" smtClean="0"/>
              <a:t>Buna </a:t>
            </a:r>
            <a:r>
              <a:rPr lang="tr-TR" sz="2800" b="1" dirty="0"/>
              <a:t>göre, Nihan’ın yaşadığı bölge kesinlikle aşağıdakilerden hangisidir? </a:t>
            </a:r>
            <a:endParaRPr lang="tr-TR" sz="2800" dirty="0"/>
          </a:p>
          <a:p>
            <a:pPr marL="0" indent="0">
              <a:buNone/>
            </a:pPr>
            <a:r>
              <a:rPr lang="tr-TR" sz="2800" dirty="0"/>
              <a:t>A. Akdeniz              B. İç Anadolu </a:t>
            </a:r>
          </a:p>
          <a:p>
            <a:pPr marL="0" indent="0">
              <a:buNone/>
            </a:pPr>
            <a:r>
              <a:rPr lang="tr-TR" sz="2800" dirty="0"/>
              <a:t>C. Marmara              D. Güneydoğu Anadolu </a:t>
            </a:r>
          </a:p>
        </p:txBody>
      </p:sp>
    </p:spTree>
    <p:extLst>
      <p:ext uri="{BB962C8B-B14F-4D97-AF65-F5344CB8AC3E}">
        <p14:creationId xmlns:p14="http://schemas.microsoft.com/office/powerpoint/2010/main" xmlns="" val="3492485838"/>
      </p:ext>
    </p:extLst>
  </p:cSld>
  <p:clrMapOvr>
    <a:masterClrMapping/>
  </p:clrMapOvr>
  <mc:AlternateContent xmlns:mc="http://schemas.openxmlformats.org/markup-compatibility/2006">
    <mc:Choice xmlns:p14="http://schemas.microsoft.com/office/powerpoint/2010/main" xmlns="" Requires="p14">
      <p:transition spd="slow" p14:dur="1100" advClick="0">
        <p14:switch dir="r"/>
      </p:transition>
    </mc:Choice>
    <mc:Fallback>
      <p:transition spd="slow" advClick="0">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4"/>
          </a:lnRef>
          <a:fillRef idx="3">
            <a:schemeClr val="accent4"/>
          </a:fillRef>
          <a:effectRef idx="3">
            <a:schemeClr val="accent4"/>
          </a:effectRef>
          <a:fontRef idx="minor">
            <a:schemeClr val="lt1"/>
          </a:fontRef>
        </p:style>
        <p:txBody>
          <a:bodyPr/>
          <a:lstStyle/>
          <a:p>
            <a:r>
              <a:rPr lang="tr-TR" dirty="0"/>
              <a:t>YEDEK </a:t>
            </a:r>
            <a:r>
              <a:rPr lang="tr-TR" dirty="0" smtClean="0"/>
              <a:t>CEVAP4 SOSYAL BİLGİLER</a:t>
            </a:r>
            <a:endParaRPr lang="tr-TR" dirty="0"/>
          </a:p>
        </p:txBody>
      </p:sp>
      <p:sp>
        <p:nvSpPr>
          <p:cNvPr id="4" name="İçerik Yer Tutucusu 3"/>
          <p:cNvSpPr>
            <a:spLocks noGrp="1"/>
          </p:cNvSpPr>
          <p:nvPr>
            <p:ph idx="1"/>
          </p:nvPr>
        </p:nvSpPr>
        <p:spPr>
          <a:xfrm>
            <a:off x="457200" y="2780929"/>
            <a:ext cx="8229600" cy="2736304"/>
          </a:xfrm>
        </p:spPr>
        <p:style>
          <a:lnRef idx="0">
            <a:schemeClr val="accent4"/>
          </a:lnRef>
          <a:fillRef idx="3">
            <a:schemeClr val="accent4"/>
          </a:fillRef>
          <a:effectRef idx="3">
            <a:schemeClr val="accent4"/>
          </a:effectRef>
          <a:fontRef idx="minor">
            <a:schemeClr val="lt1"/>
          </a:fontRef>
        </p:style>
        <p:txBody>
          <a:bodyPr vert="horz" lIns="91440" tIns="45720" rIns="91440" bIns="45720" rtlCol="0" anchor="ctr">
            <a:normAutofit/>
          </a:bodyPr>
          <a:lstStyle/>
          <a:p>
            <a:pPr algn="ctr">
              <a:spcBef>
                <a:spcPct val="0"/>
              </a:spcBef>
              <a:buNone/>
            </a:pPr>
            <a:r>
              <a:rPr lang="tr-TR" sz="9600" dirty="0" smtClean="0">
                <a:solidFill>
                  <a:schemeClr val="lt1"/>
                </a:solidFill>
              </a:rPr>
              <a:t>CEVAP=B</a:t>
            </a:r>
            <a:endParaRPr lang="tr-TR" sz="9600" dirty="0">
              <a:solidFill>
                <a:schemeClr val="lt1"/>
              </a:solidFill>
            </a:endParaRPr>
          </a:p>
        </p:txBody>
      </p:sp>
      <p:sp>
        <p:nvSpPr>
          <p:cNvPr id="5" name="Komut Düğmesi: Giriş 4">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514622653"/>
      </p:ext>
    </p:extLst>
  </p:cSld>
  <p:clrMapOvr>
    <a:masterClrMapping/>
  </p:clrMapOvr>
  <mc:AlternateContent xmlns:mc="http://schemas.openxmlformats.org/markup-compatibility/2006">
    <mc:Choice xmlns:p14="http://schemas.microsoft.com/office/powerpoint/2010/main" xmlns="" Requires="p14">
      <p:transition spd="slow" p14:dur="1100" advClick="0">
        <p14:switch dir="r"/>
      </p:transition>
    </mc:Choice>
    <mc:Fallback>
      <p:transition spd="slow" advClick="0">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3"/>
          </a:lnRef>
          <a:fillRef idx="3">
            <a:schemeClr val="accent3"/>
          </a:fillRef>
          <a:effectRef idx="3">
            <a:schemeClr val="accent3"/>
          </a:effectRef>
          <a:fontRef idx="minor">
            <a:schemeClr val="lt1"/>
          </a:fontRef>
        </p:style>
        <p:txBody>
          <a:bodyPr/>
          <a:lstStyle/>
          <a:p>
            <a:r>
              <a:rPr lang="tr-TR" dirty="0" smtClean="0"/>
              <a:t>SORU1 TÜRKÇE</a:t>
            </a:r>
            <a:endParaRPr lang="tr-TR" dirty="0"/>
          </a:p>
        </p:txBody>
      </p:sp>
      <p:sp>
        <p:nvSpPr>
          <p:cNvPr id="3" name="İçerik Yer Tutucusu 2"/>
          <p:cNvSpPr>
            <a:spLocks noGrp="1"/>
          </p:cNvSpPr>
          <p:nvPr>
            <p:ph idx="1"/>
          </p:nvPr>
        </p:nvSpPr>
        <p:spPr>
          <a:xfrm>
            <a:off x="457200" y="1600200"/>
            <a:ext cx="8229600" cy="5141168"/>
          </a:xfrm>
        </p:spPr>
        <p:txBody>
          <a:bodyPr>
            <a:normAutofit lnSpcReduction="10000"/>
          </a:bodyPr>
          <a:lstStyle/>
          <a:p>
            <a:pPr marL="0" indent="0">
              <a:buNone/>
            </a:pPr>
            <a:r>
              <a:rPr lang="tr-TR" sz="3600" b="1" dirty="0">
                <a:effectLst>
                  <a:outerShdw blurRad="38100" dist="38100" dir="2700000" algn="tl">
                    <a:srgbClr val="000000">
                      <a:alpha val="43137"/>
                    </a:srgbClr>
                  </a:outerShdw>
                </a:effectLst>
              </a:rPr>
              <a:t>Aşağıdaki atasözlerinden hangisi az konuşmanın erdemli bir davranış olduğunu anlatır?</a:t>
            </a:r>
          </a:p>
          <a:p>
            <a:pPr marL="800100" indent="-742950">
              <a:buFont typeface="+mj-lt"/>
              <a:buAutoNum type="alphaLcParenR"/>
            </a:pPr>
            <a:r>
              <a:rPr lang="tr-TR" sz="4000" dirty="0"/>
              <a:t>Cahile söz anlatmak</a:t>
            </a:r>
            <a:r>
              <a:rPr lang="tr-TR" sz="4000" dirty="0" smtClean="0"/>
              <a:t>, deveye </a:t>
            </a:r>
            <a:r>
              <a:rPr lang="tr-TR" sz="4000" dirty="0"/>
              <a:t>hendek atlatmaktan güçtür.</a:t>
            </a:r>
          </a:p>
          <a:p>
            <a:pPr marL="800100" indent="-742950">
              <a:buFont typeface="+mj-lt"/>
              <a:buAutoNum type="alphaLcParenR"/>
            </a:pPr>
            <a:r>
              <a:rPr lang="tr-TR" sz="4000" dirty="0"/>
              <a:t>Sözü söyle alana</a:t>
            </a:r>
            <a:r>
              <a:rPr lang="tr-TR" sz="4000" dirty="0" smtClean="0"/>
              <a:t>, kulağında </a:t>
            </a:r>
            <a:r>
              <a:rPr lang="tr-TR" sz="4000" dirty="0"/>
              <a:t>kalana.</a:t>
            </a:r>
          </a:p>
          <a:p>
            <a:pPr marL="800100" indent="-742950">
              <a:buFont typeface="+mj-lt"/>
              <a:buAutoNum type="alphaLcParenR"/>
            </a:pPr>
            <a:r>
              <a:rPr lang="tr-TR" sz="4000" dirty="0"/>
              <a:t>Söz gümüşse sükût altındır.</a:t>
            </a:r>
          </a:p>
          <a:p>
            <a:pPr marL="800100" indent="-742950">
              <a:buFont typeface="+mj-lt"/>
              <a:buAutoNum type="alphaLcParenR"/>
            </a:pPr>
            <a:r>
              <a:rPr lang="tr-TR" sz="4000" dirty="0"/>
              <a:t>Söz var iş bitirir</a:t>
            </a:r>
            <a:r>
              <a:rPr lang="tr-TR" sz="4000" dirty="0" smtClean="0"/>
              <a:t>, söz </a:t>
            </a:r>
            <a:r>
              <a:rPr lang="tr-TR" sz="4000" dirty="0"/>
              <a:t>var baş yitirir.</a:t>
            </a:r>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720469145"/>
      </p:ext>
    </p:extLst>
  </p:cSld>
  <p:clrMapOvr>
    <a:masterClrMapping/>
  </p:clrMapOvr>
  <mc:AlternateContent xmlns:mc="http://schemas.openxmlformats.org/markup-compatibility/2006">
    <mc:Choice xmlns:p14="http://schemas.microsoft.com/office/powerpoint/2010/main" xmlns="" Requires="p14">
      <p:transition spd="slow" p14:dur="1400" advClick="0">
        <p14:ripple/>
      </p:transition>
    </mc:Choice>
    <mc:Fallback>
      <p:transition spd="slow" advClick="0">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5"/>
          </a:lnRef>
          <a:fillRef idx="3">
            <a:schemeClr val="accent5"/>
          </a:fillRef>
          <a:effectRef idx="3">
            <a:schemeClr val="accent5"/>
          </a:effectRef>
          <a:fontRef idx="minor">
            <a:schemeClr val="lt1"/>
          </a:fontRef>
        </p:style>
        <p:txBody>
          <a:bodyPr/>
          <a:lstStyle/>
          <a:p>
            <a:r>
              <a:rPr lang="tr-TR" dirty="0"/>
              <a:t>YEDEK </a:t>
            </a:r>
            <a:r>
              <a:rPr lang="tr-TR" dirty="0" smtClean="0"/>
              <a:t>SORU5 İNGİLİZCE</a:t>
            </a:r>
            <a:endParaRPr lang="tr-TR" dirty="0"/>
          </a:p>
        </p:txBody>
      </p:sp>
      <p:sp>
        <p:nvSpPr>
          <p:cNvPr id="3" name="İçerik Yer Tutucusu 2"/>
          <p:cNvSpPr>
            <a:spLocks noGrp="1"/>
          </p:cNvSpPr>
          <p:nvPr>
            <p:ph idx="1"/>
          </p:nvPr>
        </p:nvSpPr>
        <p:spPr/>
        <p:txBody>
          <a:bodyPr>
            <a:normAutofit/>
          </a:bodyPr>
          <a:lstStyle/>
          <a:p>
            <a:pPr marL="0" indent="0">
              <a:buNone/>
            </a:pPr>
            <a:r>
              <a:rPr lang="tr-TR" sz="4000" b="1" dirty="0"/>
              <a:t>Ali is ......... he can </a:t>
            </a:r>
            <a:r>
              <a:rPr lang="tr-TR" sz="4000" b="1" dirty="0" err="1"/>
              <a:t>eat</a:t>
            </a:r>
            <a:r>
              <a:rPr lang="tr-TR" sz="4000" b="1" dirty="0"/>
              <a:t> </a:t>
            </a:r>
            <a:r>
              <a:rPr lang="tr-TR" sz="4000" b="1" dirty="0" err="1"/>
              <a:t>five</a:t>
            </a:r>
            <a:r>
              <a:rPr lang="tr-TR" sz="4000" b="1" dirty="0"/>
              <a:t> </a:t>
            </a:r>
            <a:r>
              <a:rPr lang="tr-TR" sz="4000" b="1" dirty="0" err="1"/>
              <a:t>hamburgers</a:t>
            </a:r>
            <a:r>
              <a:rPr lang="tr-TR" sz="4000" b="1" dirty="0"/>
              <a:t>.</a:t>
            </a:r>
            <a:endParaRPr lang="tr-TR" sz="4000" dirty="0"/>
          </a:p>
          <a:p>
            <a:pPr marL="0" indent="0">
              <a:buNone/>
            </a:pPr>
            <a:r>
              <a:rPr lang="tr-TR" sz="4000" b="1" dirty="0"/>
              <a:t>A)</a:t>
            </a:r>
            <a:r>
              <a:rPr lang="tr-TR" sz="4000" dirty="0"/>
              <a:t> </a:t>
            </a:r>
            <a:r>
              <a:rPr lang="tr-TR" sz="4000" dirty="0" err="1"/>
              <a:t>angry</a:t>
            </a:r>
            <a:r>
              <a:rPr lang="tr-TR" sz="4000" dirty="0"/>
              <a:t>                 </a:t>
            </a:r>
          </a:p>
          <a:p>
            <a:pPr marL="0" indent="0">
              <a:buNone/>
            </a:pPr>
            <a:r>
              <a:rPr lang="tr-TR" sz="4000" b="1" dirty="0"/>
              <a:t>B)</a:t>
            </a:r>
            <a:r>
              <a:rPr lang="tr-TR" sz="4000" dirty="0"/>
              <a:t> </a:t>
            </a:r>
            <a:r>
              <a:rPr lang="tr-TR" sz="4000" dirty="0" err="1"/>
              <a:t>thirsty</a:t>
            </a:r>
            <a:r>
              <a:rPr lang="tr-TR" sz="4000" dirty="0"/>
              <a:t>        </a:t>
            </a:r>
          </a:p>
          <a:p>
            <a:pPr marL="0" indent="0">
              <a:buNone/>
            </a:pPr>
            <a:r>
              <a:rPr lang="tr-TR" sz="4000" b="1" dirty="0"/>
              <a:t>C)</a:t>
            </a:r>
            <a:r>
              <a:rPr lang="tr-TR" sz="4000" dirty="0"/>
              <a:t> </a:t>
            </a:r>
            <a:r>
              <a:rPr lang="tr-TR" sz="4000" dirty="0" err="1"/>
              <a:t>hungry</a:t>
            </a:r>
            <a:r>
              <a:rPr lang="tr-TR" sz="4000" dirty="0"/>
              <a:t>           </a:t>
            </a:r>
          </a:p>
          <a:p>
            <a:pPr marL="0" indent="0">
              <a:buNone/>
            </a:pPr>
            <a:r>
              <a:rPr lang="tr-TR" sz="4000" b="1" dirty="0"/>
              <a:t>D)</a:t>
            </a:r>
            <a:r>
              <a:rPr lang="tr-TR" sz="4000" dirty="0"/>
              <a:t> </a:t>
            </a:r>
            <a:r>
              <a:rPr lang="tr-TR" sz="4000" dirty="0" err="1"/>
              <a:t>heavy</a:t>
            </a:r>
            <a:endParaRPr lang="tr-TR" sz="4000" dirty="0"/>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6" name="Resim 5" descr="http://www.signsbyyou.com/images/decals/140c/H/103/445.gif"/>
          <p:cNvPicPr/>
          <p:nvPr/>
        </p:nvPicPr>
        <p:blipFill>
          <a:blip r:embed="rId2" r:link="rId3" cstate="print">
            <a:extLst>
              <a:ext uri="{28A0092B-C50C-407E-A947-70E740481C1C}">
                <a14:useLocalDpi xmlns:a14="http://schemas.microsoft.com/office/drawing/2010/main" xmlns="" val="0"/>
              </a:ext>
            </a:extLst>
          </a:blip>
          <a:srcRect/>
          <a:stretch>
            <a:fillRect/>
          </a:stretch>
        </p:blipFill>
        <p:spPr bwMode="auto">
          <a:xfrm>
            <a:off x="4139952" y="2564904"/>
            <a:ext cx="3744416" cy="3290865"/>
          </a:xfrm>
          <a:prstGeom prst="rect">
            <a:avLst/>
          </a:prstGeom>
          <a:noFill/>
          <a:effectLst>
            <a:outerShdw blurRad="76200" dir="13500000" sy="23000" kx="1200000" algn="br" rotWithShape="0">
              <a:prstClr val="black">
                <a:alpha val="20000"/>
              </a:prstClr>
            </a:outerShdw>
          </a:effectLst>
        </p:spPr>
      </p:pic>
    </p:spTree>
    <p:extLst>
      <p:ext uri="{BB962C8B-B14F-4D97-AF65-F5344CB8AC3E}">
        <p14:creationId xmlns:p14="http://schemas.microsoft.com/office/powerpoint/2010/main" xmlns="" val="3226809879"/>
      </p:ext>
    </p:extLst>
  </p:cSld>
  <p:clrMapOvr>
    <a:masterClrMapping/>
  </p:clrMapOvr>
  <mc:AlternateContent xmlns:mc="http://schemas.openxmlformats.org/markup-compatibility/2006">
    <mc:Choice xmlns:p14="http://schemas.microsoft.com/office/powerpoint/2010/main" xmlns="" Requires="p14">
      <p:transition spd="slow" p14:dur="1100" advClick="0">
        <p14:switch dir="r"/>
      </p:transition>
    </mc:Choice>
    <mc:Fallback>
      <p:transition spd="slow" advClick="0">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5"/>
          </a:lnRef>
          <a:fillRef idx="3">
            <a:schemeClr val="accent5"/>
          </a:fillRef>
          <a:effectRef idx="3">
            <a:schemeClr val="accent5"/>
          </a:effectRef>
          <a:fontRef idx="minor">
            <a:schemeClr val="lt1"/>
          </a:fontRef>
        </p:style>
        <p:txBody>
          <a:bodyPr/>
          <a:lstStyle/>
          <a:p>
            <a:r>
              <a:rPr lang="tr-TR" dirty="0"/>
              <a:t>YEDEK </a:t>
            </a:r>
            <a:r>
              <a:rPr lang="tr-TR" dirty="0" smtClean="0"/>
              <a:t>CEVAP5 İNGİLİZCE</a:t>
            </a:r>
            <a:endParaRPr lang="tr-TR" dirty="0"/>
          </a:p>
        </p:txBody>
      </p:sp>
      <p:sp>
        <p:nvSpPr>
          <p:cNvPr id="4" name="İçerik Yer Tutucusu 3"/>
          <p:cNvSpPr>
            <a:spLocks noGrp="1"/>
          </p:cNvSpPr>
          <p:nvPr>
            <p:ph idx="1"/>
          </p:nvPr>
        </p:nvSpPr>
        <p:spPr>
          <a:xfrm>
            <a:off x="467544" y="2564904"/>
            <a:ext cx="8229600" cy="2448272"/>
          </a:xfrm>
        </p:spPr>
        <p:style>
          <a:lnRef idx="0">
            <a:schemeClr val="accent5"/>
          </a:lnRef>
          <a:fillRef idx="3">
            <a:schemeClr val="accent5"/>
          </a:fillRef>
          <a:effectRef idx="3">
            <a:schemeClr val="accent5"/>
          </a:effectRef>
          <a:fontRef idx="minor">
            <a:schemeClr val="lt1"/>
          </a:fontRef>
        </p:style>
        <p:txBody>
          <a:bodyPr vert="horz" lIns="91440" tIns="45720" rIns="91440" bIns="45720" rtlCol="0" anchor="ctr">
            <a:normAutofit/>
          </a:bodyPr>
          <a:lstStyle/>
          <a:p>
            <a:pPr algn="ctr">
              <a:spcBef>
                <a:spcPct val="0"/>
              </a:spcBef>
              <a:buNone/>
            </a:pPr>
            <a:r>
              <a:rPr lang="tr-TR" sz="9600" dirty="0" smtClean="0">
                <a:solidFill>
                  <a:schemeClr val="lt1"/>
                </a:solidFill>
              </a:rPr>
              <a:t>CEVAP=C</a:t>
            </a:r>
            <a:endParaRPr lang="tr-TR" sz="9600" dirty="0">
              <a:solidFill>
                <a:schemeClr val="lt1"/>
              </a:solidFill>
            </a:endParaRPr>
          </a:p>
        </p:txBody>
      </p:sp>
      <p:sp>
        <p:nvSpPr>
          <p:cNvPr id="5" name="Komut Düğmesi: Giriş 4">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2258756330"/>
      </p:ext>
    </p:extLst>
  </p:cSld>
  <p:clrMapOvr>
    <a:masterClrMapping/>
  </p:clrMapOvr>
  <mc:AlternateContent xmlns:mc="http://schemas.openxmlformats.org/markup-compatibility/2006">
    <mc:Choice xmlns:p14="http://schemas.microsoft.com/office/powerpoint/2010/main" xmlns="" Requires="p14">
      <p:transition spd="slow" p14:dur="1100" advClick="0">
        <p14:switch dir="r"/>
      </p:transition>
    </mc:Choice>
    <mc:Fallback>
      <p:transition spd="slow" advClick="0">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rgbClr val="993300"/>
          </a:solidFill>
        </p:spPr>
        <p:style>
          <a:lnRef idx="0">
            <a:schemeClr val="accent6"/>
          </a:lnRef>
          <a:fillRef idx="3">
            <a:schemeClr val="accent6"/>
          </a:fillRef>
          <a:effectRef idx="3">
            <a:schemeClr val="accent6"/>
          </a:effectRef>
          <a:fontRef idx="minor">
            <a:schemeClr val="lt1"/>
          </a:fontRef>
        </p:style>
        <p:txBody>
          <a:bodyPr/>
          <a:lstStyle/>
          <a:p>
            <a:r>
              <a:rPr lang="tr-TR" dirty="0"/>
              <a:t>YEDEK </a:t>
            </a:r>
            <a:r>
              <a:rPr lang="tr-TR" dirty="0" smtClean="0"/>
              <a:t>SORU6 GENEL KÜLTÜR</a:t>
            </a:r>
            <a:endParaRPr lang="tr-TR" dirty="0"/>
          </a:p>
        </p:txBody>
      </p:sp>
      <p:sp>
        <p:nvSpPr>
          <p:cNvPr id="3" name="İçerik Yer Tutucusu 2"/>
          <p:cNvSpPr>
            <a:spLocks noGrp="1"/>
          </p:cNvSpPr>
          <p:nvPr>
            <p:ph idx="1"/>
          </p:nvPr>
        </p:nvSpPr>
        <p:spPr/>
        <p:txBody>
          <a:bodyPr>
            <a:normAutofit/>
          </a:bodyPr>
          <a:lstStyle/>
          <a:p>
            <a:pPr marL="0" indent="0" fontAlgn="base">
              <a:buNone/>
            </a:pPr>
            <a:r>
              <a:rPr lang="tr-TR" sz="4000" b="1" dirty="0">
                <a:effectLst>
                  <a:outerShdw blurRad="38100" dist="38100" dir="2700000" algn="tl">
                    <a:srgbClr val="000000">
                      <a:alpha val="43137"/>
                    </a:srgbClr>
                  </a:outerShdw>
                </a:effectLst>
              </a:rPr>
              <a:t>Kadınlara seçme ve seçilme hakkı tanıyan ilk ülke hangisidir ?</a:t>
            </a:r>
          </a:p>
          <a:p>
            <a:pPr marL="0" indent="0">
              <a:buNone/>
            </a:pPr>
            <a:endParaRPr lang="tr-TR" dirty="0" smtClean="0"/>
          </a:p>
          <a:p>
            <a:pPr marL="0" indent="0">
              <a:buNone/>
            </a:pPr>
            <a:r>
              <a:rPr lang="tr-TR" sz="4000" dirty="0" smtClean="0"/>
              <a:t>a</a:t>
            </a:r>
            <a:r>
              <a:rPr lang="tr-TR" sz="4000" dirty="0"/>
              <a:t>) </a:t>
            </a:r>
            <a:r>
              <a:rPr lang="tr-TR" sz="4000" dirty="0" smtClean="0"/>
              <a:t>İngiltere</a:t>
            </a:r>
            <a:r>
              <a:rPr lang="tr-TR" sz="4000" dirty="0"/>
              <a:t>		</a:t>
            </a:r>
            <a:r>
              <a:rPr lang="tr-TR" sz="4000" dirty="0" smtClean="0"/>
              <a:t>  b</a:t>
            </a:r>
            <a:r>
              <a:rPr lang="tr-TR" sz="4000" dirty="0"/>
              <a:t>) </a:t>
            </a:r>
            <a:r>
              <a:rPr lang="tr-TR" sz="4000" dirty="0" smtClean="0"/>
              <a:t>Amerika</a:t>
            </a:r>
            <a:r>
              <a:rPr lang="tr-TR" sz="4000" dirty="0"/>
              <a:t>	</a:t>
            </a:r>
            <a:endParaRPr lang="tr-TR" sz="4000" dirty="0" smtClean="0"/>
          </a:p>
          <a:p>
            <a:pPr marL="0" indent="0">
              <a:buNone/>
            </a:pPr>
            <a:r>
              <a:rPr lang="tr-TR" sz="4000" dirty="0" smtClean="0"/>
              <a:t>c</a:t>
            </a:r>
            <a:r>
              <a:rPr lang="tr-TR" sz="4000" dirty="0"/>
              <a:t>) </a:t>
            </a:r>
            <a:r>
              <a:rPr lang="tr-TR" sz="4000" dirty="0" smtClean="0"/>
              <a:t>İsviçre </a:t>
            </a:r>
            <a:r>
              <a:rPr lang="tr-TR" sz="4000" dirty="0"/>
              <a:t>		</a:t>
            </a:r>
            <a:r>
              <a:rPr lang="tr-TR" sz="4000" dirty="0" smtClean="0"/>
              <a:t>  d</a:t>
            </a:r>
            <a:r>
              <a:rPr lang="tr-TR" sz="4000" dirty="0"/>
              <a:t>) </a:t>
            </a:r>
            <a:r>
              <a:rPr lang="tr-TR" sz="4000" dirty="0" smtClean="0"/>
              <a:t>Türkiye</a:t>
            </a:r>
            <a:endParaRPr lang="tr-TR" sz="4000" dirty="0"/>
          </a:p>
          <a:p>
            <a:pPr marL="0" indent="0">
              <a:buNone/>
            </a:pPr>
            <a:endParaRPr lang="tr-TR" dirty="0"/>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3005294686"/>
      </p:ext>
    </p:extLst>
  </p:cSld>
  <p:clrMapOvr>
    <a:masterClrMapping/>
  </p:clrMapOvr>
  <mc:AlternateContent xmlns:mc="http://schemas.openxmlformats.org/markup-compatibility/2006">
    <mc:Choice xmlns:p14="http://schemas.microsoft.com/office/powerpoint/2010/main" xmlns="" Requires="p14">
      <p:transition spd="slow" p14:dur="1100" advClick="0">
        <p14:switch dir="r"/>
      </p:transition>
    </mc:Choice>
    <mc:Fallback>
      <p:transition spd="slow" advClick="0">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rgbClr val="993300"/>
          </a:solidFill>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rmAutofit/>
          </a:bodyPr>
          <a:lstStyle/>
          <a:p>
            <a:r>
              <a:rPr lang="tr-TR" dirty="0"/>
              <a:t>YEDEK </a:t>
            </a:r>
            <a:r>
              <a:rPr lang="tr-TR" dirty="0" smtClean="0"/>
              <a:t>CEVAP6 </a:t>
            </a:r>
            <a:r>
              <a:rPr lang="tr-TR" dirty="0"/>
              <a:t>GENEL KÜLTÜR</a:t>
            </a:r>
          </a:p>
        </p:txBody>
      </p:sp>
      <p:sp>
        <p:nvSpPr>
          <p:cNvPr id="4" name="İçerik Yer Tutucusu 3"/>
          <p:cNvSpPr>
            <a:spLocks noGrp="1"/>
          </p:cNvSpPr>
          <p:nvPr>
            <p:ph idx="1"/>
          </p:nvPr>
        </p:nvSpPr>
        <p:spPr>
          <a:xfrm>
            <a:off x="425929" y="2636912"/>
            <a:ext cx="8229600" cy="2304256"/>
          </a:xfrm>
          <a:solidFill>
            <a:srgbClr val="993300"/>
          </a:solidFill>
        </p:spPr>
        <p:style>
          <a:lnRef idx="0">
            <a:schemeClr val="accent6"/>
          </a:lnRef>
          <a:fillRef idx="3">
            <a:schemeClr val="accent6"/>
          </a:fillRef>
          <a:effectRef idx="3">
            <a:schemeClr val="accent6"/>
          </a:effectRef>
          <a:fontRef idx="minor">
            <a:schemeClr val="lt1"/>
          </a:fontRef>
        </p:style>
        <p:txBody>
          <a:bodyPr vert="horz" lIns="91440" tIns="45720" rIns="91440" bIns="45720" rtlCol="0" anchor="ctr">
            <a:normAutofit/>
          </a:bodyPr>
          <a:lstStyle/>
          <a:p>
            <a:pPr algn="ctr">
              <a:spcBef>
                <a:spcPct val="0"/>
              </a:spcBef>
              <a:buNone/>
            </a:pPr>
            <a:r>
              <a:rPr lang="tr-TR" sz="9600" dirty="0" smtClean="0">
                <a:solidFill>
                  <a:schemeClr val="lt1"/>
                </a:solidFill>
              </a:rPr>
              <a:t>CEVAP=D</a:t>
            </a:r>
            <a:endParaRPr lang="tr-TR" sz="9600" dirty="0">
              <a:solidFill>
                <a:schemeClr val="lt1"/>
              </a:solidFill>
            </a:endParaRPr>
          </a:p>
        </p:txBody>
      </p:sp>
      <p:sp>
        <p:nvSpPr>
          <p:cNvPr id="5" name="Komut Düğmesi: Giriş 4">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1303501276"/>
      </p:ext>
    </p:extLst>
  </p:cSld>
  <p:clrMapOvr>
    <a:masterClrMapping/>
  </p:clrMapOvr>
  <mc:AlternateContent xmlns:mc="http://schemas.openxmlformats.org/markup-compatibility/2006">
    <mc:Choice xmlns:p14="http://schemas.microsoft.com/office/powerpoint/2010/main" xmlns="" Requires="p14">
      <p:transition spd="slow" p14:dur="1100" advClick="0">
        <p14:switch dir="r"/>
      </p:transition>
    </mc:Choice>
    <mc:Fallback>
      <p:transition spd="slow" advClick="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3"/>
          </a:lnRef>
          <a:fillRef idx="3">
            <a:schemeClr val="accent3"/>
          </a:fillRef>
          <a:effectRef idx="3">
            <a:schemeClr val="accent3"/>
          </a:effectRef>
          <a:fontRef idx="minor">
            <a:schemeClr val="lt1"/>
          </a:fontRef>
        </p:style>
        <p:txBody>
          <a:bodyPr/>
          <a:lstStyle/>
          <a:p>
            <a:r>
              <a:rPr lang="tr-TR" dirty="0" smtClean="0"/>
              <a:t>CEVAP1 TÜRKÇE</a:t>
            </a:r>
            <a:endParaRPr lang="tr-TR" dirty="0"/>
          </a:p>
        </p:txBody>
      </p:sp>
      <p:sp>
        <p:nvSpPr>
          <p:cNvPr id="4" name="İçerik Yer Tutucusu 3"/>
          <p:cNvSpPr>
            <a:spLocks noGrp="1"/>
          </p:cNvSpPr>
          <p:nvPr>
            <p:ph idx="1"/>
          </p:nvPr>
        </p:nvSpPr>
        <p:spPr>
          <a:xfrm>
            <a:off x="417479" y="2924944"/>
            <a:ext cx="8229600" cy="1800200"/>
          </a:xfrm>
        </p:spPr>
        <p:style>
          <a:lnRef idx="1">
            <a:schemeClr val="accent3"/>
          </a:lnRef>
          <a:fillRef idx="2">
            <a:schemeClr val="accent3"/>
          </a:fillRef>
          <a:effectRef idx="1">
            <a:schemeClr val="accent3"/>
          </a:effectRef>
          <a:fontRef idx="minor">
            <a:schemeClr val="dk1"/>
          </a:fontRef>
        </p:style>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indent="0" algn="ctr">
              <a:buNone/>
            </a:pPr>
            <a:r>
              <a:rPr lang="tr-TR" sz="9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r>
              <a:rPr lang="tr-TR" sz="9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r>
              <a:rPr lang="tr-TR" sz="9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a:t>
            </a:r>
            <a:r>
              <a:rPr lang="tr-TR" sz="9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a:t>
            </a:r>
          </a:p>
          <a:p>
            <a:pPr marL="0" indent="0">
              <a:buNone/>
            </a:pPr>
            <a:endParaRPr lang="tr-TR"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3" name="Komut Düğmesi: Giriş 2">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2608093069"/>
      </p:ext>
    </p:extLst>
  </p:cSld>
  <p:clrMapOvr>
    <a:masterClrMapping/>
  </p:clrMapOvr>
  <mc:AlternateContent xmlns:mc="http://schemas.openxmlformats.org/markup-compatibility/2006">
    <mc:Choice xmlns:p14="http://schemas.microsoft.com/office/powerpoint/2010/main" xmlns="" Requires="p14">
      <p:transition spd="slow" p14:dur="1400" advClick="0">
        <p14:ripple/>
      </p:transition>
    </mc:Choice>
    <mc:Fallback>
      <p:transition spd="slow" advClick="0">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a:lstStyle/>
          <a:p>
            <a:r>
              <a:rPr lang="tr-TR" dirty="0" smtClean="0"/>
              <a:t>SORU2 MATEMATİK</a:t>
            </a:r>
            <a:endParaRPr lang="tr-TR" dirty="0"/>
          </a:p>
        </p:txBody>
      </p:sp>
      <p:sp>
        <p:nvSpPr>
          <p:cNvPr id="3" name="İçerik Yer Tutucusu 2"/>
          <p:cNvSpPr>
            <a:spLocks noGrp="1"/>
          </p:cNvSpPr>
          <p:nvPr>
            <p:ph idx="1"/>
          </p:nvPr>
        </p:nvSpPr>
        <p:spPr>
          <a:xfrm>
            <a:off x="457200" y="1600200"/>
            <a:ext cx="8229600" cy="5141168"/>
          </a:xfrm>
        </p:spPr>
        <p:txBody>
          <a:bodyPr>
            <a:noAutofit/>
          </a:bodyPr>
          <a:lstStyle/>
          <a:p>
            <a:pPr marL="0" indent="0">
              <a:buNone/>
            </a:pPr>
            <a:r>
              <a:rPr lang="tr-TR" sz="4000" b="1" dirty="0"/>
              <a:t>196 bilye yaşları 11, 10 ve 7 olan üç çocuk arasında yaşları ile </a:t>
            </a:r>
            <a:r>
              <a:rPr lang="tr-TR" sz="4000" b="1" u="sng" dirty="0">
                <a:effectLst>
                  <a:outerShdw blurRad="38100" dist="38100" dir="2700000" algn="tl">
                    <a:srgbClr val="000000">
                      <a:alpha val="43137"/>
                    </a:srgbClr>
                  </a:outerShdw>
                </a:effectLst>
              </a:rPr>
              <a:t>orantılı </a:t>
            </a:r>
            <a:r>
              <a:rPr lang="tr-TR" sz="4000" b="1" dirty="0"/>
              <a:t>olarak paylaştırılacaktır. En çok bilye alan en az bilye alandan kaç fazla bilye almıştır</a:t>
            </a:r>
            <a:r>
              <a:rPr lang="tr-TR" sz="4000" b="1" dirty="0" smtClean="0"/>
              <a:t>.</a:t>
            </a:r>
          </a:p>
          <a:p>
            <a:pPr marL="0" indent="0">
              <a:buNone/>
            </a:pPr>
            <a:endParaRPr lang="tr-TR" sz="4000" dirty="0"/>
          </a:p>
          <a:p>
            <a:pPr marL="0" indent="0">
              <a:buNone/>
            </a:pPr>
            <a:r>
              <a:rPr lang="tr-TR" sz="4000" dirty="0"/>
              <a:t> </a:t>
            </a:r>
            <a:r>
              <a:rPr lang="tr-TR" sz="4000" dirty="0" smtClean="0"/>
              <a:t>A</a:t>
            </a:r>
            <a:r>
              <a:rPr lang="tr-TR" sz="4000" dirty="0"/>
              <a:t>)  7	</a:t>
            </a:r>
            <a:r>
              <a:rPr lang="tr-TR" sz="4000" dirty="0" smtClean="0"/>
              <a:t>B) </a:t>
            </a:r>
            <a:r>
              <a:rPr lang="tr-TR" sz="4000" dirty="0"/>
              <a:t>49	</a:t>
            </a:r>
            <a:r>
              <a:rPr lang="tr-TR" sz="4000" dirty="0" smtClean="0"/>
              <a:t>C</a:t>
            </a:r>
            <a:r>
              <a:rPr lang="tr-TR" sz="4000" dirty="0"/>
              <a:t>) 28	</a:t>
            </a:r>
            <a:r>
              <a:rPr lang="tr-TR" sz="4000" dirty="0" smtClean="0"/>
              <a:t>D</a:t>
            </a:r>
            <a:r>
              <a:rPr lang="tr-TR" sz="4000" dirty="0"/>
              <a:t>) 77</a:t>
            </a:r>
          </a:p>
          <a:p>
            <a:pPr marL="0" indent="0">
              <a:buNone/>
            </a:pPr>
            <a:endParaRPr lang="tr-TR" sz="4000" dirty="0"/>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1695162569"/>
      </p:ext>
    </p:extLst>
  </p:cSld>
  <p:clrMapOvr>
    <a:masterClrMapping/>
  </p:clrMapOvr>
  <mc:AlternateContent xmlns:mc="http://schemas.openxmlformats.org/markup-compatibility/2006">
    <mc:Choice xmlns:p14="http://schemas.microsoft.com/office/powerpoint/2010/main" xmlns="" Requires="p14">
      <p:transition spd="slow" p14:dur="3000" advClick="0">
        <p14:shred pattern="rectangle"/>
      </p:transition>
    </mc:Choice>
    <mc:Fallback>
      <p:transition spd="slow" advClick="0">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a:bodyPr>
          <a:lstStyle/>
          <a:p>
            <a:r>
              <a:rPr lang="tr-TR" dirty="0"/>
              <a:t>CEVAP2 MATEMATİK</a:t>
            </a:r>
          </a:p>
        </p:txBody>
      </p:sp>
      <p:sp>
        <p:nvSpPr>
          <p:cNvPr id="4" name="İçerik Yer Tutucusu 3"/>
          <p:cNvSpPr>
            <a:spLocks noGrp="1"/>
          </p:cNvSpPr>
          <p:nvPr>
            <p:ph idx="1"/>
          </p:nvPr>
        </p:nvSpPr>
        <p:spPr>
          <a:xfrm>
            <a:off x="439577" y="3284985"/>
            <a:ext cx="8229600" cy="1872208"/>
          </a:xfrm>
        </p:spPr>
        <p:style>
          <a:lnRef idx="0">
            <a:schemeClr val="accent2"/>
          </a:lnRef>
          <a:fillRef idx="3">
            <a:schemeClr val="accent2"/>
          </a:fillRef>
          <a:effectRef idx="3">
            <a:schemeClr val="accent2"/>
          </a:effectRef>
          <a:fontRef idx="minor">
            <a:schemeClr val="lt1"/>
          </a:fontRef>
        </p:style>
        <p:txBody>
          <a:bodyPr vert="horz" lIns="91440" tIns="45720" rIns="91440" bIns="45720" rtlCol="0" anchor="ctr">
            <a:normAutofit/>
          </a:bodyPr>
          <a:lstStyle/>
          <a:p>
            <a:pPr algn="ctr">
              <a:spcBef>
                <a:spcPct val="0"/>
              </a:spcBef>
              <a:buNone/>
            </a:pPr>
            <a:r>
              <a:rPr lang="tr-TR" sz="9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Cevap= C</a:t>
            </a:r>
            <a:endParaRPr lang="tr-TR" sz="4400" dirty="0">
              <a:solidFill>
                <a:schemeClr val="lt1"/>
              </a:solidFill>
            </a:endParaRPr>
          </a:p>
        </p:txBody>
      </p:sp>
      <p:sp>
        <p:nvSpPr>
          <p:cNvPr id="3" name="Komut Düğmesi: Giriş 2">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1815916097"/>
      </p:ext>
    </p:extLst>
  </p:cSld>
  <p:clrMapOvr>
    <a:masterClrMapping/>
  </p:clrMapOvr>
  <mc:AlternateContent xmlns:mc="http://schemas.openxmlformats.org/markup-compatibility/2006">
    <mc:Choice xmlns:p14="http://schemas.microsoft.com/office/powerpoint/2010/main" xmlns="" Requires="p14">
      <p:transition spd="slow" p14:dur="3000" advClick="0">
        <p14:shred pattern="rectangle"/>
      </p:transition>
    </mc:Choice>
    <mc:Fallback>
      <p:transition spd="slow" advClick="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5" descr="resimvideo1798"/>
          <p:cNvPicPr/>
          <p:nvPr/>
        </p:nvPicPr>
        <p:blipFill rotWithShape="1">
          <a:blip r:embed="rId2" cstate="print"/>
          <a:srcRect l="4463" r="50000"/>
          <a:stretch/>
        </p:blipFill>
        <p:spPr bwMode="auto">
          <a:xfrm>
            <a:off x="323528" y="1503040"/>
            <a:ext cx="7123862" cy="5094312"/>
          </a:xfrm>
          <a:prstGeom prst="rect">
            <a:avLst/>
          </a:prstGeom>
          <a:noFill/>
          <a:ln w="9525">
            <a:noFill/>
            <a:miter lim="800000"/>
            <a:headEnd/>
            <a:tailEnd/>
          </a:ln>
        </p:spPr>
      </p:pic>
      <p:sp>
        <p:nvSpPr>
          <p:cNvPr id="2" name="Başlık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a:lstStyle/>
          <a:p>
            <a:r>
              <a:rPr lang="tr-TR" dirty="0" smtClean="0"/>
              <a:t>SORU3 FEN ve TEKNOLOJİ</a:t>
            </a:r>
            <a:endParaRPr lang="tr-TR" dirty="0"/>
          </a:p>
        </p:txBody>
      </p:sp>
      <p:sp>
        <p:nvSpPr>
          <p:cNvPr id="5" name="Yuvarlatılmış Dikdörtgen 4">
            <a:hlinkClick r:id="" action="ppaction://hlinkshowjump?jump=nextslide"/>
          </p:cNvPr>
          <p:cNvSpPr/>
          <p:nvPr/>
        </p:nvSpPr>
        <p:spPr>
          <a:xfrm>
            <a:off x="7236296" y="6165304"/>
            <a:ext cx="1656184" cy="576064"/>
          </a:xfrm>
          <a:prstGeom prst="roundRect">
            <a:avLst/>
          </a:prstGeom>
        </p:spPr>
        <p:style>
          <a:lnRef idx="0">
            <a:schemeClr val="accent3"/>
          </a:lnRef>
          <a:fillRef idx="3">
            <a:schemeClr val="accent3"/>
          </a:fillRef>
          <a:effectRef idx="3">
            <a:schemeClr val="accent3"/>
          </a:effectRef>
          <a:fontRef idx="minor">
            <a:schemeClr val="lt1"/>
          </a:fontRef>
        </p:style>
        <p:txBody>
          <a:bodyPr rtlCol="0"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tr-TR" sz="30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CEVAP</a:t>
            </a:r>
            <a:endParaRPr lang="tr-TR" sz="30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extLst>
      <p:ext uri="{BB962C8B-B14F-4D97-AF65-F5344CB8AC3E}">
        <p14:creationId xmlns:p14="http://schemas.microsoft.com/office/powerpoint/2010/main" xmlns="" val="1376606166"/>
      </p:ext>
    </p:extLst>
  </p:cSld>
  <p:clrMapOvr>
    <a:masterClrMapping/>
  </p:clrMapOvr>
  <mc:AlternateContent xmlns:mc="http://schemas.openxmlformats.org/markup-compatibility/2006">
    <mc:Choice xmlns:p14="http://schemas.microsoft.com/office/powerpoint/2010/main" xmlns="" Requires="p14">
      <p:transition spd="slow" p14:dur="1600" advClick="0">
        <p14:prism isContent="1" isInverted="1"/>
      </p:transition>
    </mc:Choice>
    <mc:Fallback>
      <p:transition spd="slow" advClick="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a:bodyPr>
          <a:lstStyle/>
          <a:p>
            <a:r>
              <a:rPr lang="tr-TR" dirty="0"/>
              <a:t>CEVAP3 FEN ve TEKNOLOJİ</a:t>
            </a:r>
          </a:p>
        </p:txBody>
      </p:sp>
      <p:sp>
        <p:nvSpPr>
          <p:cNvPr id="4" name="İçerik Yer Tutucusu 3"/>
          <p:cNvSpPr>
            <a:spLocks noGrp="1"/>
          </p:cNvSpPr>
          <p:nvPr>
            <p:ph idx="1"/>
          </p:nvPr>
        </p:nvSpPr>
        <p:spPr>
          <a:xfrm>
            <a:off x="446856" y="2564904"/>
            <a:ext cx="8229600" cy="2520280"/>
          </a:xfr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a:bodyPr>
          <a:lstStyle/>
          <a:p>
            <a:pPr algn="ctr">
              <a:spcBef>
                <a:spcPct val="0"/>
              </a:spcBef>
              <a:buNone/>
            </a:pPr>
            <a:r>
              <a:rPr lang="tr-TR" sz="9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CEVAP= </a:t>
            </a:r>
            <a:r>
              <a:rPr lang="tr-TR" sz="9600" dirty="0">
                <a:ln w="18415" cmpd="sng">
                  <a:solidFill>
                    <a:srgbClr val="FFFFFF"/>
                  </a:solidFill>
                  <a:prstDash val="solid"/>
                </a:ln>
                <a:solidFill>
                  <a:srgbClr val="FFFFFF"/>
                </a:solidFill>
                <a:effectLst>
                  <a:outerShdw blurRad="63500" dir="3600000" algn="tl" rotWithShape="0">
                    <a:srgbClr val="000000">
                      <a:alpha val="70000"/>
                    </a:srgbClr>
                  </a:outerShdw>
                </a:effectLst>
              </a:rPr>
              <a:t>B</a:t>
            </a:r>
          </a:p>
        </p:txBody>
      </p:sp>
      <p:sp>
        <p:nvSpPr>
          <p:cNvPr id="3" name="Komut Düğmesi: Giriş 2">
            <a:hlinkClick r:id="rId2" action="ppaction://hlinksldjump" highlightClick="1"/>
          </p:cNvPr>
          <p:cNvSpPr/>
          <p:nvPr/>
        </p:nvSpPr>
        <p:spPr>
          <a:xfrm>
            <a:off x="8244408" y="6093296"/>
            <a:ext cx="792088" cy="648072"/>
          </a:xfrm>
          <a:prstGeom prst="actionButtonHome">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xmlns="" val="4000618547"/>
      </p:ext>
    </p:extLst>
  </p:cSld>
  <p:clrMapOvr>
    <a:masterClrMapping/>
  </p:clrMapOvr>
  <mc:AlternateContent xmlns:mc="http://schemas.openxmlformats.org/markup-compatibility/2006">
    <mc:Choice xmlns:p14="http://schemas.microsoft.com/office/powerpoint/2010/main" xmlns="" Requires="p14">
      <p:transition spd="slow" p14:dur="1600" advClick="0">
        <p14:prism isContent="1" isInverted="1"/>
      </p:transition>
    </mc:Choice>
    <mc:Fallback>
      <p:transition spd="slow" advClick="0">
        <p:fade/>
      </p:transition>
    </mc:Fallback>
  </mc:AlternateContent>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458</TotalTime>
  <Words>701</Words>
  <Application>Microsoft Office PowerPoint</Application>
  <PresentationFormat>Ekran Gösterisi (4:3)</PresentationFormat>
  <Paragraphs>200</Paragraphs>
  <Slides>43</Slides>
  <Notes>3</Notes>
  <HiddenSlides>0</HiddenSlides>
  <MMClips>1</MMClips>
  <ScaleCrop>false</ScaleCrop>
  <HeadingPairs>
    <vt:vector size="6" baseType="variant">
      <vt:variant>
        <vt:lpstr>Tema</vt:lpstr>
      </vt:variant>
      <vt:variant>
        <vt:i4>1</vt:i4>
      </vt:variant>
      <vt:variant>
        <vt:lpstr>Katıştırılmış OLE Hizmet Programları</vt:lpstr>
      </vt:variant>
      <vt:variant>
        <vt:i4>1</vt:i4>
      </vt:variant>
      <vt:variant>
        <vt:lpstr>Slayt Başlıkları</vt:lpstr>
      </vt:variant>
      <vt:variant>
        <vt:i4>43</vt:i4>
      </vt:variant>
    </vt:vector>
  </HeadingPairs>
  <TitlesOfParts>
    <vt:vector size="45" baseType="lpstr">
      <vt:lpstr>Ofis Teması</vt:lpstr>
      <vt:lpstr>Makro İçerebilen Çalışma Sayfası</vt:lpstr>
      <vt:lpstr>2013-2014 www.sorubak.com   6.SINIFLAR ARASI BİLGİ YARIŞMASINA HOŞGELDİNİZ</vt:lpstr>
      <vt:lpstr>PUANLAMA</vt:lpstr>
      <vt:lpstr>Slayt 3</vt:lpstr>
      <vt:lpstr>SORU1 TÜRKÇE</vt:lpstr>
      <vt:lpstr>CEVAP1 TÜRKÇE</vt:lpstr>
      <vt:lpstr>SORU2 MATEMATİK</vt:lpstr>
      <vt:lpstr>CEVAP2 MATEMATİK</vt:lpstr>
      <vt:lpstr>SORU3 FEN ve TEKNOLOJİ</vt:lpstr>
      <vt:lpstr>CEVAP3 FEN ve TEKNOLOJİ</vt:lpstr>
      <vt:lpstr>SORU4 SOSYAL BİLGİLER</vt:lpstr>
      <vt:lpstr>CEVAP4 SOSYAL BİLGİLER</vt:lpstr>
      <vt:lpstr>SORU5 İNGİLİZCE</vt:lpstr>
      <vt:lpstr>CEVAP5 İNGİLİZCE</vt:lpstr>
      <vt:lpstr>SORU6 DİN KÜLTÜRÜ VE AHLAK BİLGİSİ</vt:lpstr>
      <vt:lpstr>CEVAP6 DİN KÜLTÜRÜ VE AHLAK BİLGİSİ</vt:lpstr>
      <vt:lpstr>SORU7 GENEL KÜLTÜR</vt:lpstr>
      <vt:lpstr>CEVAP7 GENEL KÜLTÜR</vt:lpstr>
      <vt:lpstr>SORU8 TÜRKÇE</vt:lpstr>
      <vt:lpstr>CEVAP8 TÜRKÇE</vt:lpstr>
      <vt:lpstr>SORU9 MATEMATİK</vt:lpstr>
      <vt:lpstr>CEVAP9 MATEMATİK</vt:lpstr>
      <vt:lpstr>SORU10 FEN ve TEKNOLOJİ</vt:lpstr>
      <vt:lpstr>CEVAP10 FEN ve TEKNOLOJİ</vt:lpstr>
      <vt:lpstr>SORU11 SOSYAL BİLGİLER</vt:lpstr>
      <vt:lpstr>CEVAP11 SOSYAL BİLGİLER</vt:lpstr>
      <vt:lpstr>SORU12 İNGİLİZCE</vt:lpstr>
      <vt:lpstr>CEVAP12 İNGİLİZCE</vt:lpstr>
      <vt:lpstr>SORU13 DİN KÜLTÜRÜ VE AHLAK BİLGİSİ</vt:lpstr>
      <vt:lpstr>CEVAP13 DİN KÜLTÜRÜ VE AHLAK BİLGİSİ</vt:lpstr>
      <vt:lpstr>SORU14 GENEL KÜLTÜR</vt:lpstr>
      <vt:lpstr>CEVAP14 GENEL KÜLTÜR</vt:lpstr>
      <vt:lpstr>YEDEK SORU1 TÜRKÇE</vt:lpstr>
      <vt:lpstr>YEDEK CEVAP1 TÜRKÇE</vt:lpstr>
      <vt:lpstr>YEDEK SORU2 MATEMATİK</vt:lpstr>
      <vt:lpstr>YEDEK CEVAP2 MATEMATİK</vt:lpstr>
      <vt:lpstr>YEDEK SORU3 FEN ve TEKNOLOJİ</vt:lpstr>
      <vt:lpstr>YEDEK CEVAP3 FEN ve TEKNOLOJİ</vt:lpstr>
      <vt:lpstr>YEDEK SORU4 SOSYAL BİLGİLER</vt:lpstr>
      <vt:lpstr>YEDEK CEVAP4 SOSYAL BİLGİLER</vt:lpstr>
      <vt:lpstr>YEDEK SORU5 İNGİLİZCE</vt:lpstr>
      <vt:lpstr>YEDEK CEVAP5 İNGİLİZCE</vt:lpstr>
      <vt:lpstr>YEDEK SORU6 GENEL KÜLTÜR</vt:lpstr>
      <vt:lpstr>YEDEK CEVAP6 GENEL KÜLTÜR</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cp:keywords>www.sorubak.com</cp:keywords>
  <dc:description>www.sorubak.com</dc:description>
  <cp:lastPrinted>2014-05-07T05:33:30Z</cp:lastPrinted>
  <dcterms:created xsi:type="dcterms:W3CDTF">2012-04-26T13:24:04Z</dcterms:created>
  <dcterms:modified xsi:type="dcterms:W3CDTF">2014-05-13T15:19:32Z</dcterms:modified>
  <cp:category>www.sorubak.com</cp:category>
</cp:coreProperties>
</file>