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Default Extension="xlsm" ContentType="application/vnd.ms-excel.sheet.macroEnabled.12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emf" ContentType="image/x-emf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5"/>
  </p:notesMasterIdLst>
  <p:handoutMasterIdLst>
    <p:handoutMasterId r:id="rId46"/>
  </p:handoutMasterIdLst>
  <p:sldIdLst>
    <p:sldId id="256" r:id="rId2"/>
    <p:sldId id="298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4" r:id="rId31"/>
    <p:sldId id="285" r:id="rId32"/>
    <p:sldId id="286" r:id="rId33"/>
    <p:sldId id="287" r:id="rId34"/>
    <p:sldId id="288" r:id="rId35"/>
    <p:sldId id="289" r:id="rId36"/>
    <p:sldId id="290" r:id="rId37"/>
    <p:sldId id="291" r:id="rId38"/>
    <p:sldId id="292" r:id="rId39"/>
    <p:sldId id="293" r:id="rId40"/>
    <p:sldId id="294" r:id="rId41"/>
    <p:sldId id="295" r:id="rId42"/>
    <p:sldId id="296" r:id="rId43"/>
    <p:sldId id="297" r:id="rId44"/>
  </p:sldIdLst>
  <p:sldSz cx="9144000" cy="6858000" type="screen4x3"/>
  <p:notesSz cx="9926638" cy="6797675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2141">
          <p15:clr>
            <a:srgbClr val="A4A3A4"/>
          </p15:clr>
        </p15:guide>
        <p15:guide id="2" pos="3127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3300"/>
    <a:srgbClr val="FF9999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Orta Stil 2 - Vurgu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8FB837D-C827-4EFA-A057-4D05807E0F7C}" styleName="Tema Uygulanmış Stil 1 - Vurgu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092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6" d="100"/>
          <a:sy n="56" d="100"/>
        </p:scale>
        <p:origin x="-1812" y="-102"/>
      </p:cViewPr>
      <p:guideLst>
        <p:guide orient="horz" pos="2141"/>
        <p:guide pos="3127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viewProps" Target="viewProps.xml"/><Relationship Id="rId8" Type="http://schemas.openxmlformats.org/officeDocument/2006/relationships/slide" Target="slides/slide7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4301542" cy="339884"/>
          </a:xfrm>
          <a:prstGeom prst="rect">
            <a:avLst/>
          </a:prstGeom>
        </p:spPr>
        <p:txBody>
          <a:bodyPr vert="horz" lIns="91432" tIns="45716" rIns="91432" bIns="45716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sz="quarter" idx="1"/>
          </p:nvPr>
        </p:nvSpPr>
        <p:spPr>
          <a:xfrm>
            <a:off x="5622800" y="1"/>
            <a:ext cx="4301542" cy="339884"/>
          </a:xfrm>
          <a:prstGeom prst="rect">
            <a:avLst/>
          </a:prstGeom>
        </p:spPr>
        <p:txBody>
          <a:bodyPr vert="horz" lIns="91432" tIns="45716" rIns="91432" bIns="45716" rtlCol="0"/>
          <a:lstStyle>
            <a:lvl1pPr algn="r">
              <a:defRPr sz="1200"/>
            </a:lvl1pPr>
          </a:lstStyle>
          <a:p>
            <a:fld id="{03A92980-A83E-4512-8E5F-82217B7340F9}" type="datetimeFigureOut">
              <a:rPr lang="tr-TR" smtClean="0"/>
              <a:pPr/>
              <a:t>12.05.2014</a:t>
            </a:fld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2"/>
          </p:nvPr>
        </p:nvSpPr>
        <p:spPr>
          <a:xfrm>
            <a:off x="2" y="6456614"/>
            <a:ext cx="4301542" cy="339884"/>
          </a:xfrm>
          <a:prstGeom prst="rect">
            <a:avLst/>
          </a:prstGeom>
        </p:spPr>
        <p:txBody>
          <a:bodyPr vert="horz" lIns="91432" tIns="45716" rIns="91432" bIns="45716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3"/>
          </p:nvPr>
        </p:nvSpPr>
        <p:spPr>
          <a:xfrm>
            <a:off x="5622800" y="6456614"/>
            <a:ext cx="4301542" cy="339884"/>
          </a:xfrm>
          <a:prstGeom prst="rect">
            <a:avLst/>
          </a:prstGeom>
        </p:spPr>
        <p:txBody>
          <a:bodyPr vert="horz" lIns="91432" tIns="45716" rIns="91432" bIns="45716" rtlCol="0" anchor="b"/>
          <a:lstStyle>
            <a:lvl1pPr algn="r">
              <a:defRPr sz="1200"/>
            </a:lvl1pPr>
          </a:lstStyle>
          <a:p>
            <a:fld id="{8E1988F1-A40D-4334-8144-3F2BB0E4E5B1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273159107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4301542" cy="339884"/>
          </a:xfrm>
          <a:prstGeom prst="rect">
            <a:avLst/>
          </a:prstGeom>
        </p:spPr>
        <p:txBody>
          <a:bodyPr vert="horz" lIns="91432" tIns="45716" rIns="91432" bIns="45716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5622800" y="1"/>
            <a:ext cx="4301542" cy="339884"/>
          </a:xfrm>
          <a:prstGeom prst="rect">
            <a:avLst/>
          </a:prstGeom>
        </p:spPr>
        <p:txBody>
          <a:bodyPr vert="horz" lIns="91432" tIns="45716" rIns="91432" bIns="45716" rtlCol="0"/>
          <a:lstStyle>
            <a:lvl1pPr algn="r">
              <a:defRPr sz="1200"/>
            </a:lvl1pPr>
          </a:lstStyle>
          <a:p>
            <a:fld id="{6BC20540-D294-4733-BA85-769A066F4F63}" type="datetimeFigureOut">
              <a:rPr lang="tr-TR" smtClean="0"/>
              <a:pPr/>
              <a:t>12.05.2014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3263900" y="509588"/>
            <a:ext cx="3398838" cy="25495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32" tIns="45716" rIns="91432" bIns="45716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992665" y="3228897"/>
            <a:ext cx="7941310" cy="3058954"/>
          </a:xfrm>
          <a:prstGeom prst="rect">
            <a:avLst/>
          </a:prstGeom>
        </p:spPr>
        <p:txBody>
          <a:bodyPr vert="horz" lIns="91432" tIns="45716" rIns="91432" bIns="45716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2" y="6456614"/>
            <a:ext cx="4301542" cy="339884"/>
          </a:xfrm>
          <a:prstGeom prst="rect">
            <a:avLst/>
          </a:prstGeom>
        </p:spPr>
        <p:txBody>
          <a:bodyPr vert="horz" lIns="91432" tIns="45716" rIns="91432" bIns="45716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5622800" y="6456614"/>
            <a:ext cx="4301542" cy="339884"/>
          </a:xfrm>
          <a:prstGeom prst="rect">
            <a:avLst/>
          </a:prstGeom>
        </p:spPr>
        <p:txBody>
          <a:bodyPr vert="horz" lIns="91432" tIns="45716" rIns="91432" bIns="45716" rtlCol="0" anchor="b"/>
          <a:lstStyle>
            <a:lvl1pPr algn="r">
              <a:defRPr sz="1200"/>
            </a:lvl1pPr>
          </a:lstStyle>
          <a:p>
            <a:fld id="{91F8E7E1-44FB-4FF9-9AD8-DAC6DEC29D52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13868805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F8E7E1-44FB-4FF9-9AD8-DAC6DEC29D52}" type="slidenum">
              <a:rPr lang="tr-TR" smtClean="0"/>
              <a:pPr/>
              <a:t>1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407999151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F8E7E1-44FB-4FF9-9AD8-DAC6DEC29D52}" type="slidenum">
              <a:rPr lang="tr-TR" smtClean="0"/>
              <a:pPr/>
              <a:t>6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291140757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F8E7E1-44FB-4FF9-9AD8-DAC6DEC29D52}" type="slidenum">
              <a:rPr lang="tr-TR" smtClean="0"/>
              <a:pPr/>
              <a:t>16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422683065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1FE8C2-DE9C-46CC-8801-709B02042F52}" type="datetimeFigureOut">
              <a:rPr lang="tr-TR" smtClean="0"/>
              <a:pPr/>
              <a:t>12.05.2014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FDB29C-13F0-4DAD-A9FE-C5CDAB5FA8C5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12870726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1FE8C2-DE9C-46CC-8801-709B02042F52}" type="datetimeFigureOut">
              <a:rPr lang="tr-TR" smtClean="0"/>
              <a:pPr/>
              <a:t>12.05.2014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FDB29C-13F0-4DAD-A9FE-C5CDAB5FA8C5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20405291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1FE8C2-DE9C-46CC-8801-709B02042F52}" type="datetimeFigureOut">
              <a:rPr lang="tr-TR" smtClean="0"/>
              <a:pPr/>
              <a:t>12.05.2014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FDB29C-13F0-4DAD-A9FE-C5CDAB5FA8C5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40265590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1FE8C2-DE9C-46CC-8801-709B02042F52}" type="datetimeFigureOut">
              <a:rPr lang="tr-TR" smtClean="0"/>
              <a:pPr/>
              <a:t>12.05.2014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FDB29C-13F0-4DAD-A9FE-C5CDAB5FA8C5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29918266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1FE8C2-DE9C-46CC-8801-709B02042F52}" type="datetimeFigureOut">
              <a:rPr lang="tr-TR" smtClean="0"/>
              <a:pPr/>
              <a:t>12.05.2014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FDB29C-13F0-4DAD-A9FE-C5CDAB5FA8C5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5224629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1FE8C2-DE9C-46CC-8801-709B02042F52}" type="datetimeFigureOut">
              <a:rPr lang="tr-TR" smtClean="0"/>
              <a:pPr/>
              <a:t>12.05.2014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FDB29C-13F0-4DAD-A9FE-C5CDAB5FA8C5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32224202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1FE8C2-DE9C-46CC-8801-709B02042F52}" type="datetimeFigureOut">
              <a:rPr lang="tr-TR" smtClean="0"/>
              <a:pPr/>
              <a:t>12.05.2014</a:t>
            </a:fld>
            <a:endParaRPr 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FDB29C-13F0-4DAD-A9FE-C5CDAB5FA8C5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3617584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1FE8C2-DE9C-46CC-8801-709B02042F52}" type="datetimeFigureOut">
              <a:rPr lang="tr-TR" smtClean="0"/>
              <a:pPr/>
              <a:t>12.05.2014</a:t>
            </a:fld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FDB29C-13F0-4DAD-A9FE-C5CDAB5FA8C5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15014025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1FE8C2-DE9C-46CC-8801-709B02042F52}" type="datetimeFigureOut">
              <a:rPr lang="tr-TR" smtClean="0"/>
              <a:pPr/>
              <a:t>12.05.2014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FDB29C-13F0-4DAD-A9FE-C5CDAB5FA8C5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37869082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1FE8C2-DE9C-46CC-8801-709B02042F52}" type="datetimeFigureOut">
              <a:rPr lang="tr-TR" smtClean="0"/>
              <a:pPr/>
              <a:t>12.05.2014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FDB29C-13F0-4DAD-A9FE-C5CDAB5FA8C5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39843812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1FE8C2-DE9C-46CC-8801-709B02042F52}" type="datetimeFigureOut">
              <a:rPr lang="tr-TR" smtClean="0"/>
              <a:pPr/>
              <a:t>12.05.2014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FDB29C-13F0-4DAD-A9FE-C5CDAB5FA8C5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21142543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1FE8C2-DE9C-46CC-8801-709B02042F52}" type="datetimeFigureOut">
              <a:rPr lang="tr-TR" smtClean="0"/>
              <a:pPr/>
              <a:t>12.05.2014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0FDB29C-13F0-4DAD-A9FE-C5CDAB5FA8C5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40801086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orubak.com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Excel_Makro_Etkin__al__ma_Sayfas_1.xlsm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.v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10.xml"/><Relationship Id="rId13" Type="http://schemas.openxmlformats.org/officeDocument/2006/relationships/slide" Target="slide20.xml"/><Relationship Id="rId18" Type="http://schemas.openxmlformats.org/officeDocument/2006/relationships/slide" Target="slide30.xml"/><Relationship Id="rId3" Type="http://schemas.openxmlformats.org/officeDocument/2006/relationships/image" Target="../media/image2.jpeg"/><Relationship Id="rId21" Type="http://schemas.openxmlformats.org/officeDocument/2006/relationships/slide" Target="slide36.xml"/><Relationship Id="rId7" Type="http://schemas.openxmlformats.org/officeDocument/2006/relationships/slide" Target="slide8.xml"/><Relationship Id="rId12" Type="http://schemas.openxmlformats.org/officeDocument/2006/relationships/slide" Target="slide18.xml"/><Relationship Id="rId17" Type="http://schemas.openxmlformats.org/officeDocument/2006/relationships/slide" Target="slide28.xml"/><Relationship Id="rId25" Type="http://schemas.openxmlformats.org/officeDocument/2006/relationships/image" Target="../media/image3.png"/><Relationship Id="rId2" Type="http://schemas.openxmlformats.org/officeDocument/2006/relationships/slideLayout" Target="../slideLayouts/slideLayout7.xml"/><Relationship Id="rId16" Type="http://schemas.openxmlformats.org/officeDocument/2006/relationships/slide" Target="slide26.xml"/><Relationship Id="rId20" Type="http://schemas.openxmlformats.org/officeDocument/2006/relationships/slide" Target="slide34.xml"/><Relationship Id="rId1" Type="http://schemas.openxmlformats.org/officeDocument/2006/relationships/video" Target="file:///C:\Users\Afo\Desktop\Bilgi%20Yar&#305;&#351;mas&#305;%2020142son2\Bilgi%20Yar&#305;&#351;mas&#305;%20MAYIS2014\sayac.swf" TargetMode="External"/><Relationship Id="rId6" Type="http://schemas.openxmlformats.org/officeDocument/2006/relationships/slide" Target="slide6.xml"/><Relationship Id="rId11" Type="http://schemas.openxmlformats.org/officeDocument/2006/relationships/slide" Target="slide16.xml"/><Relationship Id="rId24" Type="http://schemas.openxmlformats.org/officeDocument/2006/relationships/slide" Target="slide42.xml"/><Relationship Id="rId5" Type="http://schemas.openxmlformats.org/officeDocument/2006/relationships/audio" Target="../media/audio1.wav"/><Relationship Id="rId15" Type="http://schemas.openxmlformats.org/officeDocument/2006/relationships/slide" Target="slide24.xml"/><Relationship Id="rId23" Type="http://schemas.openxmlformats.org/officeDocument/2006/relationships/slide" Target="slide40.xml"/><Relationship Id="rId10" Type="http://schemas.openxmlformats.org/officeDocument/2006/relationships/slide" Target="slide14.xml"/><Relationship Id="rId19" Type="http://schemas.openxmlformats.org/officeDocument/2006/relationships/slide" Target="slide32.xml"/><Relationship Id="rId4" Type="http://schemas.openxmlformats.org/officeDocument/2006/relationships/slide" Target="slide4.xml"/><Relationship Id="rId9" Type="http://schemas.openxmlformats.org/officeDocument/2006/relationships/slide" Target="slide12.xml"/><Relationship Id="rId14" Type="http://schemas.openxmlformats.org/officeDocument/2006/relationships/slide" Target="slide22.xml"/><Relationship Id="rId22" Type="http://schemas.openxmlformats.org/officeDocument/2006/relationships/slide" Target="slide38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467544" y="332656"/>
            <a:ext cx="6984776" cy="5616624"/>
          </a:xfrm>
          <a:ln>
            <a:noFill/>
          </a:ln>
          <a:effectLst>
            <a:outerShdw blurRad="184150" dist="241300" dir="11520000" sx="110000" sy="110000" algn="ctr">
              <a:srgbClr val="000000">
                <a:alpha val="18000"/>
              </a:srgbClr>
            </a:outerShdw>
          </a:effectLst>
          <a:scene3d>
            <a:camera prst="perspectiveFront" fov="5100000">
              <a:rot lat="0" lon="2100000" rev="0"/>
            </a:camera>
            <a:lightRig rig="flood" dir="t">
              <a:rot lat="0" lon="0" rev="13800000"/>
            </a:lightRig>
          </a:scene3d>
          <a:sp3d extrusionH="107950" prstMaterial="plastic">
            <a:bevelT w="82550" h="63500" prst="divot"/>
            <a:bevelB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tr-TR" sz="8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2013-2014</a:t>
            </a:r>
            <a:r>
              <a:rPr lang="tr-TR" sz="1300" b="1" u="sng" dirty="0" smtClean="0">
                <a:hlinkClick r:id="rId3"/>
              </a:rPr>
              <a:t>www.</a:t>
            </a:r>
            <a:r>
              <a:rPr lang="tr-TR" sz="1300" b="1" u="sng" dirty="0" err="1" smtClean="0">
                <a:hlinkClick r:id="rId3"/>
              </a:rPr>
              <a:t>sorubak</a:t>
            </a:r>
            <a:r>
              <a:rPr lang="tr-TR" sz="1300" b="1" u="sng" dirty="0" smtClean="0">
                <a:hlinkClick r:id="rId3"/>
              </a:rPr>
              <a:t>.com</a:t>
            </a:r>
            <a:r>
              <a:rPr lang="tr-TR" sz="1300" b="1" dirty="0" smtClean="0"/>
              <a:t> </a:t>
            </a:r>
            <a:r>
              <a:rPr lang="tr-TR" sz="13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tr-TR" sz="8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5</a:t>
            </a:r>
            <a:r>
              <a:rPr lang="tr-TR" sz="8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.SINIFLAR ARASI</a:t>
            </a:r>
            <a:br>
              <a:rPr lang="tr-TR" sz="8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tr-TR" sz="8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BİLGİ YARIŞMASINA </a:t>
            </a:r>
            <a:r>
              <a:rPr lang="tr-TR" sz="8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HOŞGELDİNİZ</a:t>
            </a:r>
            <a:endParaRPr lang="tr-TR" sz="8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990997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/>
          <a:lstStyle/>
          <a:p>
            <a:r>
              <a:rPr lang="tr-TR" dirty="0" smtClean="0"/>
              <a:t>SORU4 SOSYAL BİLGİLER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tr-TR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Demokrasi, bireylere temel hak ve özgürlükler sağlayan bir yönetim biçimidir.</a:t>
            </a:r>
            <a:br>
              <a:rPr lang="tr-TR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tr-TR" sz="4400" dirty="0"/>
              <a:t>  </a:t>
            </a:r>
            <a:r>
              <a:rPr lang="tr-TR" sz="4400" dirty="0" smtClean="0"/>
              <a:t>	Bu </a:t>
            </a:r>
            <a:r>
              <a:rPr lang="tr-TR" sz="4400" dirty="0"/>
              <a:t>anlayışı benimseyen ülkelerde, </a:t>
            </a:r>
            <a:r>
              <a:rPr lang="tr-TR" sz="4400" dirty="0" smtClean="0"/>
              <a:t>aşağıdakilerden </a:t>
            </a:r>
            <a:r>
              <a:rPr lang="tr-TR" sz="4400" dirty="0"/>
              <a:t>hangisi bu durumun bir sonucu olarak </a:t>
            </a:r>
            <a:r>
              <a:rPr lang="tr-TR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ortaya çıkmamıştır</a:t>
            </a:r>
            <a:r>
              <a:rPr lang="tr-TR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?</a:t>
            </a:r>
          </a:p>
          <a:p>
            <a:pPr marL="0" indent="0">
              <a:buNone/>
            </a:pPr>
            <a:r>
              <a:rPr lang="tr-TR" sz="4400" dirty="0"/>
              <a:t/>
            </a:r>
            <a:br>
              <a:rPr lang="tr-TR" sz="4400" dirty="0"/>
            </a:br>
            <a:r>
              <a:rPr lang="tr-TR" sz="4400" dirty="0"/>
              <a:t>  A-Seçme ve seçilme hakkı</a:t>
            </a:r>
            <a:br>
              <a:rPr lang="tr-TR" sz="4400" dirty="0"/>
            </a:br>
            <a:r>
              <a:rPr lang="tr-TR" sz="4400" dirty="0"/>
              <a:t>  B-Kadın-erkek eşitliği</a:t>
            </a:r>
            <a:br>
              <a:rPr lang="tr-TR" sz="4400" dirty="0"/>
            </a:br>
            <a:r>
              <a:rPr lang="tr-TR" sz="4400" dirty="0"/>
              <a:t>  C-Eğitim görme hakkı</a:t>
            </a:r>
            <a:br>
              <a:rPr lang="tr-TR" sz="4400" dirty="0"/>
            </a:br>
            <a:r>
              <a:rPr lang="tr-TR" sz="4400" dirty="0"/>
              <a:t>  D-Sınırsız özgürlük</a:t>
            </a:r>
          </a:p>
        </p:txBody>
      </p:sp>
      <p:sp>
        <p:nvSpPr>
          <p:cNvPr id="5" name="Yuvarlatılmış Dikdörtgen 4">
            <a:hlinkClick r:id="" action="ppaction://hlinkshowjump?jump=nextslide"/>
          </p:cNvPr>
          <p:cNvSpPr/>
          <p:nvPr/>
        </p:nvSpPr>
        <p:spPr>
          <a:xfrm>
            <a:off x="7236296" y="6165304"/>
            <a:ext cx="1656184" cy="576064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3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CEVAP</a:t>
            </a:r>
            <a:endParaRPr lang="tr-TR" sz="3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137660616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 advClick="0">
        <p14:prism isInverted="1"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/>
          <a:lstStyle/>
          <a:p>
            <a:r>
              <a:rPr lang="tr-TR" dirty="0" smtClean="0"/>
              <a:t>CEVAP4 SOSYAL BİLGİLER</a:t>
            </a:r>
            <a:endParaRPr lang="tr-TR" dirty="0"/>
          </a:p>
        </p:txBody>
      </p:sp>
      <p:sp>
        <p:nvSpPr>
          <p:cNvPr id="4" name="İçerik Yer Tutucusu 3"/>
          <p:cNvSpPr>
            <a:spLocks noGrp="1"/>
          </p:cNvSpPr>
          <p:nvPr>
            <p:ph idx="1"/>
          </p:nvPr>
        </p:nvSpPr>
        <p:spPr>
          <a:xfrm>
            <a:off x="457200" y="2996952"/>
            <a:ext cx="8229600" cy="2304256"/>
          </a:xfr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pPr algn="ctr">
              <a:spcBef>
                <a:spcPct val="0"/>
              </a:spcBef>
              <a:buNone/>
            </a:pPr>
            <a:r>
              <a:rPr lang="tr-TR" sz="9600" dirty="0" smtClean="0">
                <a:solidFill>
                  <a:schemeClr val="lt1"/>
                </a:solidFill>
              </a:rPr>
              <a:t>CEVAP=D</a:t>
            </a:r>
            <a:endParaRPr lang="tr-TR" sz="9600" dirty="0">
              <a:solidFill>
                <a:schemeClr val="lt1"/>
              </a:solidFill>
            </a:endParaRPr>
          </a:p>
        </p:txBody>
      </p:sp>
      <p:sp>
        <p:nvSpPr>
          <p:cNvPr id="5" name="Komut Düğmesi: Giriş 4">
            <a:hlinkClick r:id="rId2" action="ppaction://hlinksldjump" highlightClick="1"/>
          </p:cNvPr>
          <p:cNvSpPr/>
          <p:nvPr/>
        </p:nvSpPr>
        <p:spPr>
          <a:xfrm>
            <a:off x="8244408" y="6093296"/>
            <a:ext cx="792088" cy="648072"/>
          </a:xfrm>
          <a:prstGeom prst="actionButtonHome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400061854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 advClick="0">
        <p14:prism isInverted="1"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/>
          <a:lstStyle/>
          <a:p>
            <a:r>
              <a:rPr lang="tr-TR" dirty="0" smtClean="0"/>
              <a:t>SORU5 İNGİLİZCE</a:t>
            </a:r>
            <a:endParaRPr lang="tr-TR" dirty="0"/>
          </a:p>
        </p:txBody>
      </p:sp>
      <p:sp>
        <p:nvSpPr>
          <p:cNvPr id="5" name="Yuvarlatılmış Dikdörtgen 4">
            <a:hlinkClick r:id="" action="ppaction://hlinkshowjump?jump=nextslide"/>
          </p:cNvPr>
          <p:cNvSpPr/>
          <p:nvPr/>
        </p:nvSpPr>
        <p:spPr>
          <a:xfrm>
            <a:off x="7236296" y="6165304"/>
            <a:ext cx="1656184" cy="576064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3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CEVAP</a:t>
            </a:r>
            <a:endParaRPr lang="tr-TR" sz="3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251520" y="1438317"/>
            <a:ext cx="8640960" cy="45243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</a:t>
            </a:r>
            <a:r>
              <a:rPr kumimoji="0" lang="tr-TR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‘’</a:t>
            </a:r>
            <a:r>
              <a:rPr kumimoji="0" lang="tr-TR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I</a:t>
            </a:r>
            <a:r>
              <a:rPr kumimoji="0" lang="tr-TR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’</a:t>
            </a:r>
            <a:r>
              <a:rPr kumimoji="0" lang="tr-TR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m </a:t>
            </a:r>
            <a:r>
              <a:rPr kumimoji="0" lang="tr-TR" sz="36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turning</a:t>
            </a:r>
            <a:r>
              <a:rPr kumimoji="0" lang="tr-TR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7,so I </a:t>
            </a:r>
            <a:r>
              <a:rPr kumimoji="0" lang="tr-TR" sz="36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need</a:t>
            </a:r>
            <a:r>
              <a:rPr kumimoji="0" lang="tr-TR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tr-TR" sz="36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seven</a:t>
            </a:r>
            <a:r>
              <a:rPr kumimoji="0" lang="tr-TR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tr-TR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……………</a:t>
            </a:r>
            <a:r>
              <a:rPr kumimoji="0" lang="tr-TR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</a:t>
            </a:r>
            <a:r>
              <a:rPr kumimoji="0" lang="tr-TR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’’</a:t>
            </a:r>
          </a:p>
          <a:p>
            <a:pPr marL="742950" lvl="0" indent="-742950" fontAlgn="base">
              <a:spcBef>
                <a:spcPct val="0"/>
              </a:spcBef>
              <a:spcAft>
                <a:spcPct val="0"/>
              </a:spcAft>
              <a:buFont typeface="+mj-lt"/>
              <a:buAutoNum type="alphaLcParenR"/>
            </a:pPr>
            <a:endParaRPr lang="tr-TR" sz="3600" dirty="0" smtClean="0">
              <a:latin typeface="Times New Roman" pitchFamily="18" charset="0"/>
              <a:cs typeface="Times New Roman" pitchFamily="18" charset="0"/>
            </a:endParaRPr>
          </a:p>
          <a:p>
            <a:pPr marL="742950" lvl="0" indent="-742950" fontAlgn="base">
              <a:spcBef>
                <a:spcPct val="0"/>
              </a:spcBef>
              <a:spcAft>
                <a:spcPct val="0"/>
              </a:spcAft>
              <a:buFont typeface="+mj-lt"/>
              <a:buAutoNum type="alphaLcParenR"/>
            </a:pPr>
            <a:r>
              <a:rPr lang="tr-TR" sz="3600" dirty="0" err="1" smtClean="0">
                <a:latin typeface="Times New Roman" pitchFamily="18" charset="0"/>
                <a:cs typeface="Times New Roman" pitchFamily="18" charset="0"/>
              </a:rPr>
              <a:t>birthday</a:t>
            </a:r>
            <a:r>
              <a:rPr lang="tr-TR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r-TR" sz="3600" dirty="0" err="1">
                <a:latin typeface="Times New Roman" pitchFamily="18" charset="0"/>
                <a:cs typeface="Times New Roman" pitchFamily="18" charset="0"/>
              </a:rPr>
              <a:t>cakes</a:t>
            </a:r>
            <a:endParaRPr lang="tr-TR" sz="3600" dirty="0">
              <a:latin typeface="Arial" pitchFamily="34" charset="0"/>
              <a:cs typeface="Arial" pitchFamily="34" charset="0"/>
            </a:endParaRPr>
          </a:p>
          <a:p>
            <a:pPr marL="742950" lvl="0" indent="-742950" eaLnBrk="0" fontAlgn="base" hangingPunct="0">
              <a:spcBef>
                <a:spcPct val="0"/>
              </a:spcBef>
              <a:spcAft>
                <a:spcPct val="0"/>
              </a:spcAft>
              <a:buFont typeface="+mj-lt"/>
              <a:buAutoNum type="alphaLcParenR"/>
            </a:pPr>
            <a:r>
              <a:rPr lang="tr-TR" sz="3600" dirty="0" err="1">
                <a:latin typeface="Times New Roman" pitchFamily="18" charset="0"/>
                <a:cs typeface="Times New Roman" pitchFamily="18" charset="0"/>
              </a:rPr>
              <a:t>gifts</a:t>
            </a:r>
            <a:endParaRPr lang="tr-TR" sz="3600" dirty="0">
              <a:latin typeface="Arial" pitchFamily="34" charset="0"/>
              <a:cs typeface="Arial" pitchFamily="34" charset="0"/>
            </a:endParaRPr>
          </a:p>
          <a:p>
            <a:pPr marL="742950" lvl="0" indent="-742950" eaLnBrk="0" fontAlgn="base" hangingPunct="0">
              <a:spcBef>
                <a:spcPct val="0"/>
              </a:spcBef>
              <a:spcAft>
                <a:spcPct val="0"/>
              </a:spcAft>
              <a:buFont typeface="+mj-lt"/>
              <a:buAutoNum type="alphaLcParenR"/>
            </a:pPr>
            <a:r>
              <a:rPr lang="tr-TR" sz="3600" dirty="0" err="1">
                <a:latin typeface="Times New Roman" pitchFamily="18" charset="0"/>
                <a:cs typeface="Times New Roman" pitchFamily="18" charset="0"/>
              </a:rPr>
              <a:t>beverages</a:t>
            </a:r>
            <a:endParaRPr lang="tr-TR" sz="3600" dirty="0">
              <a:latin typeface="Arial" pitchFamily="34" charset="0"/>
              <a:cs typeface="Arial" pitchFamily="34" charset="0"/>
            </a:endParaRPr>
          </a:p>
          <a:p>
            <a:pPr marL="742950" lvl="0" indent="-742950" eaLnBrk="0" fontAlgn="base" hangingPunct="0">
              <a:spcBef>
                <a:spcPct val="0"/>
              </a:spcBef>
              <a:spcAft>
                <a:spcPct val="0"/>
              </a:spcAft>
              <a:buFont typeface="+mj-lt"/>
              <a:buAutoNum type="alphaLcParenR"/>
            </a:pPr>
            <a:r>
              <a:rPr lang="tr-TR" sz="3600" dirty="0" err="1">
                <a:latin typeface="Times New Roman" pitchFamily="18" charset="0"/>
                <a:cs typeface="Times New Roman" pitchFamily="18" charset="0"/>
              </a:rPr>
              <a:t>candles</a:t>
            </a:r>
            <a:r>
              <a:rPr lang="tr-TR" sz="3600" dirty="0">
                <a:latin typeface="Times New Roman" pitchFamily="18" charset="0"/>
                <a:cs typeface="Times New Roman" pitchFamily="18" charset="0"/>
              </a:rPr>
              <a:t> </a:t>
            </a:r>
            <a:endParaRPr lang="tr-TR" sz="3600" dirty="0"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049" name="Resim 15" descr="Açıklama: http://images.all-free-download.com/images/graphiclarge/birthday_cake_clip_art_13685.jpg"/>
          <p:cNvPicPr>
            <a:picLocks noChangeAspect="1" noChangeArrowheads="1"/>
          </p:cNvPicPr>
          <p:nvPr/>
        </p:nvPicPr>
        <p:blipFill>
          <a:blip r:embed="rId2" cstate="print">
            <a:lum bright="20000"/>
            <a:grayscl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0560" y="2422250"/>
            <a:ext cx="4329023" cy="354038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539552" y="2943036"/>
            <a:ext cx="277640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tr-TR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endParaRPr kumimoji="0" lang="tr-T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37660616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00" advClick="0">
        <p14:flip dir="r"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/>
          <a:lstStyle/>
          <a:p>
            <a:r>
              <a:rPr lang="tr-TR" dirty="0" smtClean="0"/>
              <a:t>CEVAP5 İNGİLİZCE</a:t>
            </a:r>
            <a:endParaRPr lang="tr-TR" dirty="0"/>
          </a:p>
        </p:txBody>
      </p:sp>
      <p:sp>
        <p:nvSpPr>
          <p:cNvPr id="4" name="İçerik Yer Tutucusu 3"/>
          <p:cNvSpPr>
            <a:spLocks noGrp="1"/>
          </p:cNvSpPr>
          <p:nvPr>
            <p:ph idx="1"/>
          </p:nvPr>
        </p:nvSpPr>
        <p:spPr>
          <a:xfrm>
            <a:off x="433343" y="2780928"/>
            <a:ext cx="8229600" cy="2232248"/>
          </a:xfr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pPr algn="ctr">
              <a:spcBef>
                <a:spcPct val="0"/>
              </a:spcBef>
              <a:buNone/>
            </a:pPr>
            <a:r>
              <a:rPr lang="tr-TR" sz="9600" dirty="0" smtClean="0">
                <a:solidFill>
                  <a:schemeClr val="lt1"/>
                </a:solidFill>
              </a:rPr>
              <a:t>CEVAP=D</a:t>
            </a:r>
            <a:endParaRPr lang="tr-TR" sz="9600" dirty="0">
              <a:solidFill>
                <a:schemeClr val="lt1"/>
              </a:solidFill>
            </a:endParaRPr>
          </a:p>
        </p:txBody>
      </p:sp>
      <p:sp>
        <p:nvSpPr>
          <p:cNvPr id="5" name="Komut Düğmesi: Giriş 4">
            <a:hlinkClick r:id="rId2" action="ppaction://hlinksldjump" highlightClick="1"/>
          </p:cNvPr>
          <p:cNvSpPr/>
          <p:nvPr/>
        </p:nvSpPr>
        <p:spPr>
          <a:xfrm>
            <a:off x="8244408" y="6093296"/>
            <a:ext cx="792088" cy="648072"/>
          </a:xfrm>
          <a:prstGeom prst="actionButtonHome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400061854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00" advClick="0">
        <p14:flip dir="r"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tr-TR" dirty="0" smtClean="0"/>
              <a:t>SORU6 DİN KÜLTÜRÜ VE AHLAK BİLGİSİ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indent="0">
              <a:buNone/>
            </a:pPr>
            <a:r>
              <a:rPr lang="tr-TR" sz="4400" b="1" dirty="0"/>
              <a:t>Allah’ın buyruklarına uymaya ve onun bize verdiği nimetlere karşı teşekkür borcunu yerine getirmeye ne denir? </a:t>
            </a:r>
            <a:endParaRPr lang="tr-TR" sz="4400" dirty="0"/>
          </a:p>
          <a:p>
            <a:pPr marL="0" indent="0">
              <a:buNone/>
            </a:pPr>
            <a:r>
              <a:rPr lang="tr-TR" sz="4400" dirty="0" smtClean="0"/>
              <a:t>A</a:t>
            </a:r>
            <a:r>
              <a:rPr lang="tr-TR" sz="4400" dirty="0"/>
              <a:t>) Tevekkül            </a:t>
            </a:r>
            <a:r>
              <a:rPr lang="tr-TR" sz="4400" dirty="0" smtClean="0"/>
              <a:t>B</a:t>
            </a:r>
            <a:r>
              <a:rPr lang="tr-TR" sz="4400" dirty="0"/>
              <a:t>) İbadet	  </a:t>
            </a:r>
            <a:endParaRPr lang="tr-TR" sz="4400" dirty="0" smtClean="0"/>
          </a:p>
          <a:p>
            <a:pPr marL="0" indent="0">
              <a:buNone/>
            </a:pPr>
            <a:r>
              <a:rPr lang="tr-TR" sz="4400" dirty="0" smtClean="0"/>
              <a:t>C</a:t>
            </a:r>
            <a:r>
              <a:rPr lang="tr-TR" sz="4400" dirty="0"/>
              <a:t>)  Vahiy       	    D) Tebliğ</a:t>
            </a:r>
          </a:p>
          <a:p>
            <a:pPr marL="0" indent="0">
              <a:buNone/>
            </a:pPr>
            <a:endParaRPr lang="tr-TR" sz="4400" dirty="0"/>
          </a:p>
        </p:txBody>
      </p:sp>
      <p:sp>
        <p:nvSpPr>
          <p:cNvPr id="5" name="Yuvarlatılmış Dikdörtgen 4">
            <a:hlinkClick r:id="" action="ppaction://hlinkshowjump?jump=nextslide"/>
          </p:cNvPr>
          <p:cNvSpPr/>
          <p:nvPr/>
        </p:nvSpPr>
        <p:spPr>
          <a:xfrm>
            <a:off x="7236296" y="6165304"/>
            <a:ext cx="1656184" cy="576064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3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CEVAP</a:t>
            </a:r>
            <a:endParaRPr lang="tr-TR" sz="3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137660616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900" advClick="0">
        <p14:warp dir="in"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tr-TR" dirty="0"/>
              <a:t>CEVAP6 DİN KÜLTÜRÜ VE AHLAK BİLGİSİ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idx="1"/>
          </p:nvPr>
        </p:nvSpPr>
        <p:spPr>
          <a:xfrm>
            <a:off x="457200" y="2996953"/>
            <a:ext cx="8229600" cy="2232247"/>
          </a:xfr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 fontScale="97500"/>
          </a:bodyPr>
          <a:lstStyle/>
          <a:p>
            <a:pPr algn="ctr">
              <a:spcBef>
                <a:spcPct val="0"/>
              </a:spcBef>
              <a:buNone/>
            </a:pPr>
            <a:r>
              <a:rPr lang="tr-TR" sz="9600" dirty="0" smtClean="0">
                <a:solidFill>
                  <a:schemeClr val="lt1"/>
                </a:solidFill>
              </a:rPr>
              <a:t>CEVAP=B</a:t>
            </a:r>
            <a:endParaRPr lang="tr-TR" sz="9600" dirty="0">
              <a:solidFill>
                <a:schemeClr val="lt1"/>
              </a:solidFill>
            </a:endParaRPr>
          </a:p>
        </p:txBody>
      </p:sp>
      <p:sp>
        <p:nvSpPr>
          <p:cNvPr id="5" name="Komut Düğmesi: Giriş 4">
            <a:hlinkClick r:id="rId2" action="ppaction://hlinksldjump" highlightClick="1"/>
          </p:cNvPr>
          <p:cNvSpPr/>
          <p:nvPr/>
        </p:nvSpPr>
        <p:spPr>
          <a:xfrm>
            <a:off x="8244408" y="6093296"/>
            <a:ext cx="792088" cy="648072"/>
          </a:xfrm>
          <a:prstGeom prst="actionButtonHome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400061854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900" advClick="0">
        <p14:warp dir="in"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solidFill>
            <a:srgbClr val="99330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/>
          <a:lstStyle/>
          <a:p>
            <a:r>
              <a:rPr lang="tr-TR" dirty="0" smtClean="0"/>
              <a:t>SORU7 GENEL KÜLTÜR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9715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tr-TR" sz="4000" dirty="0"/>
              <a:t>İl ve ilçe sınırları içerisinde huzur ve güveni </a:t>
            </a:r>
            <a:r>
              <a:rPr lang="tr-TR" sz="4000" dirty="0" smtClean="0"/>
              <a:t>aşağıdakilerden hangisi sağlamaktadır?</a:t>
            </a:r>
          </a:p>
          <a:p>
            <a:pPr marL="742950" indent="-742950">
              <a:buFont typeface="+mj-lt"/>
              <a:buAutoNum type="alphaLcParenR"/>
            </a:pPr>
            <a:r>
              <a:rPr lang="tr-TR" sz="4000" dirty="0" smtClean="0"/>
              <a:t>Jandarma </a:t>
            </a:r>
          </a:p>
          <a:p>
            <a:pPr marL="742950" indent="-742950">
              <a:buFont typeface="+mj-lt"/>
              <a:buAutoNum type="alphaLcParenR"/>
            </a:pPr>
            <a:r>
              <a:rPr lang="tr-TR" sz="4000" dirty="0" smtClean="0"/>
              <a:t>Polis </a:t>
            </a:r>
          </a:p>
          <a:p>
            <a:pPr marL="742950" indent="-742950">
              <a:buFont typeface="+mj-lt"/>
              <a:buAutoNum type="alphaLcParenR"/>
            </a:pPr>
            <a:r>
              <a:rPr lang="tr-TR" sz="4000" dirty="0" smtClean="0"/>
              <a:t>Kara kuvvetleri</a:t>
            </a:r>
          </a:p>
          <a:p>
            <a:pPr marL="742950" indent="-742950">
              <a:buFont typeface="+mj-lt"/>
              <a:buAutoNum type="alphaLcParenR"/>
            </a:pPr>
            <a:r>
              <a:rPr lang="tr-TR" sz="4000" dirty="0" smtClean="0"/>
              <a:t>Zabıta</a:t>
            </a:r>
            <a:endParaRPr lang="tr-TR" sz="4000" dirty="0"/>
          </a:p>
          <a:p>
            <a:pPr marL="0" indent="0">
              <a:buNone/>
            </a:pPr>
            <a:endParaRPr lang="tr-TR" sz="4000" dirty="0"/>
          </a:p>
          <a:p>
            <a:pPr marL="0" indent="0">
              <a:buNone/>
            </a:pPr>
            <a:endParaRPr lang="tr-TR" sz="4000" b="1" dirty="0" smtClean="0"/>
          </a:p>
          <a:p>
            <a:pPr marL="0" indent="0">
              <a:buNone/>
            </a:pPr>
            <a:endParaRPr lang="tr-TR" sz="4000" b="1" dirty="0"/>
          </a:p>
        </p:txBody>
      </p:sp>
      <p:sp>
        <p:nvSpPr>
          <p:cNvPr id="5" name="Yuvarlatılmış Dikdörtgen 4">
            <a:hlinkClick r:id="" action="ppaction://hlinkshowjump?jump=nextslide"/>
          </p:cNvPr>
          <p:cNvSpPr/>
          <p:nvPr/>
        </p:nvSpPr>
        <p:spPr>
          <a:xfrm>
            <a:off x="7236296" y="6165304"/>
            <a:ext cx="1656184" cy="576064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3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CEVAP</a:t>
            </a:r>
            <a:endParaRPr lang="tr-TR" sz="3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137660616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 advClick="0">
        <p14:vortex dir="r"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solidFill>
            <a:srgbClr val="99330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r>
              <a:rPr lang="tr-TR" dirty="0"/>
              <a:t>CEVAP7 GENEL KÜLTÜR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idx="1"/>
          </p:nvPr>
        </p:nvSpPr>
        <p:spPr>
          <a:xfrm>
            <a:off x="457200" y="2636912"/>
            <a:ext cx="8229600" cy="2448272"/>
          </a:xfrm>
          <a:solidFill>
            <a:srgbClr val="99330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pPr algn="ctr">
              <a:spcBef>
                <a:spcPct val="0"/>
              </a:spcBef>
              <a:buNone/>
            </a:pPr>
            <a:r>
              <a:rPr lang="tr-TR" sz="9600" dirty="0" smtClean="0">
                <a:solidFill>
                  <a:schemeClr val="lt1"/>
                </a:solidFill>
              </a:rPr>
              <a:t>CEVAP=B</a:t>
            </a:r>
            <a:endParaRPr lang="tr-TR" sz="9600" dirty="0">
              <a:solidFill>
                <a:schemeClr val="lt1"/>
              </a:solidFill>
            </a:endParaRPr>
          </a:p>
        </p:txBody>
      </p:sp>
      <p:sp>
        <p:nvSpPr>
          <p:cNvPr id="5" name="Komut Düğmesi: Giriş 4">
            <a:hlinkClick r:id="rId2" action="ppaction://hlinksldjump" highlightClick="1"/>
          </p:cNvPr>
          <p:cNvSpPr/>
          <p:nvPr/>
        </p:nvSpPr>
        <p:spPr>
          <a:xfrm>
            <a:off x="8244408" y="6093296"/>
            <a:ext cx="792088" cy="648072"/>
          </a:xfrm>
          <a:prstGeom prst="actionButtonHome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400061854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 advClick="0">
        <p14:vortex dir="r"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/>
          <a:lstStyle/>
          <a:p>
            <a:r>
              <a:rPr lang="tr-TR" dirty="0" smtClean="0"/>
              <a:t>SORU8 TÜRKÇE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97152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tr-TR" sz="4000" dirty="0"/>
          </a:p>
        </p:txBody>
      </p:sp>
      <p:sp>
        <p:nvSpPr>
          <p:cNvPr id="5" name="Yuvarlatılmış Dikdörtgen 4">
            <a:hlinkClick r:id="" action="ppaction://hlinkshowjump?jump=nextslide"/>
          </p:cNvPr>
          <p:cNvSpPr/>
          <p:nvPr/>
        </p:nvSpPr>
        <p:spPr>
          <a:xfrm>
            <a:off x="7236296" y="6165304"/>
            <a:ext cx="1656184" cy="576064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3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CEVAP</a:t>
            </a:r>
            <a:endParaRPr lang="tr-TR" sz="3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407936033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000" advClick="0">
        <p14:shred pattern="rectangle" dir="out"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/>
          <a:lstStyle/>
          <a:p>
            <a:r>
              <a:rPr lang="tr-TR" dirty="0" smtClean="0"/>
              <a:t>CEVAP8 TÜRKÇE</a:t>
            </a:r>
            <a:endParaRPr lang="tr-TR" dirty="0"/>
          </a:p>
        </p:txBody>
      </p:sp>
      <p:sp>
        <p:nvSpPr>
          <p:cNvPr id="4" name="İçerik Yer Tutucusu 3"/>
          <p:cNvSpPr>
            <a:spLocks noGrp="1"/>
          </p:cNvSpPr>
          <p:nvPr>
            <p:ph idx="1"/>
          </p:nvPr>
        </p:nvSpPr>
        <p:spPr>
          <a:xfrm>
            <a:off x="412281" y="2636912"/>
            <a:ext cx="8229600" cy="2520279"/>
          </a:xfr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pPr algn="ctr">
              <a:spcBef>
                <a:spcPct val="0"/>
              </a:spcBef>
              <a:buNone/>
            </a:pPr>
            <a:r>
              <a:rPr lang="tr-TR" sz="9600" dirty="0" smtClean="0">
                <a:solidFill>
                  <a:schemeClr val="lt1"/>
                </a:solidFill>
              </a:rPr>
              <a:t>CEVAP=C</a:t>
            </a:r>
            <a:endParaRPr lang="tr-TR" sz="9600" dirty="0">
              <a:solidFill>
                <a:schemeClr val="lt1"/>
              </a:solidFill>
            </a:endParaRPr>
          </a:p>
        </p:txBody>
      </p:sp>
      <p:sp>
        <p:nvSpPr>
          <p:cNvPr id="5" name="Komut Düğmesi: Giriş 4">
            <a:hlinkClick r:id="rId2" action="ppaction://hlinksldjump" highlightClick="1"/>
          </p:cNvPr>
          <p:cNvSpPr/>
          <p:nvPr/>
        </p:nvSpPr>
        <p:spPr>
          <a:xfrm>
            <a:off x="8244408" y="6093296"/>
            <a:ext cx="792088" cy="648072"/>
          </a:xfrm>
          <a:prstGeom prst="actionButtonHome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341734690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000" advClick="0">
        <p14:shred pattern="rectangle" dir="out"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aşlık 3"/>
          <p:cNvSpPr>
            <a:spLocks noGrp="1"/>
          </p:cNvSpPr>
          <p:nvPr>
            <p:ph type="title"/>
          </p:nvPr>
        </p:nvSpPr>
        <p:spPr/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/>
          <a:lstStyle/>
          <a:p>
            <a:r>
              <a:rPr lang="tr-TR" dirty="0" smtClean="0"/>
              <a:t>PUANLAMA</a:t>
            </a:r>
            <a:endParaRPr lang="tr-TR" dirty="0"/>
          </a:p>
        </p:txBody>
      </p:sp>
      <p:sp>
        <p:nvSpPr>
          <p:cNvPr id="6" name="Yarım Çerçeve 5"/>
          <p:cNvSpPr/>
          <p:nvPr/>
        </p:nvSpPr>
        <p:spPr>
          <a:xfrm>
            <a:off x="467544" y="1484784"/>
            <a:ext cx="1296144" cy="1152128"/>
          </a:xfrm>
          <a:prstGeom prst="halfFrame">
            <a:avLst>
              <a:gd name="adj1" fmla="val 20861"/>
              <a:gd name="adj2" fmla="val 16326"/>
            </a:avLst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7" name="Yarım Çerçeve 6"/>
          <p:cNvSpPr/>
          <p:nvPr/>
        </p:nvSpPr>
        <p:spPr>
          <a:xfrm flipH="1" flipV="1">
            <a:off x="7452320" y="2780928"/>
            <a:ext cx="1152128" cy="1008112"/>
          </a:xfrm>
          <a:prstGeom prst="halfFrame">
            <a:avLst>
              <a:gd name="adj1" fmla="val 17784"/>
              <a:gd name="adj2" fmla="val 19080"/>
            </a:avLst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graphicFrame>
        <p:nvGraphicFramePr>
          <p:cNvPr id="8" name="Nesne 7">
            <a:hlinkClick r:id="" action="ppaction://ole?verb=0"/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="" xmlns:p14="http://schemas.microsoft.com/office/powerpoint/2010/main" val="806213779"/>
              </p:ext>
            </p:extLst>
          </p:nvPr>
        </p:nvGraphicFramePr>
        <p:xfrm>
          <a:off x="757238" y="1677988"/>
          <a:ext cx="7559675" cy="1981200"/>
        </p:xfrm>
        <a:graphic>
          <a:graphicData uri="http://schemas.openxmlformats.org/presentationml/2006/ole">
            <p:oleObj spid="_x0000_s1037" name="Makro İçerebilen Çalışma Sayfası" r:id="rId3" imgW="7762959" imgH="1981200" progId="Excel.SheetMacroEnabled.12">
              <p:embed/>
            </p:oleObj>
          </a:graphicData>
        </a:graphic>
      </p:graphicFrame>
      <p:sp>
        <p:nvSpPr>
          <p:cNvPr id="2" name="Dikdörtgen 1"/>
          <p:cNvSpPr/>
          <p:nvPr/>
        </p:nvSpPr>
        <p:spPr>
          <a:xfrm>
            <a:off x="72280" y="5373216"/>
            <a:ext cx="8307274" cy="95410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tr-TR" sz="2800" b="1" i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Düzenlemek için tabloya tıklayınız. Puanlamayı sınıf </a:t>
            </a:r>
          </a:p>
          <a:p>
            <a:r>
              <a:rPr lang="tr-TR" sz="2800" b="1" i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Butonlarına tıklayarak yapınız.</a:t>
            </a:r>
            <a:endParaRPr lang="tr-TR" sz="2800" b="1" i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2147588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/>
          <a:lstStyle/>
          <a:p>
            <a:r>
              <a:rPr lang="tr-TR" dirty="0" smtClean="0"/>
              <a:t>SORU9 MATEMATİK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216024" y="1600200"/>
            <a:ext cx="8892480" cy="4853136"/>
          </a:xfrm>
        </p:spPr>
        <p:txBody>
          <a:bodyPr>
            <a:noAutofit/>
          </a:bodyPr>
          <a:lstStyle/>
          <a:p>
            <a:pPr marL="0" indent="0" fontAlgn="base">
              <a:buNone/>
            </a:pPr>
            <a:r>
              <a:rPr lang="tr-TR" sz="4400" dirty="0"/>
              <a:t>Toplamları 39 olan ardışık 3 sayıdan </a:t>
            </a:r>
          </a:p>
          <a:p>
            <a:pPr marL="0" indent="0" fontAlgn="base">
              <a:buNone/>
            </a:pPr>
            <a:r>
              <a:rPr lang="tr-TR" sz="4400" dirty="0"/>
              <a:t>en büyük sayı ile en küçük sayı </a:t>
            </a:r>
            <a:r>
              <a:rPr lang="tr-TR" sz="4400" dirty="0" smtClean="0"/>
              <a:t>arasındaki </a:t>
            </a:r>
            <a:r>
              <a:rPr lang="tr-TR" sz="4400" dirty="0"/>
              <a:t>fark kaçtır</a:t>
            </a:r>
            <a:r>
              <a:rPr lang="tr-TR" sz="4400" dirty="0" smtClean="0"/>
              <a:t>?</a:t>
            </a:r>
          </a:p>
          <a:p>
            <a:pPr marL="0" indent="0" fontAlgn="base">
              <a:buNone/>
            </a:pPr>
            <a:endParaRPr lang="tr-TR" sz="4400" dirty="0"/>
          </a:p>
          <a:p>
            <a:pPr marL="0" indent="0" fontAlgn="base">
              <a:buNone/>
            </a:pPr>
            <a:r>
              <a:rPr lang="tr-TR" sz="4400" dirty="0" smtClean="0"/>
              <a:t>a</a:t>
            </a:r>
            <a:r>
              <a:rPr lang="tr-TR" sz="4400" dirty="0"/>
              <a:t>) 1                       c) 3</a:t>
            </a:r>
          </a:p>
          <a:p>
            <a:pPr marL="0" indent="0" fontAlgn="base">
              <a:buNone/>
            </a:pPr>
            <a:r>
              <a:rPr lang="tr-TR" sz="4400" dirty="0" smtClean="0"/>
              <a:t>b</a:t>
            </a:r>
            <a:r>
              <a:rPr lang="tr-TR" sz="4400" dirty="0"/>
              <a:t>) 2                      d) 4</a:t>
            </a:r>
          </a:p>
        </p:txBody>
      </p:sp>
      <p:sp>
        <p:nvSpPr>
          <p:cNvPr id="5" name="Yuvarlatılmış Dikdörtgen 4">
            <a:hlinkClick r:id="" action="ppaction://hlinkshowjump?jump=nextslide"/>
          </p:cNvPr>
          <p:cNvSpPr/>
          <p:nvPr/>
        </p:nvSpPr>
        <p:spPr>
          <a:xfrm>
            <a:off x="7236296" y="6165304"/>
            <a:ext cx="1656184" cy="576064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3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CEVAP</a:t>
            </a:r>
            <a:endParaRPr lang="tr-TR" sz="3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23737039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400" advClick="0">
        <p14:honeycomb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r>
              <a:rPr lang="tr-TR" dirty="0" smtClean="0"/>
              <a:t>CEVAP9 </a:t>
            </a:r>
            <a:r>
              <a:rPr lang="tr-TR" dirty="0"/>
              <a:t>MATEMATİK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idx="1"/>
          </p:nvPr>
        </p:nvSpPr>
        <p:spPr>
          <a:xfrm>
            <a:off x="457200" y="2636913"/>
            <a:ext cx="8229600" cy="2808312"/>
          </a:xfr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pPr algn="ctr">
              <a:spcBef>
                <a:spcPct val="0"/>
              </a:spcBef>
              <a:buNone/>
            </a:pPr>
            <a:r>
              <a:rPr lang="tr-TR" sz="9600" dirty="0" smtClean="0">
                <a:solidFill>
                  <a:schemeClr val="lt1"/>
                </a:solidFill>
              </a:rPr>
              <a:t>CEVAP=B</a:t>
            </a:r>
            <a:endParaRPr lang="tr-TR" sz="9600" dirty="0">
              <a:solidFill>
                <a:schemeClr val="lt1"/>
              </a:solidFill>
            </a:endParaRPr>
          </a:p>
        </p:txBody>
      </p:sp>
      <p:sp>
        <p:nvSpPr>
          <p:cNvPr id="5" name="Komut Düğmesi: Giriş 4">
            <a:hlinkClick r:id="rId2" action="ppaction://hlinksldjump" highlightClick="1"/>
          </p:cNvPr>
          <p:cNvSpPr/>
          <p:nvPr/>
        </p:nvSpPr>
        <p:spPr>
          <a:xfrm>
            <a:off x="8244408" y="6093296"/>
            <a:ext cx="792088" cy="648072"/>
          </a:xfrm>
          <a:prstGeom prst="actionButtonHome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110280958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400" advClick="0">
        <p14:honeycomb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/>
          <a:lstStyle/>
          <a:p>
            <a:r>
              <a:rPr lang="tr-TR" dirty="0" smtClean="0"/>
              <a:t>SORU10 FEN ve TEKNOLOJİ</a:t>
            </a:r>
            <a:endParaRPr lang="tr-TR" dirty="0"/>
          </a:p>
        </p:txBody>
      </p:sp>
      <p:sp>
        <p:nvSpPr>
          <p:cNvPr id="5" name="Yuvarlatılmış Dikdörtgen 4">
            <a:hlinkClick r:id="" action="ppaction://hlinkshowjump?jump=nextslide"/>
          </p:cNvPr>
          <p:cNvSpPr/>
          <p:nvPr/>
        </p:nvSpPr>
        <p:spPr>
          <a:xfrm>
            <a:off x="7236296" y="6165304"/>
            <a:ext cx="1656184" cy="576064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3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CEVAP</a:t>
            </a:r>
            <a:endParaRPr lang="tr-TR" sz="3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349079"/>
          </a:xfrm>
        </p:spPr>
        <p:txBody>
          <a:bodyPr/>
          <a:lstStyle/>
          <a:p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78643901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400" advClick="0">
        <p14:honeycomb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r>
              <a:rPr lang="tr-TR" dirty="0" smtClean="0"/>
              <a:t>CEVAP10 </a:t>
            </a:r>
            <a:r>
              <a:rPr lang="tr-TR" dirty="0"/>
              <a:t>FEN ve TEKNOLOJİ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idx="1"/>
          </p:nvPr>
        </p:nvSpPr>
        <p:spPr>
          <a:xfrm>
            <a:off x="467544" y="2492896"/>
            <a:ext cx="8229600" cy="2736304"/>
          </a:xfr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pPr algn="ctr">
              <a:spcBef>
                <a:spcPct val="0"/>
              </a:spcBef>
              <a:buNone/>
            </a:pPr>
            <a:r>
              <a:rPr lang="tr-TR" sz="9600" dirty="0" smtClean="0">
                <a:solidFill>
                  <a:schemeClr val="lt1"/>
                </a:solidFill>
              </a:rPr>
              <a:t>CEVAP=C</a:t>
            </a:r>
            <a:endParaRPr lang="tr-TR" sz="9600" dirty="0">
              <a:solidFill>
                <a:schemeClr val="lt1"/>
              </a:solidFill>
            </a:endParaRPr>
          </a:p>
        </p:txBody>
      </p:sp>
      <p:sp>
        <p:nvSpPr>
          <p:cNvPr id="5" name="Komut Düğmesi: Giriş 4">
            <a:hlinkClick r:id="rId2" action="ppaction://hlinksldjump" highlightClick="1"/>
          </p:cNvPr>
          <p:cNvSpPr/>
          <p:nvPr/>
        </p:nvSpPr>
        <p:spPr>
          <a:xfrm>
            <a:off x="8244408" y="6093296"/>
            <a:ext cx="792088" cy="648072"/>
          </a:xfrm>
          <a:prstGeom prst="actionButtonHome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161400036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400" advClick="0">
        <p14:honeycomb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85192" y="1600200"/>
            <a:ext cx="8507288" cy="514116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tr-TR" sz="4000" b="1" dirty="0" smtClean="0"/>
              <a:t>Türkiye</a:t>
            </a:r>
            <a:r>
              <a:rPr lang="tr-TR" sz="4000" b="1" dirty="0"/>
              <a:t>' de bazı yerleşim birimlerinde nüfusun yoğunluk kazanmasında iklim ve tarımsal faaliyetler etkili olmaktadır.</a:t>
            </a:r>
            <a:br>
              <a:rPr lang="tr-TR" sz="4000" b="1" dirty="0"/>
            </a:br>
            <a:r>
              <a:rPr lang="tr-TR" sz="4000" b="1" dirty="0"/>
              <a:t>  </a:t>
            </a:r>
            <a:r>
              <a:rPr lang="tr-TR" sz="4000" b="1" dirty="0" smtClean="0"/>
              <a:t>	Aşağıdaki </a:t>
            </a:r>
            <a:r>
              <a:rPr lang="tr-TR" sz="4000" b="1" dirty="0"/>
              <a:t>illerden hangisi bu duruma </a:t>
            </a:r>
            <a:r>
              <a:rPr lang="tr-TR" sz="4000" b="1" u="sng" dirty="0"/>
              <a:t>en az </a:t>
            </a:r>
            <a:r>
              <a:rPr lang="tr-TR" sz="4000" b="1" dirty="0"/>
              <a:t>uyar?</a:t>
            </a:r>
            <a:r>
              <a:rPr lang="tr-TR" sz="4000" dirty="0"/>
              <a:t/>
            </a:r>
            <a:br>
              <a:rPr lang="tr-TR" sz="4000" dirty="0"/>
            </a:br>
            <a:r>
              <a:rPr lang="tr-TR" sz="4000" dirty="0"/>
              <a:t>  </a:t>
            </a:r>
          </a:p>
          <a:p>
            <a:pPr marL="0" indent="0">
              <a:buNone/>
            </a:pPr>
            <a:r>
              <a:rPr lang="tr-TR" sz="4000" dirty="0" smtClean="0"/>
              <a:t>A-Adana</a:t>
            </a:r>
            <a:r>
              <a:rPr lang="tr-TR" sz="4000" dirty="0"/>
              <a:t>    B-İzmir    </a:t>
            </a:r>
            <a:endParaRPr lang="tr-TR" sz="4000" dirty="0" smtClean="0"/>
          </a:p>
          <a:p>
            <a:pPr marL="0" indent="0">
              <a:buNone/>
            </a:pPr>
            <a:r>
              <a:rPr lang="tr-TR" sz="4000" dirty="0" smtClean="0"/>
              <a:t>C-Konya</a:t>
            </a:r>
            <a:r>
              <a:rPr lang="tr-TR" sz="4000" dirty="0"/>
              <a:t>    D-Zonguldak</a:t>
            </a:r>
            <a:br>
              <a:rPr lang="tr-TR" sz="4000" dirty="0"/>
            </a:br>
            <a:endParaRPr lang="tr-TR" sz="4000" dirty="0"/>
          </a:p>
        </p:txBody>
      </p:sp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/>
          <a:lstStyle/>
          <a:p>
            <a:r>
              <a:rPr lang="tr-TR" dirty="0" smtClean="0"/>
              <a:t>SORU11 SOSYAL BİLGİLER</a:t>
            </a:r>
            <a:endParaRPr lang="tr-TR" dirty="0"/>
          </a:p>
        </p:txBody>
      </p:sp>
      <p:sp>
        <p:nvSpPr>
          <p:cNvPr id="5" name="Yuvarlatılmış Dikdörtgen 4">
            <a:hlinkClick r:id="" action="ppaction://hlinkshowjump?jump=nextslide"/>
          </p:cNvPr>
          <p:cNvSpPr/>
          <p:nvPr/>
        </p:nvSpPr>
        <p:spPr>
          <a:xfrm>
            <a:off x="7236296" y="6165304"/>
            <a:ext cx="1656184" cy="576064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3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CEVAP</a:t>
            </a:r>
            <a:endParaRPr lang="tr-TR" sz="3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140317198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00" advClick="0">
        <p14:prism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/>
          <a:lstStyle/>
          <a:p>
            <a:r>
              <a:rPr lang="tr-TR" dirty="0" smtClean="0"/>
              <a:t>CEVAP11 SOSYAL BİLGİLER</a:t>
            </a:r>
            <a:endParaRPr lang="tr-TR" dirty="0"/>
          </a:p>
        </p:txBody>
      </p:sp>
      <p:sp>
        <p:nvSpPr>
          <p:cNvPr id="4" name="İçerik Yer Tutucusu 3"/>
          <p:cNvSpPr>
            <a:spLocks noGrp="1"/>
          </p:cNvSpPr>
          <p:nvPr>
            <p:ph idx="1"/>
          </p:nvPr>
        </p:nvSpPr>
        <p:spPr>
          <a:xfrm>
            <a:off x="457200" y="2852936"/>
            <a:ext cx="8229600" cy="2448272"/>
          </a:xfr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pPr algn="ctr">
              <a:spcBef>
                <a:spcPct val="0"/>
              </a:spcBef>
              <a:buNone/>
            </a:pPr>
            <a:r>
              <a:rPr lang="tr-TR" sz="9600" dirty="0" smtClean="0">
                <a:solidFill>
                  <a:schemeClr val="lt1"/>
                </a:solidFill>
              </a:rPr>
              <a:t>CEVAP=D</a:t>
            </a:r>
            <a:endParaRPr lang="tr-TR" sz="9600" dirty="0">
              <a:solidFill>
                <a:schemeClr val="lt1"/>
              </a:solidFill>
            </a:endParaRPr>
          </a:p>
        </p:txBody>
      </p:sp>
      <p:sp>
        <p:nvSpPr>
          <p:cNvPr id="5" name="Komut Düğmesi: Giriş 4">
            <a:hlinkClick r:id="rId2" action="ppaction://hlinksldjump" highlightClick="1"/>
          </p:cNvPr>
          <p:cNvSpPr/>
          <p:nvPr/>
        </p:nvSpPr>
        <p:spPr>
          <a:xfrm>
            <a:off x="8244408" y="6093296"/>
            <a:ext cx="792088" cy="648072"/>
          </a:xfrm>
          <a:prstGeom prst="actionButtonHome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407836168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00" advClick="0">
        <p14:prism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/>
          <a:lstStyle/>
          <a:p>
            <a:r>
              <a:rPr lang="tr-TR" dirty="0" smtClean="0"/>
              <a:t>SORU12 İNGİLİZCE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67544" y="1639341"/>
            <a:ext cx="8229600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r-TR" sz="3600" b="1" dirty="0" err="1"/>
              <a:t>It’s</a:t>
            </a:r>
            <a:r>
              <a:rPr lang="tr-TR" sz="3600" b="1" dirty="0"/>
              <a:t> </a:t>
            </a:r>
            <a:r>
              <a:rPr lang="tr-TR" sz="3600" b="1" dirty="0" err="1"/>
              <a:t>cold</a:t>
            </a:r>
            <a:r>
              <a:rPr lang="tr-TR" sz="3600" b="1" dirty="0"/>
              <a:t> </a:t>
            </a:r>
            <a:r>
              <a:rPr lang="tr-TR" sz="3600" b="1" dirty="0" err="1"/>
              <a:t>tomorrow</a:t>
            </a:r>
            <a:r>
              <a:rPr lang="tr-TR" sz="3600" b="1" dirty="0"/>
              <a:t> on </a:t>
            </a:r>
            <a:r>
              <a:rPr lang="tr-TR" sz="3600" b="1" dirty="0" err="1"/>
              <a:t>the</a:t>
            </a:r>
            <a:r>
              <a:rPr lang="tr-TR" sz="3600" b="1" dirty="0"/>
              <a:t>…………………….</a:t>
            </a:r>
            <a:endParaRPr lang="tr-TR" sz="3600" dirty="0"/>
          </a:p>
          <a:p>
            <a:pPr lvl="0"/>
            <a:endParaRPr lang="tr-TR" sz="3600" dirty="0" smtClean="0"/>
          </a:p>
          <a:p>
            <a:pPr marL="514350" lvl="0" indent="-514350">
              <a:buFont typeface="+mj-lt"/>
              <a:buAutoNum type="alphaLcParenR"/>
            </a:pPr>
            <a:r>
              <a:rPr lang="tr-TR" sz="3600" dirty="0" err="1" smtClean="0"/>
              <a:t>documentary</a:t>
            </a:r>
            <a:r>
              <a:rPr lang="tr-TR" sz="3600" dirty="0" smtClean="0"/>
              <a:t>                    </a:t>
            </a:r>
          </a:p>
          <a:p>
            <a:pPr marL="514350" lvl="0" indent="-514350">
              <a:buFont typeface="+mj-lt"/>
              <a:buAutoNum type="alphaLcParenR"/>
            </a:pPr>
            <a:r>
              <a:rPr lang="tr-TR" sz="3600" dirty="0" err="1"/>
              <a:t>cartoon</a:t>
            </a:r>
            <a:endParaRPr lang="tr-TR" sz="3600" dirty="0" smtClean="0"/>
          </a:p>
          <a:p>
            <a:pPr marL="514350" lvl="0" indent="-514350">
              <a:buFont typeface="+mj-lt"/>
              <a:buAutoNum type="alphaLcParenR"/>
            </a:pPr>
            <a:r>
              <a:rPr lang="tr-TR" sz="3600" dirty="0" err="1" smtClean="0"/>
              <a:t>horror</a:t>
            </a:r>
            <a:r>
              <a:rPr lang="tr-TR" sz="3600" dirty="0" smtClean="0"/>
              <a:t> </a:t>
            </a:r>
            <a:r>
              <a:rPr lang="tr-TR" sz="3600" dirty="0"/>
              <a:t>film</a:t>
            </a:r>
          </a:p>
          <a:p>
            <a:pPr marL="514350" lvl="0" indent="-514350">
              <a:buFont typeface="+mj-lt"/>
              <a:buAutoNum type="alphaLcParenR"/>
            </a:pPr>
            <a:r>
              <a:rPr lang="tr-TR" sz="3600" dirty="0" err="1" smtClean="0"/>
              <a:t>weather</a:t>
            </a:r>
            <a:r>
              <a:rPr lang="tr-TR" sz="3600" dirty="0" smtClean="0"/>
              <a:t> </a:t>
            </a:r>
            <a:r>
              <a:rPr lang="tr-TR" sz="3600" dirty="0" err="1"/>
              <a:t>forecast</a:t>
            </a:r>
            <a:r>
              <a:rPr lang="tr-TR" sz="3600" dirty="0"/>
              <a:t> </a:t>
            </a:r>
          </a:p>
          <a:p>
            <a:pPr marL="0" indent="0">
              <a:buNone/>
            </a:pPr>
            <a:endParaRPr lang="tr-TR" dirty="0"/>
          </a:p>
        </p:txBody>
      </p:sp>
      <p:sp>
        <p:nvSpPr>
          <p:cNvPr id="5" name="Yuvarlatılmış Dikdörtgen 4">
            <a:hlinkClick r:id="" action="ppaction://hlinkshowjump?jump=nextslide"/>
          </p:cNvPr>
          <p:cNvSpPr/>
          <p:nvPr/>
        </p:nvSpPr>
        <p:spPr>
          <a:xfrm>
            <a:off x="7236296" y="6165304"/>
            <a:ext cx="1656184" cy="576064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3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CEVAP</a:t>
            </a:r>
            <a:endParaRPr lang="tr-TR" sz="3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6" name="Resim 5" descr="https://iparador.wikispaces.com/file/view/WEA_ING_IMA_WEATHERMAN.gif/472868088/WEA_ING_IMA_WEATHERMAN.gif"/>
          <p:cNvPicPr/>
          <p:nvPr/>
        </p:nvPicPr>
        <p:blipFill>
          <a:blip r:embed="rId2" cstate="print">
            <a:grayscl/>
            <a:lum bright="30000"/>
          </a:blip>
          <a:srcRect/>
          <a:stretch>
            <a:fillRect/>
          </a:stretch>
        </p:blipFill>
        <p:spPr bwMode="auto">
          <a:xfrm>
            <a:off x="4355976" y="2636912"/>
            <a:ext cx="4248472" cy="30243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75458250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>
        <p14:ferris dir="l"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/>
          <a:lstStyle/>
          <a:p>
            <a:r>
              <a:rPr lang="tr-TR" dirty="0" smtClean="0"/>
              <a:t>CEVAP12 İNGİLİZCE</a:t>
            </a:r>
            <a:endParaRPr lang="tr-TR" dirty="0"/>
          </a:p>
        </p:txBody>
      </p:sp>
      <p:sp>
        <p:nvSpPr>
          <p:cNvPr id="4" name="İçerik Yer Tutucusu 3"/>
          <p:cNvSpPr>
            <a:spLocks noGrp="1"/>
          </p:cNvSpPr>
          <p:nvPr>
            <p:ph idx="1"/>
          </p:nvPr>
        </p:nvSpPr>
        <p:spPr>
          <a:xfrm>
            <a:off x="457200" y="3212977"/>
            <a:ext cx="8229600" cy="2304256"/>
          </a:xfr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pPr algn="ctr">
              <a:spcBef>
                <a:spcPct val="0"/>
              </a:spcBef>
              <a:buNone/>
            </a:pPr>
            <a:r>
              <a:rPr lang="tr-TR" sz="9600" dirty="0" smtClean="0">
                <a:solidFill>
                  <a:schemeClr val="lt1"/>
                </a:solidFill>
              </a:rPr>
              <a:t>CEVAP=D</a:t>
            </a:r>
            <a:endParaRPr lang="tr-TR" sz="9600" dirty="0">
              <a:solidFill>
                <a:schemeClr val="lt1"/>
              </a:solidFill>
            </a:endParaRPr>
          </a:p>
        </p:txBody>
      </p:sp>
      <p:sp>
        <p:nvSpPr>
          <p:cNvPr id="5" name="Komut Düğmesi: Giriş 4">
            <a:hlinkClick r:id="rId2" action="ppaction://hlinksldjump" highlightClick="1"/>
          </p:cNvPr>
          <p:cNvSpPr/>
          <p:nvPr/>
        </p:nvSpPr>
        <p:spPr>
          <a:xfrm>
            <a:off x="8244408" y="6093296"/>
            <a:ext cx="792088" cy="648072"/>
          </a:xfrm>
          <a:prstGeom prst="actionButtonHome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389834651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>
        <p14:ferris dir="l"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tr-TR" dirty="0" smtClean="0"/>
              <a:t>SORU13 DİN KÜLTÜRÜ VE AHLAK BİLGİSİ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tr-TR" sz="4400" b="1" dirty="0" smtClean="0"/>
              <a:t>Cami, mescit gibi yerlerde Kâbe yönünü gösteren, duvarda bulunan ve imama ayrılmış olan girintili yere ne denir?</a:t>
            </a:r>
            <a:endParaRPr lang="tr-TR" sz="4400" dirty="0" smtClean="0"/>
          </a:p>
          <a:p>
            <a:pPr marL="0" indent="0">
              <a:buNone/>
            </a:pPr>
            <a:r>
              <a:rPr lang="tr-TR" sz="4400" dirty="0" smtClean="0"/>
              <a:t>A) Kürsü	  B) Minber	</a:t>
            </a:r>
          </a:p>
          <a:p>
            <a:pPr marL="0" indent="0">
              <a:buNone/>
            </a:pPr>
            <a:r>
              <a:rPr lang="tr-TR" sz="4400" dirty="0" smtClean="0"/>
              <a:t>C) Mihrap  	  D) Minare</a:t>
            </a:r>
            <a:endParaRPr lang="tr-TR" sz="4400" dirty="0"/>
          </a:p>
        </p:txBody>
      </p:sp>
      <p:sp>
        <p:nvSpPr>
          <p:cNvPr id="5" name="Yuvarlatılmış Dikdörtgen 4">
            <a:hlinkClick r:id="" action="ppaction://hlinkshowjump?jump=nextslide"/>
          </p:cNvPr>
          <p:cNvSpPr/>
          <p:nvPr/>
        </p:nvSpPr>
        <p:spPr>
          <a:xfrm>
            <a:off x="7236296" y="6165304"/>
            <a:ext cx="1656184" cy="576064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3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CEVAP</a:t>
            </a:r>
            <a:endParaRPr lang="tr-TR" sz="3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101817188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 advClick="0">
        <p14:flythrough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tr-TR" dirty="0" smtClean="0"/>
              <a:t>CEVAP13 </a:t>
            </a:r>
            <a:r>
              <a:rPr lang="tr-TR" dirty="0"/>
              <a:t>DİN KÜLTÜRÜ VE AHLAK BİLGİSİ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idx="1"/>
          </p:nvPr>
        </p:nvSpPr>
        <p:spPr>
          <a:xfrm>
            <a:off x="418390" y="2852936"/>
            <a:ext cx="8229600" cy="2448272"/>
          </a:xfr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 fontScale="97500"/>
          </a:bodyPr>
          <a:lstStyle/>
          <a:p>
            <a:pPr algn="ctr">
              <a:spcBef>
                <a:spcPct val="0"/>
              </a:spcBef>
              <a:buNone/>
            </a:pPr>
            <a:r>
              <a:rPr lang="tr-TR" sz="9600" dirty="0" smtClean="0">
                <a:solidFill>
                  <a:schemeClr val="lt1"/>
                </a:solidFill>
              </a:rPr>
              <a:t>CEVAP=C</a:t>
            </a:r>
            <a:endParaRPr lang="tr-TR" sz="9600" dirty="0">
              <a:solidFill>
                <a:schemeClr val="lt1"/>
              </a:solidFill>
            </a:endParaRPr>
          </a:p>
        </p:txBody>
      </p:sp>
      <p:sp>
        <p:nvSpPr>
          <p:cNvPr id="5" name="Komut Düğmesi: Giriş 4">
            <a:hlinkClick r:id="rId2" action="ppaction://hlinksldjump" highlightClick="1"/>
          </p:cNvPr>
          <p:cNvSpPr/>
          <p:nvPr/>
        </p:nvSpPr>
        <p:spPr>
          <a:xfrm>
            <a:off x="8244408" y="6093296"/>
            <a:ext cx="792088" cy="648072"/>
          </a:xfrm>
          <a:prstGeom prst="actionButtonHome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361827476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 advClick="0">
        <p14:flythrough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www.ssk.net/wp-content/uploads/2011/10/soru-sorun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6110" y="188640"/>
            <a:ext cx="1877618" cy="187220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2181658" y="201824"/>
            <a:ext cx="3653179" cy="86177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5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SORULAR</a:t>
            </a:r>
            <a:endParaRPr lang="tr-TR" sz="5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6" name="Yuvarlatılmış Dikdörtgen 5">
            <a:hlinkClick r:id="rId4" action="ppaction://hlinksldjump">
              <a:snd r:embed="rId5" name="click.wav"/>
            </a:hlinkClick>
          </p:cNvPr>
          <p:cNvSpPr/>
          <p:nvPr/>
        </p:nvSpPr>
        <p:spPr>
          <a:xfrm>
            <a:off x="755576" y="2492896"/>
            <a:ext cx="1368152" cy="864096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7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1</a:t>
            </a:r>
            <a:endParaRPr lang="tr-TR" sz="72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8" name="Yuvarlatılmış Dikdörtgen 7">
            <a:hlinkClick r:id="rId6" action="ppaction://hlinksldjump"/>
          </p:cNvPr>
          <p:cNvSpPr/>
          <p:nvPr/>
        </p:nvSpPr>
        <p:spPr>
          <a:xfrm>
            <a:off x="2411760" y="2492896"/>
            <a:ext cx="1368152" cy="864096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7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2</a:t>
            </a:r>
          </a:p>
        </p:txBody>
      </p:sp>
      <p:sp>
        <p:nvSpPr>
          <p:cNvPr id="9" name="Yuvarlatılmış Dikdörtgen 8">
            <a:hlinkClick r:id="rId7" action="ppaction://hlinksldjump"/>
          </p:cNvPr>
          <p:cNvSpPr/>
          <p:nvPr/>
        </p:nvSpPr>
        <p:spPr>
          <a:xfrm>
            <a:off x="4067944" y="2492896"/>
            <a:ext cx="1368152" cy="864096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7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3</a:t>
            </a:r>
          </a:p>
        </p:txBody>
      </p:sp>
      <p:sp>
        <p:nvSpPr>
          <p:cNvPr id="10" name="Yuvarlatılmış Dikdörtgen 9">
            <a:hlinkClick r:id="rId8" action="ppaction://hlinksldjump"/>
          </p:cNvPr>
          <p:cNvSpPr/>
          <p:nvPr/>
        </p:nvSpPr>
        <p:spPr>
          <a:xfrm>
            <a:off x="5724128" y="2492896"/>
            <a:ext cx="1368152" cy="864096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7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4</a:t>
            </a:r>
          </a:p>
        </p:txBody>
      </p:sp>
      <p:sp>
        <p:nvSpPr>
          <p:cNvPr id="11" name="Yuvarlatılmış Dikdörtgen 10">
            <a:hlinkClick r:id="rId9" action="ppaction://hlinksldjump"/>
          </p:cNvPr>
          <p:cNvSpPr/>
          <p:nvPr/>
        </p:nvSpPr>
        <p:spPr>
          <a:xfrm>
            <a:off x="7452320" y="2492896"/>
            <a:ext cx="1368152" cy="864096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7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5</a:t>
            </a:r>
          </a:p>
        </p:txBody>
      </p:sp>
      <p:sp>
        <p:nvSpPr>
          <p:cNvPr id="12" name="Yuvarlatılmış Dikdörtgen 11">
            <a:hlinkClick r:id="rId10" action="ppaction://hlinksldjump"/>
          </p:cNvPr>
          <p:cNvSpPr/>
          <p:nvPr/>
        </p:nvSpPr>
        <p:spPr>
          <a:xfrm>
            <a:off x="772351" y="3439039"/>
            <a:ext cx="1368152" cy="864096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7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6</a:t>
            </a:r>
          </a:p>
        </p:txBody>
      </p:sp>
      <p:sp>
        <p:nvSpPr>
          <p:cNvPr id="13" name="Yuvarlatılmış Dikdörtgen 12">
            <a:hlinkClick r:id="rId11" action="ppaction://hlinksldjump"/>
          </p:cNvPr>
          <p:cNvSpPr/>
          <p:nvPr/>
        </p:nvSpPr>
        <p:spPr>
          <a:xfrm>
            <a:off x="2428535" y="3439039"/>
            <a:ext cx="1368152" cy="864096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7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7</a:t>
            </a:r>
          </a:p>
        </p:txBody>
      </p:sp>
      <p:sp>
        <p:nvSpPr>
          <p:cNvPr id="14" name="Yuvarlatılmış Dikdörtgen 13">
            <a:hlinkClick r:id="rId12" action="ppaction://hlinksldjump"/>
          </p:cNvPr>
          <p:cNvSpPr/>
          <p:nvPr/>
        </p:nvSpPr>
        <p:spPr>
          <a:xfrm>
            <a:off x="4084719" y="3439039"/>
            <a:ext cx="1368152" cy="864096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7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8</a:t>
            </a:r>
          </a:p>
        </p:txBody>
      </p:sp>
      <p:sp>
        <p:nvSpPr>
          <p:cNvPr id="15" name="Yuvarlatılmış Dikdörtgen 14">
            <a:hlinkClick r:id="rId13" action="ppaction://hlinksldjump"/>
          </p:cNvPr>
          <p:cNvSpPr/>
          <p:nvPr/>
        </p:nvSpPr>
        <p:spPr>
          <a:xfrm>
            <a:off x="5740903" y="3439039"/>
            <a:ext cx="1368152" cy="864096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7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9</a:t>
            </a:r>
          </a:p>
        </p:txBody>
      </p:sp>
      <p:sp>
        <p:nvSpPr>
          <p:cNvPr id="16" name="Yuvarlatılmış Dikdörtgen 15">
            <a:hlinkClick r:id="rId14" action="ppaction://hlinksldjump"/>
          </p:cNvPr>
          <p:cNvSpPr/>
          <p:nvPr/>
        </p:nvSpPr>
        <p:spPr>
          <a:xfrm>
            <a:off x="7469095" y="3439039"/>
            <a:ext cx="1368152" cy="864096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10</a:t>
            </a:r>
            <a:endParaRPr lang="tr-TR" sz="6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7" name="Yuvarlatılmış Dikdörtgen 16">
            <a:hlinkClick r:id="rId15" action="ppaction://hlinksldjump"/>
          </p:cNvPr>
          <p:cNvSpPr/>
          <p:nvPr/>
        </p:nvSpPr>
        <p:spPr>
          <a:xfrm>
            <a:off x="755576" y="4437112"/>
            <a:ext cx="1368152" cy="864096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11</a:t>
            </a:r>
            <a:endParaRPr lang="tr-TR" sz="6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8" name="Yuvarlatılmış Dikdörtgen 17">
            <a:hlinkClick r:id="rId16" action="ppaction://hlinksldjump"/>
          </p:cNvPr>
          <p:cNvSpPr/>
          <p:nvPr/>
        </p:nvSpPr>
        <p:spPr>
          <a:xfrm>
            <a:off x="2411760" y="4437112"/>
            <a:ext cx="1368152" cy="864096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12</a:t>
            </a:r>
            <a:endParaRPr lang="tr-TR" sz="6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9" name="Yuvarlatılmış Dikdörtgen 18">
            <a:hlinkClick r:id="rId17" action="ppaction://hlinksldjump"/>
          </p:cNvPr>
          <p:cNvSpPr/>
          <p:nvPr/>
        </p:nvSpPr>
        <p:spPr>
          <a:xfrm>
            <a:off x="4067944" y="4437112"/>
            <a:ext cx="1368152" cy="864096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13</a:t>
            </a:r>
            <a:endParaRPr lang="tr-TR" sz="6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20" name="Yuvarlatılmış Dikdörtgen 19">
            <a:hlinkClick r:id="rId18" action="ppaction://hlinksldjump"/>
          </p:cNvPr>
          <p:cNvSpPr/>
          <p:nvPr/>
        </p:nvSpPr>
        <p:spPr>
          <a:xfrm>
            <a:off x="5724128" y="4437112"/>
            <a:ext cx="1368152" cy="864096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14</a:t>
            </a:r>
          </a:p>
        </p:txBody>
      </p:sp>
      <p:sp>
        <p:nvSpPr>
          <p:cNvPr id="21" name="Yuvarlatılmış Dikdörtgen 20">
            <a:hlinkClick r:id="rId19" action="ppaction://hlinksldjump"/>
          </p:cNvPr>
          <p:cNvSpPr/>
          <p:nvPr/>
        </p:nvSpPr>
        <p:spPr>
          <a:xfrm>
            <a:off x="7452320" y="4437112"/>
            <a:ext cx="1368152" cy="864096"/>
          </a:xfrm>
          <a:prstGeom prst="round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Y1</a:t>
            </a:r>
            <a:endParaRPr lang="tr-TR" sz="6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22" name="Yuvarlatılmış Dikdörtgen 21">
            <a:hlinkClick r:id="rId20" action="ppaction://hlinksldjump"/>
          </p:cNvPr>
          <p:cNvSpPr/>
          <p:nvPr/>
        </p:nvSpPr>
        <p:spPr>
          <a:xfrm>
            <a:off x="755576" y="5445224"/>
            <a:ext cx="1368152" cy="864096"/>
          </a:xfrm>
          <a:prstGeom prst="round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Y2</a:t>
            </a:r>
            <a:endParaRPr lang="tr-TR" sz="6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23" name="Yuvarlatılmış Dikdörtgen 22">
            <a:hlinkClick r:id="rId21" action="ppaction://hlinksldjump"/>
          </p:cNvPr>
          <p:cNvSpPr/>
          <p:nvPr/>
        </p:nvSpPr>
        <p:spPr>
          <a:xfrm>
            <a:off x="2411760" y="5445224"/>
            <a:ext cx="1368152" cy="864096"/>
          </a:xfrm>
          <a:prstGeom prst="round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Y3</a:t>
            </a:r>
            <a:endParaRPr lang="tr-TR" sz="6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24" name="Yuvarlatılmış Dikdörtgen 23">
            <a:hlinkClick r:id="rId22" action="ppaction://hlinksldjump"/>
          </p:cNvPr>
          <p:cNvSpPr/>
          <p:nvPr/>
        </p:nvSpPr>
        <p:spPr>
          <a:xfrm>
            <a:off x="4067944" y="5445224"/>
            <a:ext cx="1368152" cy="864096"/>
          </a:xfrm>
          <a:prstGeom prst="round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Y4</a:t>
            </a:r>
            <a:endParaRPr lang="tr-TR" sz="6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25" name="Yuvarlatılmış Dikdörtgen 24">
            <a:hlinkClick r:id="rId23" action="ppaction://hlinksldjump"/>
          </p:cNvPr>
          <p:cNvSpPr/>
          <p:nvPr/>
        </p:nvSpPr>
        <p:spPr>
          <a:xfrm>
            <a:off x="5724128" y="5445224"/>
            <a:ext cx="1368152" cy="864096"/>
          </a:xfrm>
          <a:prstGeom prst="round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Y5</a:t>
            </a:r>
            <a:endParaRPr lang="tr-TR" sz="6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26" name="Yuvarlatılmış Dikdörtgen 25">
            <a:hlinkClick r:id="rId24" action="ppaction://hlinksldjump"/>
          </p:cNvPr>
          <p:cNvSpPr/>
          <p:nvPr/>
        </p:nvSpPr>
        <p:spPr>
          <a:xfrm>
            <a:off x="7452320" y="5445224"/>
            <a:ext cx="1368152" cy="864096"/>
          </a:xfrm>
          <a:prstGeom prst="round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Y6</a:t>
            </a:r>
            <a:endParaRPr lang="tr-TR" sz="6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29" name="sayac.swf"/>
          <p:cNvPicPr>
            <a:picLocks noRot="1" noChangeAspect="1"/>
          </p:cNvPicPr>
          <p:nvPr>
            <a:videoFile r:link="rId1"/>
          </p:nvPr>
        </p:nvPicPr>
        <p:blipFill>
          <a:blip r:embed="rId25" cstate="print"/>
          <a:stretch>
            <a:fillRect/>
          </a:stretch>
        </p:blipFill>
        <p:spPr>
          <a:xfrm>
            <a:off x="5983553" y="188640"/>
            <a:ext cx="2836919" cy="2127689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64146831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000" advClick="0">
        <p14:shred pattern="rectangle"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998" fill="hold"/>
                                        <p:tgtEl>
                                          <p:spTgt spid="2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9"/>
                </p:tgtEl>
              </p:cMediaNode>
            </p:video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solidFill>
            <a:srgbClr val="99330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/>
          <a:lstStyle/>
          <a:p>
            <a:r>
              <a:rPr lang="tr-TR" dirty="0" smtClean="0"/>
              <a:t>SORU14 GENEL KÜLTÜR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tr-TR" sz="4000" dirty="0"/>
              <a:t>Evinizde otururken karşı komşunuzun evine hırsız girdiğini görünce, aşağıdaki numaralardan hangisini </a:t>
            </a:r>
            <a:r>
              <a:rPr lang="tr-TR" sz="4000" dirty="0" smtClean="0"/>
              <a:t>aramak </a:t>
            </a:r>
            <a:r>
              <a:rPr lang="tr-TR" sz="4000" dirty="0"/>
              <a:t>en doğru </a:t>
            </a:r>
            <a:r>
              <a:rPr lang="tr-TR" sz="4000" dirty="0" smtClean="0"/>
              <a:t>karardır?</a:t>
            </a:r>
          </a:p>
          <a:p>
            <a:pPr marL="742950" indent="-742950">
              <a:buFont typeface="+mj-lt"/>
              <a:buAutoNum type="alphaLcParenR"/>
            </a:pPr>
            <a:r>
              <a:rPr lang="tr-TR" sz="4000" dirty="0" smtClean="0"/>
              <a:t>153</a:t>
            </a:r>
          </a:p>
          <a:p>
            <a:pPr marL="742950" indent="-742950">
              <a:buFont typeface="+mj-lt"/>
              <a:buAutoNum type="alphaLcParenR"/>
            </a:pPr>
            <a:r>
              <a:rPr lang="tr-TR" sz="4000" dirty="0" smtClean="0"/>
              <a:t>112</a:t>
            </a:r>
          </a:p>
          <a:p>
            <a:pPr marL="742950" indent="-742950">
              <a:buFont typeface="+mj-lt"/>
              <a:buAutoNum type="alphaLcParenR"/>
            </a:pPr>
            <a:r>
              <a:rPr lang="tr-TR" sz="4000" dirty="0" smtClean="0"/>
              <a:t>155</a:t>
            </a:r>
            <a:endParaRPr lang="tr-TR" sz="4000" dirty="0"/>
          </a:p>
          <a:p>
            <a:pPr marL="742950" indent="-742950">
              <a:buFont typeface="+mj-lt"/>
              <a:buAutoNum type="alphaLcParenR"/>
            </a:pPr>
            <a:r>
              <a:rPr lang="tr-TR" sz="4000" dirty="0" smtClean="0"/>
              <a:t>156</a:t>
            </a:r>
            <a:endParaRPr lang="tr-TR" sz="4000" dirty="0"/>
          </a:p>
          <a:p>
            <a:pPr marL="0" indent="0">
              <a:buNone/>
            </a:pPr>
            <a:endParaRPr lang="tr-TR" sz="4000" dirty="0"/>
          </a:p>
        </p:txBody>
      </p:sp>
      <p:sp>
        <p:nvSpPr>
          <p:cNvPr id="5" name="Yuvarlatılmış Dikdörtgen 4">
            <a:hlinkClick r:id="" action="ppaction://hlinkshowjump?jump=nextslide"/>
          </p:cNvPr>
          <p:cNvSpPr/>
          <p:nvPr/>
        </p:nvSpPr>
        <p:spPr>
          <a:xfrm>
            <a:off x="7236296" y="6165304"/>
            <a:ext cx="1656184" cy="576064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3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CEVAP</a:t>
            </a:r>
            <a:endParaRPr lang="tr-TR" sz="3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22995211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900" advClick="0">
        <p14:glitter pattern="hexagon"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solidFill>
            <a:srgbClr val="99330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r>
              <a:rPr lang="tr-TR" dirty="0" smtClean="0"/>
              <a:t>CEVAP14 </a:t>
            </a:r>
            <a:r>
              <a:rPr lang="tr-TR" dirty="0"/>
              <a:t>GENEL KÜLTÜR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idx="1"/>
          </p:nvPr>
        </p:nvSpPr>
        <p:spPr>
          <a:xfrm>
            <a:off x="457200" y="2708921"/>
            <a:ext cx="8229600" cy="2448272"/>
          </a:xfrm>
          <a:solidFill>
            <a:srgbClr val="99330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pPr algn="ctr">
              <a:spcBef>
                <a:spcPct val="0"/>
              </a:spcBef>
              <a:buNone/>
            </a:pPr>
            <a:r>
              <a:rPr lang="tr-TR" sz="9600" dirty="0" smtClean="0">
                <a:solidFill>
                  <a:schemeClr val="lt1"/>
                </a:solidFill>
              </a:rPr>
              <a:t>CEVAP=C</a:t>
            </a:r>
            <a:endParaRPr lang="tr-TR" sz="9600" dirty="0">
              <a:solidFill>
                <a:schemeClr val="lt1"/>
              </a:solidFill>
            </a:endParaRPr>
          </a:p>
        </p:txBody>
      </p:sp>
      <p:sp>
        <p:nvSpPr>
          <p:cNvPr id="5" name="Komut Düğmesi: Giriş 4">
            <a:hlinkClick r:id="rId2" action="ppaction://hlinksldjump" highlightClick="1"/>
          </p:cNvPr>
          <p:cNvSpPr/>
          <p:nvPr/>
        </p:nvSpPr>
        <p:spPr>
          <a:xfrm>
            <a:off x="8244408" y="6093296"/>
            <a:ext cx="792088" cy="648072"/>
          </a:xfrm>
          <a:prstGeom prst="actionButtonHome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252873992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900" advClick="0">
        <p14:glitter pattern="hexagon"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/>
          <a:lstStyle/>
          <a:p>
            <a:r>
              <a:rPr lang="tr-TR" dirty="0"/>
              <a:t>YEDEK SORU1 </a:t>
            </a:r>
            <a:r>
              <a:rPr lang="tr-TR" dirty="0" smtClean="0"/>
              <a:t>TÜRKÇE</a:t>
            </a:r>
            <a:endParaRPr lang="tr-TR" dirty="0"/>
          </a:p>
        </p:txBody>
      </p:sp>
      <p:sp>
        <p:nvSpPr>
          <p:cNvPr id="6" name="İçerik Yer Tutucusu 5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141168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tr-TR" sz="3600" dirty="0"/>
          </a:p>
        </p:txBody>
      </p:sp>
      <p:sp>
        <p:nvSpPr>
          <p:cNvPr id="5" name="Yuvarlatılmış Dikdörtgen 4">
            <a:hlinkClick r:id="" action="ppaction://hlinkshowjump?jump=nextslide"/>
          </p:cNvPr>
          <p:cNvSpPr/>
          <p:nvPr/>
        </p:nvSpPr>
        <p:spPr>
          <a:xfrm>
            <a:off x="7236296" y="6165304"/>
            <a:ext cx="1656184" cy="576064"/>
          </a:xfrm>
          <a:prstGeom prst="roundRect">
            <a:avLst>
              <a:gd name="adj" fmla="val 50000"/>
            </a:avLst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3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CEVAP</a:t>
            </a:r>
            <a:endParaRPr lang="tr-TR" sz="3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15296397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300" advClick="0">
        <p14:pan dir="u"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/>
          <a:lstStyle/>
          <a:p>
            <a:r>
              <a:rPr lang="tr-TR" dirty="0"/>
              <a:t>YEDEK SORU1 </a:t>
            </a:r>
            <a:r>
              <a:rPr lang="tr-TR" dirty="0" smtClean="0"/>
              <a:t>TÜRKÇE</a:t>
            </a:r>
            <a:endParaRPr lang="tr-TR" dirty="0"/>
          </a:p>
        </p:txBody>
      </p:sp>
      <p:sp>
        <p:nvSpPr>
          <p:cNvPr id="4" name="İçerik Yer Tutucusu 3"/>
          <p:cNvSpPr>
            <a:spLocks noGrp="1"/>
          </p:cNvSpPr>
          <p:nvPr>
            <p:ph idx="1"/>
          </p:nvPr>
        </p:nvSpPr>
        <p:spPr>
          <a:xfrm>
            <a:off x="446856" y="2636912"/>
            <a:ext cx="8229600" cy="2736304"/>
          </a:xfr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pPr algn="ctr">
              <a:spcBef>
                <a:spcPct val="0"/>
              </a:spcBef>
              <a:buNone/>
            </a:pPr>
            <a:r>
              <a:rPr lang="tr-TR" sz="9600" dirty="0" smtClean="0">
                <a:solidFill>
                  <a:schemeClr val="lt1"/>
                </a:solidFill>
              </a:rPr>
              <a:t>CEVAP=A</a:t>
            </a:r>
            <a:endParaRPr lang="tr-TR" sz="9600" dirty="0">
              <a:solidFill>
                <a:schemeClr val="lt1"/>
              </a:solidFill>
            </a:endParaRPr>
          </a:p>
        </p:txBody>
      </p:sp>
      <p:sp>
        <p:nvSpPr>
          <p:cNvPr id="5" name="Komut Düğmesi: Giriş 4">
            <a:hlinkClick r:id="rId2" action="ppaction://hlinksldjump" highlightClick="1"/>
          </p:cNvPr>
          <p:cNvSpPr/>
          <p:nvPr/>
        </p:nvSpPr>
        <p:spPr>
          <a:xfrm>
            <a:off x="8244408" y="6093296"/>
            <a:ext cx="792088" cy="648072"/>
          </a:xfrm>
          <a:prstGeom prst="actionButtonHome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88948880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300" advClick="0">
        <p14:pan dir="u"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/>
          <a:lstStyle/>
          <a:p>
            <a:r>
              <a:rPr lang="tr-TR" dirty="0" smtClean="0"/>
              <a:t>YEDEK SORU2 MATEMATİK</a:t>
            </a:r>
            <a:endParaRPr lang="tr-TR" dirty="0"/>
          </a:p>
        </p:txBody>
      </p:sp>
      <p:sp>
        <p:nvSpPr>
          <p:cNvPr id="5" name="Yuvarlatılmış Dikdörtgen 4">
            <a:hlinkClick r:id="" action="ppaction://hlinkshowjump?jump=nextslide"/>
          </p:cNvPr>
          <p:cNvSpPr/>
          <p:nvPr/>
        </p:nvSpPr>
        <p:spPr>
          <a:xfrm>
            <a:off x="7236296" y="6165304"/>
            <a:ext cx="1656184" cy="576064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3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CEVAP</a:t>
            </a:r>
            <a:endParaRPr lang="tr-TR" sz="3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57200" y="1628800"/>
            <a:ext cx="8229600" cy="4968552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tr-TR" sz="4400" i="1" dirty="0"/>
              <a:t> </a:t>
            </a:r>
            <a:r>
              <a:rPr lang="tr-TR" sz="4400" dirty="0" smtClean="0"/>
              <a:t>Bir </a:t>
            </a:r>
            <a:r>
              <a:rPr lang="tr-TR" sz="4400" dirty="0"/>
              <a:t>öğrenci 3 sınava girmiştir. İlk iki sınavın ortalaması </a:t>
            </a:r>
            <a:r>
              <a:rPr lang="tr-TR" sz="4400" dirty="0" smtClean="0"/>
              <a:t>70 tir</a:t>
            </a:r>
            <a:r>
              <a:rPr lang="tr-TR" sz="4400" dirty="0"/>
              <a:t>. Üç sınavdan aldığı notların  ortalaması 60 olduğuna göre, bu öğrenci son sınavdan kaç almıştır? </a:t>
            </a:r>
          </a:p>
          <a:p>
            <a:pPr marL="0" indent="0">
              <a:buNone/>
            </a:pPr>
            <a:r>
              <a:rPr lang="tr-TR" sz="4400" dirty="0"/>
              <a:t> </a:t>
            </a:r>
          </a:p>
          <a:p>
            <a:pPr marL="0" indent="0">
              <a:buNone/>
            </a:pPr>
            <a:r>
              <a:rPr lang="tr-TR" sz="4400" dirty="0"/>
              <a:t> </a:t>
            </a:r>
            <a:r>
              <a:rPr lang="tr-TR" sz="4400" dirty="0" smtClean="0"/>
              <a:t>A</a:t>
            </a:r>
            <a:r>
              <a:rPr lang="tr-TR" sz="4400" dirty="0"/>
              <a:t>) 40            B)50           C)60          D)70</a:t>
            </a:r>
          </a:p>
          <a:p>
            <a:pPr marL="0" indent="0">
              <a:buNone/>
            </a:pPr>
            <a:endParaRPr lang="tr-TR" sz="4400" dirty="0"/>
          </a:p>
        </p:txBody>
      </p:sp>
    </p:spTree>
    <p:extLst>
      <p:ext uri="{BB962C8B-B14F-4D97-AF65-F5344CB8AC3E}">
        <p14:creationId xmlns="" xmlns:p14="http://schemas.microsoft.com/office/powerpoint/2010/main" val="107091396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 advClick="0">
        <p14:doors dir="vert"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r>
              <a:rPr lang="tr-TR" dirty="0"/>
              <a:t>YEDEK </a:t>
            </a:r>
            <a:r>
              <a:rPr lang="tr-TR" dirty="0" smtClean="0"/>
              <a:t>CEVAP2 MATEMATİK</a:t>
            </a:r>
            <a:endParaRPr lang="tr-TR" dirty="0"/>
          </a:p>
        </p:txBody>
      </p:sp>
      <p:sp>
        <p:nvSpPr>
          <p:cNvPr id="4" name="İçerik Yer Tutucusu 3"/>
          <p:cNvSpPr>
            <a:spLocks noGrp="1"/>
          </p:cNvSpPr>
          <p:nvPr>
            <p:ph idx="1"/>
          </p:nvPr>
        </p:nvSpPr>
        <p:spPr>
          <a:xfrm>
            <a:off x="518864" y="2564904"/>
            <a:ext cx="8229600" cy="2664296"/>
          </a:xfr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pPr algn="ctr">
              <a:spcBef>
                <a:spcPct val="0"/>
              </a:spcBef>
              <a:buNone/>
            </a:pPr>
            <a:r>
              <a:rPr lang="tr-TR" sz="9600" dirty="0" smtClean="0">
                <a:solidFill>
                  <a:schemeClr val="lt1"/>
                </a:solidFill>
              </a:rPr>
              <a:t>CEVAP=A</a:t>
            </a:r>
            <a:endParaRPr lang="tr-TR" sz="9600" dirty="0">
              <a:solidFill>
                <a:schemeClr val="lt1"/>
              </a:solidFill>
            </a:endParaRPr>
          </a:p>
        </p:txBody>
      </p:sp>
      <p:sp>
        <p:nvSpPr>
          <p:cNvPr id="5" name="Komut Düğmesi: Giriş 4">
            <a:hlinkClick r:id="rId2" action="ppaction://hlinksldjump" highlightClick="1"/>
          </p:cNvPr>
          <p:cNvSpPr/>
          <p:nvPr/>
        </p:nvSpPr>
        <p:spPr>
          <a:xfrm>
            <a:off x="8244408" y="6093296"/>
            <a:ext cx="792088" cy="648072"/>
          </a:xfrm>
          <a:prstGeom prst="actionButtonHome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232886146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 advClick="0">
        <p14:doors dir="vert"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/>
          <a:lstStyle/>
          <a:p>
            <a:r>
              <a:rPr lang="tr-TR" dirty="0" smtClean="0"/>
              <a:t>YEDEK SORU3 FEN ve TEKNOLOJİ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lvl="0" indent="0">
              <a:buNone/>
            </a:pPr>
            <a:endParaRPr lang="tr-TR" sz="3600" dirty="0"/>
          </a:p>
        </p:txBody>
      </p:sp>
      <p:sp>
        <p:nvSpPr>
          <p:cNvPr id="5" name="Yuvarlatılmış Dikdörtgen 4">
            <a:hlinkClick r:id="" action="ppaction://hlinkshowjump?jump=nextslide"/>
          </p:cNvPr>
          <p:cNvSpPr/>
          <p:nvPr/>
        </p:nvSpPr>
        <p:spPr>
          <a:xfrm>
            <a:off x="7236296" y="6165304"/>
            <a:ext cx="1656184" cy="576064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3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CEVAP</a:t>
            </a:r>
            <a:endParaRPr lang="tr-TR" sz="3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197224268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 advClick="0">
        <p14:doors dir="vert"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r>
              <a:rPr lang="tr-TR" dirty="0"/>
              <a:t>YEDEK </a:t>
            </a:r>
            <a:r>
              <a:rPr lang="tr-TR" dirty="0" smtClean="0"/>
              <a:t>CEVAP3 </a:t>
            </a:r>
            <a:r>
              <a:rPr lang="tr-TR" dirty="0"/>
              <a:t>FEN ve TEKNOLOJİ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idx="1"/>
          </p:nvPr>
        </p:nvSpPr>
        <p:spPr>
          <a:xfrm>
            <a:off x="446856" y="2636912"/>
            <a:ext cx="8229600" cy="2376264"/>
          </a:xfr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pPr algn="ctr">
              <a:spcBef>
                <a:spcPct val="0"/>
              </a:spcBef>
              <a:buNone/>
            </a:pPr>
            <a:r>
              <a:rPr lang="tr-TR" sz="9600" dirty="0" smtClean="0">
                <a:solidFill>
                  <a:schemeClr val="lt1"/>
                </a:solidFill>
              </a:rPr>
              <a:t>CEVAP=A</a:t>
            </a:r>
            <a:endParaRPr lang="tr-TR" sz="9600" dirty="0">
              <a:solidFill>
                <a:schemeClr val="lt1"/>
              </a:solidFill>
            </a:endParaRPr>
          </a:p>
        </p:txBody>
      </p:sp>
      <p:sp>
        <p:nvSpPr>
          <p:cNvPr id="5" name="Komut Düğmesi: Giriş 4">
            <a:hlinkClick r:id="rId2" action="ppaction://hlinksldjump" highlightClick="1"/>
          </p:cNvPr>
          <p:cNvSpPr/>
          <p:nvPr/>
        </p:nvSpPr>
        <p:spPr>
          <a:xfrm>
            <a:off x="8244408" y="6093296"/>
            <a:ext cx="792088" cy="648072"/>
          </a:xfrm>
          <a:prstGeom prst="actionButtonHome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186233441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 advClick="0">
        <p14:doors dir="vert"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/>
          <a:lstStyle/>
          <a:p>
            <a:r>
              <a:rPr lang="tr-TR" dirty="0"/>
              <a:t>YEDEK </a:t>
            </a:r>
            <a:r>
              <a:rPr lang="tr-TR" dirty="0" smtClean="0"/>
              <a:t>SORU4 SOSYAL BİLGİLER</a:t>
            </a:r>
            <a:endParaRPr lang="tr-TR" dirty="0"/>
          </a:p>
        </p:txBody>
      </p:sp>
      <p:sp>
        <p:nvSpPr>
          <p:cNvPr id="5" name="Yuvarlatılmış Dikdörtgen 4">
            <a:hlinkClick r:id="" action="ppaction://hlinkshowjump?jump=nextslide"/>
          </p:cNvPr>
          <p:cNvSpPr/>
          <p:nvPr/>
        </p:nvSpPr>
        <p:spPr>
          <a:xfrm>
            <a:off x="7236296" y="6165304"/>
            <a:ext cx="1656184" cy="576064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3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CEVAP</a:t>
            </a:r>
            <a:endParaRPr lang="tr-TR" sz="3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" name="İçerik Yer Tutucusu 3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indent="0">
              <a:buNone/>
            </a:pPr>
            <a:r>
              <a:rPr lang="tr-TR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Türkiye' </a:t>
            </a:r>
            <a:r>
              <a:rPr lang="tr-TR" sz="28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nin</a:t>
            </a:r>
            <a:r>
              <a:rPr lang="tr-TR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doğal güzelliklerini görmek için bir gezi </a:t>
            </a:r>
            <a:r>
              <a:rPr lang="tr-TR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düzenlenmiştir. Bu </a:t>
            </a:r>
            <a:r>
              <a:rPr lang="tr-TR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gezide, Ihlara Vadisi' </a:t>
            </a:r>
            <a:r>
              <a:rPr lang="tr-TR" sz="28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nden</a:t>
            </a:r>
            <a:r>
              <a:rPr lang="tr-TR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başlayarak sırasıyla,  </a:t>
            </a:r>
            <a:br>
              <a:rPr lang="tr-TR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tr-TR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   Manavgat Çağlayanı, Pamukkale Travertenleri ve Yedigöller Milli Parkı ziyaret edilecektir.</a:t>
            </a:r>
            <a:br>
              <a:rPr lang="tr-TR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tr-TR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  Yukarıdaki gezi sırası dikkate alındığında, izlenecek yol, hangi coğrafi bölgelerden geçmektedir</a:t>
            </a:r>
            <a:r>
              <a:rPr lang="tr-TR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?</a:t>
            </a:r>
          </a:p>
          <a:p>
            <a:pPr marL="0" indent="0">
              <a:buNone/>
            </a:pPr>
            <a:r>
              <a:rPr lang="tr-TR" sz="2800" dirty="0"/>
              <a:t/>
            </a:r>
            <a:br>
              <a:rPr lang="tr-TR" sz="2800" dirty="0"/>
            </a:br>
            <a:r>
              <a:rPr lang="tr-TR" sz="2800" dirty="0"/>
              <a:t>  A-İç Anadolu-Akdeniz-Ege-Karadeniz</a:t>
            </a:r>
            <a:br>
              <a:rPr lang="tr-TR" sz="2800" dirty="0"/>
            </a:br>
            <a:r>
              <a:rPr lang="tr-TR" sz="2800" dirty="0"/>
              <a:t>  B-İç Anadolu-Akdeniz-Ege-Marmara</a:t>
            </a:r>
            <a:br>
              <a:rPr lang="tr-TR" sz="2800" dirty="0"/>
            </a:br>
            <a:r>
              <a:rPr lang="tr-TR" sz="2800" dirty="0"/>
              <a:t>  C-Doğu Anadolu-Ege-Akdeniz-Karadeniz</a:t>
            </a:r>
            <a:br>
              <a:rPr lang="tr-TR" sz="2800" dirty="0"/>
            </a:br>
            <a:r>
              <a:rPr lang="tr-TR" sz="2800" dirty="0"/>
              <a:t>  D-İç Anadolu-Karadeniz-Ege-Akdeniz</a:t>
            </a:r>
            <a:br>
              <a:rPr lang="tr-TR" sz="2800" dirty="0"/>
            </a:br>
            <a:endParaRPr lang="tr-TR" sz="2800" dirty="0"/>
          </a:p>
        </p:txBody>
      </p:sp>
    </p:spTree>
    <p:extLst>
      <p:ext uri="{BB962C8B-B14F-4D97-AF65-F5344CB8AC3E}">
        <p14:creationId xmlns="" xmlns:p14="http://schemas.microsoft.com/office/powerpoint/2010/main" val="349248583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100" advClick="0">
        <p14:switch dir="r"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/>
          <a:lstStyle/>
          <a:p>
            <a:r>
              <a:rPr lang="tr-TR" dirty="0"/>
              <a:t>YEDEK </a:t>
            </a:r>
            <a:r>
              <a:rPr lang="tr-TR" dirty="0" smtClean="0"/>
              <a:t>CEVAP4 SOSYAL BİLGİLER</a:t>
            </a:r>
            <a:endParaRPr lang="tr-TR" dirty="0"/>
          </a:p>
        </p:txBody>
      </p:sp>
      <p:sp>
        <p:nvSpPr>
          <p:cNvPr id="4" name="İçerik Yer Tutucusu 3"/>
          <p:cNvSpPr>
            <a:spLocks noGrp="1"/>
          </p:cNvSpPr>
          <p:nvPr>
            <p:ph idx="1"/>
          </p:nvPr>
        </p:nvSpPr>
        <p:spPr>
          <a:xfrm>
            <a:off x="457200" y="2780929"/>
            <a:ext cx="8229600" cy="2736304"/>
          </a:xfr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pPr algn="ctr">
              <a:spcBef>
                <a:spcPct val="0"/>
              </a:spcBef>
              <a:buNone/>
            </a:pPr>
            <a:r>
              <a:rPr lang="tr-TR" sz="9600" dirty="0" smtClean="0">
                <a:solidFill>
                  <a:schemeClr val="lt1"/>
                </a:solidFill>
              </a:rPr>
              <a:t>CEVAP=A</a:t>
            </a:r>
            <a:endParaRPr lang="tr-TR" sz="9600" dirty="0">
              <a:solidFill>
                <a:schemeClr val="lt1"/>
              </a:solidFill>
            </a:endParaRPr>
          </a:p>
        </p:txBody>
      </p:sp>
      <p:sp>
        <p:nvSpPr>
          <p:cNvPr id="5" name="Komut Düğmesi: Giriş 4">
            <a:hlinkClick r:id="rId2" action="ppaction://hlinksldjump" highlightClick="1"/>
          </p:cNvPr>
          <p:cNvSpPr/>
          <p:nvPr/>
        </p:nvSpPr>
        <p:spPr>
          <a:xfrm>
            <a:off x="8244408" y="6093296"/>
            <a:ext cx="792088" cy="648072"/>
          </a:xfrm>
          <a:prstGeom prst="actionButtonHome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51462265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100" advClick="0">
        <p14:switch dir="r"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/>
          <a:lstStyle/>
          <a:p>
            <a:r>
              <a:rPr lang="tr-TR" dirty="0" smtClean="0"/>
              <a:t>SORU1 TÜRKÇE</a:t>
            </a:r>
            <a:endParaRPr lang="tr-TR" dirty="0"/>
          </a:p>
        </p:txBody>
      </p:sp>
      <p:sp>
        <p:nvSpPr>
          <p:cNvPr id="5" name="Yuvarlatılmış Dikdörtgen 4">
            <a:hlinkClick r:id="" action="ppaction://hlinkshowjump?jump=nextslide"/>
          </p:cNvPr>
          <p:cNvSpPr/>
          <p:nvPr/>
        </p:nvSpPr>
        <p:spPr>
          <a:xfrm>
            <a:off x="7236296" y="6165304"/>
            <a:ext cx="1656184" cy="576064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3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CEVAP</a:t>
            </a:r>
            <a:endParaRPr lang="tr-TR" sz="3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72046914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 advClick="0">
        <p14:ripple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14116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r-TR" sz="4000" b="1" dirty="0"/>
              <a:t>I </a:t>
            </a:r>
            <a:r>
              <a:rPr lang="tr-TR" sz="4000" b="1" smtClean="0"/>
              <a:t>like…………..,</a:t>
            </a:r>
            <a:r>
              <a:rPr lang="tr-TR" sz="4000" b="1" i="1" dirty="0"/>
              <a:t>but</a:t>
            </a:r>
            <a:r>
              <a:rPr lang="tr-TR" sz="4000" b="1" dirty="0"/>
              <a:t> I </a:t>
            </a:r>
            <a:r>
              <a:rPr lang="tr-TR" sz="4000" b="1" dirty="0" err="1"/>
              <a:t>don’t</a:t>
            </a:r>
            <a:r>
              <a:rPr lang="tr-TR" sz="4000" b="1" dirty="0"/>
              <a:t> </a:t>
            </a:r>
            <a:r>
              <a:rPr lang="tr-TR" sz="4000" b="1" dirty="0" err="1"/>
              <a:t>like</a:t>
            </a:r>
            <a:r>
              <a:rPr lang="tr-TR" sz="4000" b="1" dirty="0" smtClean="0"/>
              <a:t>………</a:t>
            </a:r>
          </a:p>
          <a:p>
            <a:pPr marL="0" indent="0">
              <a:buNone/>
            </a:pPr>
            <a:endParaRPr lang="tr-TR" sz="4000" dirty="0" smtClean="0"/>
          </a:p>
          <a:p>
            <a:pPr marL="0" indent="0">
              <a:buNone/>
            </a:pPr>
            <a:endParaRPr lang="tr-TR" sz="4000" dirty="0"/>
          </a:p>
          <a:p>
            <a:pPr marL="742950" lvl="0" indent="-742950">
              <a:buFont typeface="+mj-lt"/>
              <a:buAutoNum type="alphaLcParenR"/>
            </a:pPr>
            <a:r>
              <a:rPr lang="tr-TR" sz="4000" dirty="0" err="1"/>
              <a:t>swimming</a:t>
            </a:r>
            <a:r>
              <a:rPr lang="tr-TR" sz="4000" dirty="0"/>
              <a:t> / </a:t>
            </a:r>
            <a:r>
              <a:rPr lang="tr-TR" sz="4000" dirty="0" err="1"/>
              <a:t>cycling</a:t>
            </a:r>
            <a:endParaRPr lang="tr-TR" sz="4000" dirty="0"/>
          </a:p>
          <a:p>
            <a:pPr marL="742950" lvl="0" indent="-742950">
              <a:buFont typeface="+mj-lt"/>
              <a:buAutoNum type="alphaLcParenR"/>
            </a:pPr>
            <a:r>
              <a:rPr lang="tr-TR" sz="4000" dirty="0" err="1"/>
              <a:t>diving</a:t>
            </a:r>
            <a:r>
              <a:rPr lang="tr-TR" sz="4000" dirty="0"/>
              <a:t> / </a:t>
            </a:r>
            <a:r>
              <a:rPr lang="tr-TR" sz="4000" dirty="0" err="1"/>
              <a:t>swimming</a:t>
            </a:r>
            <a:endParaRPr lang="tr-TR" sz="4000" dirty="0"/>
          </a:p>
          <a:p>
            <a:pPr marL="742950" lvl="0" indent="-742950">
              <a:buFont typeface="+mj-lt"/>
              <a:buAutoNum type="alphaLcParenR"/>
            </a:pPr>
            <a:r>
              <a:rPr lang="tr-TR" sz="4000" dirty="0" err="1"/>
              <a:t>cycling</a:t>
            </a:r>
            <a:r>
              <a:rPr lang="tr-TR" sz="4000" dirty="0"/>
              <a:t> / </a:t>
            </a:r>
            <a:r>
              <a:rPr lang="tr-TR" sz="4000" dirty="0" err="1"/>
              <a:t>swimming</a:t>
            </a:r>
            <a:endParaRPr lang="tr-TR" sz="4000" dirty="0"/>
          </a:p>
          <a:p>
            <a:pPr marL="742950" lvl="0" indent="-742950">
              <a:buFont typeface="+mj-lt"/>
              <a:buAutoNum type="alphaLcParenR"/>
            </a:pPr>
            <a:r>
              <a:rPr lang="tr-TR" sz="4000" dirty="0" err="1"/>
              <a:t>hiking</a:t>
            </a:r>
            <a:r>
              <a:rPr lang="tr-TR" sz="4000" dirty="0"/>
              <a:t> / </a:t>
            </a:r>
            <a:r>
              <a:rPr lang="tr-TR" sz="4000" dirty="0" err="1"/>
              <a:t>swimming</a:t>
            </a:r>
            <a:endParaRPr lang="tr-TR" sz="4000" dirty="0"/>
          </a:p>
          <a:p>
            <a:pPr marL="0" indent="0">
              <a:buNone/>
            </a:pPr>
            <a:endParaRPr lang="tr-TR" sz="4000" dirty="0"/>
          </a:p>
        </p:txBody>
      </p:sp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/>
          <a:lstStyle/>
          <a:p>
            <a:r>
              <a:rPr lang="tr-TR" dirty="0"/>
              <a:t>YEDEK </a:t>
            </a:r>
            <a:r>
              <a:rPr lang="tr-TR" dirty="0" smtClean="0"/>
              <a:t>SORU5 İNGİLİZCE</a:t>
            </a:r>
            <a:endParaRPr lang="tr-TR" dirty="0"/>
          </a:p>
        </p:txBody>
      </p:sp>
      <p:sp>
        <p:nvSpPr>
          <p:cNvPr id="5" name="Yuvarlatılmış Dikdörtgen 4">
            <a:hlinkClick r:id="" action="ppaction://hlinkshowjump?jump=nextslide"/>
          </p:cNvPr>
          <p:cNvSpPr/>
          <p:nvPr/>
        </p:nvSpPr>
        <p:spPr>
          <a:xfrm>
            <a:off x="7236296" y="6165304"/>
            <a:ext cx="1656184" cy="576064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3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CEVAP</a:t>
            </a:r>
            <a:endParaRPr lang="tr-TR" sz="3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6" name="Resim 5" descr="http://bestclipartblog.com/clipart-pics/-swimming-clipart-6.gif"/>
          <p:cNvPicPr/>
          <p:nvPr/>
        </p:nvPicPr>
        <p:blipFill>
          <a:blip r:embed="rId2" cstate="print"/>
          <a:srcRect t="30851"/>
          <a:stretch>
            <a:fillRect/>
          </a:stretch>
        </p:blipFill>
        <p:spPr bwMode="auto">
          <a:xfrm>
            <a:off x="4788024" y="2448905"/>
            <a:ext cx="2880320" cy="11087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Resim 6" descr="http://classroomclipart.com/images/gallery/Clipart/Sports/Bicycle_Clipart/Cycling_10Ra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06144" y="2306055"/>
            <a:ext cx="1525072" cy="13260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322680987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100" advClick="0">
        <p14:switch dir="r"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/>
          <a:lstStyle/>
          <a:p>
            <a:r>
              <a:rPr lang="tr-TR" dirty="0"/>
              <a:t>YEDEK </a:t>
            </a:r>
            <a:r>
              <a:rPr lang="tr-TR" dirty="0" smtClean="0"/>
              <a:t>CEVAP5 İNGİLİZCE</a:t>
            </a:r>
            <a:endParaRPr lang="tr-TR" dirty="0"/>
          </a:p>
        </p:txBody>
      </p:sp>
      <p:sp>
        <p:nvSpPr>
          <p:cNvPr id="4" name="İçerik Yer Tutucusu 3"/>
          <p:cNvSpPr>
            <a:spLocks noGrp="1"/>
          </p:cNvSpPr>
          <p:nvPr>
            <p:ph idx="1"/>
          </p:nvPr>
        </p:nvSpPr>
        <p:spPr>
          <a:xfrm>
            <a:off x="467544" y="2564904"/>
            <a:ext cx="8229600" cy="2448272"/>
          </a:xfr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pPr algn="ctr">
              <a:spcBef>
                <a:spcPct val="0"/>
              </a:spcBef>
              <a:buNone/>
            </a:pPr>
            <a:r>
              <a:rPr lang="tr-TR" sz="9600" dirty="0" smtClean="0">
                <a:solidFill>
                  <a:schemeClr val="lt1"/>
                </a:solidFill>
              </a:rPr>
              <a:t>CEVAP=C</a:t>
            </a:r>
            <a:endParaRPr lang="tr-TR" sz="9600" dirty="0">
              <a:solidFill>
                <a:schemeClr val="lt1"/>
              </a:solidFill>
            </a:endParaRPr>
          </a:p>
        </p:txBody>
      </p:sp>
      <p:sp>
        <p:nvSpPr>
          <p:cNvPr id="5" name="Komut Düğmesi: Giriş 4">
            <a:hlinkClick r:id="rId2" action="ppaction://hlinksldjump" highlightClick="1"/>
          </p:cNvPr>
          <p:cNvSpPr/>
          <p:nvPr/>
        </p:nvSpPr>
        <p:spPr>
          <a:xfrm>
            <a:off x="8244408" y="6093296"/>
            <a:ext cx="792088" cy="648072"/>
          </a:xfrm>
          <a:prstGeom prst="actionButtonHome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225875633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100" advClick="0">
        <p14:switch dir="r"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solidFill>
            <a:srgbClr val="99330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/>
          <a:lstStyle/>
          <a:p>
            <a:r>
              <a:rPr lang="tr-TR" dirty="0"/>
              <a:t>YEDEK </a:t>
            </a:r>
            <a:r>
              <a:rPr lang="tr-TR" dirty="0" smtClean="0"/>
              <a:t>SORU6 GENEL KÜLTÜR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tr-TR" b="1" dirty="0"/>
              <a:t>Aşağıdakilerden hangisi bir Ortadoğu ülkesi değildir?</a:t>
            </a:r>
            <a:endParaRPr lang="tr-TR" dirty="0"/>
          </a:p>
          <a:p>
            <a:pPr marL="0" indent="0">
              <a:buNone/>
            </a:pPr>
            <a:r>
              <a:rPr lang="tr-TR" b="1" dirty="0"/>
              <a:t> </a:t>
            </a:r>
            <a:endParaRPr lang="tr-TR" dirty="0"/>
          </a:p>
          <a:p>
            <a:pPr marL="0" indent="0">
              <a:buNone/>
            </a:pPr>
            <a:r>
              <a:rPr lang="tr-TR" dirty="0" smtClean="0"/>
              <a:t>a</a:t>
            </a:r>
            <a:r>
              <a:rPr lang="tr-TR" dirty="0"/>
              <a:t>) Tacikistan                      b) Suriye              </a:t>
            </a:r>
            <a:endParaRPr lang="tr-TR" dirty="0" smtClean="0"/>
          </a:p>
          <a:p>
            <a:pPr marL="0" indent="0">
              <a:buNone/>
            </a:pPr>
            <a:r>
              <a:rPr lang="tr-TR" dirty="0" smtClean="0"/>
              <a:t>c</a:t>
            </a:r>
            <a:r>
              <a:rPr lang="tr-TR" dirty="0"/>
              <a:t>) İsrail                      </a:t>
            </a:r>
            <a:r>
              <a:rPr lang="tr-TR" dirty="0" smtClean="0"/>
              <a:t>         d</a:t>
            </a:r>
            <a:r>
              <a:rPr lang="tr-TR" dirty="0"/>
              <a:t>) Katar</a:t>
            </a:r>
          </a:p>
          <a:p>
            <a:pPr marL="0" indent="0">
              <a:buNone/>
            </a:pPr>
            <a:endParaRPr lang="tr-TR" dirty="0"/>
          </a:p>
        </p:txBody>
      </p:sp>
      <p:sp>
        <p:nvSpPr>
          <p:cNvPr id="5" name="Yuvarlatılmış Dikdörtgen 4">
            <a:hlinkClick r:id="" action="ppaction://hlinkshowjump?jump=nextslide"/>
          </p:cNvPr>
          <p:cNvSpPr/>
          <p:nvPr/>
        </p:nvSpPr>
        <p:spPr>
          <a:xfrm>
            <a:off x="7236296" y="6165304"/>
            <a:ext cx="1656184" cy="576064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3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CEVAP</a:t>
            </a:r>
            <a:endParaRPr lang="tr-TR" sz="3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300529468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100" advClick="0">
        <p14:switch dir="r"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solidFill>
            <a:srgbClr val="99330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r>
              <a:rPr lang="tr-TR" dirty="0"/>
              <a:t>YEDEK </a:t>
            </a:r>
            <a:r>
              <a:rPr lang="tr-TR" dirty="0" smtClean="0"/>
              <a:t>CEVAP6 </a:t>
            </a:r>
            <a:r>
              <a:rPr lang="tr-TR" dirty="0"/>
              <a:t>GENEL KÜLTÜR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idx="1"/>
          </p:nvPr>
        </p:nvSpPr>
        <p:spPr>
          <a:xfrm>
            <a:off x="425929" y="2636912"/>
            <a:ext cx="8229600" cy="2304256"/>
          </a:xfrm>
          <a:solidFill>
            <a:srgbClr val="99330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pPr algn="ctr">
              <a:spcBef>
                <a:spcPct val="0"/>
              </a:spcBef>
              <a:buNone/>
            </a:pPr>
            <a:r>
              <a:rPr lang="tr-TR" sz="9600" dirty="0" smtClean="0">
                <a:solidFill>
                  <a:schemeClr val="lt1"/>
                </a:solidFill>
              </a:rPr>
              <a:t>CEVAP=A</a:t>
            </a:r>
            <a:endParaRPr lang="tr-TR" sz="9600" dirty="0">
              <a:solidFill>
                <a:schemeClr val="lt1"/>
              </a:solidFill>
            </a:endParaRPr>
          </a:p>
        </p:txBody>
      </p:sp>
      <p:sp>
        <p:nvSpPr>
          <p:cNvPr id="5" name="Komut Düğmesi: Giriş 4">
            <a:hlinkClick r:id="rId2" action="ppaction://hlinksldjump" highlightClick="1"/>
          </p:cNvPr>
          <p:cNvSpPr/>
          <p:nvPr/>
        </p:nvSpPr>
        <p:spPr>
          <a:xfrm>
            <a:off x="8244408" y="6093296"/>
            <a:ext cx="792088" cy="648072"/>
          </a:xfrm>
          <a:prstGeom prst="actionButtonHome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130350127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100" advClick="0">
        <p14:switch dir="r"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/>
          <a:lstStyle/>
          <a:p>
            <a:r>
              <a:rPr lang="tr-TR" dirty="0" smtClean="0"/>
              <a:t>CEVAP1 TÜRKÇE</a:t>
            </a:r>
            <a:endParaRPr lang="tr-TR" dirty="0"/>
          </a:p>
        </p:txBody>
      </p:sp>
      <p:sp>
        <p:nvSpPr>
          <p:cNvPr id="4" name="İçerik Yer Tutucusu 3"/>
          <p:cNvSpPr>
            <a:spLocks noGrp="1"/>
          </p:cNvSpPr>
          <p:nvPr>
            <p:ph idx="1"/>
          </p:nvPr>
        </p:nvSpPr>
        <p:spPr>
          <a:xfrm>
            <a:off x="417479" y="2924944"/>
            <a:ext cx="8229600" cy="1800200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indent="0" algn="ctr">
              <a:buNone/>
            </a:pPr>
            <a:r>
              <a:rPr lang="tr-TR" sz="9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Cevap</a:t>
            </a:r>
            <a:r>
              <a:rPr lang="tr-TR" sz="9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: </a:t>
            </a:r>
            <a:r>
              <a:rPr lang="tr-TR" sz="9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B</a:t>
            </a:r>
            <a:endParaRPr lang="tr-TR" sz="9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marL="0" indent="0">
              <a:buNone/>
            </a:pPr>
            <a:endParaRPr lang="tr-TR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Komut Düğmesi: Giriş 2">
            <a:hlinkClick r:id="rId2" action="ppaction://hlinksldjump" highlightClick="1"/>
          </p:cNvPr>
          <p:cNvSpPr/>
          <p:nvPr/>
        </p:nvSpPr>
        <p:spPr>
          <a:xfrm>
            <a:off x="8244408" y="6093296"/>
            <a:ext cx="792088" cy="648072"/>
          </a:xfrm>
          <a:prstGeom prst="actionButtonHome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260809306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 advClick="0">
        <p14:ripple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/>
          <a:lstStyle/>
          <a:p>
            <a:r>
              <a:rPr lang="tr-T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SORU2 MATEMATİK</a:t>
            </a:r>
            <a:endParaRPr lang="tr-TR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indent="0" fontAlgn="base">
              <a:buNone/>
            </a:pPr>
            <a:r>
              <a:rPr lang="tr-TR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Bir kenarı 11 cm olan 4 </a:t>
            </a:r>
            <a:r>
              <a:rPr lang="tr-TR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kareden elde </a:t>
            </a:r>
            <a:r>
              <a:rPr lang="tr-TR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edilen bir karenin çevresi </a:t>
            </a:r>
            <a:r>
              <a:rPr lang="tr-TR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kaç </a:t>
            </a:r>
            <a:r>
              <a:rPr lang="tr-TR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cm  olur?</a:t>
            </a:r>
          </a:p>
          <a:p>
            <a:pPr marL="0" indent="0" fontAlgn="base">
              <a:buNone/>
            </a:pPr>
            <a:r>
              <a:rPr lang="tr-TR" sz="4400" dirty="0"/>
              <a:t>      </a:t>
            </a:r>
            <a:endParaRPr lang="tr-TR" sz="4400" dirty="0" smtClean="0"/>
          </a:p>
          <a:p>
            <a:pPr marL="0" indent="0" fontAlgn="base">
              <a:buNone/>
            </a:pPr>
            <a:r>
              <a:rPr lang="tr-TR" sz="4400" dirty="0" smtClean="0"/>
              <a:t>a</a:t>
            </a:r>
            <a:r>
              <a:rPr lang="tr-TR" sz="4400" dirty="0"/>
              <a:t>) 22 cm             c) 88 cm</a:t>
            </a:r>
          </a:p>
          <a:p>
            <a:pPr marL="0" indent="0" fontAlgn="base">
              <a:buNone/>
            </a:pPr>
            <a:r>
              <a:rPr lang="tr-TR" sz="4400" dirty="0" smtClean="0"/>
              <a:t>b</a:t>
            </a:r>
            <a:r>
              <a:rPr lang="tr-TR" sz="4400" dirty="0"/>
              <a:t>) 44 cm             d) 144 cm</a:t>
            </a:r>
          </a:p>
          <a:p>
            <a:pPr marL="0" indent="0">
              <a:buNone/>
            </a:pPr>
            <a:endParaRPr lang="tr-TR" dirty="0"/>
          </a:p>
        </p:txBody>
      </p:sp>
      <p:sp>
        <p:nvSpPr>
          <p:cNvPr id="5" name="Yuvarlatılmış Dikdörtgen 4">
            <a:hlinkClick r:id="" action="ppaction://hlinkshowjump?jump=nextslide"/>
          </p:cNvPr>
          <p:cNvSpPr/>
          <p:nvPr/>
        </p:nvSpPr>
        <p:spPr>
          <a:xfrm>
            <a:off x="7236296" y="6165304"/>
            <a:ext cx="1656184" cy="576064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3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CEVAP</a:t>
            </a:r>
            <a:endParaRPr lang="tr-TR" sz="3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169516256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000" advClick="0">
        <p14:shred pattern="rectangle"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r>
              <a:rPr lang="tr-TR" dirty="0"/>
              <a:t>CEVAP2 MATEMATİK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idx="1"/>
          </p:nvPr>
        </p:nvSpPr>
        <p:spPr>
          <a:xfrm>
            <a:off x="439577" y="3284985"/>
            <a:ext cx="8229600" cy="1872208"/>
          </a:xfr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pPr algn="ctr">
              <a:spcBef>
                <a:spcPct val="0"/>
              </a:spcBef>
              <a:buNone/>
            </a:pPr>
            <a:r>
              <a:rPr lang="tr-TR" sz="96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Cevap: </a:t>
            </a:r>
            <a:r>
              <a:rPr lang="tr-TR" sz="96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C</a:t>
            </a:r>
            <a:endParaRPr lang="tr-TR" sz="4400" dirty="0">
              <a:solidFill>
                <a:schemeClr val="lt1"/>
              </a:solidFill>
            </a:endParaRPr>
          </a:p>
        </p:txBody>
      </p:sp>
      <p:sp>
        <p:nvSpPr>
          <p:cNvPr id="5" name="Komut Düğmesi: Giriş 4">
            <a:hlinkClick r:id="rId2" action="ppaction://hlinksldjump" highlightClick="1"/>
          </p:cNvPr>
          <p:cNvSpPr/>
          <p:nvPr/>
        </p:nvSpPr>
        <p:spPr>
          <a:xfrm>
            <a:off x="8244408" y="6093296"/>
            <a:ext cx="792088" cy="648072"/>
          </a:xfrm>
          <a:prstGeom prst="actionButtonHome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181591609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000" advClick="0">
        <p14:shred pattern="rectangle"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/>
          <a:lstStyle/>
          <a:p>
            <a:r>
              <a:rPr lang="tr-TR" dirty="0" smtClean="0"/>
              <a:t>SORU3 FEN ve TEKNOLOJİ</a:t>
            </a:r>
            <a:endParaRPr lang="tr-TR" dirty="0"/>
          </a:p>
        </p:txBody>
      </p:sp>
      <p:sp>
        <p:nvSpPr>
          <p:cNvPr id="5" name="Yuvarlatılmış Dikdörtgen 4">
            <a:hlinkClick r:id="" action="ppaction://hlinkshowjump?jump=nextslide"/>
          </p:cNvPr>
          <p:cNvSpPr/>
          <p:nvPr/>
        </p:nvSpPr>
        <p:spPr>
          <a:xfrm>
            <a:off x="7236296" y="6165304"/>
            <a:ext cx="1656184" cy="576064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3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CEVAP</a:t>
            </a:r>
            <a:endParaRPr lang="tr-TR" sz="3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tr-TR" sz="3600" dirty="0"/>
          </a:p>
        </p:txBody>
      </p:sp>
    </p:spTree>
    <p:extLst>
      <p:ext uri="{BB962C8B-B14F-4D97-AF65-F5344CB8AC3E}">
        <p14:creationId xmlns="" xmlns:p14="http://schemas.microsoft.com/office/powerpoint/2010/main" val="137660616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 advClick="0">
        <p14:prism isContent="1" isInverted="1"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r>
              <a:rPr lang="tr-TR" dirty="0"/>
              <a:t>CEVAP3 FEN ve TEKNOLOJİ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idx="1"/>
          </p:nvPr>
        </p:nvSpPr>
        <p:spPr>
          <a:xfrm>
            <a:off x="446856" y="2564904"/>
            <a:ext cx="8229600" cy="2520280"/>
          </a:xfr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pPr algn="ctr">
              <a:spcBef>
                <a:spcPct val="0"/>
              </a:spcBef>
              <a:buNone/>
            </a:pPr>
            <a:r>
              <a:rPr lang="tr-TR" sz="9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CEVAP: D</a:t>
            </a:r>
            <a:endParaRPr lang="tr-TR" sz="9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5" name="Komut Düğmesi: Giriş 4">
            <a:hlinkClick r:id="rId2" action="ppaction://hlinksldjump" highlightClick="1"/>
          </p:cNvPr>
          <p:cNvSpPr/>
          <p:nvPr/>
        </p:nvSpPr>
        <p:spPr>
          <a:xfrm>
            <a:off x="8244408" y="6093296"/>
            <a:ext cx="792088" cy="648072"/>
          </a:xfrm>
          <a:prstGeom prst="actionButtonHome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400061854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 advClick="0">
        <p14:prism isContent="1" isInverted="1"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460</TotalTime>
  <Words>464</Words>
  <Application>Microsoft Office PowerPoint</Application>
  <PresentationFormat>Ekran Gösterisi (4:3)</PresentationFormat>
  <Paragraphs>168</Paragraphs>
  <Slides>43</Slides>
  <Notes>3</Notes>
  <HiddenSlides>0</HiddenSlides>
  <MMClips>1</MMClips>
  <ScaleCrop>false</ScaleCrop>
  <HeadingPairs>
    <vt:vector size="6" baseType="variant">
      <vt:variant>
        <vt:lpstr>Tema</vt:lpstr>
      </vt:variant>
      <vt:variant>
        <vt:i4>1</vt:i4>
      </vt:variant>
      <vt:variant>
        <vt:lpstr>Katıştırılmış OLE Hizmet Programları</vt:lpstr>
      </vt:variant>
      <vt:variant>
        <vt:i4>1</vt:i4>
      </vt:variant>
      <vt:variant>
        <vt:lpstr>Slayt Başlıkları</vt:lpstr>
      </vt:variant>
      <vt:variant>
        <vt:i4>43</vt:i4>
      </vt:variant>
    </vt:vector>
  </HeadingPairs>
  <TitlesOfParts>
    <vt:vector size="45" baseType="lpstr">
      <vt:lpstr>Ofis Teması</vt:lpstr>
      <vt:lpstr>Makro İçerebilen Çalışma Sayfası</vt:lpstr>
      <vt:lpstr>2013-2014www.sorubak.com  5.SINIFLAR ARASI BİLGİ YARIŞMASINA HOŞGELDİNİZ</vt:lpstr>
      <vt:lpstr>PUANLAMA</vt:lpstr>
      <vt:lpstr>Slayt 3</vt:lpstr>
      <vt:lpstr>SORU1 TÜRKÇE</vt:lpstr>
      <vt:lpstr>CEVAP1 TÜRKÇE</vt:lpstr>
      <vt:lpstr>SORU2 MATEMATİK</vt:lpstr>
      <vt:lpstr>CEVAP2 MATEMATİK</vt:lpstr>
      <vt:lpstr>SORU3 FEN ve TEKNOLOJİ</vt:lpstr>
      <vt:lpstr>CEVAP3 FEN ve TEKNOLOJİ</vt:lpstr>
      <vt:lpstr>SORU4 SOSYAL BİLGİLER</vt:lpstr>
      <vt:lpstr>CEVAP4 SOSYAL BİLGİLER</vt:lpstr>
      <vt:lpstr>SORU5 İNGİLİZCE</vt:lpstr>
      <vt:lpstr>CEVAP5 İNGİLİZCE</vt:lpstr>
      <vt:lpstr>SORU6 DİN KÜLTÜRÜ VE AHLAK BİLGİSİ</vt:lpstr>
      <vt:lpstr>CEVAP6 DİN KÜLTÜRÜ VE AHLAK BİLGİSİ</vt:lpstr>
      <vt:lpstr>SORU7 GENEL KÜLTÜR</vt:lpstr>
      <vt:lpstr>CEVAP7 GENEL KÜLTÜR</vt:lpstr>
      <vt:lpstr>SORU8 TÜRKÇE</vt:lpstr>
      <vt:lpstr>CEVAP8 TÜRKÇE</vt:lpstr>
      <vt:lpstr>SORU9 MATEMATİK</vt:lpstr>
      <vt:lpstr>CEVAP9 MATEMATİK</vt:lpstr>
      <vt:lpstr>SORU10 FEN ve TEKNOLOJİ</vt:lpstr>
      <vt:lpstr>CEVAP10 FEN ve TEKNOLOJİ</vt:lpstr>
      <vt:lpstr>SORU11 SOSYAL BİLGİLER</vt:lpstr>
      <vt:lpstr>CEVAP11 SOSYAL BİLGİLER</vt:lpstr>
      <vt:lpstr>SORU12 İNGİLİZCE</vt:lpstr>
      <vt:lpstr>CEVAP12 İNGİLİZCE</vt:lpstr>
      <vt:lpstr>SORU13 DİN KÜLTÜRÜ VE AHLAK BİLGİSİ</vt:lpstr>
      <vt:lpstr>CEVAP13 DİN KÜLTÜRÜ VE AHLAK BİLGİSİ</vt:lpstr>
      <vt:lpstr>SORU14 GENEL KÜLTÜR</vt:lpstr>
      <vt:lpstr>CEVAP14 GENEL KÜLTÜR</vt:lpstr>
      <vt:lpstr>YEDEK SORU1 TÜRKÇE</vt:lpstr>
      <vt:lpstr>YEDEK SORU1 TÜRKÇE</vt:lpstr>
      <vt:lpstr>YEDEK SORU2 MATEMATİK</vt:lpstr>
      <vt:lpstr>YEDEK CEVAP2 MATEMATİK</vt:lpstr>
      <vt:lpstr>YEDEK SORU3 FEN ve TEKNOLOJİ</vt:lpstr>
      <vt:lpstr>YEDEK CEVAP3 FEN ve TEKNOLOJİ</vt:lpstr>
      <vt:lpstr>YEDEK SORU4 SOSYAL BİLGİLER</vt:lpstr>
      <vt:lpstr>YEDEK CEVAP4 SOSYAL BİLGİLER</vt:lpstr>
      <vt:lpstr>YEDEK SORU5 İNGİLİZCE</vt:lpstr>
      <vt:lpstr>YEDEK CEVAP5 İNGİLİZCE</vt:lpstr>
      <vt:lpstr>YEDEK SORU6 GENEL KÜLTÜR</vt:lpstr>
      <vt:lpstr>YEDEK CEVAP6 GENEL KÜLTÜR</vt:lpstr>
    </vt:vector>
  </TitlesOfParts>
  <Manager>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cp:keywords>www.sorubak.com</cp:keywords>
  <dc:description>www.sorubak.com</dc:description>
  <cp:lastModifiedBy>ronican</cp:lastModifiedBy>
  <cp:revision>1</cp:revision>
  <cp:lastPrinted>2012-05-08T08:18:34Z</cp:lastPrinted>
  <dcterms:created xsi:type="dcterms:W3CDTF">2012-04-26T13:24:04Z</dcterms:created>
  <dcterms:modified xsi:type="dcterms:W3CDTF">2014-05-12T19:08:32Z</dcterms:modified>
  <cp:category>www.sorubak.com</cp:category>
</cp:coreProperties>
</file>