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6.xml" ContentType="application/vnd.openxmlformats-officedocument.presentationml.slideMaster+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708" r:id="rId4"/>
    <p:sldMasterId id="2147483720" r:id="rId5"/>
    <p:sldMasterId id="2147483732" r:id="rId6"/>
  </p:sldMasterIdLst>
  <p:sldIdLst>
    <p:sldId id="256" r:id="rId7"/>
    <p:sldId id="257" r:id="rId8"/>
    <p:sldId id="258" r:id="rId9"/>
    <p:sldId id="259" r:id="rId10"/>
    <p:sldId id="260" r:id="rId11"/>
    <p:sldId id="261" r:id="rId12"/>
    <p:sldId id="262" r:id="rId13"/>
    <p:sldId id="263" r:id="rId14"/>
    <p:sldId id="265" r:id="rId15"/>
    <p:sldId id="266" r:id="rId16"/>
    <p:sldId id="264" r:id="rId17"/>
    <p:sldId id="267" r:id="rId18"/>
    <p:sldId id="268" r:id="rId19"/>
    <p:sldId id="269" r:id="rId20"/>
    <p:sldId id="270" r:id="rId21"/>
    <p:sldId id="272" r:id="rId22"/>
    <p:sldId id="273" r:id="rId23"/>
    <p:sldId id="274" r:id="rId24"/>
    <p:sldId id="275" r:id="rId25"/>
    <p:sldId id="276" r:id="rId26"/>
    <p:sldId id="277" r:id="rId27"/>
    <p:sldId id="271" r:id="rId28"/>
    <p:sldId id="278" r:id="rId29"/>
    <p:sldId id="279" r:id="rId30"/>
    <p:sldId id="280" r:id="rId31"/>
    <p:sldId id="281" r:id="rId32"/>
    <p:sldId id="282" r:id="rId33"/>
    <p:sldId id="283" r:id="rId34"/>
    <p:sldId id="284" r:id="rId35"/>
    <p:sldId id="285" r:id="rId36"/>
    <p:sldId id="286" r:id="rId37"/>
    <p:sldId id="287" r:id="rId38"/>
    <p:sldId id="288" r:id="rId39"/>
    <p:sldId id="290" r:id="rId40"/>
    <p:sldId id="289" r:id="rId41"/>
    <p:sldId id="292" r:id="rId42"/>
    <p:sldId id="291" r:id="rId43"/>
    <p:sldId id="293" r:id="rId44"/>
    <p:sldId id="295" r:id="rId45"/>
    <p:sldId id="294" r:id="rId46"/>
    <p:sldId id="296" r:id="rId47"/>
    <p:sldId id="297" r:id="rId4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702"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57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23720DD-5B6D-40BF-8493-A6B52D484E6B}" type="datetimeFigureOut">
              <a:rPr lang="tr-TR" smtClean="0"/>
              <a:pPr/>
              <a:t>09.05.2014</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302176B-0E47-46AC-8F43-DAB4B8A37D06}"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tr-TR" smtClean="0"/>
              <a:t>Asıl başlık stili için tıklatın</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23720DD-5B6D-40BF-8493-A6B52D484E6B}" type="datetimeFigureOut">
              <a:rPr lang="tr-TR" smtClean="0"/>
              <a:pPr/>
              <a:t>09.05.2014</a:t>
            </a:fld>
            <a:endParaRPr lang="tr-TR"/>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tr-TR"/>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302176B-0E47-46AC-8F43-DAB4B8A37D06}" type="slidenum">
              <a:rPr lang="tr-TR" smtClean="0"/>
              <a:pPr/>
              <a:t>‹#›</a:t>
            </a:fld>
            <a:endParaRPr lang="tr-TR"/>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1042416" y="2313432"/>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tr-TR" smtClean="0"/>
              <a:t>Asıl başlık stili için tıklatın</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9260705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4679687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40173166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29762115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055455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7101672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40288274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9056117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061983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11881685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7093601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extLst>
      <p:ext uri="{BB962C8B-B14F-4D97-AF65-F5344CB8AC3E}">
        <p14:creationId xmlns:p14="http://schemas.microsoft.com/office/powerpoint/2010/main" xmlns="" val="252600376"/>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extLst>
      <p:ext uri="{BB962C8B-B14F-4D97-AF65-F5344CB8AC3E}">
        <p14:creationId xmlns:p14="http://schemas.microsoft.com/office/powerpoint/2010/main" xmlns="" val="388628664"/>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47587909"/>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extLst>
      <p:ext uri="{BB962C8B-B14F-4D97-AF65-F5344CB8AC3E}">
        <p14:creationId xmlns:p14="http://schemas.microsoft.com/office/powerpoint/2010/main" xmlns="" val="151953216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tr-TR">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extLst>
      <p:ext uri="{BB962C8B-B14F-4D97-AF65-F5344CB8AC3E}">
        <p14:creationId xmlns:p14="http://schemas.microsoft.com/office/powerpoint/2010/main" xmlns="" val="360982120"/>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tr-TR">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86113453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tr-TR">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149407124"/>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981223298"/>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tr-TR">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extLst>
      <p:ext uri="{BB962C8B-B14F-4D97-AF65-F5344CB8AC3E}">
        <p14:creationId xmlns:p14="http://schemas.microsoft.com/office/powerpoint/2010/main" xmlns="" val="795241780"/>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3914266188"/>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tr-TR">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24796069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09.05.2014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09.05.2014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23720DD-5B6D-40BF-8493-A6B52D484E6B}" type="datetimeFigureOut">
              <a:rPr lang="tr-TR" smtClean="0"/>
              <a:pPr/>
              <a:t>09.05.2014</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23720DD-5B6D-40BF-8493-A6B52D484E6B}" type="datetimeFigureOut">
              <a:rPr lang="tr-TR" smtClean="0"/>
              <a:pPr/>
              <a:t>09.05.2014</a:t>
            </a:fld>
            <a:endParaRPr lang="tr-TR"/>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tr-TR"/>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A23720DD-5B6D-40BF-8493-A6B52D484E6B}" type="datetimeFigureOut">
              <a:rPr lang="tr-TR" smtClean="0"/>
              <a:pPr/>
              <a:t>09.05.2014</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09.05.2014</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extLst>
      <p:ext uri="{BB962C8B-B14F-4D97-AF65-F5344CB8AC3E}">
        <p14:creationId xmlns:p14="http://schemas.microsoft.com/office/powerpoint/2010/main" xmlns="" val="365086496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A23720DD-5B6D-40BF-8493-A6B52D484E6B}" type="datetimeFigureOut">
              <a:rPr lang="tr-TR" smtClean="0">
                <a:solidFill>
                  <a:prstClr val="black">
                    <a:lumMod val="50000"/>
                    <a:lumOff val="50000"/>
                  </a:prstClr>
                </a:solidFill>
              </a:rPr>
              <a:pPr/>
              <a:t>09.05.2014</a:t>
            </a:fld>
            <a:endParaRPr lang="tr-TR">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F302176B-0E47-46AC-8F43-DAB4B8A37D06}" type="slidenum">
              <a:rPr lang="tr-TR" smtClean="0">
                <a:solidFill>
                  <a:prstClr val="black">
                    <a:lumMod val="50000"/>
                    <a:lumOff val="50000"/>
                  </a:prstClr>
                </a:solidFill>
              </a:rPr>
              <a:pPr/>
              <a:t>‹#›</a:t>
            </a:fld>
            <a:endParaRPr lang="tr-TR">
              <a:solidFill>
                <a:prstClr val="black">
                  <a:lumMod val="50000"/>
                  <a:lumOff val="50000"/>
                </a:prstClr>
              </a:solidFill>
            </a:endParaRPr>
          </a:p>
        </p:txBody>
      </p:sp>
    </p:spTree>
    <p:extLst>
      <p:ext uri="{BB962C8B-B14F-4D97-AF65-F5344CB8AC3E}">
        <p14:creationId xmlns:p14="http://schemas.microsoft.com/office/powerpoint/2010/main" xmlns="" val="95680741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0.png"/><Relationship Id="rId1" Type="http://schemas.openxmlformats.org/officeDocument/2006/relationships/slideLayout" Target="../slideLayouts/slideLayout57.xml"/><Relationship Id="rId4" Type="http://schemas.openxmlformats.org/officeDocument/2006/relationships/image" Target="../media/image11.gif"/></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jpe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46.xml"/><Relationship Id="rId5" Type="http://schemas.openxmlformats.org/officeDocument/2006/relationships/image" Target="../media/image8.jpe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mrah\Desktop\Ekran Alıntıs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38261" cy="357301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0" y="3701008"/>
            <a:ext cx="9138260"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tr-TR" sz="3600" dirty="0" smtClean="0">
                <a:latin typeface="Garamond" pitchFamily="18" charset="0"/>
              </a:rPr>
              <a:t>KONULAR</a:t>
            </a:r>
          </a:p>
          <a:p>
            <a:pPr marL="342900" indent="-342900">
              <a:buAutoNum type="arabicPeriod"/>
            </a:pPr>
            <a:r>
              <a:rPr lang="tr-TR" sz="3600" dirty="0" smtClean="0">
                <a:latin typeface="Garamond" pitchFamily="18" charset="0"/>
              </a:rPr>
              <a:t>Hz</a:t>
            </a:r>
            <a:r>
              <a:rPr lang="tr-TR" sz="3600" dirty="0">
                <a:latin typeface="Garamond" pitchFamily="18" charset="0"/>
              </a:rPr>
              <a:t>. Muhammed’in Ahlak </a:t>
            </a:r>
            <a:r>
              <a:rPr lang="tr-TR" sz="3600" dirty="0" smtClean="0">
                <a:latin typeface="Garamond" pitchFamily="18" charset="0"/>
              </a:rPr>
              <a:t>Anlayışı</a:t>
            </a:r>
          </a:p>
          <a:p>
            <a:r>
              <a:rPr lang="sv-SE" sz="3600" dirty="0" smtClean="0">
                <a:latin typeface="Garamond" pitchFamily="18" charset="0"/>
              </a:rPr>
              <a:t>1.1</a:t>
            </a:r>
            <a:r>
              <a:rPr lang="sv-SE" sz="3600" dirty="0">
                <a:latin typeface="Garamond" pitchFamily="18" charset="0"/>
              </a:rPr>
              <a:t>. Peygamber Olmadan </a:t>
            </a:r>
            <a:r>
              <a:rPr lang="sv-SE" sz="3600" dirty="0" smtClean="0">
                <a:latin typeface="Garamond" pitchFamily="18" charset="0"/>
              </a:rPr>
              <a:t>Önce</a:t>
            </a:r>
            <a:endParaRPr lang="tr-TR" sz="3600" dirty="0" smtClean="0">
              <a:latin typeface="Garamond" pitchFamily="18" charset="0"/>
            </a:endParaRPr>
          </a:p>
          <a:p>
            <a:r>
              <a:rPr lang="tr-TR" sz="3600" dirty="0" smtClean="0">
                <a:latin typeface="Garamond" pitchFamily="18" charset="0"/>
              </a:rPr>
              <a:t>1.2</a:t>
            </a:r>
            <a:r>
              <a:rPr lang="tr-TR" sz="3600" dirty="0">
                <a:latin typeface="Garamond" pitchFamily="18" charset="0"/>
              </a:rPr>
              <a:t>. Peygamberlikten </a:t>
            </a:r>
            <a:r>
              <a:rPr lang="tr-TR" sz="3600" dirty="0" smtClean="0">
                <a:latin typeface="Garamond" pitchFamily="18" charset="0"/>
              </a:rPr>
              <a:t>Sonra</a:t>
            </a:r>
            <a:endParaRPr lang="tr-TR" sz="3600" dirty="0">
              <a:latin typeface="Garamond" pitchFamily="18" charset="0"/>
            </a:endParaRPr>
          </a:p>
          <a:p>
            <a:r>
              <a:rPr lang="tr-TR" sz="3600" dirty="0">
                <a:latin typeface="Garamond" pitchFamily="18" charset="0"/>
              </a:rPr>
              <a:t>2. Hz. Muhammed’in Kişisel </a:t>
            </a:r>
            <a:r>
              <a:rPr lang="tr-TR" sz="3600" dirty="0" smtClean="0">
                <a:latin typeface="Garamond" pitchFamily="18" charset="0"/>
              </a:rPr>
              <a:t>Özellikleri</a:t>
            </a:r>
            <a:endParaRPr lang="tr-TR" sz="3600" dirty="0">
              <a:latin typeface="Garamond" pitchFamily="18" charset="0"/>
            </a:endParaRPr>
          </a:p>
        </p:txBody>
      </p:sp>
    </p:spTree>
    <p:extLst>
      <p:ext uri="{BB962C8B-B14F-4D97-AF65-F5344CB8AC3E}">
        <p14:creationId xmlns:p14="http://schemas.microsoft.com/office/powerpoint/2010/main" xmlns="" val="7478921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emrah\Desktop\Masaüstü-Arka-Plan-Resimleri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8600"/>
            <a:ext cx="9144000" cy="68866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07504" y="413878"/>
            <a:ext cx="8856984" cy="5632311"/>
          </a:xfrm>
          <a:prstGeom prst="rect">
            <a:avLst/>
          </a:prstGeom>
          <a:noFill/>
        </p:spPr>
        <p:txBody>
          <a:bodyPr wrap="square" rtlCol="0">
            <a:spAutoFit/>
          </a:bodyPr>
          <a:lstStyle/>
          <a:p>
            <a:r>
              <a:rPr lang="tr-TR" sz="40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a:t>
            </a:r>
            <a:r>
              <a:rPr lang="tr-TR" sz="4000" b="1" i="1" dirty="0" err="1"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Hilfu’l-Fudûl</a:t>
            </a:r>
            <a:r>
              <a:rPr lang="tr-TR" sz="40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yani, “Erdemliler</a:t>
            </a:r>
          </a:p>
          <a:p>
            <a:r>
              <a:rPr lang="tr-TR" sz="40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Sözleşmesi” denilen bu sözleşmeyi gerçekleştirenler arasında, o sıralarda henüz yirmi </a:t>
            </a:r>
            <a:r>
              <a:rPr lang="tr-TR" sz="40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yaşlarında olan </a:t>
            </a:r>
            <a:r>
              <a:rPr lang="tr-TR" sz="40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Hz. Muhammed (</a:t>
            </a:r>
            <a:r>
              <a:rPr lang="tr-TR" sz="4000" b="1" i="1" dirty="0" err="1">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s.a</a:t>
            </a:r>
            <a:r>
              <a:rPr lang="tr-TR" sz="40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de vardı. Derhâl Yemenlinin hakkını As bin </a:t>
            </a:r>
            <a:r>
              <a:rPr lang="tr-TR" sz="4000" b="1" i="1" dirty="0" err="1">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Vail</a:t>
            </a:r>
            <a:r>
              <a:rPr lang="tr-TR" sz="40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denen </a:t>
            </a:r>
            <a:r>
              <a:rPr lang="tr-TR" sz="40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adamdan alarak </a:t>
            </a:r>
            <a:r>
              <a:rPr lang="tr-TR" sz="40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işe başladılar. Artık kim haksızlığa uğrarsa bu erdemli insanlara koşuyor, onlardan </a:t>
            </a:r>
            <a:r>
              <a:rPr lang="tr-TR" sz="40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yardım istiyordu.»</a:t>
            </a:r>
            <a:endParaRPr lang="tr-TR" sz="40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xmlns="" val="34167468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emrah\Desktop\soru-isareti.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7824" y="167258"/>
            <a:ext cx="3333750" cy="333375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51520" y="3501008"/>
            <a:ext cx="8640960" cy="3170099"/>
          </a:xfrm>
          <a:prstGeom prst="rect">
            <a:avLst/>
          </a:prstGeom>
          <a:noFill/>
        </p:spPr>
        <p:txBody>
          <a:bodyPr wrap="square" rtlCol="0">
            <a:spAutoFit/>
          </a:bodyPr>
          <a:lstStyle/>
          <a:p>
            <a:pPr algn="ctr"/>
            <a:r>
              <a:rPr lang="tr-TR" sz="4000" i="1" dirty="0" smtClean="0"/>
              <a:t>Peygamber Efendimiz (Aleyhisselam), hangi topluluk hakkında ‘Bugün de böyle bir anlaşmaya çağrılsam hemen kabul ederim.’ demiştir? </a:t>
            </a:r>
            <a:endParaRPr lang="tr-TR" sz="4000" i="1" dirty="0"/>
          </a:p>
        </p:txBody>
      </p:sp>
    </p:spTree>
    <p:extLst>
      <p:ext uri="{BB962C8B-B14F-4D97-AF65-F5344CB8AC3E}">
        <p14:creationId xmlns:p14="http://schemas.microsoft.com/office/powerpoint/2010/main" xmlns="" val="3170634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emrah\Desktop\1236846796.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colorTemperature colorTemp="11200"/>
                    </a14:imgEffect>
                  </a14:imgLayer>
                </a14:imgProps>
              </a:ext>
              <a:ext uri="{28A0092B-C50C-407E-A947-70E740481C1C}">
                <a14:useLocalDpi xmlns:a14="http://schemas.microsoft.com/office/drawing/2010/main" xmlns=""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555777" y="0"/>
            <a:ext cx="6567698" cy="6986528"/>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Abdullah b. </a:t>
            </a:r>
            <a:r>
              <a:rPr lang="tr-TR" sz="28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Ebi’l</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tr-TR" sz="28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Hamsâ</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adındaki bir adamın Peygamberimiz ile yaşadığı tecrübe hayranlık uyandıracak derecededir. Abdullah b. </a:t>
            </a:r>
            <a:r>
              <a:rPr lang="tr-TR" sz="28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Ebi’l-Hamsâ</a:t>
            </a:r>
            <a:r>
              <a:rPr lang="tr-TR"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yaşadığı bu tecrübeyi şöyle anlatmıştır: </a:t>
            </a:r>
          </a:p>
          <a:p>
            <a:r>
              <a:rPr lang="tr-TR" sz="2800"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“Peygamber olarak gönderilmesinden önce Hz. Peygamberle bir alışveriş yapmıştım. Kendisine bir miktar borcum kalmıştı. Bir vakitte buluşarak borcumu kendisine ödeyeceğime dair söz vermiştim. Ama ben sözümü unuttum. Üç gün sonra aklıma geldi. Hemen kararlaştırdığımız yere vardım. Bir de ne göreyim! O, hâlâ beni orada beklemiyor mu? Bana, ‘Delikanlı bana eziyet ettin. Ben buraya üç gündür gelip gidiyorum.’ dedi.”</a:t>
            </a:r>
          </a:p>
        </p:txBody>
      </p:sp>
    </p:spTree>
    <p:extLst>
      <p:ext uri="{BB962C8B-B14F-4D97-AF65-F5344CB8AC3E}">
        <p14:creationId xmlns:p14="http://schemas.microsoft.com/office/powerpoint/2010/main" xmlns="" val="26959805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emrah\Desktop\soru-isareti.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31024" y="0"/>
            <a:ext cx="3212976" cy="3212976"/>
          </a:xfrm>
          <a:prstGeom prst="rect">
            <a:avLst/>
          </a:prstGeom>
          <a:ln>
            <a:noFill/>
          </a:ln>
          <a:effectLst>
            <a:glow rad="228600">
              <a:schemeClr val="accent6">
                <a:satMod val="175000"/>
                <a:alpha val="40000"/>
              </a:schemeClr>
            </a:glow>
            <a:softEdge rad="112500"/>
          </a:effectLst>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0" y="2029545"/>
            <a:ext cx="9145910" cy="4832092"/>
          </a:xfrm>
          <a:prstGeom prst="rect">
            <a:avLst/>
          </a:prstGeom>
          <a:noFill/>
        </p:spPr>
        <p:txBody>
          <a:bodyPr wrap="square" rtlCol="0">
            <a:spAutoFit/>
          </a:bodyPr>
          <a:lstStyle/>
          <a:p>
            <a:pPr marL="571500" indent="-571500">
              <a:buFont typeface="Wingdings" pitchFamily="2" charset="2"/>
              <a:buChar char="Ø"/>
            </a:pPr>
            <a:r>
              <a:rPr lang="tr-TR" sz="4400" b="1" dirty="0" err="1" smtClean="0">
                <a:ln w="11430">
                  <a:solidFill>
                    <a:schemeClr val="tx2">
                      <a:lumMod val="50000"/>
                    </a:schemeClr>
                  </a:solidFill>
                </a:ln>
                <a:solidFill>
                  <a:schemeClr val="bg1"/>
                </a:solidFill>
                <a:effectLst>
                  <a:outerShdw blurRad="50800" dist="38100" dir="2700000" algn="tl" rotWithShape="0">
                    <a:prstClr val="black">
                      <a:alpha val="40000"/>
                    </a:prstClr>
                  </a:outerShdw>
                </a:effectLst>
              </a:rPr>
              <a:t>Muhammed’ül</a:t>
            </a:r>
            <a:r>
              <a:rPr lang="tr-TR" sz="4400" b="1" dirty="0" smtClean="0">
                <a:ln w="11430">
                  <a:solidFill>
                    <a:schemeClr val="tx2">
                      <a:lumMod val="50000"/>
                    </a:schemeClr>
                  </a:solidFill>
                </a:ln>
                <a:solidFill>
                  <a:schemeClr val="bg1"/>
                </a:solidFill>
                <a:effectLst>
                  <a:outerShdw blurRad="50800" dist="38100" dir="2700000" algn="tl" rotWithShape="0">
                    <a:prstClr val="black">
                      <a:alpha val="40000"/>
                    </a:prstClr>
                  </a:outerShdw>
                </a:effectLst>
              </a:rPr>
              <a:t>-Emin </a:t>
            </a:r>
          </a:p>
          <a:p>
            <a:r>
              <a:rPr lang="tr-TR" sz="4400" b="1" dirty="0" smtClean="0">
                <a:ln w="11430">
                  <a:solidFill>
                    <a:schemeClr val="tx2">
                      <a:lumMod val="50000"/>
                    </a:schemeClr>
                  </a:solidFill>
                </a:ln>
                <a:solidFill>
                  <a:schemeClr val="bg1"/>
                </a:solidFill>
                <a:effectLst>
                  <a:outerShdw blurRad="50800" dist="38100" dir="2700000" algn="tl" rotWithShape="0">
                    <a:prstClr val="black">
                      <a:alpha val="40000"/>
                    </a:prstClr>
                  </a:outerShdw>
                </a:effectLst>
              </a:rPr>
              <a:t>Ne demektir?</a:t>
            </a:r>
          </a:p>
          <a:p>
            <a:endParaRPr lang="tr-TR" sz="4400" b="1" dirty="0" smtClean="0">
              <a:ln w="11430">
                <a:solidFill>
                  <a:schemeClr val="tx2">
                    <a:lumMod val="50000"/>
                  </a:schemeClr>
                </a:solidFill>
              </a:ln>
              <a:solidFill>
                <a:schemeClr val="bg1"/>
              </a:solidFill>
              <a:effectLst>
                <a:outerShdw blurRad="50800" dist="38100" dir="2700000" algn="tl" rotWithShape="0">
                  <a:prstClr val="black">
                    <a:alpha val="40000"/>
                  </a:prstClr>
                </a:outerShdw>
              </a:effectLst>
            </a:endParaRPr>
          </a:p>
          <a:p>
            <a:pPr marL="571500" indent="-571500">
              <a:buFont typeface="Wingdings" pitchFamily="2" charset="2"/>
              <a:buChar char="Ø"/>
            </a:pPr>
            <a:r>
              <a:rPr lang="tr-TR" sz="4400" b="1" dirty="0" smtClean="0">
                <a:ln w="11430">
                  <a:solidFill>
                    <a:schemeClr val="tx2">
                      <a:lumMod val="50000"/>
                    </a:schemeClr>
                  </a:solidFill>
                </a:ln>
                <a:solidFill>
                  <a:schemeClr val="bg1"/>
                </a:solidFill>
                <a:effectLst>
                  <a:outerShdw blurRad="50800" dist="38100" dir="2700000" algn="tl" rotWithShape="0">
                    <a:prstClr val="black">
                      <a:alpha val="40000"/>
                    </a:prstClr>
                  </a:outerShdw>
                </a:effectLst>
              </a:rPr>
              <a:t>Mekke halkı Peygamber</a:t>
            </a:r>
          </a:p>
          <a:p>
            <a:r>
              <a:rPr lang="tr-TR" sz="4400" b="1" dirty="0" err="1" smtClean="0">
                <a:ln w="11430">
                  <a:solidFill>
                    <a:schemeClr val="tx2">
                      <a:lumMod val="50000"/>
                    </a:schemeClr>
                  </a:solidFill>
                </a:ln>
                <a:solidFill>
                  <a:schemeClr val="bg1"/>
                </a:solidFill>
                <a:effectLst>
                  <a:outerShdw blurRad="50800" dist="38100" dir="2700000" algn="tl" rotWithShape="0">
                    <a:prstClr val="black">
                      <a:alpha val="40000"/>
                    </a:prstClr>
                  </a:outerShdw>
                </a:effectLst>
              </a:rPr>
              <a:t>Efendimiz’e</a:t>
            </a:r>
            <a:r>
              <a:rPr lang="tr-TR" sz="4400" b="1" dirty="0" smtClean="0">
                <a:ln w="11430">
                  <a:solidFill>
                    <a:schemeClr val="tx2">
                      <a:lumMod val="50000"/>
                    </a:schemeClr>
                  </a:solidFill>
                </a:ln>
                <a:solidFill>
                  <a:schemeClr val="bg1"/>
                </a:solidFill>
                <a:effectLst>
                  <a:outerShdw blurRad="50800" dist="38100" dir="2700000" algn="tl" rotWithShape="0">
                    <a:prstClr val="black">
                      <a:alpha val="40000"/>
                    </a:prstClr>
                  </a:outerShdw>
                </a:effectLst>
              </a:rPr>
              <a:t> daha küçüklüğünde bu lakabı vermişlerdi. </a:t>
            </a:r>
          </a:p>
          <a:p>
            <a:r>
              <a:rPr lang="tr-TR" sz="4400" b="1" dirty="0" smtClean="0">
                <a:ln w="11430">
                  <a:solidFill>
                    <a:schemeClr val="tx2">
                      <a:lumMod val="50000"/>
                    </a:schemeClr>
                  </a:solidFill>
                </a:ln>
                <a:solidFill>
                  <a:schemeClr val="bg1"/>
                </a:solidFill>
                <a:effectLst>
                  <a:outerShdw blurRad="50800" dist="38100" dir="2700000" algn="tl" rotWithShape="0">
                    <a:prstClr val="black">
                      <a:alpha val="40000"/>
                    </a:prstClr>
                  </a:outerShdw>
                </a:effectLst>
              </a:rPr>
              <a:t>Peki neden</a:t>
            </a:r>
            <a:r>
              <a:rPr lang="tr-TR" sz="4400" i="1" dirty="0" smtClean="0">
                <a:ln>
                  <a:solidFill>
                    <a:schemeClr val="tx1"/>
                  </a:solidFill>
                </a:ln>
                <a:solidFill>
                  <a:schemeClr val="bg1"/>
                </a:solidFill>
                <a:effectLst>
                  <a:outerShdw blurRad="38100" dist="38100" dir="2700000" algn="tl">
                    <a:srgbClr val="000000">
                      <a:alpha val="43137"/>
                    </a:srgbClr>
                  </a:outerShdw>
                </a:effectLst>
              </a:rPr>
              <a:t>?</a:t>
            </a:r>
            <a:endParaRPr lang="tr-TR" sz="4400" i="1" dirty="0">
              <a:ln>
                <a:solidFill>
                  <a:schemeClr val="tx1"/>
                </a:solidFill>
              </a:ln>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7675048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emrah\Desktop\WidthFlower_5007.jpg"/>
          <p:cNvPicPr>
            <a:picLocks noChangeAspect="1" noChangeArrowheads="1"/>
          </p:cNvPicPr>
          <p:nvPr/>
        </p:nvPicPr>
        <p:blipFill>
          <a:blip r:embed="rId2" cstate="print">
            <a:duotone>
              <a:prstClr val="black"/>
              <a:schemeClr val="accent2">
                <a:tint val="45000"/>
                <a:satMod val="400000"/>
              </a:schemeClr>
            </a:duotone>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79512" y="116632"/>
            <a:ext cx="8784976" cy="1200329"/>
          </a:xfrm>
          <a:prstGeom prst="rect">
            <a:avLst/>
          </a:prstGeom>
          <a:noFill/>
        </p:spPr>
        <p:txBody>
          <a:bodyPr wrap="square" rtlCol="0">
            <a:spAutoFit/>
          </a:bodyPr>
          <a:lstStyle/>
          <a:p>
            <a:pPr algn="ctr"/>
            <a:r>
              <a:rPr lang="tr-TR" sz="3600" b="1" u="sng" dirty="0">
                <a:ln w="900" cmpd="sng">
                  <a:solidFill>
                    <a:schemeClr val="accent1">
                      <a:satMod val="190000"/>
                      <a:alpha val="55000"/>
                    </a:schemeClr>
                  </a:solidFill>
                  <a:prstDash val="solid"/>
                </a:ln>
                <a:solidFill>
                  <a:schemeClr val="accent1">
                    <a:satMod val="200000"/>
                    <a:tint val="3000"/>
                  </a:schemeClr>
                </a:solidFill>
                <a:effectLst>
                  <a:outerShdw blurRad="50800" dist="38100" dir="13500000" algn="br" rotWithShape="0">
                    <a:prstClr val="black">
                      <a:alpha val="40000"/>
                    </a:prstClr>
                  </a:outerShdw>
                </a:effectLst>
              </a:rPr>
              <a:t>Hz. Peygamber her zaman uyumlu, insanlarla iyi geçinen bir insan olmuştur. </a:t>
            </a:r>
          </a:p>
        </p:txBody>
      </p:sp>
      <p:sp>
        <p:nvSpPr>
          <p:cNvPr id="5" name="Metin kutusu 4"/>
          <p:cNvSpPr txBox="1"/>
          <p:nvPr/>
        </p:nvSpPr>
        <p:spPr>
          <a:xfrm>
            <a:off x="395536" y="1340768"/>
            <a:ext cx="8136904" cy="5078313"/>
          </a:xfrm>
          <a:prstGeom prst="rect">
            <a:avLst/>
          </a:prstGeom>
          <a:noFill/>
          <a:effectLst>
            <a:outerShdw blurRad="50800" dist="38100" dir="2700000" algn="tl" rotWithShape="0">
              <a:prstClr val="black">
                <a:alpha val="40000"/>
              </a:prstClr>
            </a:outerShdw>
          </a:effectLst>
        </p:spPr>
        <p:txBody>
          <a:bodyPr wrap="square" rtlCol="0">
            <a:spAutoFit/>
          </a:bodyPr>
          <a:lstStyle/>
          <a:p>
            <a:r>
              <a:rPr lang="tr-TR"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Peygamberimizin ticaret ortağı es-</a:t>
            </a:r>
            <a:r>
              <a:rPr lang="tr-TR" sz="36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Saib’in</a:t>
            </a:r>
            <a:r>
              <a:rPr lang="tr-TR"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şu sözleri Allah’ın Elçisi’nin (</a:t>
            </a:r>
            <a:r>
              <a:rPr lang="tr-TR" sz="36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a:t>
            </a:r>
            <a:r>
              <a:rPr lang="tr-TR"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bu özelliklerini anlatması açısından önemlidir: </a:t>
            </a:r>
            <a:endParaRPr lang="tr-T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tr-TR"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tr-TR" sz="3600"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“Annem babam sana feda olsun. Sen Cahiliye Döneminde benim ortağımdın, hem de ne güzel ortak! Bana ne karşı çıkardın ne de benimle çekişirdin.”</a:t>
            </a:r>
          </a:p>
        </p:txBody>
      </p:sp>
    </p:spTree>
    <p:extLst>
      <p:ext uri="{BB962C8B-B14F-4D97-AF65-F5344CB8AC3E}">
        <p14:creationId xmlns:p14="http://schemas.microsoft.com/office/powerpoint/2010/main" xmlns="" val="3271165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emrah\Desktop\kab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16631"/>
            <a:ext cx="4104456" cy="3157593"/>
          </a:xfrm>
          <a:prstGeom prst="rect">
            <a:avLst/>
          </a:prstGeom>
          <a:noFill/>
          <a:effectLst>
            <a:glow rad="228600">
              <a:schemeClr val="accent2">
                <a:satMod val="175000"/>
                <a:alpha val="40000"/>
              </a:schemeClr>
            </a:glow>
          </a:effectLst>
          <a:extLst>
            <a:ext uri="{909E8E84-426E-40DD-AFC4-6F175D3DCCD1}">
              <a14:hiddenFill xmlns:a14="http://schemas.microsoft.com/office/drawing/2010/main" xmlns="">
                <a:solidFill>
                  <a:srgbClr val="FFFFFF"/>
                </a:solidFill>
              </a14:hiddenFill>
            </a:ext>
          </a:extLst>
        </p:spPr>
      </p:pic>
      <p:pic>
        <p:nvPicPr>
          <p:cNvPr id="12291" name="Picture 3" descr="C:\Users\emrah\Desktop\kabe (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79852" y="134194"/>
            <a:ext cx="4556644" cy="3140030"/>
          </a:xfrm>
          <a:prstGeom prst="rect">
            <a:avLst/>
          </a:prstGeom>
          <a:noFill/>
          <a:effectLst>
            <a:glow rad="228600">
              <a:schemeClr val="accent3">
                <a:satMod val="175000"/>
                <a:alpha val="40000"/>
              </a:schemeClr>
            </a:glow>
          </a:effectLst>
          <a:extLst>
            <a:ext uri="{909E8E84-426E-40DD-AFC4-6F175D3DCCD1}">
              <a14:hiddenFill xmlns:a14="http://schemas.microsoft.com/office/drawing/2010/main" xmlns="">
                <a:solidFill>
                  <a:srgbClr val="FFFFFF"/>
                </a:solidFill>
              </a14:hiddenFill>
            </a:ext>
          </a:extLst>
        </p:spPr>
      </p:pic>
      <p:pic>
        <p:nvPicPr>
          <p:cNvPr id="12292" name="Picture 4" descr="C:\Users\emrah\Desktop\hacer-ul esved.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8220" y="3429000"/>
            <a:ext cx="4104455" cy="3312368"/>
          </a:xfrm>
          <a:prstGeom prst="rect">
            <a:avLst/>
          </a:prstGeom>
          <a:noFill/>
          <a:effectLst>
            <a:glow rad="228600">
              <a:schemeClr val="accent4">
                <a:satMod val="175000"/>
                <a:alpha val="40000"/>
              </a:schemeClr>
            </a:glow>
          </a:effectLst>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4355976" y="3377024"/>
            <a:ext cx="4788024" cy="3416320"/>
          </a:xfrm>
          <a:prstGeom prst="rect">
            <a:avLst/>
          </a:prstGeom>
          <a:ln w="76200"/>
        </p:spPr>
        <p:style>
          <a:lnRef idx="1">
            <a:schemeClr val="accent4"/>
          </a:lnRef>
          <a:fillRef idx="2">
            <a:schemeClr val="accent4"/>
          </a:fillRef>
          <a:effectRef idx="1">
            <a:schemeClr val="accent4"/>
          </a:effectRef>
          <a:fontRef idx="minor">
            <a:schemeClr val="dk1"/>
          </a:fontRef>
        </p:style>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6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Mekkeliler</a:t>
            </a:r>
            <a:r>
              <a:rPr lang="tr-TR" sz="36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 </a:t>
            </a:r>
            <a:r>
              <a:rPr lang="tr-TR" sz="36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yıpranan Kâbe’yi </a:t>
            </a:r>
            <a:r>
              <a:rPr lang="tr-TR" sz="36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tamir ediyorlardı. Sıra, </a:t>
            </a:r>
            <a:r>
              <a:rPr lang="tr-TR" sz="3600"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Hacerü’l</a:t>
            </a:r>
            <a:r>
              <a:rPr lang="tr-TR" sz="36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 </a:t>
            </a:r>
            <a:r>
              <a:rPr lang="tr-TR" sz="3600" i="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Esved’i</a:t>
            </a:r>
            <a:r>
              <a:rPr lang="tr-TR" sz="36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 yerine koymaya gelince anlaşmazlık </a:t>
            </a:r>
            <a:r>
              <a:rPr lang="tr-TR" sz="36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çıktı…</a:t>
            </a:r>
            <a:endParaRPr lang="tr-TR" sz="36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endParaRPr>
          </a:p>
        </p:txBody>
      </p:sp>
    </p:spTree>
    <p:extLst>
      <p:ext uri="{BB962C8B-B14F-4D97-AF65-F5344CB8AC3E}">
        <p14:creationId xmlns:p14="http://schemas.microsoft.com/office/powerpoint/2010/main" xmlns="" val="34206495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emrah\Desktop\kabe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872" y="177738"/>
            <a:ext cx="2304256" cy="1307047"/>
          </a:xfrm>
          <a:prstGeom prst="rect">
            <a:avLst/>
          </a:prstGeom>
          <a:noFill/>
          <a:extLst>
            <a:ext uri="{909E8E84-426E-40DD-AFC4-6F175D3DCCD1}">
              <a14:hiddenFill xmlns:a14="http://schemas.microsoft.com/office/drawing/2010/main" xmlns="">
                <a:solidFill>
                  <a:srgbClr val="FFFFFF"/>
                </a:solidFill>
              </a14:hiddenFill>
            </a:ext>
          </a:extLst>
        </p:spPr>
      </p:pic>
      <p:pic>
        <p:nvPicPr>
          <p:cNvPr id="12292" name="Picture 4" descr="C:\Users\emrah\Desktop\hacer-ul esve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19571" y="178904"/>
            <a:ext cx="1936397" cy="135059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69776" y="1700808"/>
            <a:ext cx="8604448" cy="501675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a:t>
            </a:r>
            <a:r>
              <a:rPr lang="tr-TR" sz="3200"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Hacerü’l-Esved</a:t>
            </a:r>
            <a:r>
              <a:rPr lang="tr-TR" sz="32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 </a:t>
            </a:r>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bütün kabilelerce</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kutsal kabul edilen bir taştı. Bu yüzden her kabile o taşı yerine koyma şerefinin kendilerine ait</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olması gerektiğine inanıyordu. Tartışma büyüdü. Tartışma büyüdükçe de sinirler gerildi. Öyle ki</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neredeyse bütün kabileler birbirine girecek ve kan dökülecekti. Tam bu sırada içlerinden akıllı bir</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adam olaya müdahale ederek ertesi gün Kâbe’nin kapısından ilk gireni hakem tayin etmeyi teklif</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etti. Akıllarına yatan bu teklif üzerinde </a:t>
            </a:r>
            <a:r>
              <a:rPr lang="tr-TR" sz="32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rPr>
              <a:t>anlaştılar…</a:t>
            </a:r>
            <a:endPar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5400000">
                  <a:prstClr val="black">
                    <a:alpha val="50000"/>
                  </a:prstClr>
                </a:innerShdw>
              </a:effectLst>
            </a:endParaRPr>
          </a:p>
        </p:txBody>
      </p:sp>
      <p:pic>
        <p:nvPicPr>
          <p:cNvPr id="6" name="Picture 2" descr="C:\Users\emrah\Desktop\kabe.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520" y="134195"/>
            <a:ext cx="2052229" cy="13505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238093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emrah\Desktop\kabe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872" y="177738"/>
            <a:ext cx="2304256" cy="1307047"/>
          </a:xfrm>
          <a:prstGeom prst="rect">
            <a:avLst/>
          </a:prstGeom>
          <a:noFill/>
          <a:extLst>
            <a:ext uri="{909E8E84-426E-40DD-AFC4-6F175D3DCCD1}">
              <a14:hiddenFill xmlns:a14="http://schemas.microsoft.com/office/drawing/2010/main" xmlns="">
                <a:solidFill>
                  <a:srgbClr val="FFFFFF"/>
                </a:solidFill>
              </a14:hiddenFill>
            </a:ext>
          </a:extLst>
        </p:spPr>
      </p:pic>
      <p:pic>
        <p:nvPicPr>
          <p:cNvPr id="12292" name="Picture 4" descr="C:\Users\emrah\Desktop\hacer-ul esve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19571" y="178904"/>
            <a:ext cx="1936397" cy="135059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69776" y="1700808"/>
            <a:ext cx="8604448" cy="501675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…Ertesi gün heyecan doruktaydı. Hepsi, kapıdan ilk giren adamın kim olacağını merak ediyordu.</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Aralarında hakemlik yapacak olan bu adamın teklifi ya meseleyi çözecek ya da korkulanlar başa</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gelecekti. Derken kapıdan Hz. Muhammed (</a:t>
            </a:r>
            <a:r>
              <a:rPr lang="tr-TR" sz="3200" i="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s.a</a:t>
            </a:r>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 giriverdi. Hepsi çok sevindiler. Rahat bir nefes</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alıp “İşte bu el-emin, onun vereceği karara razıyız.” dediler. Peygamberimiz Hz. Muhammed (</a:t>
            </a:r>
            <a:r>
              <a:rPr lang="tr-TR" sz="3200" i="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s.a</a:t>
            </a:r>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a:t>
            </a:r>
          </a:p>
          <a:p>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sırtındaki abasını çıkarıp yere yaydı. </a:t>
            </a:r>
            <a:r>
              <a:rPr lang="tr-TR" sz="3200" i="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Hacerü’l-Esved’i</a:t>
            </a:r>
            <a:r>
              <a:rPr lang="tr-TR" sz="32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 de üzerine koydu.…</a:t>
            </a:r>
          </a:p>
        </p:txBody>
      </p:sp>
      <p:pic>
        <p:nvPicPr>
          <p:cNvPr id="6" name="Picture 2" descr="C:\Users\emrah\Desktop\kabe.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520" y="134195"/>
            <a:ext cx="2052229" cy="13505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997270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emrah\Desktop\kabe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872" y="134196"/>
            <a:ext cx="2304256" cy="1395298"/>
          </a:xfrm>
          <a:prstGeom prst="rect">
            <a:avLst/>
          </a:prstGeom>
          <a:noFill/>
          <a:extLst>
            <a:ext uri="{909E8E84-426E-40DD-AFC4-6F175D3DCCD1}">
              <a14:hiddenFill xmlns:a14="http://schemas.microsoft.com/office/drawing/2010/main" xmlns="">
                <a:solidFill>
                  <a:srgbClr val="FFFFFF"/>
                </a:solidFill>
              </a14:hiddenFill>
            </a:ext>
          </a:extLst>
        </p:spPr>
      </p:pic>
      <p:pic>
        <p:nvPicPr>
          <p:cNvPr id="12292" name="Picture 4" descr="C:\Users\emrah\Desktop\hacer-ul esve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919571" y="178904"/>
            <a:ext cx="1936397" cy="135059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51520" y="1628799"/>
            <a:ext cx="8604448" cy="493981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sz="35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…Sonra her kabileden </a:t>
            </a:r>
            <a:r>
              <a:rPr lang="tr-TR" sz="3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bir temsilci </a:t>
            </a:r>
            <a:r>
              <a:rPr lang="tr-TR" sz="35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istedi. Gelen temsilcilerden abanın uçlarından tutup taşı kaldırmalarını istedi. Taşı </a:t>
            </a:r>
            <a:r>
              <a:rPr lang="tr-TR" sz="3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kaldırdılar ve </a:t>
            </a:r>
            <a:r>
              <a:rPr lang="tr-TR" sz="35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konulacağı yere kadar götürdüler. Peygamberimiz de elleriyle taşı yerine yerleştirdi. </a:t>
            </a:r>
            <a:r>
              <a:rPr lang="tr-TR" sz="3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Bu sonuçtan </a:t>
            </a:r>
            <a:r>
              <a:rPr lang="tr-TR" sz="35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herkes memnun kaldı. Böylece herkes, o zaman otuz beş yaşlarında olan </a:t>
            </a:r>
            <a:r>
              <a:rPr lang="tr-TR" sz="3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Peygamberimizin (</a:t>
            </a:r>
            <a:r>
              <a:rPr lang="tr-TR" sz="3500" i="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s.a</a:t>
            </a:r>
            <a:r>
              <a:rPr lang="tr-TR" sz="35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 güvenirliğine ve üstün zekâsına bir kez daha şahitlik etmiş oldu</a:t>
            </a:r>
            <a:r>
              <a:rPr lang="tr-TR" sz="3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rPr>
              <a:t>.</a:t>
            </a:r>
            <a:endParaRPr lang="tr-TR" sz="3500"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innerShdw blurRad="63500" dist="50800" dir="16200000">
                  <a:prstClr val="black">
                    <a:alpha val="50000"/>
                  </a:prstClr>
                </a:innerShdw>
              </a:effectLst>
            </a:endParaRPr>
          </a:p>
        </p:txBody>
      </p:sp>
      <p:pic>
        <p:nvPicPr>
          <p:cNvPr id="6" name="Picture 2" descr="C:\Users\emrah\Desktop\kabe.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520" y="134195"/>
            <a:ext cx="2052229" cy="135059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890020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emrah\Desktop\soru-isareti.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26482" y="311274"/>
            <a:ext cx="3333750" cy="333375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1357" y="3645024"/>
            <a:ext cx="9144000" cy="2862322"/>
          </a:xfrm>
          <a:prstGeom prst="rect">
            <a:avLst/>
          </a:prstGeom>
          <a:noFill/>
        </p:spPr>
        <p:txBody>
          <a:bodyPr wrap="square" rtlCol="0">
            <a:spAutoFit/>
          </a:bodyPr>
          <a:lstStyle/>
          <a:p>
            <a:r>
              <a:rPr lang="tr-TR" sz="6000" i="1" dirty="0" smtClean="0">
                <a:ln>
                  <a:solidFill>
                    <a:prstClr val="black"/>
                  </a:solidFill>
                </a:ln>
                <a:solidFill>
                  <a:prstClr val="white"/>
                </a:solidFill>
                <a:effectLst>
                  <a:outerShdw blurRad="38100" dist="38100" dir="2700000" algn="tl">
                    <a:srgbClr val="000000">
                      <a:alpha val="43137"/>
                    </a:srgbClr>
                  </a:outerShdw>
                </a:effectLst>
              </a:rPr>
              <a:t>605 yılında gerçekleşen bu meşhur hadiseye İslam tarihinde ne ad verilir?</a:t>
            </a:r>
            <a:endParaRPr lang="tr-TR" sz="6000" i="1" dirty="0">
              <a:ln>
                <a:solidFill>
                  <a:prstClr val="black"/>
                </a:solidFill>
              </a:ln>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1072290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1">
            <a:schemeClr val="accent3"/>
          </a:lnRef>
          <a:fillRef idx="2">
            <a:schemeClr val="accent3"/>
          </a:fillRef>
          <a:effectRef idx="1">
            <a:schemeClr val="accent3"/>
          </a:effectRef>
          <a:fontRef idx="minor">
            <a:schemeClr val="dk1"/>
          </a:fontRef>
        </p:style>
        <p:txBody>
          <a:bodyPr/>
          <a:lstStyle/>
          <a:p>
            <a:r>
              <a:rPr lang="tr-TR" dirty="0" smtClean="0"/>
              <a:t>KAZANIMLAR</a:t>
            </a:r>
            <a:endParaRPr lang="tr-TR" dirty="0"/>
          </a:p>
        </p:txBody>
      </p:sp>
      <p:sp>
        <p:nvSpPr>
          <p:cNvPr id="3" name="İçerik Yer Tutucusu 2"/>
          <p:cNvSpPr>
            <a:spLocks noGrp="1"/>
          </p:cNvSpPr>
          <p:nvPr>
            <p:ph idx="1"/>
          </p:nvPr>
        </p:nvSpPr>
        <p:spPr/>
        <p:style>
          <a:lnRef idx="1">
            <a:schemeClr val="accent3"/>
          </a:lnRef>
          <a:fillRef idx="2">
            <a:schemeClr val="accent3"/>
          </a:fillRef>
          <a:effectRef idx="1">
            <a:schemeClr val="accent3"/>
          </a:effectRef>
          <a:fontRef idx="minor">
            <a:schemeClr val="dk1"/>
          </a:fontRef>
        </p:style>
        <p:txBody>
          <a:bodyPr>
            <a:normAutofit lnSpcReduction="10000"/>
          </a:bodyPr>
          <a:lstStyle/>
          <a:p>
            <a:pPr marL="0" indent="0">
              <a:buNone/>
            </a:pPr>
            <a:r>
              <a:rPr lang="tr-TR" sz="3600" dirty="0">
                <a:latin typeface="Garamond" pitchFamily="18" charset="0"/>
              </a:rPr>
              <a:t>1. Ahlak anlayışını kavrar.</a:t>
            </a:r>
          </a:p>
          <a:p>
            <a:pPr marL="0" indent="0">
              <a:buNone/>
            </a:pPr>
            <a:r>
              <a:rPr lang="tr-TR" sz="3600" dirty="0">
                <a:latin typeface="Garamond" pitchFamily="18" charset="0"/>
              </a:rPr>
              <a:t>2. Ahlakla ilgili sözlerinden örnekler verir.</a:t>
            </a:r>
          </a:p>
          <a:p>
            <a:pPr marL="0" indent="0">
              <a:buNone/>
            </a:pPr>
            <a:r>
              <a:rPr lang="tr-TR" sz="3600" dirty="0">
                <a:latin typeface="Garamond" pitchFamily="18" charset="0"/>
              </a:rPr>
              <a:t>3. Peygamber olmadan önceki hayatında da güzel ahlak ilkelerine göre yaşadığını fark eder.</a:t>
            </a:r>
          </a:p>
          <a:p>
            <a:pPr marL="0" indent="0">
              <a:buNone/>
            </a:pPr>
            <a:r>
              <a:rPr lang="tr-TR" sz="3600" dirty="0">
                <a:latin typeface="Garamond" pitchFamily="18" charset="0"/>
              </a:rPr>
              <a:t>4. Kişilik özelliklerini kavrar.</a:t>
            </a:r>
          </a:p>
          <a:p>
            <a:pPr marL="0" indent="0">
              <a:buNone/>
            </a:pPr>
            <a:r>
              <a:rPr lang="tr-TR" sz="3600" dirty="0">
                <a:latin typeface="Garamond" pitchFamily="18" charset="0"/>
              </a:rPr>
              <a:t>5. Niyet ve davranış bütünlüğüne verdiği önemi fark eder.</a:t>
            </a:r>
          </a:p>
          <a:p>
            <a:pPr marL="0" indent="0">
              <a:buNone/>
            </a:pPr>
            <a:endParaRPr lang="tr-TR" dirty="0"/>
          </a:p>
        </p:txBody>
      </p:sp>
    </p:spTree>
    <p:extLst>
      <p:ext uri="{BB962C8B-B14F-4D97-AF65-F5344CB8AC3E}">
        <p14:creationId xmlns:p14="http://schemas.microsoft.com/office/powerpoint/2010/main" xmlns="" val="17011748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emrah\Desktop\Ekran Alıntısı.PNG"/>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xmlns="">
                  <a14:imgLayer r:embed="rId3">
                    <a14:imgEffect>
                      <a14:saturation sat="400000"/>
                    </a14:imgEffect>
                  </a14:imgLayer>
                </a14:imgProps>
              </a:ext>
              <a:ext uri="{28A0092B-C50C-407E-A947-70E740481C1C}">
                <a14:useLocalDpi xmlns:a14="http://schemas.microsoft.com/office/drawing/2010/main" xmlns="" val="0"/>
              </a:ext>
            </a:extLst>
          </a:blip>
          <a:srcRect/>
          <a:stretch>
            <a:fillRect/>
          </a:stretch>
        </p:blipFill>
        <p:spPr bwMode="auto">
          <a:xfrm>
            <a:off x="0" y="3324225"/>
            <a:ext cx="9144000" cy="3533775"/>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a:extLst/>
        </p:spPr>
      </p:pic>
      <p:pic>
        <p:nvPicPr>
          <p:cNvPr id="5" name="Picture 2" descr="C:\Users\emrah\Desktop\soru-isareti.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854215">
            <a:off x="1330344" y="547383"/>
            <a:ext cx="3333750" cy="3333750"/>
          </a:xfrm>
          <a:prstGeom prst="rect">
            <a:avLst/>
          </a:prstGeom>
          <a:ln>
            <a:noFill/>
          </a:ln>
          <a:effectLst>
            <a:outerShdw blurRad="292100" dist="139700" dir="2700000" algn="tl" rotWithShape="0">
              <a:srgbClr val="333333">
                <a:alpha val="65000"/>
              </a:srgbClr>
            </a:outerShdw>
            <a:softEdge rad="6350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901474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60648"/>
            <a:ext cx="9144000" cy="1152128"/>
          </a:xfrm>
        </p:spPr>
        <p:style>
          <a:lnRef idx="1">
            <a:schemeClr val="accent6"/>
          </a:lnRef>
          <a:fillRef idx="2">
            <a:schemeClr val="accent6"/>
          </a:fillRef>
          <a:effectRef idx="1">
            <a:schemeClr val="accent6"/>
          </a:effectRef>
          <a:fontRef idx="minor">
            <a:schemeClr val="dk1"/>
          </a:fontRef>
        </p:style>
        <p:txBody>
          <a:bodyPr>
            <a:normAutofit/>
          </a:bodyPr>
          <a:lstStyle/>
          <a:p>
            <a:pPr marL="0" indent="0" algn="ctr">
              <a:buNone/>
            </a:pPr>
            <a:r>
              <a:rPr lang="tr-TR" dirty="0" smtClean="0">
                <a:effectLst>
                  <a:outerShdw blurRad="60007" dir="1500000" sy="-30000" kx="800400" algn="bl" rotWithShape="0">
                    <a:prstClr val="black">
                      <a:alpha val="20000"/>
                    </a:prstClr>
                  </a:outerShdw>
                </a:effectLst>
              </a:rPr>
              <a:t>1.2. Peygamberlikten Sonra</a:t>
            </a:r>
            <a:endParaRPr lang="tr-TR" dirty="0">
              <a:effectLst>
                <a:outerShdw blurRad="60007" dir="1500000" sy="-30000" kx="800400" algn="bl" rotWithShape="0">
                  <a:prstClr val="black">
                    <a:alpha val="20000"/>
                  </a:prstClr>
                </a:outerShdw>
              </a:effectLst>
            </a:endParaRPr>
          </a:p>
        </p:txBody>
      </p:sp>
      <p:pic>
        <p:nvPicPr>
          <p:cNvPr id="14338" name="Picture 2" descr="C:\Users\emrah\Desktop\Ekran Alıntıs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916832"/>
            <a:ext cx="8883184" cy="3888432"/>
          </a:xfrm>
          <a:prstGeom prst="rect">
            <a:avLst/>
          </a:prstGeom>
          <a:noFill/>
          <a:effectLst>
            <a:glow rad="228600">
              <a:schemeClr val="accent5">
                <a:satMod val="175000"/>
                <a:alpha val="40000"/>
              </a:schemeClr>
            </a:glo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478093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mrah\Desktop\2-ve-3-kura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Metin kutusu 1"/>
          <p:cNvSpPr txBox="1"/>
          <p:nvPr/>
        </p:nvSpPr>
        <p:spPr>
          <a:xfrm>
            <a:off x="107504" y="116632"/>
            <a:ext cx="8928992" cy="470898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tr-TR" sz="40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Saygıdeğer eşi Hz. </a:t>
            </a:r>
            <a:r>
              <a:rPr lang="tr-TR" sz="4000" b="1" spc="50" dirty="0" err="1"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Aişe'ye</a:t>
            </a:r>
            <a:r>
              <a:rPr lang="tr-TR" sz="40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 Peygamberimizin </a:t>
            </a:r>
            <a:r>
              <a:rPr lang="tr-TR" sz="40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ahlâkının </a:t>
            </a:r>
            <a:r>
              <a:rPr lang="tr-TR" sz="40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kaynağının ne olduğu sorulduğunda </a:t>
            </a:r>
            <a:r>
              <a:rPr lang="tr-TR" sz="40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O, şu cevabı vermiştir: 　</a:t>
            </a:r>
          </a:p>
          <a:p>
            <a:pPr algn="ctr">
              <a:lnSpc>
                <a:spcPct val="150000"/>
              </a:lnSpc>
            </a:pPr>
            <a:r>
              <a:rPr lang="tr-TR" sz="40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«O'nun ahlâkı </a:t>
            </a:r>
            <a:r>
              <a:rPr lang="tr-TR" sz="4000" b="1" spc="50" dirty="0" err="1">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Kur'ân</a:t>
            </a:r>
            <a:r>
              <a:rPr lang="tr-TR" sz="40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 idi</a:t>
            </a:r>
            <a:r>
              <a:rPr lang="tr-TR" sz="40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rPr>
              <a:t>»</a:t>
            </a:r>
            <a:endParaRPr lang="tr-TR" sz="40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30548430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mrah\Desktop\canan1ft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44"/>
            <a:ext cx="9144000" cy="685874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51520" y="5157192"/>
            <a:ext cx="8640960" cy="1446550"/>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tr-T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5">
                      <a:satMod val="175000"/>
                      <a:alpha val="40000"/>
                    </a:schemeClr>
                  </a:glow>
                  <a:outerShdw blurRad="80000" dist="40000" dir="5040000" algn="tl">
                    <a:srgbClr val="000000">
                      <a:alpha val="30000"/>
                    </a:srgbClr>
                  </a:outerShdw>
                </a:effectLst>
                <a:latin typeface="Arial" pitchFamily="34" charset="0"/>
                <a:cs typeface="Arial" pitchFamily="34" charset="0"/>
              </a:rPr>
              <a:t>“Ben, güzel ahlakı </a:t>
            </a:r>
            <a:r>
              <a:rPr lang="tr-TR" sz="4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5">
                      <a:satMod val="175000"/>
                      <a:alpha val="40000"/>
                    </a:schemeClr>
                  </a:glow>
                  <a:outerShdw blurRad="80000" dist="40000" dir="5040000" algn="tl">
                    <a:srgbClr val="000000">
                      <a:alpha val="30000"/>
                    </a:srgbClr>
                  </a:outerShdw>
                </a:effectLst>
                <a:latin typeface="Arial" pitchFamily="34" charset="0"/>
                <a:cs typeface="Arial" pitchFamily="34" charset="0"/>
              </a:rPr>
              <a:t>tamamlamak için </a:t>
            </a:r>
            <a:r>
              <a:rPr lang="tr-TR"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5">
                      <a:satMod val="175000"/>
                      <a:alpha val="40000"/>
                    </a:schemeClr>
                  </a:glow>
                  <a:outerShdw blurRad="80000" dist="40000" dir="5040000" algn="tl">
                    <a:srgbClr val="000000">
                      <a:alpha val="30000"/>
                    </a:srgbClr>
                  </a:outerShdw>
                </a:effectLst>
                <a:latin typeface="Arial" pitchFamily="34" charset="0"/>
                <a:cs typeface="Arial" pitchFamily="34" charset="0"/>
              </a:rPr>
              <a:t>gönderildim.”</a:t>
            </a:r>
          </a:p>
        </p:txBody>
      </p:sp>
    </p:spTree>
    <p:extLst>
      <p:ext uri="{BB962C8B-B14F-4D97-AF65-F5344CB8AC3E}">
        <p14:creationId xmlns:p14="http://schemas.microsoft.com/office/powerpoint/2010/main" xmlns="" val="3715043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mrah\Desktop\kuran (1).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sharpenSoften amount="25000"/>
                    </a14:imgEffect>
                  </a14:imgLayer>
                </a14:imgProps>
              </a:ex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2483768" y="2204864"/>
            <a:ext cx="6660232"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a:t>
            </a:r>
            <a:r>
              <a:rPr lang="tr-TR"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Andolsun</a:t>
            </a: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 Allah’ın </a:t>
            </a:r>
            <a:r>
              <a:rPr lang="tr-TR" sz="3600" b="1" dirty="0" err="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Rasûlünde</a:t>
            </a:r>
            <a:r>
              <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 sizin için; Allah’a ve ahiret</a:t>
            </a:r>
          </a:p>
          <a:p>
            <a:pPr algn="ctr"/>
            <a:r>
              <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gününe kavuşmayı uman, Allah’ı çok zikreden </a:t>
            </a: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kimseler için </a:t>
            </a:r>
            <a:r>
              <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güzel bir örnek vardır</a:t>
            </a: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a:t>
            </a:r>
          </a:p>
          <a:p>
            <a:pPr algn="ctr"/>
            <a:r>
              <a:rPr lang="tr-TR" sz="36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Ahzab</a:t>
            </a:r>
            <a:r>
              <a:rPr lang="tr-TR"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rPr>
              <a:t> Suresi, 21. ayet</a:t>
            </a:r>
            <a:endParaRPr lang="tr-TR"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Garamond" pitchFamily="18" charset="0"/>
            </a:endParaRPr>
          </a:p>
        </p:txBody>
      </p:sp>
    </p:spTree>
    <p:extLst>
      <p:ext uri="{BB962C8B-B14F-4D97-AF65-F5344CB8AC3E}">
        <p14:creationId xmlns:p14="http://schemas.microsoft.com/office/powerpoint/2010/main" xmlns="" val="13018187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mrah\Desktop\825139-ask-kalbi-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44001" cy="688187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07504" y="116632"/>
            <a:ext cx="8928992" cy="175432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6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effectLst>
                <a:latin typeface="Batang" pitchFamily="18" charset="-127"/>
                <a:ea typeface="Batang" pitchFamily="18" charset="-127"/>
              </a:rPr>
              <a:t>Peygamberimizin ortaya koyduğu ahlak anlayışına göre kalp ve davranışlar birbirini etkilemektedirler.</a:t>
            </a:r>
          </a:p>
        </p:txBody>
      </p:sp>
      <p:sp>
        <p:nvSpPr>
          <p:cNvPr id="5" name="Metin kutusu 4"/>
          <p:cNvSpPr txBox="1"/>
          <p:nvPr/>
        </p:nvSpPr>
        <p:spPr>
          <a:xfrm>
            <a:off x="107504" y="3573016"/>
            <a:ext cx="8856984" cy="286232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600" b="1" spc="50" dirty="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76200" dist="50800" dir="5400000" algn="tl" rotWithShape="0">
                    <a:srgbClr val="000000">
                      <a:alpha val="65000"/>
                    </a:srgbClr>
                  </a:outerShdw>
                </a:effectLst>
                <a:latin typeface="Batang" pitchFamily="18" charset="-127"/>
                <a:ea typeface="Batang" pitchFamily="18" charset="-127"/>
              </a:rPr>
              <a:t>“Dikkat edin, bedende bir et parçası vardır ki o düzgün olursa bütün beden düzgün olur, o bozulursa bütün beden bozulur. Haberiniz olsun, bu et parçası kalptir.”</a:t>
            </a:r>
          </a:p>
        </p:txBody>
      </p:sp>
    </p:spTree>
    <p:extLst>
      <p:ext uri="{BB962C8B-B14F-4D97-AF65-F5344CB8AC3E}">
        <p14:creationId xmlns:p14="http://schemas.microsoft.com/office/powerpoint/2010/main" xmlns="" val="36070343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emrah\Desktop\kalp-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0" y="197346"/>
            <a:ext cx="9144000" cy="6463308"/>
          </a:xfrm>
          <a:prstGeom prst="rect">
            <a:avLst/>
          </a:prstGeom>
          <a:solidFill>
            <a:schemeClr val="lt1">
              <a:alpha val="65000"/>
            </a:schemeClr>
          </a:solidFill>
          <a:effectLst>
            <a:glow rad="228600">
              <a:schemeClr val="accent6">
                <a:satMod val="175000"/>
                <a:alpha val="40000"/>
              </a:schemeClr>
            </a:glow>
            <a:softEdge rad="127000"/>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11-</a:t>
            </a:r>
            <a:r>
              <a:rPr lang="tr-TR" sz="4200" b="1" i="1" dirty="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O gün vay haline yalancıların</a:t>
            </a:r>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a:t>
            </a:r>
          </a:p>
          <a:p>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11-</a:t>
            </a:r>
            <a:r>
              <a:rPr lang="tr-TR" sz="4200" b="1" i="1" dirty="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Ki onlar, ceza gününü yalan sayarlar</a:t>
            </a:r>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a:t>
            </a:r>
          </a:p>
          <a:p>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12-</a:t>
            </a:r>
            <a:r>
              <a:rPr lang="tr-TR" sz="4200" b="1" i="1" dirty="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Onu ancak hükümleri çiğneyen ve günaha dalan kimseler yalanlar</a:t>
            </a:r>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a:t>
            </a:r>
          </a:p>
          <a:p>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13-</a:t>
            </a:r>
            <a:r>
              <a:rPr lang="tr-TR" sz="4200" b="1" i="1" dirty="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Böyle birine </a:t>
            </a:r>
            <a:r>
              <a:rPr lang="tr-TR" sz="4200" b="1" i="1" dirty="0" err="1">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âyetlerimiz</a:t>
            </a:r>
            <a:r>
              <a:rPr lang="tr-TR" sz="4200" b="1" i="1" dirty="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 okununca «Eskilerin masalları» derdi</a:t>
            </a:r>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a:t>
            </a:r>
          </a:p>
          <a:p>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14-</a:t>
            </a:r>
            <a:r>
              <a:rPr lang="tr-TR" sz="4200" b="1" i="1" dirty="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Hayır! Bilakis onların işlemekte oldukları (kötülükler) kalplerini </a:t>
            </a:r>
            <a:r>
              <a:rPr lang="tr-TR" sz="42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kirletmiştir.</a:t>
            </a:r>
          </a:p>
          <a:p>
            <a:pPr algn="ctr"/>
            <a:r>
              <a:rPr lang="tr-TR" sz="3600" b="1" i="1" dirty="0" err="1"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Mutaffifîn</a:t>
            </a:r>
            <a:r>
              <a:rPr lang="tr-TR" sz="3600" b="1" i="1" dirty="0" smtClean="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latin typeface="Garamond" pitchFamily="18" charset="0"/>
              </a:rPr>
              <a:t> Suresi</a:t>
            </a:r>
          </a:p>
        </p:txBody>
      </p:sp>
    </p:spTree>
    <p:extLst>
      <p:ext uri="{BB962C8B-B14F-4D97-AF65-F5344CB8AC3E}">
        <p14:creationId xmlns:p14="http://schemas.microsoft.com/office/powerpoint/2010/main" xmlns="" val="15702637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emrah\Desktop\kalp-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0" y="74235"/>
            <a:ext cx="9144000" cy="6709529"/>
          </a:xfrm>
          <a:prstGeom prst="rect">
            <a:avLst/>
          </a:prstGeom>
          <a:solidFill>
            <a:schemeClr val="tx1">
              <a:lumMod val="95000"/>
              <a:lumOff val="5000"/>
              <a:alpha val="80000"/>
            </a:schemeClr>
          </a:solidFill>
          <a:effectLst>
            <a:softEdge rad="63500"/>
          </a:effectLst>
        </p:spPr>
        <p:style>
          <a:lnRef idx="2">
            <a:schemeClr val="accent2"/>
          </a:lnRef>
          <a:fillRef idx="1">
            <a:schemeClr val="lt1"/>
          </a:fillRef>
          <a:effectRef idx="0">
            <a:schemeClr val="accent2"/>
          </a:effectRef>
          <a:fontRef idx="minor">
            <a:schemeClr val="dk1"/>
          </a:fontRef>
        </p:style>
        <p:txBody>
          <a:bodyPr wrap="square" rtlCol="0">
            <a:spAutoFit/>
          </a:bodyPr>
          <a:lstStyle/>
          <a:p>
            <a:r>
              <a:rPr lang="tr-TR" sz="4300" b="1" dirty="0" smtClean="0">
                <a:ln w="12700">
                  <a:solidFill>
                    <a:schemeClr val="tx2">
                      <a:satMod val="155000"/>
                    </a:schemeClr>
                  </a:solidFill>
                  <a:prstDash val="solid"/>
                </a:ln>
                <a:solidFill>
                  <a:schemeClr val="bg2">
                    <a:tint val="85000"/>
                    <a:satMod val="155000"/>
                  </a:schemeClr>
                </a:solidFill>
                <a:effectLst>
                  <a:glow rad="228600">
                    <a:schemeClr val="accent1">
                      <a:satMod val="175000"/>
                      <a:alpha val="40000"/>
                    </a:schemeClr>
                  </a:glow>
                  <a:outerShdw blurRad="41275" dist="20320" dir="1800000" algn="tl" rotWithShape="0">
                    <a:srgbClr val="000000">
                      <a:alpha val="40000"/>
                    </a:srgbClr>
                  </a:outerShdw>
                </a:effectLst>
              </a:rPr>
              <a:t>“Kul bir hata yaptığı zaman kalbinde siyah bir leke meydana gelir. Eğer kişi, o hatadan nefsini uzaklaştırır, af dileyip tövbe ederse kalbi temizlenir. Aynı günahı işlemeye devam ederse kalpteki leke artırılır. Hatta bir zaman gelir, kalbi tamamen kaplar. İşte, </a:t>
            </a:r>
            <a:r>
              <a:rPr lang="tr-TR" sz="4300" b="1" dirty="0" err="1" smtClean="0">
                <a:ln w="12700">
                  <a:solidFill>
                    <a:schemeClr val="tx2">
                      <a:satMod val="155000"/>
                    </a:schemeClr>
                  </a:solidFill>
                  <a:prstDash val="solid"/>
                </a:ln>
                <a:solidFill>
                  <a:schemeClr val="bg2">
                    <a:tint val="85000"/>
                    <a:satMod val="155000"/>
                  </a:schemeClr>
                </a:solidFill>
                <a:effectLst>
                  <a:glow rad="228600">
                    <a:schemeClr val="accent1">
                      <a:satMod val="175000"/>
                      <a:alpha val="40000"/>
                    </a:schemeClr>
                  </a:glow>
                  <a:outerShdw blurRad="41275" dist="20320" dir="1800000" algn="tl" rotWithShape="0">
                    <a:srgbClr val="000000">
                      <a:alpha val="40000"/>
                    </a:srgbClr>
                  </a:outerShdw>
                </a:effectLst>
              </a:rPr>
              <a:t>Cenab</a:t>
            </a:r>
            <a:r>
              <a:rPr lang="tr-TR" sz="4300" b="1" dirty="0" smtClean="0">
                <a:ln w="12700">
                  <a:solidFill>
                    <a:schemeClr val="tx2">
                      <a:satMod val="155000"/>
                    </a:schemeClr>
                  </a:solidFill>
                  <a:prstDash val="solid"/>
                </a:ln>
                <a:solidFill>
                  <a:schemeClr val="bg2">
                    <a:tint val="85000"/>
                    <a:satMod val="155000"/>
                  </a:schemeClr>
                </a:solidFill>
                <a:effectLst>
                  <a:glow rad="228600">
                    <a:schemeClr val="accent1">
                      <a:satMod val="175000"/>
                      <a:alpha val="40000"/>
                    </a:schemeClr>
                  </a:glow>
                  <a:outerShdw blurRad="41275" dist="20320" dir="1800000" algn="tl" rotWithShape="0">
                    <a:srgbClr val="000000">
                      <a:alpha val="40000"/>
                    </a:srgbClr>
                  </a:outerShdw>
                </a:effectLst>
              </a:rPr>
              <a:t>-ı Hakk’ın, Bilakis, onların kazandıkları, kalplerini paslandırmıştır” ayetinde bahsettiği pas budur.”</a:t>
            </a:r>
            <a:endParaRPr lang="tr-TR" sz="4300" b="1" dirty="0">
              <a:ln w="12700">
                <a:solidFill>
                  <a:schemeClr val="tx2">
                    <a:satMod val="155000"/>
                  </a:schemeClr>
                </a:solidFill>
                <a:prstDash val="solid"/>
              </a:ln>
              <a:solidFill>
                <a:schemeClr val="bg2">
                  <a:tint val="85000"/>
                  <a:satMod val="155000"/>
                </a:schemeClr>
              </a:solidFill>
              <a:effectLst>
                <a:glow rad="228600">
                  <a:schemeClr val="accent1">
                    <a:satMod val="175000"/>
                    <a:alpha val="40000"/>
                  </a:schemeClr>
                </a:glow>
                <a:outerShdw blurRad="41275" dist="20320" dir="1800000" algn="tl" rotWithShape="0">
                  <a:srgbClr val="000000">
                    <a:alpha val="40000"/>
                  </a:srgbClr>
                </a:outerShdw>
              </a:effectLst>
              <a:latin typeface="Garamond" pitchFamily="18" charset="0"/>
            </a:endParaRPr>
          </a:p>
        </p:txBody>
      </p:sp>
    </p:spTree>
    <p:extLst>
      <p:ext uri="{BB962C8B-B14F-4D97-AF65-F5344CB8AC3E}">
        <p14:creationId xmlns:p14="http://schemas.microsoft.com/office/powerpoint/2010/main" xmlns="" val="26923529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mrah\Desktop\Ekran Alıntıs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57163"/>
            <a:ext cx="9144000" cy="6543675"/>
          </a:xfrm>
          <a:prstGeom prst="rect">
            <a:avLst/>
          </a:prstGeom>
          <a:noFill/>
          <a:effectLst>
            <a:glow rad="228600">
              <a:schemeClr val="accent2">
                <a:satMod val="175000"/>
                <a:alpha val="40000"/>
              </a:schemeClr>
            </a:glo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49890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mrah\Desktop\Islam-medin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59255" cy="686944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251520" y="260648"/>
            <a:ext cx="8712968" cy="1323439"/>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“Bir kulun kalbinde imanla çekememezlik bir araya gelmez.”</a:t>
            </a:r>
          </a:p>
        </p:txBody>
      </p:sp>
      <p:sp>
        <p:nvSpPr>
          <p:cNvPr id="5" name="Dikdörtgen 4"/>
          <p:cNvSpPr/>
          <p:nvPr/>
        </p:nvSpPr>
        <p:spPr>
          <a:xfrm>
            <a:off x="251520" y="1988840"/>
            <a:ext cx="8712968" cy="1938992"/>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«Kendisine </a:t>
            </a:r>
            <a:r>
              <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“Mümin yalancı olur mu?” diye sorulunca da “Hayır.” cevabını vermiştir</a:t>
            </a:r>
            <a:r>
              <a:rPr lang="tr-T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Dikdörtgen 5"/>
          <p:cNvSpPr/>
          <p:nvPr/>
        </p:nvSpPr>
        <p:spPr>
          <a:xfrm>
            <a:off x="251520" y="5157192"/>
            <a:ext cx="8712968" cy="1323439"/>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“Allah’a iman ettim de ve dosdoğru ol!” </a:t>
            </a:r>
            <a:endPar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566358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mrah\Desktop\Ekran Alıntısı.PN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2182" y="908720"/>
            <a:ext cx="9144000" cy="489654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54991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mrah\Desktop\Islam-medin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59255" cy="686944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251520" y="260648"/>
            <a:ext cx="8712968" cy="3170099"/>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tr-TR" sz="40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Müslüman</a:t>
            </a:r>
            <a:r>
              <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elinden ve dilinden Müslümanların selamet buldukları kişidir.</a:t>
            </a:r>
          </a:p>
          <a:p>
            <a:pPr algn="ctr"/>
            <a:r>
              <a:rPr lang="tr-TR" sz="40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Mümin</a:t>
            </a:r>
            <a:r>
              <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ise insanların canları ve malları hususunda güvendikleri kişidir.”</a:t>
            </a:r>
          </a:p>
        </p:txBody>
      </p:sp>
      <p:sp>
        <p:nvSpPr>
          <p:cNvPr id="6" name="Dikdörtgen 5"/>
          <p:cNvSpPr/>
          <p:nvPr/>
        </p:nvSpPr>
        <p:spPr>
          <a:xfrm>
            <a:off x="223143" y="4149080"/>
            <a:ext cx="8712968" cy="255454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“Müminlerin iman yönünden en mükemmeli, ahlakı en güzel olan ve ailesine en iyi</a:t>
            </a:r>
          </a:p>
          <a:p>
            <a:pPr algn="ctr"/>
            <a:r>
              <a:rPr lang="es-E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davrananıdır</a:t>
            </a:r>
            <a:r>
              <a:rPr lang="es-E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36763342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mrah\Desktop\allahvarlikdeli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107504" y="116632"/>
            <a:ext cx="8928992" cy="2800767"/>
          </a:xfrm>
          <a:prstGeom prst="rect">
            <a:avLst/>
          </a:prstGeom>
          <a:gradFill>
            <a:gsLst>
              <a:gs pos="0">
                <a:schemeClr val="accent3">
                  <a:tint val="50000"/>
                  <a:satMod val="300000"/>
                  <a:lumMod val="0"/>
                  <a:lumOff val="100000"/>
                  <a:alpha val="0"/>
                </a:schemeClr>
              </a:gs>
              <a:gs pos="35000">
                <a:schemeClr val="accent3">
                  <a:tint val="37000"/>
                  <a:satMod val="300000"/>
                </a:schemeClr>
              </a:gs>
              <a:gs pos="100000">
                <a:schemeClr val="accent3">
                  <a:tint val="15000"/>
                  <a:satMod val="350000"/>
                </a:schemeClr>
              </a:gs>
            </a:gsLst>
          </a:gradFill>
          <a:effectLst>
            <a:outerShdw blurRad="40000" dist="20000" dir="5400000" rotWithShape="0">
              <a:srgbClr val="000000">
                <a:alpha val="0"/>
              </a:srgbClr>
            </a:outerShdw>
            <a:softEdge rad="127000"/>
          </a:effectLst>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tr-TR" sz="4400" b="1" dirty="0">
                <a:ln w="12700">
                  <a:solidFill>
                    <a:schemeClr val="tx2">
                      <a:satMod val="155000"/>
                    </a:schemeClr>
                  </a:solidFill>
                  <a:prstDash val="solid"/>
                </a:ln>
                <a:solidFill>
                  <a:schemeClr val="bg2">
                    <a:tint val="85000"/>
                    <a:satMod val="155000"/>
                  </a:schemeClr>
                </a:solidFill>
                <a:effectLst>
                  <a:glow rad="127000">
                    <a:schemeClr val="accent1"/>
                  </a:glow>
                  <a:outerShdw blurRad="41275" dist="20320" dir="1800000" algn="tl" rotWithShape="0">
                    <a:srgbClr val="000000">
                      <a:alpha val="40000"/>
                    </a:srgbClr>
                  </a:outerShdw>
                </a:effectLst>
                <a:latin typeface="Garamond" pitchFamily="18" charset="0"/>
              </a:rPr>
              <a:t>“Gerçekten hayâ (utanma) ile iman, bütün olarak her ikisi birbirine bağlıdır. Bunlardan biri kaldırılınca diğeri de kalkar.”</a:t>
            </a:r>
          </a:p>
        </p:txBody>
      </p:sp>
      <p:sp>
        <p:nvSpPr>
          <p:cNvPr id="5" name="Dikdörtgen 4"/>
          <p:cNvSpPr/>
          <p:nvPr/>
        </p:nvSpPr>
        <p:spPr>
          <a:xfrm>
            <a:off x="107504" y="4077072"/>
            <a:ext cx="8928992" cy="2800767"/>
          </a:xfrm>
          <a:prstGeom prst="rect">
            <a:avLst/>
          </a:prstGeom>
          <a:gradFill>
            <a:gsLst>
              <a:gs pos="0">
                <a:schemeClr val="accent6">
                  <a:tint val="50000"/>
                  <a:satMod val="300000"/>
                  <a:alpha val="40000"/>
                  <a:lumMod val="0"/>
                </a:schemeClr>
              </a:gs>
              <a:gs pos="35000">
                <a:schemeClr val="accent6">
                  <a:tint val="37000"/>
                  <a:satMod val="300000"/>
                </a:schemeClr>
              </a:gs>
              <a:gs pos="100000">
                <a:schemeClr val="accent6">
                  <a:tint val="15000"/>
                  <a:satMod val="350000"/>
                </a:schemeClr>
              </a:gs>
            </a:gsLst>
          </a:gradFill>
          <a:effectLst>
            <a:glow rad="127000">
              <a:schemeClr val="accent1">
                <a:alpha val="0"/>
              </a:schemeClr>
            </a:glow>
            <a:outerShdw blurRad="40000" dist="20000" dir="5400000" rotWithShape="0">
              <a:srgbClr val="000000">
                <a:alpha val="38000"/>
              </a:srgbClr>
            </a:outerShdw>
            <a:softEdge rad="292100"/>
          </a:effectLst>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tr-TR"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Garamond" pitchFamily="18" charset="0"/>
              </a:rPr>
              <a:t>“Kim yalanı ve onunla ameli terk etmezse bilsin ki onun yiyip içmesini bırakmasına Allah’ın ihtiyacı yoktur.”</a:t>
            </a:r>
          </a:p>
        </p:txBody>
      </p:sp>
    </p:spTree>
    <p:extLst>
      <p:ext uri="{BB962C8B-B14F-4D97-AF65-F5344CB8AC3E}">
        <p14:creationId xmlns:p14="http://schemas.microsoft.com/office/powerpoint/2010/main" xmlns="" val="13719804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mrah\Desktop\Hz_Muhammed_SAV_by_FaNi_RuY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5076056" y="0"/>
            <a:ext cx="4067944" cy="686341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ndara" pitchFamily="34" charset="0"/>
              </a:rPr>
              <a:t>“Muhakkak mümin, güzel ahlakı sayesinde gündüz oruç tutanların, gece namaz kılanların derecesine ulaşır.”</a:t>
            </a:r>
          </a:p>
        </p:txBody>
      </p:sp>
    </p:spTree>
    <p:extLst>
      <p:ext uri="{BB962C8B-B14F-4D97-AF65-F5344CB8AC3E}">
        <p14:creationId xmlns:p14="http://schemas.microsoft.com/office/powerpoint/2010/main" xmlns="" val="8242555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emrah\Desktop\Ekran Alıntısı.PNG"/>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0" y="980728"/>
            <a:ext cx="9144000" cy="4752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1209921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492896"/>
            <a:ext cx="9144000" cy="1152128"/>
          </a:xfrm>
        </p:spPr>
        <p:style>
          <a:lnRef idx="1">
            <a:schemeClr val="accent5"/>
          </a:lnRef>
          <a:fillRef idx="2">
            <a:schemeClr val="accent5"/>
          </a:fillRef>
          <a:effectRef idx="1">
            <a:schemeClr val="accent5"/>
          </a:effectRef>
          <a:fontRef idx="minor">
            <a:schemeClr val="dk1"/>
          </a:fontRef>
        </p:style>
        <p:txBody>
          <a:bodyPr>
            <a:noAutofit/>
          </a:bodyPr>
          <a:lstStyle/>
          <a:p>
            <a:pPr marL="0" indent="0" algn="ctr">
              <a:buNone/>
            </a:pPr>
            <a:r>
              <a:rPr lang="tr-TR" sz="3600" dirty="0" smtClean="0"/>
              <a:t>2. HZ. MUHAMMED’İN KİŞİSEL ÖZELLİKLERİ</a:t>
            </a:r>
            <a:endParaRPr lang="tr-TR" sz="3600" dirty="0"/>
          </a:p>
        </p:txBody>
      </p:sp>
    </p:spTree>
    <p:extLst>
      <p:ext uri="{BB962C8B-B14F-4D97-AF65-F5344CB8AC3E}">
        <p14:creationId xmlns:p14="http://schemas.microsoft.com/office/powerpoint/2010/main" xmlns="" val="11242806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7504" y="0"/>
            <a:ext cx="8928992" cy="6724918"/>
          </a:xfrm>
          <a:prstGeom prst="rect">
            <a:avLst/>
          </a:prstGeom>
        </p:spPr>
        <p:txBody>
          <a:bodyPr wrap="square">
            <a:spAutoFit/>
          </a:bodyPr>
          <a:lstStyle/>
          <a:p>
            <a:pPr algn="ctr"/>
            <a:r>
              <a:rPr lang="tr-TR" sz="2600" b="1" dirty="0">
                <a:ln w="1905"/>
                <a:solidFill>
                  <a:schemeClr val="bg2">
                    <a:lumMod val="25000"/>
                  </a:schemeClr>
                </a:solidFill>
                <a:latin typeface="Candara" pitchFamily="34" charset="0"/>
              </a:rPr>
              <a:t>Ne dersiniz? </a:t>
            </a:r>
          </a:p>
          <a:p>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Hz. Peygamber bir gün </a:t>
            </a:r>
            <a:r>
              <a:rPr lang="tr-TR" sz="27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ensardan</a:t>
            </a:r>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bir adamın bostanına girdi. Bir de ne görsün; bir deve! Allah’ın Elçisi görünce inledi </a:t>
            </a:r>
            <a:r>
              <a:rPr lang="tr-TR" sz="27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hayvancağız</a:t>
            </a:r>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gözlerinden yaşlar aktı. Bunun üzerine Efendimiz onun yanına gelip kulağını okşadı. Gördüğü bu şefkat karşısında hayvan sakinleşti. Peygamber: </a:t>
            </a:r>
          </a:p>
          <a:p>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Bu devenin sahibi kimdir, kimindir bu deve” diye sordu. </a:t>
            </a:r>
            <a:r>
              <a:rPr lang="tr-TR" sz="27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Ensardan</a:t>
            </a:r>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bir genç koşup geldi ve: </a:t>
            </a:r>
          </a:p>
          <a:p>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Ey Allah’ın Elçisini o benimdir, dedi. Peygamberimiz (</a:t>
            </a:r>
            <a:r>
              <a:rPr lang="tr-TR" sz="27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s.a</a:t>
            </a:r>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ona: </a:t>
            </a:r>
          </a:p>
          <a:p>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 Allah’ın, seni kendisine sahip kıldığı şu hayvan hakkında Allah’tan korkmuyor musun? Gerçekten bu hayvan senin kendisini aç bıraktığını ve yorduğunu bana şikâyet ediyor, buyurdu. </a:t>
            </a:r>
          </a:p>
          <a:p>
            <a:r>
              <a:rPr lang="tr-TR" sz="27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Yukarıdaki </a:t>
            </a:r>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örnek olay </a:t>
            </a:r>
            <a:r>
              <a:rPr lang="tr-TR" sz="27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Peygamberimiz ’in </a:t>
            </a:r>
            <a:r>
              <a:rPr lang="tr-TR" sz="27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ndara" pitchFamily="34" charset="0"/>
              </a:rPr>
              <a:t>kişilik özellikleri hakkında size nasıl bir fikir veriyor?</a:t>
            </a:r>
          </a:p>
        </p:txBody>
      </p:sp>
    </p:spTree>
    <p:extLst>
      <p:ext uri="{BB962C8B-B14F-4D97-AF65-F5344CB8AC3E}">
        <p14:creationId xmlns:p14="http://schemas.microsoft.com/office/powerpoint/2010/main" xmlns="" val="22647268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mrah\Desktop\Hz_Muhammed_SAV_by_FaNi_RuY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0" y="0"/>
            <a:ext cx="9144000" cy="1077218"/>
          </a:xfrm>
          <a:prstGeom prst="rect">
            <a:avLst/>
          </a:prstGeom>
        </p:spPr>
        <p:txBody>
          <a:bodyPr wrap="square">
            <a:spAutoFit/>
          </a:bodyPr>
          <a:lstStyle/>
          <a:p>
            <a:pPr marL="285750" indent="-285750" algn="ctr">
              <a:buFont typeface="Wingdings" pitchFamily="2" charset="2"/>
              <a:buChar char="ü"/>
            </a:pPr>
            <a:r>
              <a:rPr lang="tr-TR" sz="3200" b="1" dirty="0">
                <a:ln w="1905"/>
                <a:solidFill>
                  <a:schemeClr val="tx1">
                    <a:lumMod val="95000"/>
                    <a:lumOff val="5000"/>
                  </a:schemeClr>
                </a:solidFill>
                <a:effectLst>
                  <a:innerShdw blurRad="69850" dist="43180" dir="5400000">
                    <a:srgbClr val="000000">
                      <a:alpha val="65000"/>
                    </a:srgbClr>
                  </a:innerShdw>
                </a:effectLst>
              </a:rPr>
              <a:t>Kalbi doğru, sözü doğru, düşüncesi ve yaşantısı doğru idi. </a:t>
            </a:r>
          </a:p>
        </p:txBody>
      </p:sp>
      <p:sp>
        <p:nvSpPr>
          <p:cNvPr id="3" name="Dikdörtgen 2"/>
          <p:cNvSpPr/>
          <p:nvPr/>
        </p:nvSpPr>
        <p:spPr>
          <a:xfrm>
            <a:off x="0" y="1196752"/>
            <a:ext cx="4248279" cy="3477875"/>
          </a:xfrm>
          <a:prstGeom prst="rect">
            <a:avLst/>
          </a:prstGeom>
        </p:spPr>
        <p:txBody>
          <a:bodyPr wrap="none">
            <a:spAutoFit/>
          </a:bodyPr>
          <a:lstStyle/>
          <a:p>
            <a:pPr algn="ctr"/>
            <a:r>
              <a:rPr lang="tr-TR" sz="4400" dirty="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a:t>
            </a:r>
            <a:r>
              <a:rPr lang="tr-TR" sz="4400" dirty="0" err="1">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Emrolunduğun</a:t>
            </a:r>
            <a:r>
              <a:rPr lang="tr-TR" sz="4400" dirty="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 </a:t>
            </a:r>
            <a:endParaRPr lang="tr-TR" sz="44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endParaRPr>
          </a:p>
          <a:p>
            <a:pPr algn="ctr"/>
            <a:r>
              <a:rPr lang="tr-TR" sz="44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gibi </a:t>
            </a:r>
          </a:p>
          <a:p>
            <a:pPr algn="ctr"/>
            <a:r>
              <a:rPr lang="tr-TR" sz="44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dosdoğru </a:t>
            </a:r>
          </a:p>
          <a:p>
            <a:pPr algn="ctr"/>
            <a:r>
              <a:rPr lang="tr-TR" sz="44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ol!”</a:t>
            </a:r>
          </a:p>
          <a:p>
            <a:pPr algn="ctr"/>
            <a:r>
              <a:rPr lang="tr-TR" sz="44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Hûd(11), 112</a:t>
            </a:r>
            <a:endParaRPr lang="tr-TR" sz="4400" dirty="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endParaRPr>
          </a:p>
        </p:txBody>
      </p:sp>
      <p:sp>
        <p:nvSpPr>
          <p:cNvPr id="5" name="Dikdörtgen 4"/>
          <p:cNvSpPr/>
          <p:nvPr/>
        </p:nvSpPr>
        <p:spPr>
          <a:xfrm>
            <a:off x="4932040" y="1196752"/>
            <a:ext cx="4211960" cy="5509200"/>
          </a:xfrm>
          <a:prstGeom prst="rect">
            <a:avLst/>
          </a:prstGeom>
        </p:spPr>
        <p:txBody>
          <a:bodyPr wrap="square">
            <a:spAutoFit/>
          </a:bodyPr>
          <a:lstStyle/>
          <a:p>
            <a:pPr algn="ctr"/>
            <a:r>
              <a:rPr lang="tr-TR" sz="4400" dirty="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“Kalbi dürüst olmadıkça kulun imanı doğru olmaz. Dili doğru olmadıkça da kalbi doğru olmaz.”</a:t>
            </a:r>
          </a:p>
        </p:txBody>
      </p:sp>
    </p:spTree>
    <p:extLst>
      <p:ext uri="{BB962C8B-B14F-4D97-AF65-F5344CB8AC3E}">
        <p14:creationId xmlns:p14="http://schemas.microsoft.com/office/powerpoint/2010/main" xmlns="" val="36197195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emrah\Desktop\Ekran Alıntıs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4400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181865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emrah\Desktop\fulhd-doga-fotograflari-firsthaber-2tywh4-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79512" y="116632"/>
            <a:ext cx="8784976" cy="649408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Hz. Peygamber Yalandan hiç hoşlanmazdı. </a:t>
            </a:r>
            <a:r>
              <a:rPr lang="tr-TR"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Sahabelerden</a:t>
            </a:r>
            <a:r>
              <a:rPr lang="tr-T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32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Bekre</a:t>
            </a:r>
            <a:r>
              <a:rPr lang="tr-TR"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anlatıyor:</a:t>
            </a:r>
          </a:p>
          <a:p>
            <a:pPr algn="ctr"/>
            <a:r>
              <a:rPr lang="tr-T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“Allah Resulü (</a:t>
            </a:r>
            <a:r>
              <a:rPr lang="tr-TR" sz="32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s.a</a:t>
            </a:r>
            <a:r>
              <a:rPr lang="tr-TR"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ile oturuyorduk. ‘Büyük günahların en büyüğünü size haber vereyim mi?’ buyurdu. Biz de ‘Evet, haber ver ey Allah’ın Peygamberi!’ dedik. Bunun üzerine ‘Allah ‘a ortak koşmak, anaya-babaya isyan ve eziyet etmektir.’ buyurdu. Sonra, dayandığı yerden doğrulup oturdu ve ‘İyi dinleyin! Bir de yalan söz ve yalancı şahitliktir. Dikkat edin, bir de yalan söz ve yalancı şahitliktir!’ buyurdu. Bu sözü durmadan tekrar ediyordu. Öyle ki ben, kendi kendime, “Allah’ın Peygamberi herhâlde susmayacak.’ dedim.”</a:t>
            </a:r>
          </a:p>
        </p:txBody>
      </p:sp>
    </p:spTree>
    <p:extLst>
      <p:ext uri="{BB962C8B-B14F-4D97-AF65-F5344CB8AC3E}">
        <p14:creationId xmlns:p14="http://schemas.microsoft.com/office/powerpoint/2010/main" xmlns="" val="20475397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mrah\Desktop\Hz_Muhammed_SAV_by_FaNi_RuY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46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0" y="0"/>
            <a:ext cx="9144000" cy="1077218"/>
          </a:xfrm>
          <a:prstGeom prst="rect">
            <a:avLst/>
          </a:prstGeom>
        </p:spPr>
        <p:txBody>
          <a:bodyPr wrap="square">
            <a:spAutoFit/>
          </a:bodyPr>
          <a:lstStyle/>
          <a:p>
            <a:pPr marL="285750" indent="-285750" algn="ctr">
              <a:buFont typeface="Wingdings" pitchFamily="2" charset="2"/>
              <a:buChar char="ü"/>
            </a:pPr>
            <a:r>
              <a:rPr lang="tr-TR" sz="3200" b="1" dirty="0">
                <a:ln w="1905"/>
                <a:solidFill>
                  <a:schemeClr val="tx1">
                    <a:lumMod val="95000"/>
                    <a:lumOff val="5000"/>
                  </a:schemeClr>
                </a:solidFill>
                <a:effectLst>
                  <a:innerShdw blurRad="69850" dist="43180" dir="5400000">
                    <a:srgbClr val="000000">
                      <a:alpha val="65000"/>
                    </a:srgbClr>
                  </a:innerShdw>
                </a:effectLst>
              </a:rPr>
              <a:t>Güvenilirlik, Hz. Peygamberin (</a:t>
            </a:r>
            <a:r>
              <a:rPr lang="tr-TR" sz="3200" b="1" dirty="0" err="1">
                <a:ln w="1905"/>
                <a:solidFill>
                  <a:schemeClr val="tx1">
                    <a:lumMod val="95000"/>
                    <a:lumOff val="5000"/>
                  </a:schemeClr>
                </a:solidFill>
                <a:effectLst>
                  <a:innerShdw blurRad="69850" dist="43180" dir="5400000">
                    <a:srgbClr val="000000">
                      <a:alpha val="65000"/>
                    </a:srgbClr>
                  </a:innerShdw>
                </a:effectLst>
              </a:rPr>
              <a:t>s.a</a:t>
            </a:r>
            <a:r>
              <a:rPr lang="tr-TR" sz="3200" b="1" dirty="0">
                <a:ln w="1905"/>
                <a:solidFill>
                  <a:schemeClr val="tx1">
                    <a:lumMod val="95000"/>
                    <a:lumOff val="5000"/>
                  </a:schemeClr>
                </a:solidFill>
                <a:effectLst>
                  <a:innerShdw blurRad="69850" dist="43180" dir="5400000">
                    <a:srgbClr val="000000">
                      <a:alpha val="65000"/>
                    </a:srgbClr>
                  </a:innerShdw>
                </a:effectLst>
              </a:rPr>
              <a:t>.) en belirgin özelliklerindendi.</a:t>
            </a:r>
          </a:p>
        </p:txBody>
      </p:sp>
      <p:sp>
        <p:nvSpPr>
          <p:cNvPr id="3" name="Dikdörtgen 2"/>
          <p:cNvSpPr/>
          <p:nvPr/>
        </p:nvSpPr>
        <p:spPr>
          <a:xfrm rot="20728521">
            <a:off x="-48892" y="2505793"/>
            <a:ext cx="4346063" cy="1754326"/>
          </a:xfrm>
          <a:prstGeom prst="rect">
            <a:avLst/>
          </a:prstGeom>
        </p:spPr>
        <p:txBody>
          <a:bodyPr wrap="none">
            <a:spAutoFit/>
          </a:bodyPr>
          <a:lstStyle/>
          <a:p>
            <a:pPr algn="ctr"/>
            <a:r>
              <a:rPr lang="tr-TR" sz="5400" dirty="0" err="1"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Muhammedü’l</a:t>
            </a:r>
            <a:endParaRPr lang="tr-TR" sz="54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endParaRPr>
          </a:p>
          <a:p>
            <a:pPr algn="ctr"/>
            <a:r>
              <a:rPr lang="tr-TR" sz="54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Emin</a:t>
            </a:r>
            <a:endParaRPr lang="tr-TR" sz="5400" dirty="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endParaRPr>
          </a:p>
        </p:txBody>
      </p:sp>
      <p:sp>
        <p:nvSpPr>
          <p:cNvPr id="5" name="Dikdörtgen 4"/>
          <p:cNvSpPr/>
          <p:nvPr/>
        </p:nvSpPr>
        <p:spPr>
          <a:xfrm>
            <a:off x="4932040" y="2348880"/>
            <a:ext cx="4211960" cy="3416320"/>
          </a:xfrm>
          <a:prstGeom prst="rect">
            <a:avLst/>
          </a:prstGeom>
        </p:spPr>
        <p:txBody>
          <a:bodyPr wrap="square">
            <a:spAutoFit/>
          </a:bodyPr>
          <a:lstStyle/>
          <a:p>
            <a:pPr algn="ctr"/>
            <a:r>
              <a:rPr lang="tr-TR" sz="5400" dirty="0" smtClean="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“Emaneti</a:t>
            </a:r>
          </a:p>
          <a:p>
            <a:pPr algn="ctr"/>
            <a:r>
              <a:rPr lang="tr-TR" sz="5400" dirty="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g</a:t>
            </a:r>
            <a:r>
              <a:rPr lang="tr-TR" sz="5400" dirty="0" smtClean="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özetmeyenin</a:t>
            </a:r>
          </a:p>
          <a:p>
            <a:pPr algn="ctr"/>
            <a:r>
              <a:rPr lang="tr-TR" sz="5400" dirty="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i</a:t>
            </a:r>
            <a:r>
              <a:rPr lang="tr-TR" sz="5400" dirty="0" smtClean="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manı</a:t>
            </a:r>
          </a:p>
          <a:p>
            <a:pPr algn="ctr"/>
            <a:r>
              <a:rPr lang="tr-TR" sz="5400" dirty="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y</a:t>
            </a:r>
            <a:r>
              <a:rPr lang="tr-TR" sz="5400" dirty="0" smtClean="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rPr>
              <a:t>oktur.”</a:t>
            </a:r>
            <a:endParaRPr lang="tr-TR" sz="5400" dirty="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endParaRPr>
          </a:p>
        </p:txBody>
      </p:sp>
    </p:spTree>
    <p:extLst>
      <p:ext uri="{BB962C8B-B14F-4D97-AF65-F5344CB8AC3E}">
        <p14:creationId xmlns:p14="http://schemas.microsoft.com/office/powerpoint/2010/main" xmlns="" val="21437207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692696"/>
            <a:ext cx="8208912" cy="1143000"/>
          </a:xfrm>
        </p:spPr>
        <p:txBody>
          <a:bodyPr>
            <a:normAutofit fontScale="90000"/>
          </a:bodyPr>
          <a:lstStyle/>
          <a:p>
            <a:pPr algn="ctr"/>
            <a:r>
              <a:rPr lang="tr-TR" b="1" dirty="0">
                <a:solidFill>
                  <a:schemeClr val="accent1">
                    <a:lumMod val="50000"/>
                  </a:schemeClr>
                </a:solidFill>
              </a:rPr>
              <a:t>1. HZ. MUHAMMED’İN AHLAK ANLAYIŞI</a:t>
            </a:r>
          </a:p>
        </p:txBody>
      </p:sp>
      <p:pic>
        <p:nvPicPr>
          <p:cNvPr id="4098" name="Picture 2" descr="C:\Users\emrah\Desktop\Ekran Alıntısı.PNG"/>
          <p:cNvPicPr>
            <a:picLocks noGrp="1" noChangeAspect="1" noChangeArrowheads="1"/>
          </p:cNvPicPr>
          <p:nvPr>
            <p:ph idx="1"/>
          </p:nvPr>
        </p:nvPicPr>
        <p:blipFill>
          <a:blip r:embed="rId2" cstate="print">
            <a:extLst>
              <a:ext uri="{BEBA8EAE-BF5A-486C-A8C5-ECC9F3942E4B}">
                <a14:imgProps xmlns:a14="http://schemas.microsoft.com/office/drawing/2010/main" xmlns="">
                  <a14:imgLayer r:embed="rId3">
                    <a14:imgEffect>
                      <a14:saturation sat="400000"/>
                    </a14:imgEffect>
                  </a14:imgLayer>
                </a14:imgProps>
              </a:ext>
              <a:ext uri="{28A0092B-C50C-407E-A947-70E740481C1C}">
                <a14:useLocalDpi xmlns:a14="http://schemas.microsoft.com/office/drawing/2010/main" xmlns="" val="0"/>
              </a:ext>
            </a:extLst>
          </a:blip>
          <a:srcRect/>
          <a:stretch>
            <a:fillRect/>
          </a:stretch>
        </p:blipFill>
        <p:spPr bwMode="auto">
          <a:xfrm>
            <a:off x="0" y="2132856"/>
            <a:ext cx="9144000" cy="32403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974817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emrah\Desktop\Ekran Alıntıs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268760"/>
            <a:ext cx="9144000" cy="40324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9956326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mrah\Desktop\Hz_Muhammed_SAV_by_FaNi_RuY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46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0" y="0"/>
            <a:ext cx="9144000" cy="1077218"/>
          </a:xfrm>
          <a:prstGeom prst="rect">
            <a:avLst/>
          </a:prstGeom>
        </p:spPr>
        <p:txBody>
          <a:bodyPr wrap="square">
            <a:spAutoFit/>
          </a:bodyPr>
          <a:lstStyle/>
          <a:p>
            <a:pPr marL="285750" indent="-285750" algn="ctr">
              <a:buFont typeface="Wingdings" pitchFamily="2" charset="2"/>
              <a:buChar char="ü"/>
            </a:pPr>
            <a:r>
              <a:rPr lang="tr-TR" sz="3200" b="1" dirty="0">
                <a:ln w="1905"/>
                <a:solidFill>
                  <a:schemeClr val="tx1">
                    <a:lumMod val="95000"/>
                    <a:lumOff val="5000"/>
                  </a:schemeClr>
                </a:solidFill>
                <a:effectLst>
                  <a:innerShdw blurRad="69850" dist="43180" dir="5400000">
                    <a:srgbClr val="000000">
                      <a:alpha val="65000"/>
                    </a:srgbClr>
                  </a:innerShdw>
                </a:effectLst>
              </a:rPr>
              <a:t>Peygamberimiz, merhamet dolu bir kalbe sahipti.</a:t>
            </a:r>
          </a:p>
        </p:txBody>
      </p:sp>
      <p:sp>
        <p:nvSpPr>
          <p:cNvPr id="3" name="Dikdörtgen 2"/>
          <p:cNvSpPr/>
          <p:nvPr/>
        </p:nvSpPr>
        <p:spPr>
          <a:xfrm>
            <a:off x="217768" y="1077218"/>
            <a:ext cx="4224234" cy="5262979"/>
          </a:xfrm>
          <a:prstGeom prst="rect">
            <a:avLst/>
          </a:prstGeom>
        </p:spPr>
        <p:txBody>
          <a:bodyPr wrap="none">
            <a:spAutoFit/>
          </a:bodyPr>
          <a:lstStyle/>
          <a:p>
            <a:pPr algn="ctr"/>
            <a:r>
              <a:rPr lang="tr-TR" sz="4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«Yerdekilere </a:t>
            </a:r>
          </a:p>
          <a:p>
            <a:pPr algn="ctr"/>
            <a:r>
              <a:rPr lang="tr-TR" sz="4800" dirty="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m</a:t>
            </a:r>
            <a:r>
              <a:rPr lang="tr-TR" sz="4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erhamet </a:t>
            </a:r>
          </a:p>
          <a:p>
            <a:pPr algn="ctr"/>
            <a:r>
              <a:rPr lang="tr-TR" sz="4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edin ki </a:t>
            </a:r>
          </a:p>
          <a:p>
            <a:pPr algn="ctr"/>
            <a:r>
              <a:rPr lang="tr-TR" sz="4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göktekiler de </a:t>
            </a:r>
          </a:p>
          <a:p>
            <a:pPr algn="ctr"/>
            <a:r>
              <a:rPr lang="tr-TR" sz="4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size</a:t>
            </a:r>
          </a:p>
          <a:p>
            <a:pPr algn="ctr"/>
            <a:r>
              <a:rPr lang="tr-TR" sz="4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merhamet </a:t>
            </a:r>
          </a:p>
          <a:p>
            <a:pPr algn="ctr"/>
            <a:r>
              <a:rPr lang="tr-TR" sz="4800" dirty="0" smtClean="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rPr>
              <a:t>Etsin.»</a:t>
            </a:r>
            <a:endParaRPr lang="tr-TR" sz="4800" dirty="0">
              <a:ln w="18415" cmpd="sng">
                <a:solidFill>
                  <a:srgbClr val="FFFFFF"/>
                </a:solidFill>
                <a:prstDash val="solid"/>
              </a:ln>
              <a:solidFill>
                <a:srgbClr val="FFFFFF"/>
              </a:solidFill>
              <a:effectLst>
                <a:glow rad="228600">
                  <a:schemeClr val="accent6">
                    <a:satMod val="175000"/>
                    <a:alpha val="40000"/>
                  </a:schemeClr>
                </a:glow>
                <a:outerShdw blurRad="63500" dir="3600000" algn="tl" rotWithShape="0">
                  <a:srgbClr val="000000">
                    <a:alpha val="70000"/>
                  </a:srgbClr>
                </a:outerShdw>
              </a:effectLst>
            </a:endParaRPr>
          </a:p>
        </p:txBody>
      </p:sp>
      <p:sp>
        <p:nvSpPr>
          <p:cNvPr id="5" name="Dikdörtgen 4"/>
          <p:cNvSpPr/>
          <p:nvPr/>
        </p:nvSpPr>
        <p:spPr>
          <a:xfrm>
            <a:off x="4980806" y="908720"/>
            <a:ext cx="4151734" cy="6001643"/>
          </a:xfrm>
          <a:prstGeom prst="rect">
            <a:avLst/>
          </a:prstGeom>
        </p:spPr>
        <p:txBody>
          <a:bodyPr wrap="square">
            <a:spAutoFit/>
          </a:bodyPr>
          <a:lstStyle/>
          <a:p>
            <a:pPr algn="ctr"/>
            <a:r>
              <a:rPr lang="tr-TR" sz="4800" dirty="0" smtClean="0"/>
              <a:t>«Ben </a:t>
            </a:r>
            <a:r>
              <a:rPr lang="tr-TR" sz="4800" dirty="0"/>
              <a:t>lanet edici olarak </a:t>
            </a:r>
            <a:r>
              <a:rPr lang="tr-TR" sz="4800" dirty="0" smtClean="0"/>
              <a:t>gönderil-medim. </a:t>
            </a:r>
          </a:p>
          <a:p>
            <a:pPr algn="ctr"/>
            <a:r>
              <a:rPr lang="tr-TR" sz="4800" dirty="0" smtClean="0"/>
              <a:t>Ancak </a:t>
            </a:r>
          </a:p>
          <a:p>
            <a:pPr algn="ctr"/>
            <a:r>
              <a:rPr lang="tr-TR" sz="4800" dirty="0" smtClean="0"/>
              <a:t>rahmet </a:t>
            </a:r>
          </a:p>
          <a:p>
            <a:pPr algn="ctr"/>
            <a:r>
              <a:rPr lang="tr-TR" sz="4800" dirty="0" smtClean="0"/>
              <a:t>için </a:t>
            </a:r>
          </a:p>
          <a:p>
            <a:pPr algn="ctr"/>
            <a:r>
              <a:rPr lang="tr-TR" sz="4800" dirty="0" smtClean="0"/>
              <a:t>gönderildim.»</a:t>
            </a:r>
            <a:endParaRPr lang="tr-TR" sz="4800" dirty="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endParaRPr>
          </a:p>
        </p:txBody>
      </p:sp>
    </p:spTree>
    <p:extLst>
      <p:ext uri="{BB962C8B-B14F-4D97-AF65-F5344CB8AC3E}">
        <p14:creationId xmlns:p14="http://schemas.microsoft.com/office/powerpoint/2010/main" xmlns="" val="17765664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68580" indent="0" algn="ctr">
              <a:buNone/>
            </a:pPr>
            <a:r>
              <a:rPr lang="tr-TR" sz="4000" dirty="0" smtClean="0">
                <a:latin typeface="Blackadder ITC" pitchFamily="82" charset="0"/>
              </a:rPr>
              <a:t>Bundan sonra her şey daha güzel </a:t>
            </a:r>
            <a:r>
              <a:rPr lang="tr-TR" sz="4000" dirty="0" smtClean="0">
                <a:latin typeface="Blackadder ITC" pitchFamily="82" charset="0"/>
              </a:rPr>
              <a:t>olacak… </a:t>
            </a:r>
            <a:r>
              <a:rPr lang="tr-TR" sz="4000" dirty="0" smtClean="0">
                <a:latin typeface="Blackadder ITC" pitchFamily="82" charset="0"/>
                <a:hlinkClick r:id="rId2"/>
              </a:rPr>
              <a:t>www.</a:t>
            </a:r>
            <a:r>
              <a:rPr lang="tr-TR" sz="4000" dirty="0" err="1" smtClean="0">
                <a:latin typeface="Blackadder ITC" pitchFamily="82" charset="0"/>
                <a:hlinkClick r:id="rId2"/>
              </a:rPr>
              <a:t>sorubak</a:t>
            </a:r>
            <a:r>
              <a:rPr lang="tr-TR" sz="4000" smtClean="0">
                <a:latin typeface="Blackadder ITC" pitchFamily="82" charset="0"/>
                <a:hlinkClick r:id="rId2"/>
              </a:rPr>
              <a:t>.com</a:t>
            </a:r>
            <a:r>
              <a:rPr lang="tr-TR" sz="4000" smtClean="0">
                <a:latin typeface="Blackadder ITC" pitchFamily="82" charset="0"/>
              </a:rPr>
              <a:t>  </a:t>
            </a:r>
            <a:endParaRPr lang="tr-TR" sz="4000" dirty="0">
              <a:latin typeface="Blackadder ITC" pitchFamily="82" charset="0"/>
            </a:endParaRPr>
          </a:p>
        </p:txBody>
      </p:sp>
    </p:spTree>
    <p:extLst>
      <p:ext uri="{BB962C8B-B14F-4D97-AF65-F5344CB8AC3E}">
        <p14:creationId xmlns:p14="http://schemas.microsoft.com/office/powerpoint/2010/main" xmlns="" val="1390858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923928" y="0"/>
            <a:ext cx="5220072" cy="6858000"/>
          </a:xfrm>
        </p:spPr>
        <p:txBody>
          <a:bodyPr>
            <a:noAutofit/>
          </a:bodyPr>
          <a:lstStyle/>
          <a:p>
            <a:pPr marL="0" indent="0">
              <a:buNone/>
            </a:pPr>
            <a:r>
              <a:rPr lang="tr-TR" sz="2400" dirty="0" smtClean="0">
                <a:effectLst>
                  <a:outerShdw blurRad="60007" dir="1500000" sy="-30000" kx="800400" algn="bl" rotWithShape="0">
                    <a:prstClr val="black">
                      <a:alpha val="20000"/>
                    </a:prstClr>
                  </a:outerShdw>
                </a:effectLst>
                <a:latin typeface="Arial Narrow" pitchFamily="34" charset="0"/>
              </a:rPr>
              <a:t> </a:t>
            </a:r>
            <a:r>
              <a:rPr lang="tr-TR" sz="2400" dirty="0" err="1"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Bismillâhirrahmânirrahîm</a:t>
            </a:r>
            <a:endParaRPr lang="tr-TR" sz="240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endParaRP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1, 2, 3. Kuşluk vaktine ve sükûna erdiğinde geceye yemin ederim ki Rabbin seni bırakmadı ve sana darılmadı. </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4. Gerçekten senin için ahiret dünyadan daha hayırlıdır.</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5. Pek yakında Rabbin sana verecek de hoşnut olacaksın.</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6. O, seni yetim bulup barındırmadı mı?</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7. Şaşırmış bulup da yol göstermedi mi?</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8. Seni fakir bulup zengin etmedi mi?</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9. Öyleyse yetimi sakın ezme.</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10. El açıp isteyeni de sakın azarlama.</a:t>
            </a:r>
          </a:p>
          <a:p>
            <a:pPr marL="0" indent="0">
              <a:buNone/>
            </a:pPr>
            <a:r>
              <a:rPr lang="tr-TR" sz="2550" dirty="0" smtClean="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rPr>
              <a:t>11. Ve Rabbinin nimetini minnet ve şükranla an.</a:t>
            </a:r>
            <a:endParaRPr lang="tr-TR" sz="2550" dirty="0">
              <a:solidFill>
                <a:schemeClr val="tx1">
                  <a:lumMod val="95000"/>
                  <a:lumOff val="5000"/>
                </a:schemeClr>
              </a:solidFill>
              <a:effectLst>
                <a:outerShdw blurRad="60007" dir="1500000" sy="-30000" kx="800400" algn="bl" rotWithShape="0">
                  <a:prstClr val="black">
                    <a:alpha val="20000"/>
                  </a:prstClr>
                </a:outerShdw>
              </a:effectLst>
              <a:latin typeface="Arial Narrow" pitchFamily="34" charset="0"/>
            </a:endParaRPr>
          </a:p>
        </p:txBody>
      </p:sp>
      <p:pic>
        <p:nvPicPr>
          <p:cNvPr id="5122" name="Picture 2" descr="C:\Users\emrah\Desktop\4726_duhasuresi.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sharpenSoften amount="50000"/>
                    </a14:imgEffect>
                    <a14:imgEffect>
                      <a14:colorTemperature colorTemp="11200"/>
                    </a14:imgEffect>
                  </a14:imgLayer>
                </a14:imgProps>
              </a:ext>
              <a:ext uri="{28A0092B-C50C-407E-A947-70E740481C1C}">
                <a14:useLocalDpi xmlns:a14="http://schemas.microsoft.com/office/drawing/2010/main" xmlns="" val="0"/>
              </a:ext>
            </a:extLst>
          </a:blip>
          <a:srcRect/>
          <a:stretch>
            <a:fillRect/>
          </a:stretch>
        </p:blipFill>
        <p:spPr bwMode="auto">
          <a:xfrm>
            <a:off x="0" y="980728"/>
            <a:ext cx="3995936" cy="4365104"/>
          </a:xfrm>
          <a:prstGeom prst="rect">
            <a:avLst/>
          </a:prstGeom>
          <a:ln>
            <a:noFill/>
          </a:ln>
          <a:effectLst>
            <a:outerShdw blurRad="76200" dir="18900000" sy="23000" kx="-1200000" algn="bl" rotWithShape="0">
              <a:prstClr val="black">
                <a:alpha val="20000"/>
              </a:prstClr>
            </a:outerShdw>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399413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emrah\Desktop\arkaplan2lf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Başlık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“Beni Rabbim terbiye etti ve terbiyemi ne güzel yaptı.”</a:t>
            </a:r>
          </a:p>
        </p:txBody>
      </p:sp>
      <p:pic>
        <p:nvPicPr>
          <p:cNvPr id="6147" name="Picture 3" descr="C:\Users\emrah\Desktop\Ekran Alıntısı.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sharpenSoften amount="50000"/>
                    </a14:imgEffect>
                    <a14:imgEffect>
                      <a14:colorTemperature colorTemp="11200"/>
                    </a14:imgEffect>
                  </a14:imgLayer>
                </a14:imgProps>
              </a:ext>
              <a:ext uri="{28A0092B-C50C-407E-A947-70E740481C1C}">
                <a14:useLocalDpi xmlns:a14="http://schemas.microsoft.com/office/drawing/2010/main" xmlns="" val="0"/>
              </a:ext>
            </a:extLst>
          </a:blip>
          <a:srcRect/>
          <a:stretch>
            <a:fillRect/>
          </a:stretch>
        </p:blipFill>
        <p:spPr bwMode="auto">
          <a:xfrm>
            <a:off x="172109" y="2636912"/>
            <a:ext cx="8799782" cy="40324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rgbClr val="FFFFFF"/>
                </a:solidFill>
              </a14:hiddenFill>
            </a:ext>
          </a:extLst>
        </p:spPr>
      </p:pic>
      <p:pic>
        <p:nvPicPr>
          <p:cNvPr id="6148" name="Picture 4" descr="C:\Users\emrah\Desktop\Hz_-Muhammed.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29584" y="1268760"/>
            <a:ext cx="1543122" cy="1067569"/>
          </a:xfrm>
          <a:prstGeom prst="rect">
            <a:avLst/>
          </a:prstGeom>
          <a:no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240000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404664"/>
            <a:ext cx="8784976" cy="720080"/>
          </a:xfrm>
        </p:spPr>
        <p:style>
          <a:lnRef idx="1">
            <a:schemeClr val="accent5"/>
          </a:lnRef>
          <a:fillRef idx="2">
            <a:schemeClr val="accent5"/>
          </a:fillRef>
          <a:effectRef idx="1">
            <a:schemeClr val="accent5"/>
          </a:effectRef>
          <a:fontRef idx="minor">
            <a:schemeClr val="dk1"/>
          </a:fontRef>
        </p:style>
        <p:txBody>
          <a:bodyPr>
            <a:normAutofit fontScale="90000"/>
          </a:bodyPr>
          <a:lstStyle/>
          <a:p>
            <a:pPr marL="0" indent="0" algn="ctr">
              <a:buNone/>
            </a:pPr>
            <a:r>
              <a:rPr lang="tr-TR" dirty="0" smtClean="0"/>
              <a:t>1.1. Peygamber Olmadan Önce</a:t>
            </a:r>
            <a:endParaRPr lang="tr-TR" dirty="0"/>
          </a:p>
        </p:txBody>
      </p:sp>
      <p:pic>
        <p:nvPicPr>
          <p:cNvPr id="7170" name="Picture 2" descr="C:\Users\emrah\Desktop\Ekran Alıntısı.PNG"/>
          <p:cNvPicPr>
            <a:picLocks noGrp="1" noChangeAspect="1" noChangeArrowheads="1"/>
          </p:cNvPicPr>
          <p:nvPr>
            <p:ph sz="quarter" idx="13"/>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412776"/>
            <a:ext cx="8784976" cy="46805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75565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emrah\Desktop\Masaüstü-Arka-Plan-Resimleri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866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07504" y="627144"/>
            <a:ext cx="8856984" cy="5632311"/>
          </a:xfrm>
          <a:prstGeom prst="rect">
            <a:avLst/>
          </a:prstGeom>
          <a:noFill/>
        </p:spPr>
        <p:txBody>
          <a:bodyPr wrap="square" rtlCol="0">
            <a:spAutoFit/>
          </a:bodyPr>
          <a:lstStyle/>
          <a:p>
            <a:r>
              <a:rPr lang="tr-TR" sz="36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«Bir </a:t>
            </a:r>
            <a:r>
              <a:rPr lang="tr-TR" sz="36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keresinde Yemen’den gelen bir tüccar, mallarını </a:t>
            </a:r>
            <a:r>
              <a:rPr lang="tr-TR" sz="3600" b="1" i="1" dirty="0" err="1">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Kureyş’in</a:t>
            </a:r>
            <a:r>
              <a:rPr lang="tr-TR" sz="36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önde gelenlerinden As bin </a:t>
            </a:r>
            <a:r>
              <a:rPr lang="tr-TR" sz="3600" b="1" i="1" dirty="0" err="1">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Vail’e</a:t>
            </a:r>
            <a:r>
              <a:rPr lang="tr-TR" sz="36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satmıştı. As bin </a:t>
            </a:r>
            <a:r>
              <a:rPr lang="tr-TR" sz="3600" b="1" i="1" dirty="0" err="1">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Vail</a:t>
            </a:r>
            <a:r>
              <a:rPr lang="tr-TR" sz="36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aldığı malların parasını ödememiş, malları geri vermeye de yanaşmamıştı. Yemenli tüccar mücadele etmeye kararlıydı. Mekke’nin ileri gelen adamlarını tek tek dolaşıp kendisine yapılan zulmü anlattı. Ancak yardım görmek bir tarafa, birçok azar ve hakaret işitti. Yemenli tüccar pes etme niyetinde </a:t>
            </a:r>
            <a:r>
              <a:rPr lang="tr-TR" sz="36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değildi…»</a:t>
            </a:r>
            <a:endParaRPr lang="tr-TR" sz="36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endParaRPr>
          </a:p>
        </p:txBody>
      </p:sp>
    </p:spTree>
    <p:extLst>
      <p:ext uri="{BB962C8B-B14F-4D97-AF65-F5344CB8AC3E}">
        <p14:creationId xmlns:p14="http://schemas.microsoft.com/office/powerpoint/2010/main" xmlns="" val="20539234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emrah\Desktop\Masaüstü-Arka-Plan-Resimleri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8600"/>
            <a:ext cx="9144000" cy="68866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Metin kutusu 3"/>
          <p:cNvSpPr txBox="1"/>
          <p:nvPr/>
        </p:nvSpPr>
        <p:spPr>
          <a:xfrm>
            <a:off x="107504" y="413878"/>
            <a:ext cx="8856984" cy="5509200"/>
          </a:xfrm>
          <a:prstGeom prst="rect">
            <a:avLst/>
          </a:prstGeom>
          <a:noFill/>
        </p:spPr>
        <p:txBody>
          <a:bodyPr wrap="square" rtlCol="0">
            <a:spAutoFit/>
          </a:bodyPr>
          <a:lstStyle/>
          <a:p>
            <a:r>
              <a:rPr lang="tr-TR" sz="32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«…Ebu </a:t>
            </a:r>
            <a:r>
              <a:rPr lang="tr-TR" sz="3200" b="1" i="1" dirty="0" err="1">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Kubeys</a:t>
            </a:r>
            <a:r>
              <a:rPr lang="tr-TR" sz="32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adı verilen dağa çıktı ve yüksek sesle tüm </a:t>
            </a:r>
            <a:r>
              <a:rPr lang="tr-TR" sz="32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Mekkelilere hitaben</a:t>
            </a:r>
            <a:r>
              <a:rPr lang="tr-TR" sz="32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 uğradığı haksızlığı anlatan şiirler okudu. O dönemde şiir toplumda çok etkili </a:t>
            </a:r>
            <a:r>
              <a:rPr lang="tr-TR" sz="32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idi. Şairler </a:t>
            </a:r>
            <a:r>
              <a:rPr lang="tr-TR" sz="32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bugünün medyası gibiydiler ve okudukları şiirlerle kamuoyu oluşturup halkı harekete </a:t>
            </a:r>
            <a:r>
              <a:rPr lang="tr-TR" sz="32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geçirebilme gücüne </a:t>
            </a:r>
            <a:r>
              <a:rPr lang="tr-TR" sz="32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sahiptiler. Onun bu yakarışından etkilenen iyi kalpli ve yardımsever bazı </a:t>
            </a:r>
            <a:r>
              <a:rPr lang="tr-TR" sz="32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insanlar derhâl </a:t>
            </a:r>
            <a:r>
              <a:rPr lang="tr-TR" sz="32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harekete geçtiler. Abdullah b. Cüdan adında bir adamın evinde toplandılar ve kutsal </a:t>
            </a:r>
            <a:r>
              <a:rPr lang="tr-TR" sz="3200" b="1" i="1" dirty="0" smtClean="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şehir Mekke’de </a:t>
            </a:r>
            <a:r>
              <a:rPr lang="tr-TR" sz="3200" b="1" i="1" dirty="0">
                <a:ln w="12700">
                  <a:solidFill>
                    <a:srgbClr val="002060"/>
                  </a:solidFill>
                  <a:prstDash val="solid"/>
                </a:ln>
                <a:solidFill>
                  <a:schemeClr val="bg2">
                    <a:tint val="85000"/>
                    <a:satMod val="155000"/>
                  </a:schemeClr>
                </a:solidFill>
                <a:effectLst>
                  <a:outerShdw blurRad="63500" sx="102000" sy="102000" algn="ctr" rotWithShape="0">
                    <a:prstClr val="black">
                      <a:alpha val="40000"/>
                    </a:prstClr>
                  </a:outerShdw>
                </a:effectLst>
              </a:rPr>
              <a:t>haksızlığı ortadan kaldıracaklarına dair söz verip anlaştılar.…»</a:t>
            </a:r>
          </a:p>
        </p:txBody>
      </p:sp>
    </p:spTree>
    <p:extLst>
      <p:ext uri="{BB962C8B-B14F-4D97-AF65-F5344CB8AC3E}">
        <p14:creationId xmlns:p14="http://schemas.microsoft.com/office/powerpoint/2010/main" xmlns="" val="3330557318"/>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1_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5.xml><?xml version="1.0" encoding="utf-8"?>
<a:theme xmlns:a="http://schemas.openxmlformats.org/drawingml/2006/main" name="1_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TotalTime>
  <Words>1532</Words>
  <Application>Microsoft Office PowerPoint</Application>
  <PresentationFormat>Ekran Gösterisi (4:3)</PresentationFormat>
  <Paragraphs>118</Paragraphs>
  <Slides>42</Slides>
  <Notes>0</Notes>
  <HiddenSlides>0</HiddenSlides>
  <MMClips>0</MMClips>
  <ScaleCrop>false</ScaleCrop>
  <HeadingPairs>
    <vt:vector size="4" baseType="variant">
      <vt:variant>
        <vt:lpstr>Tema</vt:lpstr>
      </vt:variant>
      <vt:variant>
        <vt:i4>6</vt:i4>
      </vt:variant>
      <vt:variant>
        <vt:lpstr>Slayt Başlıkları</vt:lpstr>
      </vt:variant>
      <vt:variant>
        <vt:i4>42</vt:i4>
      </vt:variant>
    </vt:vector>
  </HeadingPairs>
  <TitlesOfParts>
    <vt:vector size="48" baseType="lpstr">
      <vt:lpstr>Ofis Teması</vt:lpstr>
      <vt:lpstr>Austin</vt:lpstr>
      <vt:lpstr>1_Austin</vt:lpstr>
      <vt:lpstr>Hava Akımı</vt:lpstr>
      <vt:lpstr>1_Ofis Teması</vt:lpstr>
      <vt:lpstr>1_Hava Akımı</vt:lpstr>
      <vt:lpstr>Slayt 1</vt:lpstr>
      <vt:lpstr>KAZANIMLAR</vt:lpstr>
      <vt:lpstr>Slayt 3</vt:lpstr>
      <vt:lpstr>1. HZ. MUHAMMED’İN AHLAK ANLAYIŞI</vt:lpstr>
      <vt:lpstr>Slayt 5</vt:lpstr>
      <vt:lpstr>“Beni Rabbim terbiye etti ve terbiyemi ne güzel yaptı.”</vt:lpstr>
      <vt:lpstr>1.1. Peygamber Olmadan Önce</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1.2. Peygamberlikten Sonra</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2. HZ. MUHAMMED’İN KİŞİSEL ÖZELLİKLERİ</vt:lpstr>
      <vt:lpstr>Slayt 35</vt:lpstr>
      <vt:lpstr>Slayt 36</vt:lpstr>
      <vt:lpstr>Slayt 37</vt:lpstr>
      <vt:lpstr>Slayt 38</vt:lpstr>
      <vt:lpstr>Slayt 39</vt:lpstr>
      <vt:lpstr>Slayt 40</vt:lpstr>
      <vt:lpstr>Slayt 41</vt:lpstr>
      <vt:lpstr>Slayt 42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dcterms:created xsi:type="dcterms:W3CDTF">2014-01-04T21:47:38Z</dcterms:created>
  <dcterms:modified xsi:type="dcterms:W3CDTF">2014-05-09T16:02:56Z</dcterms:modified>
  <cp:category>www.sorubak.com</cp:category>
</cp:coreProperties>
</file>