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73" r:id="rId2"/>
    <p:sldId id="274" r:id="rId3"/>
    <p:sldId id="275" r:id="rId4"/>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2" d="100"/>
          <a:sy n="52" d="100"/>
        </p:scale>
        <p:origin x="-112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wedg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Tree>
  </p:cSld>
  <p:clrMapOvr>
    <a:masterClrMapping/>
  </p:clrMapOvr>
  <p:transition spd="slow">
    <p:wedg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Tree>
  </p:cSld>
  <p:clrMapOvr>
    <a:masterClrMapping/>
  </p:clrMapOvr>
  <p:transition spd="slow">
    <p:wedg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Tree>
  </p:cSld>
  <p:clrMapOvr>
    <a:masterClrMapping/>
  </p:clrMapOvr>
  <p:transition spd="slow">
    <p:wedg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wedg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Tree>
  </p:cSld>
  <p:clrMapOvr>
    <a:masterClrMapping/>
  </p:clrMapOvr>
  <p:transition spd="slow">
    <p:wedg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Tree>
  </p:cSld>
  <p:clrMapOvr>
    <a:masterClrMapping/>
  </p:clrMapOvr>
  <p:transition spd="slow">
    <p:wedg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Tree>
  </p:cSld>
  <p:clrMapOvr>
    <a:masterClrMapping/>
  </p:clrMapOvr>
  <p:transition spd="slow">
    <p:wedg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slow">
    <p:wedg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Tree>
  </p:cSld>
  <p:clrMapOvr>
    <a:masterClrMapping/>
  </p:clrMapOvr>
  <p:transition spd="slow">
    <p:wedg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8348DBE4-1DD8-4F6D-87FC-19FCB7FB8225}" type="datetimeFigureOut">
              <a:rPr lang="tr-TR" smtClean="0"/>
              <a:pPr/>
              <a:t>20.04.2014</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D8936E7-8E09-4856-8F4E-38E8FB03D825}"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transition spd="slow">
    <p:wedg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8348DBE4-1DD8-4F6D-87FC-19FCB7FB8225}" type="datetimeFigureOut">
              <a:rPr lang="tr-TR" smtClean="0"/>
              <a:pPr/>
              <a:t>20.04.2014</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2D8936E7-8E09-4856-8F4E-38E8FB03D825}"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slow">
    <p:wedge/>
  </p:transition>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476672"/>
            <a:ext cx="7467600" cy="5649491"/>
          </a:xfrm>
        </p:spPr>
        <p:txBody>
          <a:bodyPr/>
          <a:lstStyle/>
          <a:p>
            <a:pPr algn="ctr"/>
            <a:r>
              <a:rPr lang="tr-TR" u="sng" dirty="0" smtClean="0">
                <a:hlinkClick r:id="rId2"/>
              </a:rPr>
              <a:t>www.</a:t>
            </a:r>
            <a:r>
              <a:rPr lang="tr-TR" u="sng" dirty="0" err="1" smtClean="0">
                <a:hlinkClick r:id="rId2"/>
              </a:rPr>
              <a:t>sorubak</a:t>
            </a:r>
            <a:r>
              <a:rPr lang="tr-TR" u="sng" dirty="0" smtClean="0">
                <a:hlinkClick r:id="rId2"/>
              </a:rPr>
              <a:t>.com</a:t>
            </a:r>
            <a:r>
              <a:rPr lang="tr-TR" dirty="0" smtClean="0"/>
              <a:t> </a:t>
            </a:r>
          </a:p>
          <a:p>
            <a:pPr algn="ctr"/>
            <a:endParaRPr lang="tr-TR" dirty="0" smtClean="0"/>
          </a:p>
          <a:p>
            <a:pPr algn="ctr"/>
            <a:endParaRPr lang="tr-TR" dirty="0"/>
          </a:p>
          <a:p>
            <a:pPr algn="ctr"/>
            <a:r>
              <a:rPr lang="tr-TR" sz="6000" dirty="0" smtClean="0">
                <a:latin typeface="Arial" pitchFamily="34" charset="0"/>
                <a:cs typeface="Arial" pitchFamily="34" charset="0"/>
              </a:rPr>
              <a:t>YAZIM KURALLARI</a:t>
            </a:r>
          </a:p>
          <a:p>
            <a:pPr algn="ctr"/>
            <a:r>
              <a:rPr lang="tr-TR" sz="6000" dirty="0" smtClean="0">
                <a:latin typeface="Arial" pitchFamily="34" charset="0"/>
                <a:cs typeface="Arial" pitchFamily="34" charset="0"/>
              </a:rPr>
              <a:t>Yazım Kuralları</a:t>
            </a:r>
            <a:endParaRPr lang="tr-TR" sz="6000" dirty="0">
              <a:latin typeface="Arial" pitchFamily="34" charset="0"/>
              <a:cs typeface="Arial" pitchFamily="34" charset="0"/>
            </a:endParaRPr>
          </a:p>
        </p:txBody>
      </p:sp>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218258"/>
          </a:xfrm>
        </p:spPr>
        <p:txBody>
          <a:bodyPr anchor="t">
            <a:normAutofit/>
          </a:bodyPr>
          <a:lstStyle/>
          <a:p>
            <a:pPr algn="l"/>
            <a:r>
              <a:rPr lang="tr-TR" sz="3000" dirty="0" smtClean="0"/>
              <a:t>Tek kelimeden oluşmuş adlar kısaltılırken kelimenin bir veya birkaç harfi alınır ve genellikle sonuna nokta konulur.</a:t>
            </a:r>
            <a:endParaRPr lang="tr-TR" sz="3000" dirty="0"/>
          </a:p>
        </p:txBody>
      </p:sp>
      <p:sp>
        <p:nvSpPr>
          <p:cNvPr id="3" name="2 İçerik Yer Tutucusu"/>
          <p:cNvSpPr>
            <a:spLocks noGrp="1"/>
          </p:cNvSpPr>
          <p:nvPr>
            <p:ph idx="1"/>
          </p:nvPr>
        </p:nvSpPr>
        <p:spPr>
          <a:xfrm>
            <a:off x="457200" y="2276872"/>
            <a:ext cx="8229600" cy="3849291"/>
          </a:xfrm>
        </p:spPr>
        <p:txBody>
          <a:bodyPr/>
          <a:lstStyle/>
          <a:p>
            <a:r>
              <a:rPr lang="tr-TR" dirty="0" smtClean="0"/>
              <a:t>Mühendis : Müh.</a:t>
            </a:r>
          </a:p>
          <a:p>
            <a:r>
              <a:rPr lang="tr-TR" dirty="0" smtClean="0"/>
              <a:t>Bayan : </a:t>
            </a:r>
            <a:r>
              <a:rPr lang="tr-TR" dirty="0" err="1" smtClean="0"/>
              <a:t>Bn</a:t>
            </a:r>
            <a:r>
              <a:rPr lang="tr-TR" dirty="0" smtClean="0"/>
              <a:t>.</a:t>
            </a:r>
          </a:p>
          <a:p>
            <a:r>
              <a:rPr lang="tr-TR" dirty="0" smtClean="0"/>
              <a:t>Cadde : Cad.</a:t>
            </a:r>
          </a:p>
          <a:p>
            <a:r>
              <a:rPr lang="tr-TR" dirty="0" smtClean="0"/>
              <a:t>Almanca : Alm. </a:t>
            </a:r>
            <a:endParaRPr lang="tr-TR" dirty="0"/>
          </a:p>
        </p:txBody>
      </p:sp>
    </p:spTree>
  </p:cSld>
  <p:clrMapOvr>
    <a:masterClrMapping/>
  </p:clrMapOvr>
  <p:transition spd="slow">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642194"/>
          </a:xfrm>
        </p:spPr>
        <p:txBody>
          <a:bodyPr anchor="t">
            <a:normAutofit/>
          </a:bodyPr>
          <a:lstStyle/>
          <a:p>
            <a:pPr algn="l"/>
            <a:r>
              <a:rPr lang="tr-TR" sz="3000" dirty="0" smtClean="0"/>
              <a:t>Yön kısaltmalarında büyük harf kullanılır.</a:t>
            </a:r>
            <a:br>
              <a:rPr lang="tr-TR" sz="3000" dirty="0" smtClean="0"/>
            </a:br>
            <a:r>
              <a:rPr lang="tr-TR" sz="3000" dirty="0" smtClean="0"/>
              <a:t>Ölçü kısaltmalarında küçük harf kullanılır.</a:t>
            </a:r>
            <a:br>
              <a:rPr lang="tr-TR" sz="3000" dirty="0" smtClean="0"/>
            </a:br>
            <a:r>
              <a:rPr lang="tr-TR" sz="3000" dirty="0" smtClean="0"/>
              <a:t>Yön ve ölçü kısaltmalarında nokta kullanılmaz.</a:t>
            </a:r>
            <a:endParaRPr lang="tr-TR" sz="3000" dirty="0"/>
          </a:p>
        </p:txBody>
      </p:sp>
      <p:sp>
        <p:nvSpPr>
          <p:cNvPr id="3" name="2 İçerik Yer Tutucusu"/>
          <p:cNvSpPr>
            <a:spLocks noGrp="1"/>
          </p:cNvSpPr>
          <p:nvPr>
            <p:ph idx="1"/>
          </p:nvPr>
        </p:nvSpPr>
        <p:spPr>
          <a:xfrm>
            <a:off x="457200" y="2348880"/>
            <a:ext cx="8229600" cy="3777283"/>
          </a:xfrm>
        </p:spPr>
        <p:txBody>
          <a:bodyPr/>
          <a:lstStyle/>
          <a:p>
            <a:r>
              <a:rPr lang="tr-TR" dirty="0" smtClean="0"/>
              <a:t>batı.: </a:t>
            </a:r>
            <a:r>
              <a:rPr lang="tr-TR" b="1" dirty="0" smtClean="0">
                <a:solidFill>
                  <a:srgbClr val="FF0000"/>
                </a:solidFill>
              </a:rPr>
              <a:t>B  </a:t>
            </a:r>
            <a:r>
              <a:rPr lang="tr-TR" dirty="0" smtClean="0"/>
              <a:t>       kuzey </a:t>
            </a:r>
            <a:r>
              <a:rPr lang="tr-TR" b="1" dirty="0" smtClean="0">
                <a:solidFill>
                  <a:srgbClr val="FF0000"/>
                </a:solidFill>
              </a:rPr>
              <a:t>: K      </a:t>
            </a:r>
            <a:r>
              <a:rPr lang="tr-TR" dirty="0" smtClean="0"/>
              <a:t>güneydoğu:</a:t>
            </a:r>
            <a:r>
              <a:rPr lang="tr-TR" b="1" dirty="0" smtClean="0">
                <a:solidFill>
                  <a:srgbClr val="FF0000"/>
                </a:solidFill>
              </a:rPr>
              <a:t>GD</a:t>
            </a:r>
          </a:p>
          <a:p>
            <a:r>
              <a:rPr lang="tr-TR" dirty="0" smtClean="0"/>
              <a:t>Kuzeybatı: </a:t>
            </a:r>
            <a:r>
              <a:rPr lang="tr-TR" b="1" dirty="0" smtClean="0">
                <a:solidFill>
                  <a:srgbClr val="FF0000"/>
                </a:solidFill>
              </a:rPr>
              <a:t>KB </a:t>
            </a:r>
            <a:r>
              <a:rPr lang="tr-TR" dirty="0" smtClean="0"/>
              <a:t>      </a:t>
            </a:r>
          </a:p>
          <a:p>
            <a:endParaRPr lang="tr-TR" dirty="0"/>
          </a:p>
          <a:p>
            <a:r>
              <a:rPr lang="tr-TR" dirty="0" err="1" smtClean="0"/>
              <a:t>millimetre</a:t>
            </a:r>
            <a:r>
              <a:rPr lang="tr-TR" dirty="0" smtClean="0"/>
              <a:t>: </a:t>
            </a:r>
            <a:r>
              <a:rPr lang="tr-TR" b="1" dirty="0" smtClean="0">
                <a:solidFill>
                  <a:srgbClr val="FF0000"/>
                </a:solidFill>
              </a:rPr>
              <a:t>mm</a:t>
            </a:r>
            <a:r>
              <a:rPr lang="tr-TR" dirty="0" smtClean="0"/>
              <a:t>        kilogram :</a:t>
            </a:r>
            <a:r>
              <a:rPr lang="tr-TR" b="1" dirty="0" smtClean="0">
                <a:solidFill>
                  <a:srgbClr val="FF0000"/>
                </a:solidFill>
              </a:rPr>
              <a:t>kg</a:t>
            </a:r>
            <a:endParaRPr lang="tr-TR" b="1" dirty="0">
              <a:solidFill>
                <a:srgbClr val="FF0000"/>
              </a:solidFill>
            </a:endParaRPr>
          </a:p>
        </p:txBody>
      </p:sp>
    </p:spTree>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218258"/>
          </a:xfrm>
        </p:spPr>
        <p:txBody>
          <a:bodyPr anchor="t">
            <a:normAutofit/>
          </a:bodyPr>
          <a:lstStyle/>
          <a:p>
            <a:pPr algn="l"/>
            <a:r>
              <a:rPr lang="tr-TR" sz="3000" dirty="0" smtClean="0"/>
              <a:t>Küçük harfle yapılan kısaltmalara getirilen ekler, kelimelerin okunuşuna uygun olur. </a:t>
            </a:r>
            <a:endParaRPr lang="tr-TR" sz="3000" dirty="0"/>
          </a:p>
        </p:txBody>
      </p:sp>
      <p:sp>
        <p:nvSpPr>
          <p:cNvPr id="3" name="2 İçerik Yer Tutucusu"/>
          <p:cNvSpPr>
            <a:spLocks noGrp="1"/>
          </p:cNvSpPr>
          <p:nvPr>
            <p:ph idx="1"/>
          </p:nvPr>
        </p:nvSpPr>
        <p:spPr>
          <a:xfrm>
            <a:off x="457200" y="2780928"/>
            <a:ext cx="8229600" cy="3345235"/>
          </a:xfrm>
        </p:spPr>
        <p:txBody>
          <a:bodyPr/>
          <a:lstStyle/>
          <a:p>
            <a:r>
              <a:rPr lang="tr-TR" dirty="0" smtClean="0"/>
              <a:t>3 kilogramı: </a:t>
            </a:r>
            <a:r>
              <a:rPr lang="tr-TR" b="1" dirty="0" smtClean="0">
                <a:solidFill>
                  <a:srgbClr val="FF0000"/>
                </a:solidFill>
              </a:rPr>
              <a:t>3kg</a:t>
            </a:r>
            <a:r>
              <a:rPr lang="tr-TR" dirty="0" smtClean="0"/>
              <a:t>’ı</a:t>
            </a:r>
            <a:endParaRPr lang="tr-TR" dirty="0"/>
          </a:p>
        </p:txBody>
      </p:sp>
    </p:spTree>
  </p:cSld>
  <p:clrMapOvr>
    <a:masterClrMapping/>
  </p:clrMapOvr>
  <p:transition spd="slow">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786210"/>
          </a:xfrm>
        </p:spPr>
        <p:txBody>
          <a:bodyPr anchor="t">
            <a:normAutofit/>
          </a:bodyPr>
          <a:lstStyle/>
          <a:p>
            <a:pPr algn="l"/>
            <a:r>
              <a:rPr lang="tr-TR" sz="3000" dirty="0" smtClean="0"/>
              <a:t>Sayılar,  metinlerde yazıyla yazılır.sayıları oluşturan kelimeler ayrı yazılır. Sayılar çek, senet gibi belgelerde bitişik yazılır.</a:t>
            </a:r>
            <a:endParaRPr lang="tr-TR" sz="3000" dirty="0"/>
          </a:p>
        </p:txBody>
      </p:sp>
      <p:sp>
        <p:nvSpPr>
          <p:cNvPr id="3" name="2 İçerik Yer Tutucusu"/>
          <p:cNvSpPr>
            <a:spLocks noGrp="1"/>
          </p:cNvSpPr>
          <p:nvPr>
            <p:ph idx="1"/>
          </p:nvPr>
        </p:nvSpPr>
        <p:spPr>
          <a:xfrm>
            <a:off x="457200" y="2420888"/>
            <a:ext cx="8229600" cy="3705275"/>
          </a:xfrm>
        </p:spPr>
        <p:txBody>
          <a:bodyPr/>
          <a:lstStyle/>
          <a:p>
            <a:r>
              <a:rPr lang="tr-TR" dirty="0" smtClean="0"/>
              <a:t>Müze gezisine </a:t>
            </a:r>
            <a:r>
              <a:rPr lang="tr-TR" b="1" dirty="0" smtClean="0">
                <a:solidFill>
                  <a:srgbClr val="FF0000"/>
                </a:solidFill>
              </a:rPr>
              <a:t>kırk yedi </a:t>
            </a:r>
            <a:r>
              <a:rPr lang="tr-TR" dirty="0" smtClean="0"/>
              <a:t>öğrenci katıldı.</a:t>
            </a:r>
            <a:endParaRPr lang="tr-TR" dirty="0"/>
          </a:p>
        </p:txBody>
      </p:sp>
    </p:spTree>
  </p:cSld>
  <p:clrMapOvr>
    <a:masterClrMapping/>
  </p:clrMapOvr>
  <p:transition spd="slow">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146250"/>
          </a:xfrm>
        </p:spPr>
        <p:txBody>
          <a:bodyPr anchor="t">
            <a:normAutofit/>
          </a:bodyPr>
          <a:lstStyle/>
          <a:p>
            <a:pPr algn="l"/>
            <a:r>
              <a:rPr lang="tr-TR" sz="3000" dirty="0" smtClean="0"/>
              <a:t>Matematikle ilgili problem ve cümlelerde sayılar , rakamla yazılır. Rakamla yazılan sayılara getirilen ekler kesme işareti ile ayrılır. </a:t>
            </a:r>
            <a:endParaRPr lang="tr-TR" sz="3000" dirty="0"/>
          </a:p>
        </p:txBody>
      </p:sp>
      <p:sp>
        <p:nvSpPr>
          <p:cNvPr id="3" name="2 İçerik Yer Tutucusu"/>
          <p:cNvSpPr>
            <a:spLocks noGrp="1"/>
          </p:cNvSpPr>
          <p:nvPr>
            <p:ph idx="1"/>
          </p:nvPr>
        </p:nvSpPr>
        <p:spPr>
          <a:xfrm>
            <a:off x="457200" y="2564904"/>
            <a:ext cx="8229600" cy="3561259"/>
          </a:xfrm>
        </p:spPr>
        <p:txBody>
          <a:bodyPr/>
          <a:lstStyle/>
          <a:p>
            <a:r>
              <a:rPr lang="tr-TR" b="1" dirty="0" smtClean="0">
                <a:solidFill>
                  <a:srgbClr val="FF0000"/>
                </a:solidFill>
              </a:rPr>
              <a:t>120</a:t>
            </a:r>
            <a:r>
              <a:rPr lang="tr-TR" dirty="0" smtClean="0"/>
              <a:t>’yi  </a:t>
            </a:r>
            <a:r>
              <a:rPr lang="tr-TR" b="1" dirty="0" smtClean="0">
                <a:solidFill>
                  <a:srgbClr val="FF0000"/>
                </a:solidFill>
              </a:rPr>
              <a:t>4</a:t>
            </a:r>
            <a:r>
              <a:rPr lang="tr-TR" dirty="0" smtClean="0"/>
              <a:t>’e bölüp </a:t>
            </a:r>
            <a:r>
              <a:rPr lang="tr-TR" b="1" dirty="0" smtClean="0">
                <a:solidFill>
                  <a:srgbClr val="FF0000"/>
                </a:solidFill>
              </a:rPr>
              <a:t>12</a:t>
            </a:r>
            <a:r>
              <a:rPr lang="tr-TR" dirty="0" smtClean="0"/>
              <a:t> eklersek sonuç kaç olur.</a:t>
            </a:r>
            <a:endParaRPr lang="tr-TR" dirty="0"/>
          </a:p>
        </p:txBody>
      </p:sp>
    </p:spTree>
  </p:cSld>
  <p:clrMapOvr>
    <a:masterClrMapping/>
  </p:clrMapOvr>
  <p:transition spd="slow">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002234"/>
          </a:xfrm>
        </p:spPr>
        <p:txBody>
          <a:bodyPr/>
          <a:lstStyle/>
          <a:p>
            <a:r>
              <a:rPr lang="tr-TR" dirty="0" smtClean="0"/>
              <a:t>Gün, Ay , Tarih ve saatlerin Yazımı</a:t>
            </a:r>
            <a:endParaRPr lang="tr-TR" dirty="0"/>
          </a:p>
        </p:txBody>
      </p:sp>
      <p:sp>
        <p:nvSpPr>
          <p:cNvPr id="3" name="2 İçerik Yer Tutucusu"/>
          <p:cNvSpPr>
            <a:spLocks noGrp="1"/>
          </p:cNvSpPr>
          <p:nvPr>
            <p:ph idx="1"/>
          </p:nvPr>
        </p:nvSpPr>
        <p:spPr>
          <a:xfrm>
            <a:off x="457200" y="2132856"/>
            <a:ext cx="8229600" cy="3993307"/>
          </a:xfrm>
        </p:spPr>
        <p:txBody>
          <a:bodyPr>
            <a:normAutofit lnSpcReduction="10000"/>
          </a:bodyPr>
          <a:lstStyle/>
          <a:p>
            <a:r>
              <a:rPr lang="tr-TR" dirty="0" smtClean="0"/>
              <a:t>Ay ve gün adları tek başına kullanılırsa küçük harfle (başlanır) yazılır.</a:t>
            </a:r>
          </a:p>
          <a:p>
            <a:endParaRPr lang="tr-TR" dirty="0"/>
          </a:p>
          <a:p>
            <a:r>
              <a:rPr lang="tr-TR" dirty="0" smtClean="0"/>
              <a:t>Babaannem </a:t>
            </a:r>
            <a:r>
              <a:rPr lang="tr-TR" b="1" dirty="0" smtClean="0">
                <a:solidFill>
                  <a:srgbClr val="FF0000"/>
                </a:solidFill>
              </a:rPr>
              <a:t>ocak</a:t>
            </a:r>
            <a:r>
              <a:rPr lang="tr-TR" dirty="0" smtClean="0"/>
              <a:t> ayında bize gelecek.</a:t>
            </a:r>
          </a:p>
          <a:p>
            <a:r>
              <a:rPr lang="tr-TR" dirty="0" smtClean="0"/>
              <a:t>Müzik kursuna </a:t>
            </a:r>
            <a:r>
              <a:rPr lang="tr-TR" b="1" dirty="0" smtClean="0">
                <a:solidFill>
                  <a:srgbClr val="FF0000"/>
                </a:solidFill>
              </a:rPr>
              <a:t>perşembe </a:t>
            </a:r>
            <a:r>
              <a:rPr lang="tr-TR" dirty="0" smtClean="0"/>
              <a:t>günü gideceğim.</a:t>
            </a:r>
          </a:p>
          <a:p>
            <a:r>
              <a:rPr lang="tr-TR" dirty="0" smtClean="0"/>
              <a:t>ocak,şubat,mart,nisan…</a:t>
            </a:r>
          </a:p>
          <a:p>
            <a:r>
              <a:rPr lang="tr-TR" dirty="0"/>
              <a:t>p</a:t>
            </a:r>
            <a:r>
              <a:rPr lang="tr-TR" dirty="0" smtClean="0"/>
              <a:t>azartesi,salı, çarşamba..</a:t>
            </a:r>
          </a:p>
          <a:p>
            <a:r>
              <a:rPr lang="tr-TR" dirty="0" smtClean="0"/>
              <a:t> </a:t>
            </a:r>
            <a:endParaRPr lang="tr-TR" dirty="0"/>
          </a:p>
        </p:txBody>
      </p:sp>
    </p:spTree>
  </p:cSld>
  <p:clrMapOvr>
    <a:masterClrMapping/>
  </p:clrMapOvr>
  <p:transition spd="slow">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290266"/>
          </a:xfrm>
        </p:spPr>
        <p:txBody>
          <a:bodyPr anchor="t">
            <a:normAutofit/>
          </a:bodyPr>
          <a:lstStyle/>
          <a:p>
            <a:pPr algn="l"/>
            <a:r>
              <a:rPr lang="tr-TR" sz="3000" dirty="0" smtClean="0"/>
              <a:t>Tarihin tamamı belli ise ay ve gün adları büyük harfle başlar. Gün ve yılı belirten sayılar rakamla yazılır.</a:t>
            </a:r>
            <a:endParaRPr lang="tr-TR" sz="3000" dirty="0"/>
          </a:p>
        </p:txBody>
      </p:sp>
      <p:sp>
        <p:nvSpPr>
          <p:cNvPr id="3" name="2 İçerik Yer Tutucusu"/>
          <p:cNvSpPr>
            <a:spLocks noGrp="1"/>
          </p:cNvSpPr>
          <p:nvPr>
            <p:ph idx="1"/>
          </p:nvPr>
        </p:nvSpPr>
        <p:spPr>
          <a:xfrm>
            <a:off x="457200" y="2204864"/>
            <a:ext cx="8229600" cy="3921299"/>
          </a:xfrm>
        </p:spPr>
        <p:txBody>
          <a:bodyPr/>
          <a:lstStyle/>
          <a:p>
            <a:r>
              <a:rPr lang="tr-TR" dirty="0" smtClean="0"/>
              <a:t>Kardeşim </a:t>
            </a:r>
            <a:r>
              <a:rPr lang="tr-TR" b="1" dirty="0" smtClean="0">
                <a:solidFill>
                  <a:srgbClr val="FF0000"/>
                </a:solidFill>
              </a:rPr>
              <a:t>12 Kasım 2013</a:t>
            </a:r>
            <a:r>
              <a:rPr lang="tr-TR" dirty="0" smtClean="0"/>
              <a:t>’te doğdu.</a:t>
            </a:r>
          </a:p>
          <a:p>
            <a:r>
              <a:rPr lang="tr-TR" dirty="0" smtClean="0"/>
              <a:t>Gösterimiz </a:t>
            </a:r>
            <a:r>
              <a:rPr lang="tr-TR" b="1" dirty="0" smtClean="0">
                <a:solidFill>
                  <a:srgbClr val="FF0000"/>
                </a:solidFill>
              </a:rPr>
              <a:t>4 Aralık 2014 Cuma </a:t>
            </a:r>
            <a:r>
              <a:rPr lang="tr-TR" dirty="0" smtClean="0"/>
              <a:t>günü yapıldı.  </a:t>
            </a:r>
            <a:endParaRPr lang="tr-TR" dirty="0"/>
          </a:p>
        </p:txBody>
      </p:sp>
    </p:spTree>
  </p:cSld>
  <p:clrMapOvr>
    <a:masterClrMapping/>
  </p:clrMapOvr>
  <p:transition spd="slow">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930226"/>
          </a:xfrm>
        </p:spPr>
        <p:txBody>
          <a:bodyPr anchor="t">
            <a:normAutofit/>
          </a:bodyPr>
          <a:lstStyle/>
          <a:p>
            <a:pPr algn="l"/>
            <a:r>
              <a:rPr lang="tr-TR" sz="3000" dirty="0" smtClean="0"/>
              <a:t>Tarihin tamamı cümlede verilmemesine karşın , belirli bir günü belirten tarihlerde ay adları büyük harfle başlar.</a:t>
            </a:r>
            <a:endParaRPr lang="tr-TR" sz="3000" dirty="0"/>
          </a:p>
        </p:txBody>
      </p:sp>
      <p:sp>
        <p:nvSpPr>
          <p:cNvPr id="3" name="2 İçerik Yer Tutucusu"/>
          <p:cNvSpPr>
            <a:spLocks noGrp="1"/>
          </p:cNvSpPr>
          <p:nvPr>
            <p:ph idx="1"/>
          </p:nvPr>
        </p:nvSpPr>
        <p:spPr>
          <a:xfrm>
            <a:off x="457200" y="2564904"/>
            <a:ext cx="8229600" cy="3561259"/>
          </a:xfrm>
        </p:spPr>
        <p:txBody>
          <a:bodyPr/>
          <a:lstStyle/>
          <a:p>
            <a:r>
              <a:rPr lang="tr-TR" b="1" dirty="0" smtClean="0">
                <a:solidFill>
                  <a:srgbClr val="FF0000"/>
                </a:solidFill>
              </a:rPr>
              <a:t>23 Nisanda </a:t>
            </a:r>
            <a:r>
              <a:rPr lang="tr-TR" dirty="0" smtClean="0"/>
              <a:t>şiir okudum.</a:t>
            </a:r>
          </a:p>
          <a:p>
            <a:r>
              <a:rPr lang="tr-TR" dirty="0" smtClean="0"/>
              <a:t>Ahmet </a:t>
            </a:r>
            <a:r>
              <a:rPr lang="tr-TR" b="1" dirty="0" smtClean="0">
                <a:solidFill>
                  <a:srgbClr val="FF0000"/>
                </a:solidFill>
              </a:rPr>
              <a:t>19 Mayıstaki </a:t>
            </a:r>
            <a:r>
              <a:rPr lang="tr-TR" dirty="0" smtClean="0"/>
              <a:t>törene katılacak.</a:t>
            </a:r>
            <a:endParaRPr lang="tr-TR" dirty="0"/>
          </a:p>
        </p:txBody>
      </p:sp>
    </p:spTree>
  </p:cSld>
  <p:clrMapOvr>
    <a:masterClrMapping/>
  </p:clrMapOvr>
  <p:transition spd="slow">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426170"/>
          </a:xfrm>
        </p:spPr>
        <p:txBody>
          <a:bodyPr anchor="t">
            <a:normAutofit fontScale="90000"/>
          </a:bodyPr>
          <a:lstStyle/>
          <a:p>
            <a:pPr algn="l"/>
            <a:r>
              <a:rPr lang="tr-TR" sz="3000" dirty="0" smtClean="0"/>
              <a:t>Saat belirten sayılar, genellikle rakamla yazılır. Saat ve dakika belirten sayıların arasına nokta konur. </a:t>
            </a:r>
            <a:endParaRPr lang="tr-TR" sz="3000" dirty="0"/>
          </a:p>
        </p:txBody>
      </p:sp>
      <p:sp>
        <p:nvSpPr>
          <p:cNvPr id="3" name="2 İçerik Yer Tutucusu"/>
          <p:cNvSpPr>
            <a:spLocks noGrp="1"/>
          </p:cNvSpPr>
          <p:nvPr>
            <p:ph idx="1"/>
          </p:nvPr>
        </p:nvSpPr>
        <p:spPr>
          <a:xfrm>
            <a:off x="457200" y="1916832"/>
            <a:ext cx="8229600" cy="4209331"/>
          </a:xfrm>
        </p:spPr>
        <p:txBody>
          <a:bodyPr/>
          <a:lstStyle/>
          <a:p>
            <a:r>
              <a:rPr lang="tr-TR" dirty="0" smtClean="0"/>
              <a:t>Sınavımız saat </a:t>
            </a:r>
            <a:r>
              <a:rPr lang="tr-TR" b="1" dirty="0" smtClean="0">
                <a:solidFill>
                  <a:srgbClr val="FF0000"/>
                </a:solidFill>
              </a:rPr>
              <a:t>9.30</a:t>
            </a:r>
            <a:r>
              <a:rPr lang="tr-TR" dirty="0" smtClean="0"/>
              <a:t>’da başladı.</a:t>
            </a:r>
          </a:p>
          <a:p>
            <a:r>
              <a:rPr lang="tr-TR" dirty="0" smtClean="0"/>
              <a:t>Saat </a:t>
            </a:r>
            <a:r>
              <a:rPr lang="tr-TR" b="1" dirty="0" smtClean="0">
                <a:solidFill>
                  <a:srgbClr val="FF0000"/>
                </a:solidFill>
              </a:rPr>
              <a:t>13.45</a:t>
            </a:r>
            <a:r>
              <a:rPr lang="tr-TR" dirty="0" smtClean="0"/>
              <a:t>’te okulun bahçesinde buluşalım.</a:t>
            </a:r>
            <a:endParaRPr lang="tr-TR" dirty="0"/>
          </a:p>
        </p:txBody>
      </p:sp>
    </p:spTree>
  </p:cSld>
  <p:clrMapOvr>
    <a:masterClrMapping/>
  </p:clrMapOvr>
  <p:transition spd="slow">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146250"/>
          </a:xfrm>
        </p:spPr>
        <p:txBody>
          <a:bodyPr anchor="t">
            <a:normAutofit/>
          </a:bodyPr>
          <a:lstStyle/>
          <a:p>
            <a:pPr algn="l"/>
            <a:r>
              <a:rPr lang="tr-TR" sz="3000" dirty="0" smtClean="0"/>
              <a:t>“</a:t>
            </a:r>
            <a:r>
              <a:rPr lang="tr-TR" sz="3000" b="1" dirty="0" smtClean="0">
                <a:solidFill>
                  <a:srgbClr val="FF0000"/>
                </a:solidFill>
              </a:rPr>
              <a:t>Mi”</a:t>
            </a:r>
            <a:r>
              <a:rPr lang="tr-TR" sz="3000" dirty="0" smtClean="0"/>
              <a:t>  soru eki, kendinden önceki kelimeden ayrı yazılır. “</a:t>
            </a:r>
            <a:r>
              <a:rPr lang="tr-TR" sz="3000" b="1" dirty="0" smtClean="0">
                <a:solidFill>
                  <a:srgbClr val="FF0000"/>
                </a:solidFill>
              </a:rPr>
              <a:t>mi</a:t>
            </a:r>
            <a:r>
              <a:rPr lang="tr-TR" sz="3000" dirty="0" smtClean="0"/>
              <a:t>” soru ekine getirilen diğer ekler  bitişik yazılır. </a:t>
            </a:r>
            <a:endParaRPr lang="tr-TR" sz="3000" dirty="0"/>
          </a:p>
        </p:txBody>
      </p:sp>
      <p:sp>
        <p:nvSpPr>
          <p:cNvPr id="3" name="2 İçerik Yer Tutucusu"/>
          <p:cNvSpPr>
            <a:spLocks noGrp="1"/>
          </p:cNvSpPr>
          <p:nvPr>
            <p:ph idx="1"/>
          </p:nvPr>
        </p:nvSpPr>
        <p:spPr>
          <a:xfrm>
            <a:off x="457200" y="2348880"/>
            <a:ext cx="8229600" cy="3777283"/>
          </a:xfrm>
        </p:spPr>
        <p:txBody>
          <a:bodyPr/>
          <a:lstStyle/>
          <a:p>
            <a:r>
              <a:rPr lang="tr-TR" dirty="0" smtClean="0"/>
              <a:t>Bu maketi sen </a:t>
            </a:r>
            <a:r>
              <a:rPr lang="tr-TR" b="1" dirty="0" smtClean="0">
                <a:solidFill>
                  <a:srgbClr val="FF0000"/>
                </a:solidFill>
              </a:rPr>
              <a:t>mi</a:t>
            </a:r>
            <a:r>
              <a:rPr lang="tr-TR" dirty="0" smtClean="0"/>
              <a:t> yaptın?</a:t>
            </a:r>
          </a:p>
          <a:p>
            <a:r>
              <a:rPr lang="tr-TR" dirty="0" smtClean="0"/>
              <a:t>Çikolatalı pastayı sever </a:t>
            </a:r>
            <a:r>
              <a:rPr lang="tr-TR" b="1" dirty="0" smtClean="0">
                <a:solidFill>
                  <a:srgbClr val="FF0000"/>
                </a:solidFill>
              </a:rPr>
              <a:t>misin</a:t>
            </a:r>
            <a:r>
              <a:rPr lang="tr-TR" dirty="0" smtClean="0"/>
              <a:t>?</a:t>
            </a:r>
          </a:p>
          <a:p>
            <a:r>
              <a:rPr lang="tr-TR" dirty="0" smtClean="0"/>
              <a:t>Bizi sinemaya götürür </a:t>
            </a:r>
            <a:r>
              <a:rPr lang="tr-TR" b="1" dirty="0" smtClean="0">
                <a:solidFill>
                  <a:srgbClr val="FF0000"/>
                </a:solidFill>
              </a:rPr>
              <a:t>müsün</a:t>
            </a:r>
            <a:r>
              <a:rPr lang="tr-TR" dirty="0" smtClean="0"/>
              <a:t>?</a:t>
            </a:r>
            <a:endParaRPr lang="tr-TR" dirty="0"/>
          </a:p>
        </p:txBody>
      </p:sp>
    </p:spTree>
  </p:cSld>
  <p:clrMapOvr>
    <a:masterClrMapping/>
  </p:clrMapOvr>
  <p:transition spd="slow">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638"/>
            <a:ext cx="7498080" cy="2218258"/>
          </a:xfrm>
        </p:spPr>
        <p:txBody>
          <a:bodyPr anchor="t">
            <a:normAutofit/>
          </a:bodyPr>
          <a:lstStyle/>
          <a:p>
            <a:r>
              <a:rPr lang="tr-TR" sz="3000" dirty="0" smtClean="0"/>
              <a:t>“Ki” cümlede  ek olarak veya bağlaç olarak kullanılabilir. Ek olan “ki” kendinden önceki kelimeyle bitişik yazılır. Ek olan “ki” cümleden çıkarıldığında cümlenin anlamı bozulur</a:t>
            </a:r>
            <a:endParaRPr lang="tr-TR" sz="3000" dirty="0"/>
          </a:p>
        </p:txBody>
      </p:sp>
      <p:sp>
        <p:nvSpPr>
          <p:cNvPr id="3" name="2 İçerik Yer Tutucusu"/>
          <p:cNvSpPr>
            <a:spLocks noGrp="1"/>
          </p:cNvSpPr>
          <p:nvPr>
            <p:ph idx="1"/>
          </p:nvPr>
        </p:nvSpPr>
        <p:spPr>
          <a:xfrm>
            <a:off x="1435608" y="3429000"/>
            <a:ext cx="7498080" cy="2819400"/>
          </a:xfrm>
        </p:spPr>
        <p:txBody>
          <a:bodyPr/>
          <a:lstStyle/>
          <a:p>
            <a:endParaRPr lang="tr-TR" dirty="0"/>
          </a:p>
        </p:txBody>
      </p:sp>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sz="4400" dirty="0" smtClean="0">
                <a:latin typeface="Monotype Corsiva" pitchFamily="66" charset="0"/>
              </a:rPr>
              <a:t>Hazırlayan  </a:t>
            </a:r>
          </a:p>
          <a:p>
            <a:r>
              <a:rPr lang="tr-TR" sz="4400" dirty="0" smtClean="0">
                <a:latin typeface="Monotype Corsiva" pitchFamily="66" charset="0"/>
              </a:rPr>
              <a:t>      </a:t>
            </a:r>
            <a:r>
              <a:rPr lang="tr-TR" sz="4400" smtClean="0">
                <a:latin typeface="Monotype Corsiva" pitchFamily="66" charset="0"/>
              </a:rPr>
              <a:t>Aziz GÜRHAN</a:t>
            </a:r>
            <a:endParaRPr lang="tr-TR" sz="4400" dirty="0">
              <a:latin typeface="Monotype Corsiva" pitchFamily="66" charset="0"/>
            </a:endParaRPr>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638"/>
            <a:ext cx="7498080" cy="2650306"/>
          </a:xfrm>
        </p:spPr>
        <p:txBody>
          <a:bodyPr anchor="t">
            <a:normAutofit/>
          </a:bodyPr>
          <a:lstStyle/>
          <a:p>
            <a:r>
              <a:rPr lang="tr-TR" sz="3000" dirty="0" smtClean="0"/>
              <a:t>Bağlaç olan “ki” , kendinden önceki kelimeden ayrı yazılır. Ayrı yazılan “ki” iki cümleyi birbirine bağlar. Bağlaç olan “ki” cümleden çıkarıldığında cümlenin anlamı bozulmaz.</a:t>
            </a:r>
            <a:endParaRPr lang="tr-TR" sz="3000" dirty="0"/>
          </a:p>
        </p:txBody>
      </p:sp>
      <p:sp>
        <p:nvSpPr>
          <p:cNvPr id="3" name="2 İçerik Yer Tutucusu"/>
          <p:cNvSpPr>
            <a:spLocks noGrp="1"/>
          </p:cNvSpPr>
          <p:nvPr>
            <p:ph idx="1"/>
          </p:nvPr>
        </p:nvSpPr>
        <p:spPr>
          <a:xfrm>
            <a:off x="1435608" y="3140968"/>
            <a:ext cx="7498080" cy="3107432"/>
          </a:xfrm>
        </p:spPr>
        <p:txBody>
          <a:bodyPr/>
          <a:lstStyle/>
          <a:p>
            <a:r>
              <a:rPr lang="tr-TR" u="sng" dirty="0" smtClean="0"/>
              <a:t>Acele et </a:t>
            </a:r>
            <a:r>
              <a:rPr lang="tr-TR" dirty="0" smtClean="0"/>
              <a:t>ki </a:t>
            </a:r>
            <a:r>
              <a:rPr lang="tr-TR" u="sng" dirty="0" smtClean="0"/>
              <a:t>otobüse yetişelim</a:t>
            </a:r>
            <a:r>
              <a:rPr lang="tr-TR" dirty="0" smtClean="0"/>
              <a:t>.</a:t>
            </a:r>
          </a:p>
          <a:p>
            <a:r>
              <a:rPr lang="tr-TR" dirty="0" smtClean="0"/>
              <a:t>Çok kızmış ki kimseyle konuşmuyor.</a:t>
            </a:r>
            <a:endParaRPr lang="tr-TR" dirty="0"/>
          </a:p>
        </p:txBody>
      </p:sp>
    </p:spTree>
  </p:cSld>
  <p:clrMapOvr>
    <a:masterClrMapping/>
  </p:clrMapOvr>
  <p:transition spd="slow">
    <p:wedg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67544" y="620688"/>
            <a:ext cx="7772400" cy="2232248"/>
          </a:xfrm>
        </p:spPr>
        <p:txBody>
          <a:bodyPr anchor="ctr">
            <a:normAutofit/>
          </a:bodyPr>
          <a:lstStyle/>
          <a:p>
            <a:pPr algn="ctr"/>
            <a:r>
              <a:rPr lang="tr-TR" dirty="0" smtClean="0">
                <a:latin typeface="Arial" pitchFamily="34" charset="0"/>
                <a:cs typeface="Arial" pitchFamily="34" charset="0"/>
              </a:rPr>
              <a:t>Büyük Harflerin Kullanıldığı Yerler</a:t>
            </a:r>
            <a:endParaRPr lang="tr-TR" dirty="0">
              <a:latin typeface="Arial" pitchFamily="34" charset="0"/>
              <a:cs typeface="Arial" pitchFamily="34" charset="0"/>
            </a:endParaRPr>
          </a:p>
        </p:txBody>
      </p:sp>
      <p:sp>
        <p:nvSpPr>
          <p:cNvPr id="3" name="2 Alt Başlık"/>
          <p:cNvSpPr>
            <a:spLocks noGrp="1"/>
          </p:cNvSpPr>
          <p:nvPr>
            <p:ph type="subTitle" idx="1"/>
          </p:nvPr>
        </p:nvSpPr>
        <p:spPr>
          <a:xfrm>
            <a:off x="683568" y="2636912"/>
            <a:ext cx="7632848" cy="3001888"/>
          </a:xfrm>
        </p:spPr>
        <p:txBody>
          <a:bodyPr anchor="ctr">
            <a:normAutofit/>
          </a:bodyPr>
          <a:lstStyle/>
          <a:p>
            <a:pPr algn="l"/>
            <a:r>
              <a:rPr lang="tr-TR" sz="3000" dirty="0" smtClean="0"/>
              <a:t>Cümleler büyük harfle başlar.</a:t>
            </a:r>
          </a:p>
          <a:p>
            <a:pPr algn="l"/>
            <a:endParaRPr lang="tr-TR" sz="3000" dirty="0"/>
          </a:p>
          <a:p>
            <a:pPr algn="l"/>
            <a:r>
              <a:rPr lang="tr-TR" sz="3000" b="1" dirty="0" smtClean="0">
                <a:solidFill>
                  <a:srgbClr val="FF0000"/>
                </a:solidFill>
              </a:rPr>
              <a:t>K</a:t>
            </a:r>
            <a:r>
              <a:rPr lang="tr-TR" sz="3000" dirty="0" smtClean="0"/>
              <a:t>ırmızı kalemimi kaybettim.</a:t>
            </a:r>
          </a:p>
          <a:p>
            <a:pPr algn="l"/>
            <a:r>
              <a:rPr lang="tr-TR" sz="3000" b="1" dirty="0" smtClean="0">
                <a:solidFill>
                  <a:srgbClr val="FF0000"/>
                </a:solidFill>
              </a:rPr>
              <a:t>D</a:t>
            </a:r>
            <a:r>
              <a:rPr lang="tr-TR" sz="3000" dirty="0" smtClean="0"/>
              <a:t>edem, bize masal anlattı. </a:t>
            </a:r>
            <a:endParaRPr lang="tr-TR" sz="3000" dirty="0"/>
          </a:p>
        </p:txBody>
      </p:sp>
    </p:spTree>
  </p:cSld>
  <p:clrMapOvr>
    <a:masterClrMapping/>
  </p:clrMapOvr>
  <p:transition spd="slow">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146250"/>
          </a:xfrm>
        </p:spPr>
        <p:txBody>
          <a:bodyPr anchor="t">
            <a:normAutofit/>
          </a:bodyPr>
          <a:lstStyle/>
          <a:p>
            <a:pPr algn="l"/>
            <a:r>
              <a:rPr lang="tr-TR" sz="3000" dirty="0" smtClean="0"/>
              <a:t>Şiirlerin her dizesi büyük harfle başlar. Şiir , masal, öykü ve metin başlıkları büyük harfle başlar. </a:t>
            </a:r>
            <a:r>
              <a:rPr lang="tr-TR" sz="3000" smtClean="0"/>
              <a:t>İstenilirse başlığın </a:t>
            </a:r>
            <a:r>
              <a:rPr lang="tr-TR" sz="3000" dirty="0" smtClean="0"/>
              <a:t>her harfi de büyük yazılabilir.</a:t>
            </a:r>
            <a:endParaRPr lang="tr-TR" sz="3000" dirty="0"/>
          </a:p>
        </p:txBody>
      </p:sp>
      <p:sp>
        <p:nvSpPr>
          <p:cNvPr id="3" name="2 İçerik Yer Tutucusu"/>
          <p:cNvSpPr>
            <a:spLocks noGrp="1"/>
          </p:cNvSpPr>
          <p:nvPr>
            <p:ph idx="1"/>
          </p:nvPr>
        </p:nvSpPr>
        <p:spPr>
          <a:xfrm>
            <a:off x="457200" y="2420888"/>
            <a:ext cx="8229600" cy="3705275"/>
          </a:xfrm>
        </p:spPr>
        <p:txBody>
          <a:bodyPr/>
          <a:lstStyle/>
          <a:p>
            <a:pPr>
              <a:buNone/>
            </a:pPr>
            <a:r>
              <a:rPr lang="tr-TR" dirty="0" smtClean="0"/>
              <a:t>       </a:t>
            </a:r>
            <a:r>
              <a:rPr lang="tr-TR" b="1" dirty="0" smtClean="0">
                <a:solidFill>
                  <a:srgbClr val="FF0000"/>
                </a:solidFill>
              </a:rPr>
              <a:t>K</a:t>
            </a:r>
            <a:r>
              <a:rPr lang="tr-TR" dirty="0" smtClean="0"/>
              <a:t>itabın </a:t>
            </a:r>
            <a:r>
              <a:rPr lang="tr-TR" b="1" dirty="0" smtClean="0">
                <a:solidFill>
                  <a:srgbClr val="FF0000"/>
                </a:solidFill>
              </a:rPr>
              <a:t>D</a:t>
            </a:r>
            <a:r>
              <a:rPr lang="tr-TR" dirty="0" smtClean="0"/>
              <a:t>eğeri       </a:t>
            </a:r>
            <a:r>
              <a:rPr lang="tr-TR" b="1" dirty="0" smtClean="0">
                <a:solidFill>
                  <a:srgbClr val="FF0000"/>
                </a:solidFill>
              </a:rPr>
              <a:t>KİTABIN DEĞERİ</a:t>
            </a:r>
          </a:p>
          <a:p>
            <a:pPr>
              <a:buNone/>
            </a:pPr>
            <a:r>
              <a:rPr lang="tr-TR" b="1" dirty="0" smtClean="0">
                <a:solidFill>
                  <a:srgbClr val="FF0000"/>
                </a:solidFill>
              </a:rPr>
              <a:t>S</a:t>
            </a:r>
            <a:r>
              <a:rPr lang="tr-TR" dirty="0" smtClean="0"/>
              <a:t>açlarımı sevgi ile okşayan </a:t>
            </a:r>
          </a:p>
          <a:p>
            <a:pPr>
              <a:buNone/>
            </a:pPr>
            <a:r>
              <a:rPr lang="tr-TR" b="1" dirty="0" smtClean="0">
                <a:solidFill>
                  <a:srgbClr val="FF0000"/>
                </a:solidFill>
              </a:rPr>
              <a:t>E</a:t>
            </a:r>
            <a:r>
              <a:rPr lang="tr-TR" dirty="0" smtClean="0"/>
              <a:t>lindir anneciğim</a:t>
            </a:r>
          </a:p>
          <a:p>
            <a:pPr>
              <a:buNone/>
            </a:pPr>
            <a:r>
              <a:rPr lang="tr-TR" b="1" dirty="0" smtClean="0">
                <a:solidFill>
                  <a:srgbClr val="FF0000"/>
                </a:solidFill>
              </a:rPr>
              <a:t>D</a:t>
            </a:r>
            <a:r>
              <a:rPr lang="tr-TR" dirty="0" smtClean="0"/>
              <a:t>oğruluğu, dürüstlüğü anlatan</a:t>
            </a:r>
          </a:p>
          <a:p>
            <a:pPr>
              <a:buNone/>
            </a:pPr>
            <a:r>
              <a:rPr lang="tr-TR" b="1" dirty="0" smtClean="0">
                <a:solidFill>
                  <a:srgbClr val="FF0000"/>
                </a:solidFill>
              </a:rPr>
              <a:t>D</a:t>
            </a:r>
            <a:r>
              <a:rPr lang="tr-TR" dirty="0" smtClean="0"/>
              <a:t>ilindir anneciğim.</a:t>
            </a:r>
            <a:endParaRPr lang="tr-TR" dirty="0"/>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l"/>
            <a:r>
              <a:rPr lang="tr-TR" dirty="0" smtClean="0"/>
              <a:t>Mektuplardaki seslenişler büyük harfle başlar.</a:t>
            </a:r>
            <a:endParaRPr lang="tr-TR" dirty="0"/>
          </a:p>
        </p:txBody>
      </p:sp>
      <p:sp>
        <p:nvSpPr>
          <p:cNvPr id="3" name="2 İçerik Yer Tutucusu"/>
          <p:cNvSpPr>
            <a:spLocks noGrp="1"/>
          </p:cNvSpPr>
          <p:nvPr>
            <p:ph idx="1"/>
          </p:nvPr>
        </p:nvSpPr>
        <p:spPr>
          <a:xfrm>
            <a:off x="457200" y="1916832"/>
            <a:ext cx="8229600" cy="4209331"/>
          </a:xfrm>
        </p:spPr>
        <p:txBody>
          <a:bodyPr/>
          <a:lstStyle/>
          <a:p>
            <a:r>
              <a:rPr lang="tr-TR" b="1" dirty="0" smtClean="0">
                <a:solidFill>
                  <a:srgbClr val="FF0000"/>
                </a:solidFill>
              </a:rPr>
              <a:t>S</a:t>
            </a:r>
            <a:r>
              <a:rPr lang="tr-TR" dirty="0" smtClean="0"/>
              <a:t>evgili </a:t>
            </a:r>
            <a:r>
              <a:rPr lang="tr-TR" b="1" dirty="0" smtClean="0">
                <a:solidFill>
                  <a:srgbClr val="FF0000"/>
                </a:solidFill>
              </a:rPr>
              <a:t>A</a:t>
            </a:r>
            <a:r>
              <a:rPr lang="tr-TR" dirty="0" smtClean="0"/>
              <a:t>blacığım,</a:t>
            </a:r>
          </a:p>
          <a:p>
            <a:endParaRPr lang="tr-TR" dirty="0"/>
          </a:p>
          <a:p>
            <a:r>
              <a:rPr lang="tr-TR" b="1" dirty="0" smtClean="0">
                <a:solidFill>
                  <a:srgbClr val="FF0000"/>
                </a:solidFill>
              </a:rPr>
              <a:t>C</a:t>
            </a:r>
            <a:r>
              <a:rPr lang="tr-TR" dirty="0" smtClean="0"/>
              <a:t>anım </a:t>
            </a:r>
            <a:r>
              <a:rPr lang="tr-TR" b="1" dirty="0" smtClean="0">
                <a:solidFill>
                  <a:srgbClr val="FF0000"/>
                </a:solidFill>
              </a:rPr>
              <a:t>A</a:t>
            </a:r>
            <a:r>
              <a:rPr lang="tr-TR" dirty="0" smtClean="0"/>
              <a:t>rkadaşım,</a:t>
            </a:r>
          </a:p>
          <a:p>
            <a:endParaRPr lang="tr-TR" dirty="0"/>
          </a:p>
          <a:p>
            <a:r>
              <a:rPr lang="tr-TR" b="1" dirty="0" smtClean="0">
                <a:solidFill>
                  <a:srgbClr val="FF0000"/>
                </a:solidFill>
              </a:rPr>
              <a:t>D</a:t>
            </a:r>
            <a:r>
              <a:rPr lang="tr-TR" dirty="0" smtClean="0"/>
              <a:t>eğerli </a:t>
            </a:r>
            <a:r>
              <a:rPr lang="tr-TR" b="1" dirty="0" smtClean="0">
                <a:solidFill>
                  <a:srgbClr val="FF0000"/>
                </a:solidFill>
              </a:rPr>
              <a:t>B</a:t>
            </a:r>
            <a:r>
              <a:rPr lang="tr-TR" dirty="0" smtClean="0"/>
              <a:t>abacığım</a:t>
            </a:r>
          </a:p>
          <a:p>
            <a:endParaRPr lang="tr-TR" dirty="0"/>
          </a:p>
          <a:p>
            <a:r>
              <a:rPr lang="tr-TR" b="1" dirty="0" smtClean="0">
                <a:solidFill>
                  <a:srgbClr val="FF0000"/>
                </a:solidFill>
              </a:rPr>
              <a:t>K</a:t>
            </a:r>
            <a:r>
              <a:rPr lang="tr-TR" dirty="0" smtClean="0"/>
              <a:t>ıymetli </a:t>
            </a:r>
            <a:r>
              <a:rPr lang="tr-TR" b="1" dirty="0" smtClean="0">
                <a:solidFill>
                  <a:srgbClr val="FF0000"/>
                </a:solidFill>
              </a:rPr>
              <a:t>D</a:t>
            </a:r>
            <a:r>
              <a:rPr lang="tr-TR" dirty="0" smtClean="0"/>
              <a:t>ayıcığım,</a:t>
            </a:r>
          </a:p>
          <a:p>
            <a:endParaRPr lang="tr-TR" dirty="0"/>
          </a:p>
          <a:p>
            <a:endParaRPr lang="tr-TR" dirty="0"/>
          </a:p>
        </p:txBody>
      </p:sp>
    </p:spTree>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l"/>
            <a:r>
              <a:rPr lang="tr-TR" dirty="0" smtClean="0"/>
              <a:t>Adreslerdeki her kelimenin ilk harfi büyük yazılır.</a:t>
            </a:r>
            <a:endParaRPr lang="tr-TR" dirty="0"/>
          </a:p>
        </p:txBody>
      </p:sp>
      <p:sp>
        <p:nvSpPr>
          <p:cNvPr id="3" name="2 İçerik Yer Tutucusu"/>
          <p:cNvSpPr>
            <a:spLocks noGrp="1"/>
          </p:cNvSpPr>
          <p:nvPr>
            <p:ph idx="1"/>
          </p:nvPr>
        </p:nvSpPr>
        <p:spPr>
          <a:xfrm>
            <a:off x="457200" y="1988840"/>
            <a:ext cx="8229600" cy="4137323"/>
          </a:xfrm>
        </p:spPr>
        <p:txBody>
          <a:bodyPr/>
          <a:lstStyle/>
          <a:p>
            <a:r>
              <a:rPr lang="tr-TR" b="1" dirty="0" err="1" smtClean="0">
                <a:solidFill>
                  <a:srgbClr val="FF0000"/>
                </a:solidFill>
              </a:rPr>
              <a:t>G</a:t>
            </a:r>
            <a:r>
              <a:rPr lang="tr-TR" dirty="0" err="1" smtClean="0"/>
              <a:t>ültekin</a:t>
            </a:r>
            <a:r>
              <a:rPr lang="tr-TR" dirty="0" smtClean="0"/>
              <a:t> </a:t>
            </a:r>
            <a:r>
              <a:rPr lang="tr-TR" b="1" dirty="0" smtClean="0">
                <a:solidFill>
                  <a:srgbClr val="FF0000"/>
                </a:solidFill>
              </a:rPr>
              <a:t>M</a:t>
            </a:r>
            <a:r>
              <a:rPr lang="tr-TR" dirty="0" smtClean="0"/>
              <a:t>ah. </a:t>
            </a:r>
            <a:r>
              <a:rPr lang="tr-TR" b="1" dirty="0" err="1" smtClean="0">
                <a:solidFill>
                  <a:srgbClr val="FF0000"/>
                </a:solidFill>
              </a:rPr>
              <a:t>D</a:t>
            </a:r>
            <a:r>
              <a:rPr lang="tr-TR" dirty="0" err="1" smtClean="0"/>
              <a:t>iclekent</a:t>
            </a:r>
            <a:r>
              <a:rPr lang="tr-TR" dirty="0" smtClean="0"/>
              <a:t> </a:t>
            </a:r>
            <a:r>
              <a:rPr lang="tr-TR" b="1" dirty="0" smtClean="0">
                <a:solidFill>
                  <a:srgbClr val="FF0000"/>
                </a:solidFill>
              </a:rPr>
              <a:t>B</a:t>
            </a:r>
            <a:r>
              <a:rPr lang="tr-TR" dirty="0" smtClean="0"/>
              <a:t>ul.</a:t>
            </a:r>
          </a:p>
          <a:p>
            <a:r>
              <a:rPr lang="tr-TR" b="1" dirty="0" smtClean="0">
                <a:solidFill>
                  <a:srgbClr val="FF0000"/>
                </a:solidFill>
              </a:rPr>
              <a:t>Y</a:t>
            </a:r>
            <a:r>
              <a:rPr lang="tr-TR" dirty="0" smtClean="0"/>
              <a:t>ılmaz </a:t>
            </a:r>
            <a:r>
              <a:rPr lang="tr-TR" b="1" dirty="0" smtClean="0">
                <a:solidFill>
                  <a:srgbClr val="FF0000"/>
                </a:solidFill>
              </a:rPr>
              <a:t>G</a:t>
            </a:r>
            <a:r>
              <a:rPr lang="tr-TR" dirty="0" smtClean="0"/>
              <a:t>üney </a:t>
            </a:r>
            <a:r>
              <a:rPr lang="tr-TR" b="1" dirty="0" smtClean="0">
                <a:solidFill>
                  <a:srgbClr val="FF0000"/>
                </a:solidFill>
              </a:rPr>
              <a:t>C</a:t>
            </a:r>
            <a:r>
              <a:rPr lang="tr-TR" dirty="0" smtClean="0"/>
              <a:t>ad. </a:t>
            </a:r>
            <a:r>
              <a:rPr lang="tr-TR" b="1" dirty="0" smtClean="0">
                <a:solidFill>
                  <a:srgbClr val="FF0000"/>
                </a:solidFill>
              </a:rPr>
              <a:t>Ç</a:t>
            </a:r>
            <a:r>
              <a:rPr lang="tr-TR" dirty="0" smtClean="0"/>
              <a:t>içek </a:t>
            </a:r>
            <a:r>
              <a:rPr lang="tr-TR" b="1" dirty="0" smtClean="0">
                <a:solidFill>
                  <a:srgbClr val="FF0000"/>
                </a:solidFill>
              </a:rPr>
              <a:t>S</a:t>
            </a:r>
            <a:r>
              <a:rPr lang="tr-TR" dirty="0" smtClean="0"/>
              <a:t>ok. </a:t>
            </a:r>
            <a:r>
              <a:rPr lang="tr-TR" b="1" dirty="0" smtClean="0">
                <a:solidFill>
                  <a:srgbClr val="FF0000"/>
                </a:solidFill>
              </a:rPr>
              <a:t>K</a:t>
            </a:r>
            <a:r>
              <a:rPr lang="tr-TR" dirty="0" smtClean="0"/>
              <a:t>aya </a:t>
            </a:r>
            <a:r>
              <a:rPr lang="tr-TR" b="1" dirty="0" smtClean="0">
                <a:solidFill>
                  <a:srgbClr val="FF0000"/>
                </a:solidFill>
              </a:rPr>
              <a:t>A</a:t>
            </a:r>
            <a:r>
              <a:rPr lang="tr-TR" dirty="0" smtClean="0"/>
              <a:t>pt.</a:t>
            </a:r>
          </a:p>
          <a:p>
            <a:r>
              <a:rPr lang="tr-TR" b="1" dirty="0" smtClean="0">
                <a:solidFill>
                  <a:srgbClr val="FF0000"/>
                </a:solidFill>
              </a:rPr>
              <a:t>N</a:t>
            </a:r>
            <a:r>
              <a:rPr lang="tr-TR" dirty="0" smtClean="0"/>
              <a:t>u:11/3</a:t>
            </a:r>
          </a:p>
          <a:p>
            <a:endParaRPr lang="tr-TR" dirty="0"/>
          </a:p>
          <a:p>
            <a:r>
              <a:rPr lang="tr-TR" dirty="0" smtClean="0"/>
              <a:t>21100</a:t>
            </a:r>
            <a:r>
              <a:rPr lang="tr-TR" b="1" dirty="0" smtClean="0">
                <a:solidFill>
                  <a:srgbClr val="FF0000"/>
                </a:solidFill>
              </a:rPr>
              <a:t>K</a:t>
            </a:r>
            <a:r>
              <a:rPr lang="tr-TR" dirty="0" smtClean="0"/>
              <a:t>ayapınar /</a:t>
            </a:r>
            <a:r>
              <a:rPr lang="tr-TR" b="1" dirty="0" smtClean="0">
                <a:solidFill>
                  <a:srgbClr val="FF0000"/>
                </a:solidFill>
              </a:rPr>
              <a:t>D</a:t>
            </a:r>
            <a:r>
              <a:rPr lang="tr-TR" dirty="0" smtClean="0"/>
              <a:t>iyarbakır</a:t>
            </a:r>
            <a:endParaRPr lang="tr-TR" dirty="0"/>
          </a:p>
        </p:txBody>
      </p:sp>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Özel adlar büyük harfle başlar.</a:t>
            </a:r>
            <a:endParaRPr lang="tr-TR" dirty="0"/>
          </a:p>
        </p:txBody>
      </p:sp>
      <p:sp>
        <p:nvSpPr>
          <p:cNvPr id="3" name="2 İçerik Yer Tutucusu"/>
          <p:cNvSpPr>
            <a:spLocks noGrp="1"/>
          </p:cNvSpPr>
          <p:nvPr>
            <p:ph idx="1"/>
          </p:nvPr>
        </p:nvSpPr>
        <p:spPr>
          <a:xfrm>
            <a:off x="457200" y="2060848"/>
            <a:ext cx="8229600" cy="4065315"/>
          </a:xfrm>
        </p:spPr>
        <p:txBody>
          <a:bodyPr/>
          <a:lstStyle/>
          <a:p>
            <a:r>
              <a:rPr lang="tr-TR" dirty="0" smtClean="0"/>
              <a:t>Dayım </a:t>
            </a:r>
            <a:r>
              <a:rPr lang="tr-TR" b="1" dirty="0" smtClean="0">
                <a:solidFill>
                  <a:srgbClr val="FF0000"/>
                </a:solidFill>
              </a:rPr>
              <a:t>T</a:t>
            </a:r>
            <a:r>
              <a:rPr lang="tr-TR" dirty="0" smtClean="0"/>
              <a:t>ürk </a:t>
            </a:r>
            <a:r>
              <a:rPr lang="tr-TR" b="1" dirty="0" smtClean="0">
                <a:solidFill>
                  <a:srgbClr val="FF0000"/>
                </a:solidFill>
              </a:rPr>
              <a:t>H</a:t>
            </a:r>
            <a:r>
              <a:rPr lang="tr-TR" dirty="0" smtClean="0"/>
              <a:t>ava </a:t>
            </a:r>
            <a:r>
              <a:rPr lang="tr-TR" b="1" dirty="0" smtClean="0">
                <a:solidFill>
                  <a:srgbClr val="FF0000"/>
                </a:solidFill>
              </a:rPr>
              <a:t>K</a:t>
            </a:r>
            <a:r>
              <a:rPr lang="tr-TR" dirty="0" smtClean="0"/>
              <a:t>urumunda çalışıyor.</a:t>
            </a:r>
          </a:p>
          <a:p>
            <a:r>
              <a:rPr lang="tr-TR" dirty="0" smtClean="0"/>
              <a:t>Babam ve </a:t>
            </a:r>
            <a:r>
              <a:rPr lang="tr-TR" b="1" dirty="0" err="1" smtClean="0">
                <a:solidFill>
                  <a:srgbClr val="FF0000"/>
                </a:solidFill>
              </a:rPr>
              <a:t>Ş</a:t>
            </a:r>
            <a:r>
              <a:rPr lang="tr-TR" dirty="0" err="1" smtClean="0"/>
              <a:t>iyar</a:t>
            </a:r>
            <a:r>
              <a:rPr lang="tr-TR" dirty="0" smtClean="0"/>
              <a:t> amcam </a:t>
            </a:r>
            <a:r>
              <a:rPr lang="tr-TR" b="1" dirty="0" smtClean="0">
                <a:solidFill>
                  <a:srgbClr val="FF0000"/>
                </a:solidFill>
              </a:rPr>
              <a:t>İ</a:t>
            </a:r>
            <a:r>
              <a:rPr lang="tr-TR" dirty="0" smtClean="0"/>
              <a:t>zmir’e gittiler.</a:t>
            </a:r>
          </a:p>
          <a:p>
            <a:r>
              <a:rPr lang="tr-TR" dirty="0" smtClean="0"/>
              <a:t>Dün </a:t>
            </a:r>
            <a:r>
              <a:rPr lang="tr-TR" b="1" dirty="0" smtClean="0">
                <a:solidFill>
                  <a:srgbClr val="FF0000"/>
                </a:solidFill>
              </a:rPr>
              <a:t>B</a:t>
            </a:r>
            <a:r>
              <a:rPr lang="tr-TR" dirty="0" smtClean="0"/>
              <a:t>oncuk için mama aldık.</a:t>
            </a:r>
          </a:p>
          <a:p>
            <a:r>
              <a:rPr lang="tr-TR" dirty="0" smtClean="0"/>
              <a:t>Sinan “</a:t>
            </a:r>
            <a:r>
              <a:rPr lang="tr-TR" b="1" dirty="0" smtClean="0">
                <a:solidFill>
                  <a:srgbClr val="FF0000"/>
                </a:solidFill>
              </a:rPr>
              <a:t>Ç</a:t>
            </a:r>
            <a:r>
              <a:rPr lang="tr-TR" dirty="0" smtClean="0"/>
              <a:t>ocuk </a:t>
            </a:r>
            <a:r>
              <a:rPr lang="tr-TR" b="1" dirty="0" smtClean="0">
                <a:solidFill>
                  <a:srgbClr val="FF0000"/>
                </a:solidFill>
              </a:rPr>
              <a:t>K</a:t>
            </a:r>
            <a:r>
              <a:rPr lang="tr-TR" dirty="0" smtClean="0"/>
              <a:t>albi” adlı kitabı okuyor.</a:t>
            </a:r>
            <a:endParaRPr lang="tr-TR" dirty="0"/>
          </a:p>
        </p:txBody>
      </p:sp>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434282"/>
          </a:xfrm>
        </p:spPr>
        <p:txBody>
          <a:bodyPr anchor="t">
            <a:normAutofit/>
          </a:bodyPr>
          <a:lstStyle/>
          <a:p>
            <a:pPr algn="l"/>
            <a:r>
              <a:rPr lang="tr-TR" sz="3000" dirty="0" smtClean="0"/>
              <a:t>Kurum ve kuruluş adlarının kısaltmasında genellikle kelimelerin ilk harfi alınır. Bu harfler büyük harfle yazılır, sonuna nokta konulmaz. Büyük harfle yapılan kısaltmalara getirilen ekler, harflerin okunuşlarına uygun olur, ekler kesme işareti ile ayrılır.</a:t>
            </a:r>
            <a:endParaRPr lang="tr-TR" sz="3000" dirty="0"/>
          </a:p>
        </p:txBody>
      </p:sp>
      <p:sp>
        <p:nvSpPr>
          <p:cNvPr id="3" name="2 İçerik Yer Tutucusu"/>
          <p:cNvSpPr>
            <a:spLocks noGrp="1"/>
          </p:cNvSpPr>
          <p:nvPr>
            <p:ph idx="1"/>
          </p:nvPr>
        </p:nvSpPr>
        <p:spPr>
          <a:xfrm>
            <a:off x="457200" y="3068960"/>
            <a:ext cx="8229600" cy="3057203"/>
          </a:xfrm>
        </p:spPr>
        <p:txBody>
          <a:bodyPr/>
          <a:lstStyle/>
          <a:p>
            <a:r>
              <a:rPr lang="tr-TR" dirty="0" smtClean="0"/>
              <a:t>Türk Hava Yolların</a:t>
            </a:r>
            <a:r>
              <a:rPr lang="tr-TR" dirty="0" smtClean="0">
                <a:solidFill>
                  <a:srgbClr val="FF0000"/>
                </a:solidFill>
              </a:rPr>
              <a:t>dan</a:t>
            </a:r>
            <a:r>
              <a:rPr lang="tr-TR" dirty="0" smtClean="0"/>
              <a:t> : THY’</a:t>
            </a:r>
            <a:r>
              <a:rPr lang="tr-TR" dirty="0" smtClean="0">
                <a:solidFill>
                  <a:srgbClr val="FF0000"/>
                </a:solidFill>
              </a:rPr>
              <a:t>den</a:t>
            </a:r>
          </a:p>
          <a:p>
            <a:r>
              <a:rPr lang="tr-TR" dirty="0" smtClean="0"/>
              <a:t>Türkiye Büyük Millet Meclisi</a:t>
            </a:r>
            <a:r>
              <a:rPr lang="tr-TR" dirty="0" smtClean="0">
                <a:solidFill>
                  <a:srgbClr val="FF0000"/>
                </a:solidFill>
              </a:rPr>
              <a:t>ni : </a:t>
            </a:r>
            <a:r>
              <a:rPr lang="tr-TR" dirty="0" smtClean="0"/>
              <a:t>TBMM</a:t>
            </a:r>
            <a:r>
              <a:rPr lang="tr-TR" dirty="0" smtClean="0">
                <a:solidFill>
                  <a:srgbClr val="FF0000"/>
                </a:solidFill>
              </a:rPr>
              <a:t>’yi</a:t>
            </a:r>
            <a:endParaRPr lang="tr-TR" dirty="0">
              <a:solidFill>
                <a:srgbClr val="FF0000"/>
              </a:solidFill>
            </a:endParaRPr>
          </a:p>
        </p:txBody>
      </p:sp>
    </p:spTree>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222</TotalTime>
  <Words>575</Words>
  <Application>Microsoft Office PowerPoint</Application>
  <PresentationFormat>Ekran Gösterisi (4:3)</PresentationFormat>
  <Paragraphs>81</Paragraphs>
  <Slides>20</Slides>
  <Notes>0</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Gündönümü</vt:lpstr>
      <vt:lpstr>Slayt 1</vt:lpstr>
      <vt:lpstr>“Ki” cümlede  ek olarak veya bağlaç olarak kullanılabilir. Ek olan “ki” kendinden önceki kelimeyle bitişik yazılır. Ek olan “ki” cümleden çıkarıldığında cümlenin anlamı bozulur</vt:lpstr>
      <vt:lpstr>Bağlaç olan “ki” , kendinden önceki kelimeden ayrı yazılır. Ayrı yazılan “ki” iki cümleyi birbirine bağlar. Bağlaç olan “ki” cümleden çıkarıldığında cümlenin anlamı bozulmaz.</vt:lpstr>
      <vt:lpstr>Büyük Harflerin Kullanıldığı Yerler</vt:lpstr>
      <vt:lpstr>Şiirlerin her dizesi büyük harfle başlar. Şiir , masal, öykü ve metin başlıkları büyük harfle başlar. İstenilirse başlığın her harfi de büyük yazılabilir.</vt:lpstr>
      <vt:lpstr>Mektuplardaki seslenişler büyük harfle başlar.</vt:lpstr>
      <vt:lpstr>Adreslerdeki her kelimenin ilk harfi büyük yazılır.</vt:lpstr>
      <vt:lpstr>Özel adlar büyük harfle başlar.</vt:lpstr>
      <vt:lpstr>Kurum ve kuruluş adlarının kısaltmasında genellikle kelimelerin ilk harfi alınır. Bu harfler büyük harfle yazılır, sonuna nokta konulmaz. Büyük harfle yapılan kısaltmalara getirilen ekler, harflerin okunuşlarına uygun olur, ekler kesme işareti ile ayrılır.</vt:lpstr>
      <vt:lpstr>Tek kelimeden oluşmuş adlar kısaltılırken kelimenin bir veya birkaç harfi alınır ve genellikle sonuna nokta konulur.</vt:lpstr>
      <vt:lpstr>Yön kısaltmalarında büyük harf kullanılır. Ölçü kısaltmalarında küçük harf kullanılır. Yön ve ölçü kısaltmalarında nokta kullanılmaz.</vt:lpstr>
      <vt:lpstr>Küçük harfle yapılan kısaltmalara getirilen ekler, kelimelerin okunuşuna uygun olur. </vt:lpstr>
      <vt:lpstr>Sayılar,  metinlerde yazıyla yazılır.sayıları oluşturan kelimeler ayrı yazılır. Sayılar çek, senet gibi belgelerde bitişik yazılır.</vt:lpstr>
      <vt:lpstr>Matematikle ilgili problem ve cümlelerde sayılar , rakamla yazılır. Rakamla yazılan sayılara getirilen ekler kesme işareti ile ayrılır. </vt:lpstr>
      <vt:lpstr>Gün, Ay , Tarih ve saatlerin Yazımı</vt:lpstr>
      <vt:lpstr>Tarihin tamamı belli ise ay ve gün adları büyük harfle başlar. Gün ve yılı belirten sayılar rakamla yazılır.</vt:lpstr>
      <vt:lpstr>Tarihin tamamı cümlede verilmemesine karşın , belirli bir günü belirten tarihlerde ay adları büyük harfle başlar.</vt:lpstr>
      <vt:lpstr>Saat belirten sayılar, genellikle rakamla yazılır. Saat ve dakika belirten sayıların arasına nokta konur. </vt:lpstr>
      <vt:lpstr>“Mi”  soru eki, kendinden önceki kelimeden ayrı yazılır. “mi” soru ekine getirilen diğer ekler  bitişik yazılır. </vt:lpstr>
      <vt:lpstr>Slayt 20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dcterms:created xsi:type="dcterms:W3CDTF">2014-04-08T18:19:57Z</dcterms:created>
  <dcterms:modified xsi:type="dcterms:W3CDTF">2014-04-20T08:21:46Z</dcterms:modified>
  <cp:category>www.sorubak.com</cp:category>
</cp:coreProperties>
</file>