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heme/themeOverride3.xml" ContentType="application/vnd.openxmlformats-officedocument.themeOverride+xml"/>
  <Default Extension="wmf" ContentType="image/x-wmf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CCECFF"/>
    <a:srgbClr val="006600"/>
    <a:srgbClr val="996633"/>
    <a:srgbClr val="CC3399"/>
    <a:srgbClr val="7E2D08"/>
    <a:srgbClr val="66FF33"/>
    <a:srgbClr val="33CC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CA1E0-B847-41D5-B4D0-BB272EF74BD1}" type="datetimeFigureOut">
              <a:rPr lang="tr-TR" smtClean="0"/>
              <a:pPr/>
              <a:t>08.05.2014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C5C1F-8F1E-4E5F-979D-AEBD05C8E4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867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C5C1F-8F1E-4E5F-979D-AEBD05C8E416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09188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AA29AB-0609-43C3-B94B-14BF0C033245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27171422"/>
      </p:ext>
    </p:extLst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01C38-7616-44C4-B97B-2F7CB04DC7E7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67055201"/>
      </p:ext>
    </p:extLst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A1A1-5354-49F7-B6FF-1E4234C140D8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28329254"/>
      </p:ext>
    </p:extLst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Başlık, İçerik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4ED9F10-0DE5-4D79-90D1-F973683AA263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24277097"/>
      </p:ext>
    </p:extLst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E4A19-6128-480B-B23E-44CA9282F497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62252005"/>
      </p:ext>
    </p:extLst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E6156E-4106-48D8-AEC5-1C77538CDE8C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03593908"/>
      </p:ext>
    </p:extLst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F9C216-442E-4033-919E-11D0E9BC1A1B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01000349"/>
      </p:ext>
    </p:extLst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B15C8-2568-4817-A9DA-07E1CE40E06F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47960082"/>
      </p:ext>
    </p:extLst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8EAAD2-B1E3-4284-B2BB-24B8B3A6C86C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78230431"/>
      </p:ext>
    </p:extLst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B8553E-81D9-4DFB-BF7A-A9DEF4EDF556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80309790"/>
      </p:ext>
    </p:extLst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F69C8-512E-487B-8C33-40DBBCEB6150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32735793"/>
      </p:ext>
    </p:extLst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85049-6682-4D36-8C23-9423DEC0D4A9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15587568"/>
      </p:ext>
    </p:extLst>
  </p:cSld>
  <p:clrMapOvr>
    <a:masterClrMapping/>
  </p:clrMapOvr>
  <p:transition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2BD1C78E-FC75-4B67-AA65-71F163DA3CE8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>
    <p:sndAc>
      <p:stSnd>
        <p:snd r:embed="rId14" name="camera.wav"/>
      </p:stSnd>
    </p:sndAc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12.xml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7.bin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3.x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2.jpeg"/><Relationship Id="rId10" Type="http://schemas.openxmlformats.org/officeDocument/2006/relationships/oleObject" Target="../embeddings/oleObject5.bin"/><Relationship Id="rId4" Type="http://schemas.openxmlformats.org/officeDocument/2006/relationships/audio" Target="../media/audio1.wav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9.bin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4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1.bin"/><Relationship Id="rId2" Type="http://schemas.openxmlformats.org/officeDocument/2006/relationships/vmlDrawing" Target="../drawings/vmlDrawing3.vml"/><Relationship Id="rId1" Type="http://schemas.openxmlformats.org/officeDocument/2006/relationships/themeOverride" Target="../theme/themeOverride5.x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2.bin"/><Relationship Id="rId2" Type="http://schemas.openxmlformats.org/officeDocument/2006/relationships/vmlDrawing" Target="../drawings/vmlDrawing4.v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Line 9"/>
          <p:cNvSpPr>
            <a:spLocks noChangeShapeType="1"/>
          </p:cNvSpPr>
          <p:nvPr/>
        </p:nvSpPr>
        <p:spPr bwMode="auto">
          <a:xfrm>
            <a:off x="1979613" y="4365625"/>
            <a:ext cx="388778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b="1">
                <a:solidFill>
                  <a:srgbClr val="33CCCC"/>
                </a:solidFill>
              </a:rPr>
              <a:t>BİR BASİT KESRİ SAYI DOĞRUSUNDA GÖSTERİRKEN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900113" y="1844675"/>
            <a:ext cx="72723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tr-TR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042988" y="1773238"/>
            <a:ext cx="6697662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itchFamily="2" charset="2"/>
              <a:buChar char="Ø"/>
            </a:pPr>
            <a:r>
              <a:rPr lang="tr-TR" sz="2800" dirty="0"/>
              <a:t>Önce bir sayı doğrusu çizeriz</a:t>
            </a:r>
            <a:r>
              <a:rPr lang="tr-TR" sz="2800" dirty="0" smtClean="0"/>
              <a:t>.</a:t>
            </a:r>
            <a:r>
              <a:rPr lang="tr-TR" sz="2800" u="sng" dirty="0" smtClean="0">
                <a:hlinkClick r:id="rId5"/>
              </a:rPr>
              <a:t> www.</a:t>
            </a:r>
            <a:r>
              <a:rPr lang="tr-TR" sz="2800" u="sng" dirty="0" err="1" smtClean="0">
                <a:hlinkClick r:id="rId5"/>
              </a:rPr>
              <a:t>sorubak</a:t>
            </a:r>
            <a:r>
              <a:rPr lang="tr-TR" sz="2800" u="sng" dirty="0" smtClean="0">
                <a:hlinkClick r:id="rId5"/>
              </a:rPr>
              <a:t>.com</a:t>
            </a:r>
            <a:r>
              <a:rPr lang="tr-TR" sz="2800" dirty="0" smtClean="0"/>
              <a:t> </a:t>
            </a:r>
          </a:p>
          <a:p>
            <a:pPr>
              <a:spcBef>
                <a:spcPct val="50000"/>
              </a:spcBef>
              <a:buClr>
                <a:schemeClr val="folHlink"/>
              </a:buClr>
              <a:buFont typeface="Wingdings" pitchFamily="2" charset="2"/>
              <a:buChar char="Ø"/>
            </a:pPr>
            <a:endParaRPr lang="tr-TR" sz="2800" dirty="0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4213" y="2708275"/>
            <a:ext cx="77755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6600"/>
              </a:buClr>
              <a:buFont typeface="Wingdings" pitchFamily="2" charset="2"/>
              <a:buChar char="Ø"/>
            </a:pPr>
            <a:r>
              <a:rPr lang="tr-TR" sz="2800"/>
              <a:t>Basit kesir 0 ile 1 arasında olacağından , sayı doğrusuna 0 ve 1 sayılarını yerleştiririz.</a:t>
            </a:r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>
            <a:off x="1763713" y="2349500"/>
            <a:ext cx="5761037" cy="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1763713" y="4365625"/>
            <a:ext cx="55451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tr-TR" sz="2800" b="1">
                <a:solidFill>
                  <a:srgbClr val="CC3399"/>
                </a:solidFill>
              </a:rPr>
              <a:t>    </a:t>
            </a:r>
            <a:r>
              <a:rPr lang="tr-TR" sz="2800" b="1">
                <a:solidFill>
                  <a:srgbClr val="CCECFF"/>
                </a:solidFill>
              </a:rPr>
              <a:t>0                             1</a:t>
            </a:r>
            <a:endParaRPr lang="tr-TR" sz="4000" b="1">
              <a:solidFill>
                <a:srgbClr val="CCECFF"/>
              </a:solidFill>
            </a:endParaRPr>
          </a:p>
        </p:txBody>
      </p:sp>
      <p:sp>
        <p:nvSpPr>
          <p:cNvPr id="2060" name="Line 12"/>
          <p:cNvSpPr>
            <a:spLocks noChangeShapeType="1"/>
          </p:cNvSpPr>
          <p:nvPr/>
        </p:nvSpPr>
        <p:spPr bwMode="auto">
          <a:xfrm>
            <a:off x="2339975" y="42926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64" name="Line 16"/>
          <p:cNvSpPr>
            <a:spLocks noChangeShapeType="1"/>
          </p:cNvSpPr>
          <p:nvPr/>
        </p:nvSpPr>
        <p:spPr bwMode="auto">
          <a:xfrm>
            <a:off x="5435600" y="4292600"/>
            <a:ext cx="0" cy="144463"/>
          </a:xfrm>
          <a:prstGeom prst="line">
            <a:avLst/>
          </a:prstGeom>
          <a:noFill/>
          <a:ln w="76200">
            <a:solidFill>
              <a:srgbClr val="FF99CC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 animBg="1"/>
      <p:bldP spid="2052" grpId="0"/>
      <p:bldP spid="2055" grpId="0"/>
      <p:bldP spid="2056" grpId="0"/>
      <p:bldP spid="2058" grpId="0" animBg="1"/>
      <p:bldP spid="2059" grpId="0"/>
      <p:bldP spid="2060" grpId="0" animBg="1"/>
      <p:bldP spid="206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996633"/>
              </a:buClr>
              <a:buFont typeface="Wingdings" pitchFamily="2" charset="2"/>
              <a:buChar char="Ø"/>
            </a:pPr>
            <a:r>
              <a:rPr lang="tr-TR" sz="2800"/>
              <a:t>Verilen basit kesrin paydası kaç ise 0 ve 1 arasını o kadar eşit parçalara ayırırız.</a:t>
            </a:r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2051050" y="2420938"/>
            <a:ext cx="388778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268538" y="1844675"/>
            <a:ext cx="44640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tr-TR" sz="3200" b="1">
                <a:solidFill>
                  <a:srgbClr val="66FF33"/>
                </a:solidFill>
              </a:rPr>
              <a:t>0                         1</a:t>
            </a:r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2484438" y="23495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3276600" y="23495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>
            <a:off x="4140200" y="23495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>
            <a:off x="4787900" y="23495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4107" name="Line 11"/>
          <p:cNvSpPr>
            <a:spLocks noChangeShapeType="1"/>
          </p:cNvSpPr>
          <p:nvPr/>
        </p:nvSpPr>
        <p:spPr bwMode="auto">
          <a:xfrm>
            <a:off x="5580063" y="23495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1692275" y="3357563"/>
            <a:ext cx="6192838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A8A4FA"/>
              </a:buClr>
              <a:buFont typeface="Wingdings" pitchFamily="2" charset="2"/>
              <a:buChar char="Ø"/>
            </a:pPr>
            <a:r>
              <a:rPr lang="tr-TR" sz="2800"/>
              <a:t>Kesrin pay sayısı kaç ise 0 ‘dan sağa doğru o bölünen noktaların üzerinde istenilen kesrin yeri belirlenir.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 animBg="1"/>
      <p:bldP spid="4103" grpId="0" animBg="1"/>
      <p:bldP spid="4104" grpId="0" animBg="1"/>
      <p:bldP spid="4105" grpId="0" animBg="1"/>
      <p:bldP spid="4106" grpId="0" animBg="1"/>
      <p:bldP spid="4107" grpId="0" animBg="1"/>
      <p:bldP spid="41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6084888" y="2565400"/>
            <a:ext cx="266382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tr-TR" sz="2400"/>
              <a:t>0 ve 1 arası dört eş parçaya bölündü.</a:t>
            </a:r>
          </a:p>
          <a:p>
            <a:pPr algn="l">
              <a:spcBef>
                <a:spcPct val="50000"/>
              </a:spcBef>
            </a:pPr>
            <a:r>
              <a:rPr lang="tr-TR" sz="2400"/>
              <a:t>    kesri 1. çizgidir</a:t>
            </a:r>
          </a:p>
          <a:p>
            <a:pPr algn="l">
              <a:spcBef>
                <a:spcPct val="50000"/>
              </a:spcBef>
            </a:pPr>
            <a:endParaRPr lang="tr-TR" sz="2400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971550" y="3716338"/>
            <a:ext cx="388778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>
                <a:solidFill>
                  <a:srgbClr val="FF6600"/>
                </a:solidFill>
              </a:rPr>
              <a:t>ÖRNEK-1</a:t>
            </a:r>
            <a:r>
              <a:rPr lang="tr-TR" sz="4000"/>
              <a:t/>
            </a:r>
            <a:br>
              <a:rPr lang="tr-TR" sz="4000"/>
            </a:br>
            <a:endParaRPr lang="tr-TR" sz="4000"/>
          </a:p>
        </p:txBody>
      </p:sp>
      <p:graphicFrame>
        <p:nvGraphicFramePr>
          <p:cNvPr id="6166" name="Object 22"/>
          <p:cNvGraphicFramePr>
            <a:graphicFrameLocks noChangeAspect="1"/>
          </p:cNvGraphicFramePr>
          <p:nvPr>
            <p:ph sz="half" idx="1"/>
          </p:nvPr>
        </p:nvGraphicFramePr>
        <p:xfrm>
          <a:off x="1908175" y="3789363"/>
          <a:ext cx="525463" cy="1308100"/>
        </p:xfrm>
        <a:graphic>
          <a:graphicData uri="http://schemas.openxmlformats.org/presentationml/2006/ole">
            <p:oleObj spid="_x0000_s6182" name="Denklem" r:id="rId6" imgW="152334" imgH="393529" progId="Equation.3">
              <p:embed/>
            </p:oleObj>
          </a:graphicData>
        </a:graphic>
      </p:graphicFrame>
      <p:graphicFrame>
        <p:nvGraphicFramePr>
          <p:cNvPr id="6177" name="Object 33"/>
          <p:cNvGraphicFramePr>
            <a:graphicFrameLocks noChangeAspect="1"/>
          </p:cNvGraphicFramePr>
          <p:nvPr>
            <p:ph sz="quarter" idx="2"/>
          </p:nvPr>
        </p:nvGraphicFramePr>
        <p:xfrm>
          <a:off x="6011863" y="3644900"/>
          <a:ext cx="463550" cy="1150938"/>
        </p:xfrm>
        <a:graphic>
          <a:graphicData uri="http://schemas.openxmlformats.org/presentationml/2006/ole">
            <p:oleObj spid="_x0000_s6183" name="Denklem" r:id="rId7" imgW="152334" imgH="393529" progId="Equation.3">
              <p:embed/>
            </p:oleObj>
          </a:graphicData>
        </a:graphic>
      </p:graphicFrame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95288" y="1268413"/>
            <a:ext cx="8280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tr-TR"/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827088" y="1700213"/>
          <a:ext cx="758825" cy="1584325"/>
        </p:xfrm>
        <a:graphic>
          <a:graphicData uri="http://schemas.openxmlformats.org/presentationml/2006/ole">
            <p:oleObj spid="_x0000_s6184" name="Denklem" r:id="rId8" imgW="152334" imgH="393529" progId="Equation.3">
              <p:embed/>
            </p:oleObj>
          </a:graphicData>
        </a:graphic>
      </p:graphicFrame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908175" y="1916113"/>
            <a:ext cx="6264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tr-TR" sz="2400"/>
              <a:t>Kesrini sayı doğrusunda gösterelim.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1187450" y="3213100"/>
            <a:ext cx="4464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tr-TR" sz="2800" b="1">
                <a:solidFill>
                  <a:srgbClr val="CC0099"/>
                </a:solidFill>
              </a:rPr>
              <a:t>0                            1</a:t>
            </a:r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>
            <a:off x="1331913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2124075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>
            <a:off x="2843213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163" name="Line 19"/>
          <p:cNvSpPr>
            <a:spLocks noChangeShapeType="1"/>
          </p:cNvSpPr>
          <p:nvPr/>
        </p:nvSpPr>
        <p:spPr bwMode="auto">
          <a:xfrm>
            <a:off x="3635375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164" name="Line 20"/>
          <p:cNvSpPr>
            <a:spLocks noChangeShapeType="1"/>
          </p:cNvSpPr>
          <p:nvPr/>
        </p:nvSpPr>
        <p:spPr bwMode="auto">
          <a:xfrm>
            <a:off x="4356100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6168" name="Object 24"/>
          <p:cNvGraphicFramePr>
            <a:graphicFrameLocks noChangeAspect="1"/>
          </p:cNvGraphicFramePr>
          <p:nvPr/>
        </p:nvGraphicFramePr>
        <p:xfrm>
          <a:off x="1187450" y="3789363"/>
          <a:ext cx="309563" cy="792162"/>
        </p:xfrm>
        <a:graphic>
          <a:graphicData uri="http://schemas.openxmlformats.org/presentationml/2006/ole">
            <p:oleObj spid="_x0000_s6185" name="Denklem" r:id="rId9" imgW="152334" imgH="393529" progId="Equation.3">
              <p:embed/>
            </p:oleObj>
          </a:graphicData>
        </a:graphic>
      </p:graphicFrame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6170" name="Object 26"/>
          <p:cNvGraphicFramePr>
            <a:graphicFrameLocks noChangeAspect="1"/>
          </p:cNvGraphicFramePr>
          <p:nvPr/>
        </p:nvGraphicFramePr>
        <p:xfrm>
          <a:off x="2700338" y="3860800"/>
          <a:ext cx="309562" cy="792163"/>
        </p:xfrm>
        <a:graphic>
          <a:graphicData uri="http://schemas.openxmlformats.org/presentationml/2006/ole">
            <p:oleObj spid="_x0000_s6186" name="Denklem" r:id="rId10" imgW="152334" imgH="393529" progId="Equation.3">
              <p:embed/>
            </p:oleObj>
          </a:graphicData>
        </a:graphic>
      </p:graphicFrame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6172" name="Object 28"/>
          <p:cNvGraphicFramePr>
            <a:graphicFrameLocks noChangeAspect="1"/>
          </p:cNvGraphicFramePr>
          <p:nvPr/>
        </p:nvGraphicFramePr>
        <p:xfrm>
          <a:off x="3492500" y="3860800"/>
          <a:ext cx="336550" cy="863600"/>
        </p:xfrm>
        <a:graphic>
          <a:graphicData uri="http://schemas.openxmlformats.org/presentationml/2006/ole">
            <p:oleObj spid="_x0000_s6187" name="Denklem" r:id="rId11" imgW="152334" imgH="393529" progId="Equation.3">
              <p:embed/>
            </p:oleObj>
          </a:graphicData>
        </a:graphic>
      </p:graphicFrame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6174" name="Object 30"/>
          <p:cNvGraphicFramePr>
            <a:graphicFrameLocks noChangeAspect="1"/>
          </p:cNvGraphicFramePr>
          <p:nvPr/>
        </p:nvGraphicFramePr>
        <p:xfrm>
          <a:off x="4284663" y="3860800"/>
          <a:ext cx="307975" cy="792163"/>
        </p:xfrm>
        <a:graphic>
          <a:graphicData uri="http://schemas.openxmlformats.org/presentationml/2006/ole">
            <p:oleObj spid="_x0000_s6188" name="Denklem" r:id="rId12" imgW="152334" imgH="393529" progId="Equation.3">
              <p:embed/>
            </p:oleObj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6" dur="80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7" dur="80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80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6" grpId="0"/>
      <p:bldP spid="6159" grpId="0" animBg="1"/>
      <p:bldP spid="6148" grpId="0"/>
      <p:bldP spid="6156" grpId="0"/>
      <p:bldP spid="6158" grpId="0"/>
      <p:bldP spid="6160" grpId="0" animBg="1"/>
      <p:bldP spid="6161" grpId="0" animBg="1"/>
      <p:bldP spid="6162" grpId="0" animBg="1"/>
      <p:bldP spid="6163" grpId="0" animBg="1"/>
      <p:bldP spid="61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/>
              <a:t/>
            </a:r>
            <a:br>
              <a:rPr lang="tr-TR" sz="4000"/>
            </a:br>
            <a:r>
              <a:rPr lang="tr-TR" sz="4000">
                <a:solidFill>
                  <a:srgbClr val="FF6600"/>
                </a:solidFill>
              </a:rPr>
              <a:t>ÖRNEK-2</a:t>
            </a:r>
            <a:br>
              <a:rPr lang="tr-TR" sz="4000">
                <a:solidFill>
                  <a:srgbClr val="FF6600"/>
                </a:solidFill>
              </a:rPr>
            </a:br>
            <a:r>
              <a:rPr lang="tr-TR" sz="4000"/>
              <a:t/>
            </a:r>
            <a:br>
              <a:rPr lang="tr-TR" sz="4000"/>
            </a:br>
            <a:r>
              <a:rPr lang="tr-TR" sz="4000"/>
              <a:t>A=     kesrini sayı doğrusunda gösterelim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11269" name="Object 5"/>
          <p:cNvGraphicFramePr>
            <a:graphicFrameLocks noChangeAspect="1"/>
          </p:cNvGraphicFramePr>
          <p:nvPr/>
        </p:nvGraphicFramePr>
        <p:xfrm>
          <a:off x="2124075" y="1196975"/>
          <a:ext cx="477838" cy="1223963"/>
        </p:xfrm>
        <a:graphic>
          <a:graphicData uri="http://schemas.openxmlformats.org/presentationml/2006/ole">
            <p:oleObj spid="_x0000_s11284" name="Denklem" r:id="rId6" imgW="152334" imgH="393529" progId="Equation.3">
              <p:embed/>
            </p:oleObj>
          </a:graphicData>
        </a:graphic>
      </p:graphicFrame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187450" y="3213100"/>
            <a:ext cx="52562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tr-TR" sz="2800" b="1">
                <a:solidFill>
                  <a:srgbClr val="CC0099"/>
                </a:solidFill>
              </a:rPr>
              <a:t>0                     A                      1</a:t>
            </a:r>
            <a:r>
              <a:rPr lang="tr-TR" sz="2000">
                <a:solidFill>
                  <a:srgbClr val="CC3399"/>
                </a:solidFill>
              </a:rPr>
              <a:t>     </a:t>
            </a:r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971550" y="3716338"/>
            <a:ext cx="56165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2051050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>
            <a:off x="2843213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3635375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4427538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>
            <a:off x="5292725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278" name="Line 14"/>
          <p:cNvSpPr>
            <a:spLocks noChangeShapeType="1"/>
          </p:cNvSpPr>
          <p:nvPr/>
        </p:nvSpPr>
        <p:spPr bwMode="auto">
          <a:xfrm>
            <a:off x="1331913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6084888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graphicFrame>
        <p:nvGraphicFramePr>
          <p:cNvPr id="11280" name="Object 16"/>
          <p:cNvGraphicFramePr>
            <a:graphicFrameLocks noChangeAspect="1"/>
          </p:cNvGraphicFramePr>
          <p:nvPr>
            <p:ph idx="1"/>
          </p:nvPr>
        </p:nvGraphicFramePr>
        <p:xfrm>
          <a:off x="3419475" y="3789363"/>
          <a:ext cx="604838" cy="1504950"/>
        </p:xfrm>
        <a:graphic>
          <a:graphicData uri="http://schemas.openxmlformats.org/presentationml/2006/ole">
            <p:oleObj spid="_x0000_s11285" name="Denklem" r:id="rId7" imgW="152334" imgH="393529" progId="Equation.3">
              <p:embed/>
            </p:oleObj>
          </a:graphicData>
        </a:graphic>
      </p:graphicFrame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6588125" y="2708275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tr-TR"/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6877050" y="2636838"/>
            <a:ext cx="1798638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tr-TR"/>
              <a:t>0 ve 1 arası altı eş parçaya bölündü.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8" grpId="1"/>
      <p:bldP spid="11271" grpId="0"/>
      <p:bldP spid="11272" grpId="0" animBg="1"/>
      <p:bldP spid="11273" grpId="0" animBg="1"/>
      <p:bldP spid="11274" grpId="0" animBg="1"/>
      <p:bldP spid="11275" grpId="0" animBg="1"/>
      <p:bldP spid="11276" grpId="0" animBg="1"/>
      <p:bldP spid="11277" grpId="0" animBg="1"/>
      <p:bldP spid="11278" grpId="0" animBg="1"/>
      <p:bldP spid="11279" grpId="0" animBg="1"/>
      <p:bldP spid="112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611188" y="5084763"/>
            <a:ext cx="7993062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tr-TR"/>
              <a:t>CEVAP:0 ile 1 arası 3 eş parçaya bölündüğü için kesrin paydası 3’tür.A sıfırdan sağa doğru 2. noktadır.Payı 2 olur.Bu kesir </a:t>
            </a:r>
          </a:p>
          <a:p>
            <a:pPr algn="l">
              <a:spcBef>
                <a:spcPct val="50000"/>
              </a:spcBef>
            </a:pPr>
            <a:r>
              <a:rPr lang="tr-TR"/>
              <a:t>A=       olur</a:t>
            </a:r>
          </a:p>
          <a:p>
            <a:pPr algn="l">
              <a:spcBef>
                <a:spcPct val="50000"/>
              </a:spcBef>
            </a:pPr>
            <a:endParaRPr lang="tr-TR"/>
          </a:p>
        </p:txBody>
      </p:sp>
      <p:graphicFrame>
        <p:nvGraphicFramePr>
          <p:cNvPr id="14348" name="Object 12"/>
          <p:cNvGraphicFramePr>
            <a:graphicFrameLocks noChangeAspect="1"/>
          </p:cNvGraphicFramePr>
          <p:nvPr/>
        </p:nvGraphicFramePr>
        <p:xfrm>
          <a:off x="971550" y="5373688"/>
          <a:ext cx="420688" cy="1079500"/>
        </p:xfrm>
        <a:graphic>
          <a:graphicData uri="http://schemas.openxmlformats.org/presentationml/2006/ole">
            <p:oleObj spid="_x0000_s14352" name="Denklem" r:id="rId6" imgW="152334" imgH="393529" progId="Equation.3">
              <p:embed/>
            </p:oleObj>
          </a:graphicData>
        </a:graphic>
      </p:graphicFrame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1557338"/>
            <a:ext cx="8218488" cy="1417637"/>
          </a:xfrm>
        </p:spPr>
        <p:txBody>
          <a:bodyPr/>
          <a:lstStyle/>
          <a:p>
            <a:r>
              <a:rPr lang="tr-TR" sz="4000">
                <a:solidFill>
                  <a:srgbClr val="FF6600"/>
                </a:solidFill>
              </a:rPr>
              <a:t>ÖRNEK-3</a:t>
            </a:r>
            <a:r>
              <a:rPr lang="tr-TR" sz="4000"/>
              <a:t/>
            </a:r>
            <a:br>
              <a:rPr lang="tr-TR" sz="4000"/>
            </a:br>
            <a:r>
              <a:rPr lang="tr-TR" sz="4000"/>
              <a:t>Sayı doğrusunda gösterilen A noktası hangi basit kesre karşı gelir?</a:t>
            </a:r>
            <a:br>
              <a:rPr lang="tr-TR" sz="4000"/>
            </a:br>
            <a:endParaRPr lang="tr-TR" sz="4000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>
            <a:off x="971550" y="3716338"/>
            <a:ext cx="56165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4284663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1331913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>
            <a:off x="6084888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2627313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1187450" y="3141663"/>
            <a:ext cx="52562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tr-TR" sz="2800">
                <a:solidFill>
                  <a:srgbClr val="CC3399"/>
                </a:solidFill>
              </a:rPr>
              <a:t>0                           </a:t>
            </a:r>
            <a:r>
              <a:rPr lang="tr-TR" sz="2800" b="1">
                <a:solidFill>
                  <a:srgbClr val="006600"/>
                </a:solidFill>
              </a:rPr>
              <a:t>A  </a:t>
            </a:r>
            <a:r>
              <a:rPr lang="tr-TR" sz="2800">
                <a:solidFill>
                  <a:srgbClr val="CC3399"/>
                </a:solidFill>
              </a:rPr>
              <a:t>              1</a:t>
            </a:r>
            <a:r>
              <a:rPr lang="tr-TR" sz="2000">
                <a:solidFill>
                  <a:srgbClr val="CC3399"/>
                </a:solidFill>
              </a:rPr>
              <a:t>     </a:t>
            </a: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14350" name="Object 14"/>
          <p:cNvGraphicFramePr>
            <a:graphicFrameLocks noChangeAspect="1"/>
          </p:cNvGraphicFramePr>
          <p:nvPr>
            <p:ph idx="1"/>
          </p:nvPr>
        </p:nvGraphicFramePr>
        <p:xfrm>
          <a:off x="4095750" y="3971925"/>
          <a:ext cx="341313" cy="849313"/>
        </p:xfrm>
        <a:graphic>
          <a:graphicData uri="http://schemas.openxmlformats.org/presentationml/2006/ole">
            <p:oleObj spid="_x0000_s14353" name="Denklem" r:id="rId7" imgW="152334" imgH="393529" progId="Equation.3">
              <p:embed/>
            </p:oleObj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/>
      <p:bldP spid="14340" grpId="0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981075"/>
            <a:ext cx="8208962" cy="1727200"/>
          </a:xfrm>
        </p:spPr>
        <p:txBody>
          <a:bodyPr/>
          <a:lstStyle/>
          <a:p>
            <a:r>
              <a:rPr lang="tr-TR" sz="4000">
                <a:solidFill>
                  <a:srgbClr val="FF6600"/>
                </a:solidFill>
              </a:rPr>
              <a:t>ÖRNEK-4</a:t>
            </a:r>
            <a:r>
              <a:rPr lang="tr-TR" sz="4000"/>
              <a:t/>
            </a:r>
            <a:br>
              <a:rPr lang="tr-TR" sz="4000"/>
            </a:br>
            <a:r>
              <a:rPr lang="tr-TR" sz="4000"/>
              <a:t>Sayı doğrusunda gösterilen A ve B noktaları hangi kesre karşılık gelir?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187450" y="3141663"/>
            <a:ext cx="568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tr-TR" sz="2000">
                <a:solidFill>
                  <a:srgbClr val="CC3399"/>
                </a:solidFill>
              </a:rPr>
              <a:t>0                      </a:t>
            </a:r>
            <a:r>
              <a:rPr lang="tr-TR" sz="3600">
                <a:solidFill>
                  <a:srgbClr val="CC3399"/>
                </a:solidFill>
              </a:rPr>
              <a:t>A</a:t>
            </a:r>
            <a:r>
              <a:rPr lang="tr-TR" sz="3600" b="1">
                <a:solidFill>
                  <a:srgbClr val="006600"/>
                </a:solidFill>
              </a:rPr>
              <a:t> </a:t>
            </a:r>
            <a:r>
              <a:rPr lang="tr-TR" sz="2000" b="1">
                <a:solidFill>
                  <a:srgbClr val="006600"/>
                </a:solidFill>
              </a:rPr>
              <a:t> </a:t>
            </a:r>
            <a:r>
              <a:rPr lang="tr-TR" sz="2000">
                <a:solidFill>
                  <a:srgbClr val="CC3399"/>
                </a:solidFill>
              </a:rPr>
              <a:t>                           </a:t>
            </a:r>
            <a:r>
              <a:rPr lang="tr-TR" sz="3600">
                <a:solidFill>
                  <a:srgbClr val="CC3399"/>
                </a:solidFill>
              </a:rPr>
              <a:t>B</a:t>
            </a:r>
            <a:r>
              <a:rPr lang="tr-TR" sz="2000">
                <a:solidFill>
                  <a:srgbClr val="CC3399"/>
                </a:solidFill>
              </a:rPr>
              <a:t>         1     </a:t>
            </a:r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971550" y="3716338"/>
            <a:ext cx="6121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>
            <a:off x="1331913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>
            <a:off x="6372225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18" name="Line 10"/>
          <p:cNvSpPr>
            <a:spLocks noChangeShapeType="1"/>
          </p:cNvSpPr>
          <p:nvPr/>
        </p:nvSpPr>
        <p:spPr bwMode="auto">
          <a:xfrm>
            <a:off x="2195513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>
            <a:off x="3059113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>
            <a:off x="3924300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>
            <a:off x="4716463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22" name="Line 14"/>
          <p:cNvSpPr>
            <a:spLocks noChangeShapeType="1"/>
          </p:cNvSpPr>
          <p:nvPr/>
        </p:nvSpPr>
        <p:spPr bwMode="auto">
          <a:xfrm>
            <a:off x="5508625" y="3644900"/>
            <a:ext cx="0" cy="144463"/>
          </a:xfrm>
          <a:prstGeom prst="line">
            <a:avLst/>
          </a:prstGeom>
          <a:noFill/>
          <a:ln w="762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17423" name="Object 15"/>
          <p:cNvGraphicFramePr>
            <a:graphicFrameLocks noChangeAspect="1"/>
          </p:cNvGraphicFramePr>
          <p:nvPr/>
        </p:nvGraphicFramePr>
        <p:xfrm>
          <a:off x="2700338" y="3789363"/>
          <a:ext cx="730250" cy="1871662"/>
        </p:xfrm>
        <a:graphic>
          <a:graphicData uri="http://schemas.openxmlformats.org/presentationml/2006/ole">
            <p:oleObj spid="_x0000_s17427" name="Denklem" r:id="rId7" imgW="152334" imgH="393529" progId="Equation.3">
              <p:embed/>
            </p:oleObj>
          </a:graphicData>
        </a:graphic>
      </p:graphicFrame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0" y="3100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17425" name="Object 17"/>
          <p:cNvGraphicFramePr>
            <a:graphicFrameLocks noChangeAspect="1"/>
          </p:cNvGraphicFramePr>
          <p:nvPr/>
        </p:nvGraphicFramePr>
        <p:xfrm>
          <a:off x="5148263" y="3644900"/>
          <a:ext cx="885825" cy="3024188"/>
        </p:xfrm>
        <a:graphic>
          <a:graphicData uri="http://schemas.openxmlformats.org/presentationml/2006/ole">
            <p:oleObj spid="_x0000_s17428" name="Denklem" r:id="rId8" imgW="152334" imgH="660113" progId="Equation.3">
              <p:embed/>
            </p:oleObj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4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17422" grpId="0" animBg="1"/>
    </p:bldLst>
  </p:timing>
</p:sld>
</file>

<file path=ppt/theme/theme1.xml><?xml version="1.0" encoding="utf-8"?>
<a:theme xmlns:a="http://schemas.openxmlformats.org/drawingml/2006/main" name="Basit Kesirler Sayı Doğrusu">
  <a:themeElements>
    <a:clrScheme name="8_Varsayılan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8_Varsayılan Tasarım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008000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008000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8_Varsayılan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Varsayılan Tasarım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Varsayılan Tasarım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Varsayılan Tasarım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Varsayılan Tasarım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Varsayılan Tasarım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Varsayılan Tasarım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8_Varsayılan Tasarım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8_Varsayılan Tasarım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8_Varsayılan Tasarım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8_Varsayılan Tasarım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8_Varsayılan Tasarım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6.xml><?xml version="1.0" encoding="utf-8"?>
<a:themeOverride xmlns:a="http://schemas.openxmlformats.org/drawingml/2006/main">
  <a:clrScheme name="8_Varsayılan Tasarım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Basit Kesirler Sayı Doğrusu</Template>
  <TotalTime>2</TotalTime>
  <Words>137</Words>
  <Application>Microsoft Office PowerPoint</Application>
  <PresentationFormat>Ekran Gösterisi (4:3)</PresentationFormat>
  <Paragraphs>22</Paragraphs>
  <Slides>6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8" baseType="lpstr">
      <vt:lpstr>Basit Kesirler Sayı Doğrusu</vt:lpstr>
      <vt:lpstr>Denklem</vt:lpstr>
      <vt:lpstr>BİR BASİT KESRİ SAYI DOĞRUSUNDA GÖSTERİRKEN</vt:lpstr>
      <vt:lpstr>Verilen basit kesrin paydası kaç ise 0 ve 1 arasını o kadar eşit parçalara ayırırız.</vt:lpstr>
      <vt:lpstr>ÖRNEK-1 </vt:lpstr>
      <vt:lpstr> ÖRNEK-2  A=     kesrini sayı doğrusunda gösterelim</vt:lpstr>
      <vt:lpstr>ÖRNEK-3 Sayı doğrusunda gösterilen A noktası hangi basit kesre karşı gelir? </vt:lpstr>
      <vt:lpstr>ÖRNEK-4 Sayı doğrusunda gösterilen A ve B noktaları hangi kesre karşılık gelir?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cp:lastModifiedBy>ronican</cp:lastModifiedBy>
  <cp:revision>1</cp:revision>
  <dcterms:created xsi:type="dcterms:W3CDTF">2014-05-08T07:45:53Z</dcterms:created>
  <dcterms:modified xsi:type="dcterms:W3CDTF">2014-05-08T13:20:24Z</dcterms:modified>
  <cp:category>www.sorubak.com</cp:category>
</cp:coreProperties>
</file>