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77" r:id="rId2"/>
    <p:sldId id="256" r:id="rId3"/>
    <p:sldId id="278" r:id="rId4"/>
    <p:sldId id="279" r:id="rId5"/>
    <p:sldId id="280" r:id="rId6"/>
    <p:sldId id="281" r:id="rId7"/>
    <p:sldId id="282" r:id="rId8"/>
    <p:sldId id="283" r:id="rId9"/>
    <p:sldId id="284" r:id="rId10"/>
    <p:sldId id="285" r:id="rId11"/>
    <p:sldId id="286" r:id="rId12"/>
    <p:sldId id="287" r:id="rId13"/>
    <p:sldId id="288" r:id="rId14"/>
    <p:sldId id="289" r:id="rId15"/>
    <p:sldId id="290" r:id="rId16"/>
    <p:sldId id="291" r:id="rId17"/>
    <p:sldId id="292" r:id="rId18"/>
    <p:sldId id="293" r:id="rId19"/>
    <p:sldId id="294" r:id="rId20"/>
    <p:sldId id="295" r:id="rId21"/>
    <p:sldId id="296"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2" d="100"/>
          <a:sy n="52" d="100"/>
        </p:scale>
        <p:origin x="-1128"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tr-TR" smtClean="0"/>
              <a:t>Asıl başlık stili için tıklatın</a:t>
            </a:r>
            <a:endParaRPr lang="en-US" dirty="0"/>
          </a:p>
        </p:txBody>
      </p:sp>
      <p:pic>
        <p:nvPicPr>
          <p:cNvPr id="8" name="Picture 7"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bwMode="white"/>
        <p:txBody>
          <a:bodyPr/>
          <a:lstStyle/>
          <a:p>
            <a:fld id="{A2CE0758-DD36-4BA1-837A-F62F9964FBAF}" type="datetimeFigureOut">
              <a:rPr lang="tr-TR" smtClean="0"/>
              <a:pPr/>
              <a:t>06.05.2014</a:t>
            </a:fld>
            <a:endParaRPr lang="tr-TR"/>
          </a:p>
        </p:txBody>
      </p:sp>
      <p:sp>
        <p:nvSpPr>
          <p:cNvPr id="5" name="Footer Placeholder 4"/>
          <p:cNvSpPr>
            <a:spLocks noGrp="1"/>
          </p:cNvSpPr>
          <p:nvPr>
            <p:ph type="ftr" sz="quarter" idx="11"/>
          </p:nvPr>
        </p:nvSpPr>
        <p:spPr bwMode="white"/>
        <p:txBody>
          <a:bodyPr/>
          <a:lstStyle/>
          <a:p>
            <a:endParaRPr lang="tr-TR"/>
          </a:p>
        </p:txBody>
      </p:sp>
      <p:sp>
        <p:nvSpPr>
          <p:cNvPr id="6" name="Slide Number Placeholder 5"/>
          <p:cNvSpPr>
            <a:spLocks noGrp="1"/>
          </p:cNvSpPr>
          <p:nvPr>
            <p:ph type="sldNum" sz="quarter" idx="12"/>
          </p:nvPr>
        </p:nvSpPr>
        <p:spPr/>
        <p:txBody>
          <a:bodyPr/>
          <a:lstStyle/>
          <a:p>
            <a:fld id="{5483E9AC-A060-4093-9631-859E7EA87572}"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CE0758-DD36-4BA1-837A-F62F9964FBAF}" type="datetimeFigureOut">
              <a:rPr lang="tr-TR" smtClean="0"/>
              <a:pPr/>
              <a:t>06.05.2014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483E9AC-A060-4093-9631-859E7EA87572}"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2CE0758-DD36-4BA1-837A-F62F9964FBAF}" type="datetimeFigureOut">
              <a:rPr lang="tr-TR" smtClean="0"/>
              <a:pPr/>
              <a:t>06.05.2014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483E9AC-A060-4093-9631-859E7EA87572}"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2CE0758-DD36-4BA1-837A-F62F9964FBAF}" type="datetimeFigureOut">
              <a:rPr lang="tr-TR" smtClean="0"/>
              <a:pPr/>
              <a:t>06.05.2014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483E9AC-A060-4093-9631-859E7EA87572}" type="slidenum">
              <a:rPr lang="tr-TR" smtClean="0"/>
              <a:pPr/>
              <a:t>‹#›</a:t>
            </a:fld>
            <a:endParaRPr lang="tr-TR"/>
          </a:p>
        </p:txBody>
      </p:sp>
      <p:pic>
        <p:nvPicPr>
          <p:cNvPr id="9" name="Picture 8"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2CE0758-DD36-4BA1-837A-F62F9964FBAF}" type="datetimeFigureOut">
              <a:rPr lang="tr-TR" smtClean="0"/>
              <a:pPr/>
              <a:t>06.05.2014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483E9AC-A060-4093-9631-859E7EA87572}" type="slidenum">
              <a:rPr lang="tr-TR" smtClean="0"/>
              <a:pPr/>
              <a:t>‹#›</a:t>
            </a:fld>
            <a:endParaRPr lang="tr-TR"/>
          </a:p>
        </p:txBody>
      </p:sp>
      <p:pic>
        <p:nvPicPr>
          <p:cNvPr id="7" name="Picture 6"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pic>
        <p:nvPicPr>
          <p:cNvPr id="8" name="Picture 7"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A2CE0758-DD36-4BA1-837A-F62F9964FBAF}" type="datetimeFigureOut">
              <a:rPr lang="tr-TR" smtClean="0"/>
              <a:pPr/>
              <a:t>06.05.2014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483E9AC-A060-4093-9631-859E7EA87572}" type="slidenum">
              <a:rPr lang="tr-TR" smtClean="0"/>
              <a:pPr/>
              <a:t>‹#›</a:t>
            </a:fld>
            <a:endParaRPr lang="tr-TR"/>
          </a:p>
        </p:txBody>
      </p:sp>
      <p:sp>
        <p:nvSpPr>
          <p:cNvPr id="12" name="Content Placeholder 11"/>
          <p:cNvSpPr>
            <a:spLocks noGrp="1"/>
          </p:cNvSpPr>
          <p:nvPr>
            <p:ph sz="quarter" idx="14"/>
          </p:nvPr>
        </p:nvSpPr>
        <p:spPr>
          <a:xfrm>
            <a:off x="4648200" y="2438400"/>
            <a:ext cx="3124200" cy="3124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pic>
        <p:nvPicPr>
          <p:cNvPr id="9" name="Picture 8"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cstate="print">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A2CE0758-DD36-4BA1-837A-F62F9964FBAF}" type="datetimeFigureOut">
              <a:rPr lang="tr-TR" smtClean="0"/>
              <a:pPr/>
              <a:t>06.05.2014</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5483E9AC-A060-4093-9631-859E7EA87572}"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CE0758-DD36-4BA1-837A-F62F9964FBAF}" type="datetimeFigureOut">
              <a:rPr lang="tr-TR" smtClean="0"/>
              <a:pPr/>
              <a:t>06.05.2014</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5483E9AC-A060-4093-9631-859E7EA87572}" type="slidenum">
              <a:rPr lang="tr-TR" smtClean="0"/>
              <a:pPr/>
              <a:t>‹#›</a:t>
            </a:fld>
            <a:endParaRPr lang="tr-TR"/>
          </a:p>
        </p:txBody>
      </p:sp>
      <p:pic>
        <p:nvPicPr>
          <p:cNvPr id="7" name="Picture 6"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2CE0758-DD36-4BA1-837A-F62F9964FBAF}" type="datetimeFigureOut">
              <a:rPr lang="tr-TR" smtClean="0"/>
              <a:pPr/>
              <a:t>06.05.2014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483E9AC-A060-4093-9631-859E7EA87572}"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CE0758-DD36-4BA1-837A-F62F9964FBAF}" type="datetimeFigureOut">
              <a:rPr lang="tr-TR" smtClean="0"/>
              <a:pPr/>
              <a:t>06.05.2014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483E9AC-A060-4093-9631-859E7EA87572}" type="slidenum">
              <a:rPr lang="tr-TR" smtClean="0"/>
              <a:pPr/>
              <a:t>‹#›</a:t>
            </a:fld>
            <a:endParaRPr lang="tr-TR"/>
          </a:p>
        </p:txBody>
      </p:sp>
      <p:sp>
        <p:nvSpPr>
          <p:cNvPr id="9" name="Content Placeholder 8"/>
          <p:cNvSpPr>
            <a:spLocks noGrp="1"/>
          </p:cNvSpPr>
          <p:nvPr>
            <p:ph sz="quarter" idx="13"/>
          </p:nvPr>
        </p:nvSpPr>
        <p:spPr>
          <a:xfrm>
            <a:off x="1371600" y="1676400"/>
            <a:ext cx="3276600" cy="3505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tr-TR" smtClean="0"/>
              <a:t>Asıl başlık stili için tıklatın</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CE0758-DD36-4BA1-837A-F62F9964FBAF}" type="datetimeFigureOut">
              <a:rPr lang="tr-TR" smtClean="0"/>
              <a:pPr/>
              <a:t>06.05.2014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483E9AC-A060-4093-9631-859E7EA87572}"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A2CE0758-DD36-4BA1-837A-F62F9964FBAF}" type="datetimeFigureOut">
              <a:rPr lang="tr-TR" smtClean="0"/>
              <a:pPr/>
              <a:t>06.05.2014</a:t>
            </a:fld>
            <a:endParaRPr lang="tr-TR"/>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tr-TR"/>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5483E9AC-A060-4093-9631-859E7EA87572}"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043608" y="1412776"/>
            <a:ext cx="7200800" cy="1728192"/>
          </a:xfrm>
        </p:spPr>
        <p:txBody>
          <a:bodyPr>
            <a:normAutofit/>
          </a:bodyPr>
          <a:lstStyle/>
          <a:p>
            <a:r>
              <a:rPr lang="tr-TR" sz="2800" dirty="0" smtClean="0">
                <a:latin typeface="Franklin Gothic Demi Cond" pitchFamily="34" charset="0"/>
                <a:cs typeface="Lucida Sans Unicode" pitchFamily="34" charset="0"/>
              </a:rPr>
              <a:t>8. </a:t>
            </a:r>
            <a:r>
              <a:rPr lang="tr-TR" sz="2800" dirty="0" err="1" smtClean="0">
                <a:latin typeface="Franklin Gothic Demi Cond" pitchFamily="34" charset="0"/>
                <a:cs typeface="Lucida Sans Unicode" pitchFamily="34" charset="0"/>
              </a:rPr>
              <a:t>SInIf</a:t>
            </a:r>
            <a:r>
              <a:rPr lang="tr-TR" sz="2800" dirty="0">
                <a:latin typeface="Franklin Gothic Demi Cond" pitchFamily="34" charset="0"/>
                <a:cs typeface="Lucida Sans Unicode" pitchFamily="34" charset="0"/>
              </a:rPr>
              <a:t> </a:t>
            </a:r>
            <a:r>
              <a:rPr lang="tr-TR" sz="2800" dirty="0" smtClean="0">
                <a:latin typeface="Franklin Gothic Demi Cond" pitchFamily="34" charset="0"/>
                <a:cs typeface="Lucida Sans Unicode" pitchFamily="34" charset="0"/>
              </a:rPr>
              <a:t> </a:t>
            </a:r>
            <a:r>
              <a:rPr lang="tr-TR" sz="2800" dirty="0" err="1" smtClean="0">
                <a:latin typeface="Franklin Gothic Demi Cond" pitchFamily="34" charset="0"/>
                <a:cs typeface="Lucida Sans Unicode" pitchFamily="34" charset="0"/>
              </a:rPr>
              <a:t>II.Dönem</a:t>
            </a:r>
            <a:r>
              <a:rPr lang="tr-TR" sz="2800" dirty="0" smtClean="0">
                <a:latin typeface="Franklin Gothic Demi Cond" pitchFamily="34" charset="0"/>
                <a:cs typeface="Lucida Sans Unicode" pitchFamily="34" charset="0"/>
              </a:rPr>
              <a:t/>
            </a:r>
            <a:br>
              <a:rPr lang="tr-TR" sz="2800" dirty="0" smtClean="0">
                <a:latin typeface="Franklin Gothic Demi Cond" pitchFamily="34" charset="0"/>
                <a:cs typeface="Lucida Sans Unicode" pitchFamily="34" charset="0"/>
              </a:rPr>
            </a:br>
            <a:r>
              <a:rPr lang="tr-TR" sz="2800" dirty="0" smtClean="0">
                <a:latin typeface="Franklin Gothic Demi Cond" pitchFamily="34" charset="0"/>
                <a:cs typeface="Lucida Sans Unicode" pitchFamily="34" charset="0"/>
              </a:rPr>
              <a:t>din kültürü ve ahlak bilgisi dersi </a:t>
            </a:r>
            <a:br>
              <a:rPr lang="tr-TR" sz="2800" dirty="0" smtClean="0">
                <a:latin typeface="Franklin Gothic Demi Cond" pitchFamily="34" charset="0"/>
                <a:cs typeface="Lucida Sans Unicode" pitchFamily="34" charset="0"/>
              </a:rPr>
            </a:br>
            <a:r>
              <a:rPr lang="tr-TR" sz="2800" dirty="0" smtClean="0">
                <a:latin typeface="Franklin Gothic Demi Cond" pitchFamily="34" charset="0"/>
                <a:cs typeface="Lucida Sans Unicode" pitchFamily="34" charset="0"/>
              </a:rPr>
              <a:t>ortak </a:t>
            </a:r>
            <a:r>
              <a:rPr lang="tr-TR" sz="2800" dirty="0" err="1" smtClean="0">
                <a:latin typeface="Franklin Gothic Demi Cond" pitchFamily="34" charset="0"/>
                <a:cs typeface="Lucida Sans Unicode" pitchFamily="34" charset="0"/>
              </a:rPr>
              <a:t>sInav</a:t>
            </a:r>
            <a:r>
              <a:rPr lang="tr-TR" sz="2800" dirty="0" smtClean="0">
                <a:latin typeface="Franklin Gothic Demi Cond" pitchFamily="34" charset="0"/>
                <a:cs typeface="Lucida Sans Unicode" pitchFamily="34" charset="0"/>
              </a:rPr>
              <a:t> </a:t>
            </a:r>
            <a:r>
              <a:rPr lang="tr-TR" sz="2800" dirty="0" err="1" smtClean="0">
                <a:latin typeface="Franklin Gothic Demi Cond" pitchFamily="34" charset="0"/>
                <a:cs typeface="Lucida Sans Unicode" pitchFamily="34" charset="0"/>
              </a:rPr>
              <a:t>sorularI</a:t>
            </a:r>
            <a:endParaRPr lang="tr-TR" sz="2800" dirty="0">
              <a:latin typeface="Franklin Gothic Demi Cond" pitchFamily="34" charset="0"/>
              <a:cs typeface="Lucida Sans Unicode" pitchFamily="34" charset="0"/>
            </a:endParaRPr>
          </a:p>
        </p:txBody>
      </p:sp>
      <p:sp>
        <p:nvSpPr>
          <p:cNvPr id="4" name="Metin kutusu 3"/>
          <p:cNvSpPr txBox="1"/>
          <p:nvPr/>
        </p:nvSpPr>
        <p:spPr>
          <a:xfrm>
            <a:off x="2483768" y="4869160"/>
            <a:ext cx="4824536" cy="276999"/>
          </a:xfrm>
          <a:prstGeom prst="rect">
            <a:avLst/>
          </a:prstGeom>
          <a:noFill/>
        </p:spPr>
        <p:txBody>
          <a:bodyPr wrap="square" rtlCol="0">
            <a:spAutoFit/>
          </a:bodyPr>
          <a:lstStyle/>
          <a:p>
            <a:pPr algn="ctr"/>
            <a:r>
              <a:rPr lang="tr-TR" sz="1200" b="1" dirty="0" smtClean="0">
                <a:hlinkClick r:id="rId2"/>
              </a:rPr>
              <a:t>www.</a:t>
            </a:r>
            <a:r>
              <a:rPr lang="tr-TR" sz="1200" b="1" dirty="0" err="1" smtClean="0">
                <a:hlinkClick r:id="rId2"/>
              </a:rPr>
              <a:t>sorubak</a:t>
            </a:r>
            <a:r>
              <a:rPr lang="tr-TR" sz="1200" b="1" dirty="0" smtClean="0">
                <a:hlinkClick r:id="rId2"/>
              </a:rPr>
              <a:t>.com</a:t>
            </a:r>
            <a:r>
              <a:rPr lang="tr-TR" sz="1200" b="1" dirty="0" smtClean="0"/>
              <a:t> </a:t>
            </a:r>
            <a:endParaRPr lang="tr-TR" sz="1200" b="1" dirty="0"/>
          </a:p>
        </p:txBody>
      </p:sp>
    </p:spTree>
    <p:extLst>
      <p:ext uri="{BB962C8B-B14F-4D97-AF65-F5344CB8AC3E}">
        <p14:creationId xmlns:p14="http://schemas.microsoft.com/office/powerpoint/2010/main" xmlns="" val="27267534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944216"/>
          </a:xfrm>
        </p:spPr>
        <p:txBody>
          <a:bodyPr>
            <a:normAutofit/>
          </a:bodyPr>
          <a:lstStyle/>
          <a:p>
            <a:pPr algn="l"/>
            <a:r>
              <a:rPr lang="tr-TR" sz="1600" b="1" dirty="0" smtClean="0">
                <a:latin typeface="Bookman Old Style" pitchFamily="18" charset="0"/>
              </a:rPr>
              <a:t>9. Öğretmen: «Çok tanrılı bir din olan Hinduizm’de en önemli üç tanrı Brahma, </a:t>
            </a:r>
            <a:r>
              <a:rPr lang="tr-TR" sz="1600" b="1" dirty="0" err="1" smtClean="0">
                <a:latin typeface="Bookman Old Style" pitchFamily="18" charset="0"/>
              </a:rPr>
              <a:t>Vişnu</a:t>
            </a:r>
            <a:r>
              <a:rPr lang="tr-TR" sz="1600" b="1" dirty="0" smtClean="0">
                <a:latin typeface="Bookman Old Style" pitchFamily="18" charset="0"/>
              </a:rPr>
              <a:t> ve …………’</a:t>
            </a:r>
            <a:r>
              <a:rPr lang="tr-TR" sz="1600" b="1" dirty="0" err="1" smtClean="0">
                <a:latin typeface="Bookman Old Style" pitchFamily="18" charset="0"/>
              </a:rPr>
              <a:t>dır</a:t>
            </a:r>
            <a:r>
              <a:rPr lang="tr-TR" sz="1600" b="1" dirty="0" smtClean="0">
                <a:latin typeface="Bookman Old Style" pitchFamily="18" charset="0"/>
              </a:rPr>
              <a:t>»</a:t>
            </a:r>
          </a:p>
          <a:p>
            <a:pPr algn="l"/>
            <a:r>
              <a:rPr lang="tr-TR" sz="1600" b="1" dirty="0" smtClean="0">
                <a:latin typeface="Bookman Old Style" pitchFamily="18" charset="0"/>
              </a:rPr>
              <a:t>Boş bırakılan yere aşağıdakilerden hangisi gelmelidir?</a:t>
            </a:r>
            <a:endParaRPr lang="tr-TR" sz="1600" dirty="0"/>
          </a:p>
          <a:p>
            <a:endParaRPr lang="tr-TR" dirty="0"/>
          </a:p>
        </p:txBody>
      </p:sp>
      <p:sp>
        <p:nvSpPr>
          <p:cNvPr id="4" name="Metin kutusu 3"/>
          <p:cNvSpPr txBox="1"/>
          <p:nvPr/>
        </p:nvSpPr>
        <p:spPr>
          <a:xfrm>
            <a:off x="1691680" y="3573016"/>
            <a:ext cx="5688632" cy="1477328"/>
          </a:xfrm>
          <a:prstGeom prst="rect">
            <a:avLst/>
          </a:prstGeom>
          <a:noFill/>
        </p:spPr>
        <p:txBody>
          <a:bodyPr wrap="square" rtlCol="0">
            <a:spAutoFit/>
          </a:bodyPr>
          <a:lstStyle/>
          <a:p>
            <a:pPr marL="342900" indent="-342900">
              <a:buAutoNum type="alphaUcParenR"/>
            </a:pPr>
            <a:r>
              <a:rPr lang="tr-TR" b="1" dirty="0" err="1" smtClean="0"/>
              <a:t>Ganj</a:t>
            </a:r>
            <a:endParaRPr lang="tr-TR" b="1" dirty="0" smtClean="0"/>
          </a:p>
          <a:p>
            <a:pPr marL="342900" indent="-342900">
              <a:buAutoNum type="alphaUcParenR"/>
            </a:pPr>
            <a:r>
              <a:rPr lang="tr-TR" b="1" dirty="0" smtClean="0"/>
              <a:t>Veda</a:t>
            </a:r>
          </a:p>
          <a:p>
            <a:pPr marL="342900" indent="-342900">
              <a:buAutoNum type="alphaUcParenR"/>
            </a:pPr>
            <a:r>
              <a:rPr lang="tr-TR" b="1" dirty="0" err="1" smtClean="0">
                <a:solidFill>
                  <a:srgbClr val="FF0000"/>
                </a:solidFill>
              </a:rPr>
              <a:t>Şiva</a:t>
            </a:r>
            <a:endParaRPr lang="tr-TR" b="1" dirty="0" smtClean="0">
              <a:solidFill>
                <a:srgbClr val="FF0000"/>
              </a:solidFill>
            </a:endParaRPr>
          </a:p>
          <a:p>
            <a:pPr marL="342900" indent="-342900">
              <a:buAutoNum type="alphaUcParenR"/>
            </a:pPr>
            <a:r>
              <a:rPr lang="tr-TR" b="1" dirty="0" smtClean="0"/>
              <a:t>Nirvana</a:t>
            </a:r>
          </a:p>
          <a:p>
            <a:endParaRPr lang="tr-TR" dirty="0"/>
          </a:p>
        </p:txBody>
      </p:sp>
    </p:spTree>
    <p:extLst>
      <p:ext uri="{BB962C8B-B14F-4D97-AF65-F5344CB8AC3E}">
        <p14:creationId xmlns:p14="http://schemas.microsoft.com/office/powerpoint/2010/main" xmlns="" val="25433359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944216"/>
          </a:xfrm>
        </p:spPr>
        <p:txBody>
          <a:bodyPr>
            <a:normAutofit/>
          </a:bodyPr>
          <a:lstStyle/>
          <a:p>
            <a:pPr algn="l"/>
            <a:r>
              <a:rPr lang="tr-TR" sz="1600" b="1" dirty="0" smtClean="0">
                <a:latin typeface="Bookman Old Style" pitchFamily="18" charset="0"/>
              </a:rPr>
              <a:t>10. «Müslüman elinden ve dilinden güvende olunan kimsedir» (Hadis-i Şerif)</a:t>
            </a:r>
          </a:p>
          <a:p>
            <a:pPr algn="l"/>
            <a:r>
              <a:rPr lang="tr-TR" sz="1600" b="1" dirty="0" smtClean="0">
                <a:latin typeface="Bookman Old Style" pitchFamily="18" charset="0"/>
              </a:rPr>
              <a:t>Aşağıdakilerden hangisi bu hadis kapsamında değerlendirilemez?</a:t>
            </a:r>
            <a:endParaRPr lang="tr-TR" dirty="0"/>
          </a:p>
        </p:txBody>
      </p:sp>
      <p:sp>
        <p:nvSpPr>
          <p:cNvPr id="4" name="Metin kutusu 3"/>
          <p:cNvSpPr txBox="1"/>
          <p:nvPr/>
        </p:nvSpPr>
        <p:spPr>
          <a:xfrm>
            <a:off x="1691680" y="3573016"/>
            <a:ext cx="5688632" cy="1477328"/>
          </a:xfrm>
          <a:prstGeom prst="rect">
            <a:avLst/>
          </a:prstGeom>
          <a:noFill/>
        </p:spPr>
        <p:txBody>
          <a:bodyPr wrap="square" rtlCol="0">
            <a:spAutoFit/>
          </a:bodyPr>
          <a:lstStyle/>
          <a:p>
            <a:pPr marL="342900" indent="-342900">
              <a:buAutoNum type="alphaUcParenR"/>
            </a:pPr>
            <a:r>
              <a:rPr lang="tr-TR" b="1" dirty="0" smtClean="0">
                <a:solidFill>
                  <a:srgbClr val="FF0000"/>
                </a:solidFill>
              </a:rPr>
              <a:t>Yardımlaşma bilincinin kazanılması</a:t>
            </a:r>
          </a:p>
          <a:p>
            <a:pPr marL="342900" indent="-342900">
              <a:buAutoNum type="alphaUcParenR"/>
            </a:pPr>
            <a:r>
              <a:rPr lang="tr-TR" b="1" dirty="0" smtClean="0"/>
              <a:t>Başkalarının hakkının gözetilmesi</a:t>
            </a:r>
          </a:p>
          <a:p>
            <a:pPr marL="342900" indent="-342900">
              <a:buAutoNum type="alphaUcParenR"/>
            </a:pPr>
            <a:r>
              <a:rPr lang="tr-TR" b="1" dirty="0" smtClean="0"/>
              <a:t>Yalan ve iftiradan kaçınılması</a:t>
            </a:r>
          </a:p>
          <a:p>
            <a:pPr marL="342900" indent="-342900">
              <a:buAutoNum type="alphaUcParenR"/>
            </a:pPr>
            <a:r>
              <a:rPr lang="tr-TR" b="1" dirty="0" smtClean="0"/>
              <a:t>Güven ortamının sağlanması</a:t>
            </a:r>
          </a:p>
          <a:p>
            <a:endParaRPr lang="tr-TR" dirty="0"/>
          </a:p>
        </p:txBody>
      </p:sp>
    </p:spTree>
    <p:extLst>
      <p:ext uri="{BB962C8B-B14F-4D97-AF65-F5344CB8AC3E}">
        <p14:creationId xmlns:p14="http://schemas.microsoft.com/office/powerpoint/2010/main" xmlns="" val="25433359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944216"/>
          </a:xfrm>
        </p:spPr>
        <p:txBody>
          <a:bodyPr>
            <a:normAutofit fontScale="92500"/>
          </a:bodyPr>
          <a:lstStyle/>
          <a:p>
            <a:pPr algn="l"/>
            <a:r>
              <a:rPr lang="tr-TR" sz="1600" b="1" dirty="0" smtClean="0">
                <a:latin typeface="Bookman Old Style" pitchFamily="18" charset="0"/>
              </a:rPr>
              <a:t>11. «Birisinin hakkını alan kimse, ölmeden önce onunla helalleşsin. Paranın , malın geçmeyeceği kıyamet gününe, üzerinde kul hakkı bulunarak gitmesin…» (Hadis-Şerif)</a:t>
            </a:r>
          </a:p>
          <a:p>
            <a:pPr algn="l"/>
            <a:r>
              <a:rPr lang="tr-TR" sz="1600" b="1" dirty="0" smtClean="0">
                <a:latin typeface="Bookman Old Style" pitchFamily="18" charset="0"/>
              </a:rPr>
              <a:t>Bu hadisi ilke edinen bir kişiden aşağıdaki davranışlardan hangisini yapması beklenemez?</a:t>
            </a:r>
            <a:endParaRPr lang="tr-TR" sz="1600" dirty="0"/>
          </a:p>
          <a:p>
            <a:endParaRPr lang="tr-TR" dirty="0"/>
          </a:p>
        </p:txBody>
      </p:sp>
      <p:sp>
        <p:nvSpPr>
          <p:cNvPr id="4" name="Metin kutusu 3"/>
          <p:cNvSpPr txBox="1"/>
          <p:nvPr/>
        </p:nvSpPr>
        <p:spPr>
          <a:xfrm>
            <a:off x="1691680" y="3573016"/>
            <a:ext cx="5688632" cy="1477328"/>
          </a:xfrm>
          <a:prstGeom prst="rect">
            <a:avLst/>
          </a:prstGeom>
          <a:noFill/>
        </p:spPr>
        <p:txBody>
          <a:bodyPr wrap="square" rtlCol="0">
            <a:spAutoFit/>
          </a:bodyPr>
          <a:lstStyle/>
          <a:p>
            <a:pPr marL="342900" indent="-342900">
              <a:buAutoNum type="alphaUcParenR"/>
            </a:pPr>
            <a:r>
              <a:rPr lang="tr-TR" b="1" dirty="0" smtClean="0"/>
              <a:t>Hatasının farkına varmaması</a:t>
            </a:r>
          </a:p>
          <a:p>
            <a:pPr marL="342900" indent="-342900">
              <a:buAutoNum type="alphaUcParenR"/>
            </a:pPr>
            <a:r>
              <a:rPr lang="tr-TR" b="1" dirty="0" smtClean="0">
                <a:solidFill>
                  <a:srgbClr val="FF0000"/>
                </a:solidFill>
              </a:rPr>
              <a:t>Maddi değerlere öncelik vermesi</a:t>
            </a:r>
          </a:p>
          <a:p>
            <a:pPr marL="342900" indent="-342900">
              <a:buAutoNum type="alphaUcParenR"/>
            </a:pPr>
            <a:r>
              <a:rPr lang="tr-TR" b="1" dirty="0" smtClean="0"/>
              <a:t>Başkasının hakkını yemekten kaçınması</a:t>
            </a:r>
          </a:p>
          <a:p>
            <a:pPr marL="342900" indent="-342900">
              <a:buAutoNum type="alphaUcParenR"/>
            </a:pPr>
            <a:r>
              <a:rPr lang="tr-TR" b="1" dirty="0" smtClean="0"/>
              <a:t>Yaptığı haksızlığı gidermeye çalışması</a:t>
            </a:r>
          </a:p>
          <a:p>
            <a:endParaRPr lang="tr-TR" dirty="0"/>
          </a:p>
        </p:txBody>
      </p:sp>
    </p:spTree>
    <p:extLst>
      <p:ext uri="{BB962C8B-B14F-4D97-AF65-F5344CB8AC3E}">
        <p14:creationId xmlns:p14="http://schemas.microsoft.com/office/powerpoint/2010/main" xmlns="" val="25433359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2232248"/>
          </a:xfrm>
        </p:spPr>
        <p:txBody>
          <a:bodyPr>
            <a:normAutofit fontScale="77500" lnSpcReduction="20000"/>
          </a:bodyPr>
          <a:lstStyle/>
          <a:p>
            <a:pPr algn="l"/>
            <a:r>
              <a:rPr lang="tr-TR" sz="1600" b="1" dirty="0" smtClean="0">
                <a:latin typeface="Bookman Old Style" pitchFamily="18" charset="0"/>
              </a:rPr>
              <a:t>12. .Hz. Ali, Peygamberimizin kızı Fatıma ile evlenmek istediğinde, Peygamberimiz kızının görüşünü almıştır</a:t>
            </a:r>
          </a:p>
          <a:p>
            <a:pPr algn="l"/>
            <a:r>
              <a:rPr lang="tr-TR" sz="1600" b="1" dirty="0" smtClean="0">
                <a:latin typeface="Bookman Old Style" pitchFamily="18" charset="0"/>
              </a:rPr>
              <a:t>. Peygamberimiz Hendek savaşında Selman-ı Farisi adlı </a:t>
            </a:r>
            <a:r>
              <a:rPr lang="tr-TR" sz="1600" b="1" dirty="0" err="1" smtClean="0">
                <a:latin typeface="Bookman Old Style" pitchFamily="18" charset="0"/>
              </a:rPr>
              <a:t>sahabinin</a:t>
            </a:r>
            <a:r>
              <a:rPr lang="tr-TR" sz="1600" b="1" dirty="0" smtClean="0">
                <a:latin typeface="Bookman Old Style" pitchFamily="18" charset="0"/>
              </a:rPr>
              <a:t> hendek kazma fikrini benimsemiştir</a:t>
            </a:r>
          </a:p>
          <a:p>
            <a:pPr algn="l"/>
            <a:r>
              <a:rPr lang="tr-TR" sz="1600" b="1" dirty="0" smtClean="0">
                <a:latin typeface="Bookman Old Style" pitchFamily="18" charset="0"/>
              </a:rPr>
              <a:t>.Peygamberimiz Bedir savaşında </a:t>
            </a:r>
            <a:r>
              <a:rPr lang="tr-TR" sz="1600" b="1" dirty="0" err="1" smtClean="0">
                <a:latin typeface="Bookman Old Style" pitchFamily="18" charset="0"/>
              </a:rPr>
              <a:t>Hubab</a:t>
            </a:r>
            <a:r>
              <a:rPr lang="tr-TR" sz="1600" b="1" dirty="0" smtClean="0">
                <a:latin typeface="Bookman Old Style" pitchFamily="18" charset="0"/>
              </a:rPr>
              <a:t> adlı </a:t>
            </a:r>
            <a:r>
              <a:rPr lang="tr-TR" sz="1600" b="1" dirty="0" err="1" smtClean="0">
                <a:latin typeface="Bookman Old Style" pitchFamily="18" charset="0"/>
              </a:rPr>
              <a:t>sahabinin</a:t>
            </a:r>
            <a:r>
              <a:rPr lang="tr-TR" sz="1600" b="1" dirty="0" smtClean="0">
                <a:latin typeface="Bookman Old Style" pitchFamily="18" charset="0"/>
              </a:rPr>
              <a:t> önerisiyle ordunun yerini değiştirmiştir.</a:t>
            </a:r>
          </a:p>
          <a:p>
            <a:pPr algn="l"/>
            <a:r>
              <a:rPr lang="tr-TR" sz="1600" b="1" dirty="0" smtClean="0">
                <a:latin typeface="Bookman Old Style" pitchFamily="18" charset="0"/>
              </a:rPr>
              <a:t>Yukarıda ki örnekler Peygamberimizin hangi kişilik özelliğine işaret etmektedir?</a:t>
            </a:r>
            <a:endParaRPr lang="tr-TR" sz="1600" dirty="0"/>
          </a:p>
          <a:p>
            <a:endParaRPr lang="tr-TR" dirty="0"/>
          </a:p>
        </p:txBody>
      </p:sp>
      <p:sp>
        <p:nvSpPr>
          <p:cNvPr id="4" name="Metin kutusu 3"/>
          <p:cNvSpPr txBox="1"/>
          <p:nvPr/>
        </p:nvSpPr>
        <p:spPr>
          <a:xfrm>
            <a:off x="1547664" y="3573016"/>
            <a:ext cx="5688632" cy="1477328"/>
          </a:xfrm>
          <a:prstGeom prst="rect">
            <a:avLst/>
          </a:prstGeom>
          <a:noFill/>
        </p:spPr>
        <p:txBody>
          <a:bodyPr wrap="square" rtlCol="0">
            <a:spAutoFit/>
          </a:bodyPr>
          <a:lstStyle/>
          <a:p>
            <a:pPr marL="342900" indent="-342900">
              <a:buAutoNum type="alphaUcParenR"/>
            </a:pPr>
            <a:r>
              <a:rPr lang="tr-TR" b="1" dirty="0" smtClean="0">
                <a:solidFill>
                  <a:srgbClr val="FF0000"/>
                </a:solidFill>
              </a:rPr>
              <a:t>Danışarak iş yapmasına</a:t>
            </a:r>
          </a:p>
          <a:p>
            <a:pPr marL="342900" indent="-342900">
              <a:buAutoNum type="alphaUcParenR"/>
            </a:pPr>
            <a:r>
              <a:rPr lang="tr-TR" b="1" dirty="0" smtClean="0"/>
              <a:t>Cesaretli olmasına</a:t>
            </a:r>
          </a:p>
          <a:p>
            <a:pPr marL="342900" indent="-342900">
              <a:buAutoNum type="alphaUcParenR"/>
            </a:pPr>
            <a:r>
              <a:rPr lang="tr-TR" b="1" dirty="0" smtClean="0"/>
              <a:t>Güvenilir olmasına</a:t>
            </a:r>
          </a:p>
          <a:p>
            <a:pPr marL="342900" indent="-342900">
              <a:buAutoNum type="alphaUcParenR"/>
            </a:pPr>
            <a:r>
              <a:rPr lang="tr-TR" b="1" dirty="0" smtClean="0"/>
              <a:t>Sabırlı olmasına</a:t>
            </a:r>
          </a:p>
          <a:p>
            <a:endParaRPr lang="tr-TR" dirty="0"/>
          </a:p>
        </p:txBody>
      </p:sp>
    </p:spTree>
    <p:extLst>
      <p:ext uri="{BB962C8B-B14F-4D97-AF65-F5344CB8AC3E}">
        <p14:creationId xmlns:p14="http://schemas.microsoft.com/office/powerpoint/2010/main" xmlns="" val="25433359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944216"/>
          </a:xfrm>
        </p:spPr>
        <p:txBody>
          <a:bodyPr>
            <a:normAutofit/>
          </a:bodyPr>
          <a:lstStyle/>
          <a:p>
            <a:pPr algn="l"/>
            <a:r>
              <a:rPr lang="tr-TR" sz="1600" b="1" dirty="0" smtClean="0">
                <a:latin typeface="Bookman Old Style" pitchFamily="18" charset="0"/>
              </a:rPr>
              <a:t>13. «Bir fikre veya inanışa körü körüne, aşırı derecede bağlanıp başka bir fikri ve düşünceyi kabul etmemektir»</a:t>
            </a:r>
          </a:p>
          <a:p>
            <a:pPr algn="l"/>
            <a:r>
              <a:rPr lang="tr-TR" sz="1600" b="1" dirty="0" smtClean="0">
                <a:latin typeface="Bookman Old Style" pitchFamily="18" charset="0"/>
              </a:rPr>
              <a:t>Bu tanım aşağıdaki kavramlardan hangisine aittir?</a:t>
            </a:r>
            <a:endParaRPr lang="tr-TR" sz="1600" dirty="0"/>
          </a:p>
          <a:p>
            <a:endParaRPr lang="tr-TR" dirty="0"/>
          </a:p>
        </p:txBody>
      </p:sp>
      <p:sp>
        <p:nvSpPr>
          <p:cNvPr id="4" name="Metin kutusu 3"/>
          <p:cNvSpPr txBox="1"/>
          <p:nvPr/>
        </p:nvSpPr>
        <p:spPr>
          <a:xfrm>
            <a:off x="1691680" y="3573016"/>
            <a:ext cx="5688632" cy="1477328"/>
          </a:xfrm>
          <a:prstGeom prst="rect">
            <a:avLst/>
          </a:prstGeom>
          <a:noFill/>
        </p:spPr>
        <p:txBody>
          <a:bodyPr wrap="square" rtlCol="0">
            <a:spAutoFit/>
          </a:bodyPr>
          <a:lstStyle/>
          <a:p>
            <a:pPr marL="342900" indent="-342900">
              <a:buAutoNum type="alphaUcParenR"/>
            </a:pPr>
            <a:r>
              <a:rPr lang="tr-TR" b="1" dirty="0" smtClean="0"/>
              <a:t>Tevekkül</a:t>
            </a:r>
          </a:p>
          <a:p>
            <a:pPr marL="342900" indent="-342900">
              <a:buAutoNum type="alphaUcParenR"/>
            </a:pPr>
            <a:r>
              <a:rPr lang="tr-TR" b="1" dirty="0" smtClean="0"/>
              <a:t>Hurafe</a:t>
            </a:r>
          </a:p>
          <a:p>
            <a:pPr marL="342900" indent="-342900">
              <a:buAutoNum type="alphaUcParenR"/>
            </a:pPr>
            <a:r>
              <a:rPr lang="tr-TR" b="1" dirty="0" err="1" smtClean="0">
                <a:solidFill>
                  <a:srgbClr val="FF0000"/>
                </a:solidFill>
              </a:rPr>
              <a:t>Taassub</a:t>
            </a:r>
            <a:endParaRPr lang="tr-TR" b="1" dirty="0" smtClean="0">
              <a:solidFill>
                <a:srgbClr val="FF0000"/>
              </a:solidFill>
            </a:endParaRPr>
          </a:p>
          <a:p>
            <a:pPr marL="342900" indent="-342900">
              <a:buAutoNum type="alphaUcParenR"/>
            </a:pPr>
            <a:r>
              <a:rPr lang="tr-TR" b="1" dirty="0" smtClean="0"/>
              <a:t>Cehalet</a:t>
            </a:r>
          </a:p>
          <a:p>
            <a:endParaRPr lang="tr-TR" dirty="0"/>
          </a:p>
        </p:txBody>
      </p:sp>
    </p:spTree>
    <p:extLst>
      <p:ext uri="{BB962C8B-B14F-4D97-AF65-F5344CB8AC3E}">
        <p14:creationId xmlns:p14="http://schemas.microsoft.com/office/powerpoint/2010/main" xmlns="" val="25433359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944216"/>
          </a:xfrm>
        </p:spPr>
        <p:txBody>
          <a:bodyPr>
            <a:normAutofit/>
          </a:bodyPr>
          <a:lstStyle/>
          <a:p>
            <a:pPr algn="l"/>
            <a:r>
              <a:rPr lang="tr-TR" sz="1600" b="1" dirty="0" smtClean="0">
                <a:latin typeface="Bookman Old Style" pitchFamily="18" charset="0"/>
              </a:rPr>
              <a:t>14. Aşağıdaki örneklerden hangisi kötü alışkanlıklardan kurtulmak için doğru bir yöntem değildir?</a:t>
            </a:r>
            <a:endParaRPr lang="tr-TR" sz="1600" dirty="0"/>
          </a:p>
          <a:p>
            <a:endParaRPr lang="tr-TR" dirty="0"/>
          </a:p>
        </p:txBody>
      </p:sp>
      <p:sp>
        <p:nvSpPr>
          <p:cNvPr id="4" name="Metin kutusu 3"/>
          <p:cNvSpPr txBox="1"/>
          <p:nvPr/>
        </p:nvSpPr>
        <p:spPr>
          <a:xfrm>
            <a:off x="1691680" y="3573016"/>
            <a:ext cx="5688632" cy="1477328"/>
          </a:xfrm>
          <a:prstGeom prst="rect">
            <a:avLst/>
          </a:prstGeom>
          <a:noFill/>
        </p:spPr>
        <p:txBody>
          <a:bodyPr wrap="square" rtlCol="0">
            <a:spAutoFit/>
          </a:bodyPr>
          <a:lstStyle/>
          <a:p>
            <a:pPr marL="342900" indent="-342900">
              <a:buAutoNum type="alphaUcParenR"/>
            </a:pPr>
            <a:r>
              <a:rPr lang="tr-TR" b="1" dirty="0" smtClean="0"/>
              <a:t>Dinimizin önerilerini dikkate almalıyız</a:t>
            </a:r>
          </a:p>
          <a:p>
            <a:pPr marL="342900" indent="-342900">
              <a:buAutoNum type="alphaUcParenR"/>
            </a:pPr>
            <a:r>
              <a:rPr lang="tr-TR" b="1" dirty="0" smtClean="0">
                <a:solidFill>
                  <a:srgbClr val="FF0000"/>
                </a:solidFill>
              </a:rPr>
              <a:t>Sosyal ortamlardan uzak durmalıyız</a:t>
            </a:r>
          </a:p>
          <a:p>
            <a:pPr marL="342900" indent="-342900">
              <a:buAutoNum type="alphaUcParenR"/>
            </a:pPr>
            <a:r>
              <a:rPr lang="tr-TR" b="1" dirty="0" smtClean="0"/>
              <a:t>Sportif ve kültürel faaliyetlerde bulunmalıyız</a:t>
            </a:r>
          </a:p>
          <a:p>
            <a:pPr marL="342900" indent="-342900">
              <a:buAutoNum type="alphaUcParenR"/>
            </a:pPr>
            <a:r>
              <a:rPr lang="tr-TR" b="1" dirty="0" smtClean="0"/>
              <a:t>Anne babamızın uyarılarını önemsemeliyiz</a:t>
            </a:r>
          </a:p>
          <a:p>
            <a:endParaRPr lang="tr-TR" dirty="0"/>
          </a:p>
        </p:txBody>
      </p:sp>
    </p:spTree>
    <p:extLst>
      <p:ext uri="{BB962C8B-B14F-4D97-AF65-F5344CB8AC3E}">
        <p14:creationId xmlns:p14="http://schemas.microsoft.com/office/powerpoint/2010/main" xmlns="" val="25433359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944216"/>
          </a:xfrm>
        </p:spPr>
        <p:txBody>
          <a:bodyPr>
            <a:normAutofit/>
          </a:bodyPr>
          <a:lstStyle/>
          <a:p>
            <a:pPr algn="l"/>
            <a:r>
              <a:rPr lang="tr-TR" sz="1600" b="1" dirty="0" smtClean="0">
                <a:latin typeface="Bookman Old Style" pitchFamily="18" charset="0"/>
              </a:rPr>
              <a:t>15. Aşağıdakilerden hangisi kumar oynamanın toplumsal zararına en iyi örnektir?</a:t>
            </a:r>
            <a:endParaRPr lang="tr-TR" sz="1600" dirty="0"/>
          </a:p>
          <a:p>
            <a:endParaRPr lang="tr-TR" dirty="0"/>
          </a:p>
        </p:txBody>
      </p:sp>
      <p:sp>
        <p:nvSpPr>
          <p:cNvPr id="4" name="Metin kutusu 3"/>
          <p:cNvSpPr txBox="1"/>
          <p:nvPr/>
        </p:nvSpPr>
        <p:spPr>
          <a:xfrm>
            <a:off x="1691680" y="3573016"/>
            <a:ext cx="5688632" cy="1477328"/>
          </a:xfrm>
          <a:prstGeom prst="rect">
            <a:avLst/>
          </a:prstGeom>
          <a:noFill/>
        </p:spPr>
        <p:txBody>
          <a:bodyPr wrap="square" rtlCol="0">
            <a:spAutoFit/>
          </a:bodyPr>
          <a:lstStyle/>
          <a:p>
            <a:pPr marL="342900" indent="-342900">
              <a:buAutoNum type="alphaUcParenR"/>
            </a:pPr>
            <a:r>
              <a:rPr lang="tr-TR" b="1" dirty="0" smtClean="0"/>
              <a:t>Zamanı boşa harcamaya neden olması</a:t>
            </a:r>
          </a:p>
          <a:p>
            <a:pPr marL="342900" indent="-342900">
              <a:buAutoNum type="alphaUcParenR"/>
            </a:pPr>
            <a:r>
              <a:rPr lang="tr-TR" b="1" dirty="0" smtClean="0"/>
              <a:t>Çalışmadan kazanmaya teşvik etmesi</a:t>
            </a:r>
          </a:p>
          <a:p>
            <a:pPr marL="342900" indent="-342900">
              <a:buAutoNum type="alphaUcParenR"/>
            </a:pPr>
            <a:r>
              <a:rPr lang="tr-TR" b="1" dirty="0" smtClean="0">
                <a:solidFill>
                  <a:srgbClr val="FF0000"/>
                </a:solidFill>
              </a:rPr>
              <a:t>Aile kurumuna zarar vermesi</a:t>
            </a:r>
          </a:p>
          <a:p>
            <a:pPr marL="342900" indent="-342900">
              <a:buAutoNum type="alphaUcParenR"/>
            </a:pPr>
            <a:r>
              <a:rPr lang="tr-TR" b="1" dirty="0" smtClean="0"/>
              <a:t>Tembelliğe alıştırması</a:t>
            </a:r>
          </a:p>
          <a:p>
            <a:endParaRPr lang="tr-TR" dirty="0"/>
          </a:p>
        </p:txBody>
      </p:sp>
    </p:spTree>
    <p:extLst>
      <p:ext uri="{BB962C8B-B14F-4D97-AF65-F5344CB8AC3E}">
        <p14:creationId xmlns:p14="http://schemas.microsoft.com/office/powerpoint/2010/main" xmlns="" val="2543335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944216"/>
          </a:xfrm>
        </p:spPr>
        <p:txBody>
          <a:bodyPr>
            <a:normAutofit lnSpcReduction="10000"/>
          </a:bodyPr>
          <a:lstStyle/>
          <a:p>
            <a:pPr algn="l"/>
            <a:r>
              <a:rPr lang="tr-TR" sz="1600" b="1" dirty="0" smtClean="0">
                <a:latin typeface="Bookman Old Style" pitchFamily="18" charset="0"/>
              </a:rPr>
              <a:t>16. Kamil: «Haccın farzlarındandır. </a:t>
            </a:r>
            <a:r>
              <a:rPr lang="tr-TR" sz="1600" b="1" dirty="0" err="1" smtClean="0">
                <a:latin typeface="Bookman Old Style" pitchFamily="18" charset="0"/>
              </a:rPr>
              <a:t>Hacerü’l-Esved’in</a:t>
            </a:r>
            <a:r>
              <a:rPr lang="tr-TR" sz="1600" b="1" dirty="0" smtClean="0">
                <a:latin typeface="Bookman Old Style" pitchFamily="18" charset="0"/>
              </a:rPr>
              <a:t> hizasından başlayarak Kabe’nin etrafında yedi kez dönmektir»</a:t>
            </a:r>
          </a:p>
          <a:p>
            <a:pPr algn="l"/>
            <a:r>
              <a:rPr lang="tr-TR" sz="1600" b="1" dirty="0" smtClean="0">
                <a:latin typeface="Bookman Old Style" pitchFamily="18" charset="0"/>
              </a:rPr>
              <a:t>Kamil’in tanımını yaptığı kavram aşağıdakilerden hangisidir?</a:t>
            </a:r>
            <a:endParaRPr lang="tr-TR" sz="1600" dirty="0"/>
          </a:p>
          <a:p>
            <a:endParaRPr lang="tr-TR" dirty="0"/>
          </a:p>
        </p:txBody>
      </p:sp>
      <p:sp>
        <p:nvSpPr>
          <p:cNvPr id="4" name="Metin kutusu 3"/>
          <p:cNvSpPr txBox="1"/>
          <p:nvPr/>
        </p:nvSpPr>
        <p:spPr>
          <a:xfrm>
            <a:off x="1691680" y="3573016"/>
            <a:ext cx="5688632" cy="1477328"/>
          </a:xfrm>
          <a:prstGeom prst="rect">
            <a:avLst/>
          </a:prstGeom>
          <a:noFill/>
        </p:spPr>
        <p:txBody>
          <a:bodyPr wrap="square" rtlCol="0">
            <a:spAutoFit/>
          </a:bodyPr>
          <a:lstStyle/>
          <a:p>
            <a:pPr marL="342900" indent="-342900">
              <a:buAutoNum type="alphaUcParenR"/>
            </a:pPr>
            <a:r>
              <a:rPr lang="tr-TR" b="1" dirty="0" err="1" smtClean="0"/>
              <a:t>Sa’y</a:t>
            </a:r>
            <a:endParaRPr lang="tr-TR" b="1" dirty="0" smtClean="0"/>
          </a:p>
          <a:p>
            <a:pPr marL="342900" indent="-342900">
              <a:buAutoNum type="alphaUcParenR"/>
            </a:pPr>
            <a:r>
              <a:rPr lang="tr-TR" b="1" dirty="0" smtClean="0"/>
              <a:t>Vakfe</a:t>
            </a:r>
          </a:p>
          <a:p>
            <a:pPr marL="342900" indent="-342900">
              <a:buAutoNum type="alphaUcParenR"/>
            </a:pPr>
            <a:r>
              <a:rPr lang="tr-TR" b="1" dirty="0" smtClean="0">
                <a:solidFill>
                  <a:srgbClr val="FF0000"/>
                </a:solidFill>
              </a:rPr>
              <a:t>Tavaf</a:t>
            </a:r>
          </a:p>
          <a:p>
            <a:pPr marL="342900" indent="-342900">
              <a:buAutoNum type="alphaUcParenR"/>
            </a:pPr>
            <a:r>
              <a:rPr lang="tr-TR" b="1" dirty="0" err="1" smtClean="0"/>
              <a:t>Şavt</a:t>
            </a:r>
            <a:endParaRPr lang="tr-TR" b="1" dirty="0" smtClean="0"/>
          </a:p>
          <a:p>
            <a:endParaRPr lang="tr-TR" dirty="0"/>
          </a:p>
        </p:txBody>
      </p:sp>
    </p:spTree>
    <p:extLst>
      <p:ext uri="{BB962C8B-B14F-4D97-AF65-F5344CB8AC3E}">
        <p14:creationId xmlns:p14="http://schemas.microsoft.com/office/powerpoint/2010/main" xmlns="" val="25433359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944216"/>
          </a:xfrm>
        </p:spPr>
        <p:txBody>
          <a:bodyPr>
            <a:normAutofit fontScale="85000" lnSpcReduction="20000"/>
          </a:bodyPr>
          <a:lstStyle/>
          <a:p>
            <a:pPr algn="l"/>
            <a:r>
              <a:rPr lang="tr-TR" sz="1600" b="1" dirty="0" smtClean="0">
                <a:latin typeface="Bookman Old Style" pitchFamily="18" charset="0"/>
              </a:rPr>
              <a:t>17. </a:t>
            </a:r>
          </a:p>
          <a:p>
            <a:pPr algn="l"/>
            <a:r>
              <a:rPr lang="tr-TR" sz="1600" b="1" dirty="0" smtClean="0">
                <a:latin typeface="Bookman Old Style" pitchFamily="18" charset="0"/>
              </a:rPr>
              <a:t>I. Körle yatan şaşı kalkar</a:t>
            </a:r>
          </a:p>
          <a:p>
            <a:pPr algn="l"/>
            <a:r>
              <a:rPr lang="tr-TR" sz="1600" b="1" dirty="0" smtClean="0">
                <a:latin typeface="Bookman Old Style" pitchFamily="18" charset="0"/>
              </a:rPr>
              <a:t>II. Dost kara günde belli olur</a:t>
            </a:r>
          </a:p>
          <a:p>
            <a:pPr algn="l"/>
            <a:r>
              <a:rPr lang="tr-TR" sz="1600" b="1" dirty="0" smtClean="0">
                <a:latin typeface="Bookman Old Style" pitchFamily="18" charset="0"/>
              </a:rPr>
              <a:t>III. Üzüm üzüme baka baka kararır</a:t>
            </a:r>
          </a:p>
          <a:p>
            <a:pPr algn="l"/>
            <a:r>
              <a:rPr lang="tr-TR" sz="1600" b="1" dirty="0" smtClean="0">
                <a:latin typeface="Bookman Old Style" pitchFamily="18" charset="0"/>
              </a:rPr>
              <a:t>Yukarıda ki atasözlerinden hangileri kötü alışkanlıklara başlamada arkadaş etkisini ifade etmez?</a:t>
            </a:r>
            <a:endParaRPr lang="tr-TR" sz="1600" dirty="0"/>
          </a:p>
          <a:p>
            <a:endParaRPr lang="tr-TR" dirty="0"/>
          </a:p>
        </p:txBody>
      </p:sp>
      <p:sp>
        <p:nvSpPr>
          <p:cNvPr id="4" name="Metin kutusu 3"/>
          <p:cNvSpPr txBox="1"/>
          <p:nvPr/>
        </p:nvSpPr>
        <p:spPr>
          <a:xfrm>
            <a:off x="1691680" y="3573016"/>
            <a:ext cx="5688632" cy="1477328"/>
          </a:xfrm>
          <a:prstGeom prst="rect">
            <a:avLst/>
          </a:prstGeom>
          <a:noFill/>
        </p:spPr>
        <p:txBody>
          <a:bodyPr wrap="square" rtlCol="0">
            <a:spAutoFit/>
          </a:bodyPr>
          <a:lstStyle/>
          <a:p>
            <a:pPr marL="342900" indent="-342900">
              <a:buAutoNum type="alphaUcParenR"/>
            </a:pPr>
            <a:r>
              <a:rPr lang="tr-TR" b="1" dirty="0" smtClean="0"/>
              <a:t>Yalnız I</a:t>
            </a:r>
          </a:p>
          <a:p>
            <a:pPr marL="342900" indent="-342900">
              <a:buAutoNum type="alphaUcParenR"/>
            </a:pPr>
            <a:r>
              <a:rPr lang="tr-TR" b="1" dirty="0" smtClean="0">
                <a:solidFill>
                  <a:srgbClr val="FF0000"/>
                </a:solidFill>
              </a:rPr>
              <a:t>Yalnız II</a:t>
            </a:r>
          </a:p>
          <a:p>
            <a:pPr marL="342900" indent="-342900">
              <a:buAutoNum type="alphaUcParenR"/>
            </a:pPr>
            <a:r>
              <a:rPr lang="tr-TR" b="1" dirty="0" smtClean="0"/>
              <a:t>I ve II</a:t>
            </a:r>
          </a:p>
          <a:p>
            <a:pPr marL="342900" indent="-342900">
              <a:buAutoNum type="alphaUcParenR"/>
            </a:pPr>
            <a:r>
              <a:rPr lang="tr-TR" b="1" dirty="0" smtClean="0"/>
              <a:t>II ve III</a:t>
            </a:r>
          </a:p>
          <a:p>
            <a:endParaRPr lang="tr-TR" dirty="0"/>
          </a:p>
        </p:txBody>
      </p:sp>
    </p:spTree>
    <p:extLst>
      <p:ext uri="{BB962C8B-B14F-4D97-AF65-F5344CB8AC3E}">
        <p14:creationId xmlns:p14="http://schemas.microsoft.com/office/powerpoint/2010/main" xmlns="" val="25433359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944216"/>
          </a:xfrm>
        </p:spPr>
        <p:txBody>
          <a:bodyPr>
            <a:normAutofit fontScale="92500"/>
          </a:bodyPr>
          <a:lstStyle/>
          <a:p>
            <a:pPr algn="l"/>
            <a:r>
              <a:rPr lang="tr-TR" sz="1600" b="1" dirty="0" smtClean="0">
                <a:latin typeface="Bookman Old Style" pitchFamily="18" charset="0"/>
              </a:rPr>
              <a:t>18. «Onlar bir kötülük yaptıkları zaman «Babalarımızı bu yolda bulduk. Allah da bize bunu emretti» dediler. De ki: Allah kötülüğü emretmez. Allah’a karşı bilmediğiniz şeyleri mi söylüyorsunuz?» (Araf-28)</a:t>
            </a:r>
          </a:p>
          <a:p>
            <a:pPr algn="l"/>
            <a:r>
              <a:rPr lang="tr-TR" sz="1600" b="1" dirty="0" smtClean="0">
                <a:latin typeface="Bookman Old Style" pitchFamily="18" charset="0"/>
              </a:rPr>
              <a:t>Bu ayette eleştirilen davranış aşağıdakilerden hangisidir?</a:t>
            </a:r>
            <a:endParaRPr lang="tr-TR" sz="1600" dirty="0"/>
          </a:p>
          <a:p>
            <a:endParaRPr lang="tr-TR" dirty="0"/>
          </a:p>
        </p:txBody>
      </p:sp>
      <p:sp>
        <p:nvSpPr>
          <p:cNvPr id="4" name="Metin kutusu 3"/>
          <p:cNvSpPr txBox="1"/>
          <p:nvPr/>
        </p:nvSpPr>
        <p:spPr>
          <a:xfrm>
            <a:off x="1691680" y="3573016"/>
            <a:ext cx="5688632" cy="1477328"/>
          </a:xfrm>
          <a:prstGeom prst="rect">
            <a:avLst/>
          </a:prstGeom>
          <a:noFill/>
        </p:spPr>
        <p:txBody>
          <a:bodyPr wrap="square" rtlCol="0">
            <a:spAutoFit/>
          </a:bodyPr>
          <a:lstStyle/>
          <a:p>
            <a:pPr marL="342900" indent="-342900">
              <a:buAutoNum type="alphaUcParenR"/>
            </a:pPr>
            <a:r>
              <a:rPr lang="tr-TR" b="1" dirty="0" smtClean="0"/>
              <a:t>Bilgi alış-verişinde bulunma</a:t>
            </a:r>
          </a:p>
          <a:p>
            <a:pPr marL="342900" indent="-342900">
              <a:buAutoNum type="alphaUcParenR"/>
            </a:pPr>
            <a:r>
              <a:rPr lang="tr-TR" b="1" dirty="0" smtClean="0">
                <a:solidFill>
                  <a:srgbClr val="FF0000"/>
                </a:solidFill>
              </a:rPr>
              <a:t>Sorgulamadan kabul etme</a:t>
            </a:r>
          </a:p>
          <a:p>
            <a:pPr marL="342900" indent="-342900">
              <a:buAutoNum type="alphaUcParenR"/>
            </a:pPr>
            <a:r>
              <a:rPr lang="tr-TR" b="1" dirty="0" smtClean="0"/>
              <a:t>Büyüklere saygı gösterme</a:t>
            </a:r>
          </a:p>
          <a:p>
            <a:pPr marL="342900" indent="-342900">
              <a:buAutoNum type="alphaUcParenR"/>
            </a:pPr>
            <a:r>
              <a:rPr lang="tr-TR" b="1" dirty="0" smtClean="0"/>
              <a:t>Danışarak iş yapma</a:t>
            </a:r>
          </a:p>
          <a:p>
            <a:endParaRPr lang="tr-TR" dirty="0"/>
          </a:p>
        </p:txBody>
      </p:sp>
    </p:spTree>
    <p:extLst>
      <p:ext uri="{BB962C8B-B14F-4D97-AF65-F5344CB8AC3E}">
        <p14:creationId xmlns:p14="http://schemas.microsoft.com/office/powerpoint/2010/main" xmlns="" val="7399827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944216"/>
          </a:xfrm>
        </p:spPr>
        <p:txBody>
          <a:bodyPr>
            <a:normAutofit fontScale="25000" lnSpcReduction="20000"/>
          </a:bodyPr>
          <a:lstStyle/>
          <a:p>
            <a:pPr algn="l"/>
            <a:r>
              <a:rPr lang="tr-TR" sz="6400" b="1" dirty="0" smtClean="0">
                <a:latin typeface="Bookman Old Style" pitchFamily="18" charset="0"/>
              </a:rPr>
              <a:t>1. Evrendeki fiziksel, biyolojik ve toplumsal yasalarla ilgili Kur’an ayetleri incelendiğinde yaratılışta ki ölçü ve düzeninin mükemmelliğinin vurgulandığı gözükmektedir.</a:t>
            </a:r>
          </a:p>
          <a:p>
            <a:pPr algn="l"/>
            <a:r>
              <a:rPr lang="tr-TR" sz="6400" b="1" dirty="0" smtClean="0">
                <a:latin typeface="Bookman Old Style" pitchFamily="18" charset="0"/>
              </a:rPr>
              <a:t>Bu gibi ayetler aşağıdaki kavramların hangisinin kapsamında değerlendirilebilir?</a:t>
            </a:r>
          </a:p>
          <a:p>
            <a:endParaRPr lang="tr-TR" dirty="0"/>
          </a:p>
          <a:p>
            <a:endParaRPr lang="tr-TR" dirty="0"/>
          </a:p>
        </p:txBody>
      </p:sp>
      <p:sp>
        <p:nvSpPr>
          <p:cNvPr id="4" name="Metin kutusu 3"/>
          <p:cNvSpPr txBox="1"/>
          <p:nvPr/>
        </p:nvSpPr>
        <p:spPr>
          <a:xfrm>
            <a:off x="1691680" y="3573016"/>
            <a:ext cx="5688632" cy="1477328"/>
          </a:xfrm>
          <a:prstGeom prst="rect">
            <a:avLst/>
          </a:prstGeom>
          <a:noFill/>
        </p:spPr>
        <p:txBody>
          <a:bodyPr wrap="square" rtlCol="0">
            <a:spAutoFit/>
          </a:bodyPr>
          <a:lstStyle/>
          <a:p>
            <a:pPr marL="342900" indent="-342900">
              <a:buAutoNum type="alphaUcParenR"/>
            </a:pPr>
            <a:r>
              <a:rPr lang="tr-TR" b="1" dirty="0" smtClean="0">
                <a:solidFill>
                  <a:srgbClr val="FF0000"/>
                </a:solidFill>
              </a:rPr>
              <a:t>Kader</a:t>
            </a:r>
          </a:p>
          <a:p>
            <a:pPr marL="342900" indent="-342900">
              <a:buAutoNum type="alphaUcParenR"/>
            </a:pPr>
            <a:r>
              <a:rPr lang="tr-TR" b="1" dirty="0" smtClean="0"/>
              <a:t>Tevekkül</a:t>
            </a:r>
          </a:p>
          <a:p>
            <a:pPr marL="342900" indent="-342900">
              <a:buAutoNum type="alphaUcParenR"/>
            </a:pPr>
            <a:r>
              <a:rPr lang="tr-TR" b="1" dirty="0" smtClean="0"/>
              <a:t>İrade</a:t>
            </a:r>
          </a:p>
          <a:p>
            <a:pPr marL="342900" indent="-342900">
              <a:buAutoNum type="alphaUcParenR"/>
            </a:pPr>
            <a:r>
              <a:rPr lang="tr-TR" b="1" dirty="0" smtClean="0"/>
              <a:t>İlim</a:t>
            </a:r>
          </a:p>
          <a:p>
            <a:endParaRPr lang="tr-TR" dirty="0"/>
          </a:p>
        </p:txBody>
      </p:sp>
    </p:spTree>
    <p:extLst>
      <p:ext uri="{BB962C8B-B14F-4D97-AF65-F5344CB8AC3E}">
        <p14:creationId xmlns:p14="http://schemas.microsoft.com/office/powerpoint/2010/main" xmlns="" val="7229213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944216"/>
          </a:xfrm>
        </p:spPr>
        <p:txBody>
          <a:bodyPr>
            <a:normAutofit/>
          </a:bodyPr>
          <a:lstStyle/>
          <a:p>
            <a:pPr algn="l"/>
            <a:r>
              <a:rPr lang="tr-TR" sz="1600" b="1" dirty="0" smtClean="0">
                <a:latin typeface="Bookman Old Style" pitchFamily="18" charset="0"/>
              </a:rPr>
              <a:t>19. </a:t>
            </a:r>
            <a:endParaRPr lang="tr-TR" sz="1600"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p:txBody>
      </p:sp>
      <p:sp>
        <p:nvSpPr>
          <p:cNvPr id="4" name="Metin kutusu 3"/>
          <p:cNvSpPr txBox="1"/>
          <p:nvPr/>
        </p:nvSpPr>
        <p:spPr>
          <a:xfrm>
            <a:off x="1686922" y="4221088"/>
            <a:ext cx="5688632" cy="1477328"/>
          </a:xfrm>
          <a:prstGeom prst="rect">
            <a:avLst/>
          </a:prstGeom>
          <a:noFill/>
        </p:spPr>
        <p:txBody>
          <a:bodyPr wrap="square" rtlCol="0">
            <a:spAutoFit/>
          </a:bodyPr>
          <a:lstStyle/>
          <a:p>
            <a:pPr marL="342900" indent="-342900">
              <a:buAutoNum type="alphaUcParenR"/>
            </a:pPr>
            <a:r>
              <a:rPr lang="tr-TR" b="1" dirty="0" smtClean="0"/>
              <a:t>Akıl</a:t>
            </a:r>
          </a:p>
          <a:p>
            <a:pPr marL="342900" indent="-342900">
              <a:buAutoNum type="alphaUcParenR"/>
            </a:pPr>
            <a:r>
              <a:rPr lang="tr-TR" b="1" dirty="0" smtClean="0"/>
              <a:t>Vahiy</a:t>
            </a:r>
          </a:p>
          <a:p>
            <a:pPr marL="342900" indent="-342900">
              <a:buAutoNum type="alphaUcParenR"/>
            </a:pPr>
            <a:r>
              <a:rPr lang="tr-TR" b="1" dirty="0" smtClean="0"/>
              <a:t>Duyular</a:t>
            </a:r>
          </a:p>
          <a:p>
            <a:pPr marL="342900" indent="-342900">
              <a:buAutoNum type="alphaUcParenR"/>
            </a:pPr>
            <a:r>
              <a:rPr lang="tr-TR" b="1" dirty="0" smtClean="0">
                <a:solidFill>
                  <a:srgbClr val="FF0000"/>
                </a:solidFill>
              </a:rPr>
              <a:t>Rüya</a:t>
            </a:r>
          </a:p>
          <a:p>
            <a:endParaRPr lang="tr-TR" dirty="0"/>
          </a:p>
        </p:txBody>
      </p:sp>
      <p:sp>
        <p:nvSpPr>
          <p:cNvPr id="2" name="Yuvarlatılmış Dikdörtgen 1"/>
          <p:cNvSpPr/>
          <p:nvPr/>
        </p:nvSpPr>
        <p:spPr>
          <a:xfrm>
            <a:off x="2051720" y="1484784"/>
            <a:ext cx="4248472"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atin typeface="Britannic Bold" pitchFamily="34" charset="0"/>
              </a:rPr>
              <a:t>Kur’an’a Göre Bilgi Edinme Yolları</a:t>
            </a:r>
            <a:endParaRPr lang="tr-TR" dirty="0">
              <a:latin typeface="Britannic Bold" pitchFamily="34" charset="0"/>
            </a:endParaRPr>
          </a:p>
        </p:txBody>
      </p:sp>
      <p:sp>
        <p:nvSpPr>
          <p:cNvPr id="5" name="Aşağı Ok 4"/>
          <p:cNvSpPr/>
          <p:nvPr/>
        </p:nvSpPr>
        <p:spPr>
          <a:xfrm>
            <a:off x="2483768" y="2132856"/>
            <a:ext cx="216024"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Aşağı Ok 5"/>
          <p:cNvSpPr/>
          <p:nvPr/>
        </p:nvSpPr>
        <p:spPr>
          <a:xfrm>
            <a:off x="3959932" y="2132856"/>
            <a:ext cx="216024"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Aşağı Ok 6"/>
          <p:cNvSpPr/>
          <p:nvPr/>
        </p:nvSpPr>
        <p:spPr>
          <a:xfrm>
            <a:off x="5436096" y="2132856"/>
            <a:ext cx="216024"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Yuvarlatılmış Dikdörtgen 7"/>
          <p:cNvSpPr/>
          <p:nvPr/>
        </p:nvSpPr>
        <p:spPr>
          <a:xfrm>
            <a:off x="2051720" y="2564904"/>
            <a:ext cx="1080120"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Yuvarlatılmış Dikdörtgen 8"/>
          <p:cNvSpPr/>
          <p:nvPr/>
        </p:nvSpPr>
        <p:spPr>
          <a:xfrm>
            <a:off x="3527884" y="2564904"/>
            <a:ext cx="1080120"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Yuvarlatılmış Dikdörtgen 9"/>
          <p:cNvSpPr/>
          <p:nvPr/>
        </p:nvSpPr>
        <p:spPr>
          <a:xfrm>
            <a:off x="5004048" y="2574923"/>
            <a:ext cx="1080120" cy="432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Metin kutusu 11"/>
          <p:cNvSpPr txBox="1"/>
          <p:nvPr/>
        </p:nvSpPr>
        <p:spPr>
          <a:xfrm>
            <a:off x="1686922" y="3384985"/>
            <a:ext cx="5688632" cy="646331"/>
          </a:xfrm>
          <a:prstGeom prst="rect">
            <a:avLst/>
          </a:prstGeom>
          <a:noFill/>
        </p:spPr>
        <p:txBody>
          <a:bodyPr wrap="square" rtlCol="0">
            <a:spAutoFit/>
          </a:bodyPr>
          <a:lstStyle/>
          <a:p>
            <a:r>
              <a:rPr lang="tr-TR" b="1" dirty="0" smtClean="0">
                <a:latin typeface="Bookman Old Style" pitchFamily="18" charset="0"/>
              </a:rPr>
              <a:t>Yukarıdaki şemaya aşağıdakilerden hangisi yazılmaz?</a:t>
            </a:r>
            <a:endParaRPr lang="tr-TR" dirty="0"/>
          </a:p>
        </p:txBody>
      </p:sp>
    </p:spTree>
    <p:extLst>
      <p:ext uri="{BB962C8B-B14F-4D97-AF65-F5344CB8AC3E}">
        <p14:creationId xmlns:p14="http://schemas.microsoft.com/office/powerpoint/2010/main" xmlns="" val="7399827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224136"/>
          </a:xfrm>
        </p:spPr>
        <p:txBody>
          <a:bodyPr>
            <a:normAutofit/>
          </a:bodyPr>
          <a:lstStyle/>
          <a:p>
            <a:pPr algn="l"/>
            <a:r>
              <a:rPr lang="tr-TR" sz="1600" b="1" dirty="0" smtClean="0">
                <a:latin typeface="Bookman Old Style" pitchFamily="18" charset="0"/>
              </a:rPr>
              <a:t>20.Aşağıdaki ayetlerden hangisi Kur’an-ı Kerim’in düşünmeye verdiği önem konusunda örnek olarak gösterilemez?</a:t>
            </a:r>
            <a:endParaRPr lang="tr-TR" sz="1600" dirty="0"/>
          </a:p>
          <a:p>
            <a:endParaRPr lang="tr-TR" dirty="0"/>
          </a:p>
        </p:txBody>
      </p:sp>
      <p:sp>
        <p:nvSpPr>
          <p:cNvPr id="4" name="Metin kutusu 3"/>
          <p:cNvSpPr txBox="1"/>
          <p:nvPr/>
        </p:nvSpPr>
        <p:spPr>
          <a:xfrm>
            <a:off x="1547664" y="2420888"/>
            <a:ext cx="5688632" cy="3416320"/>
          </a:xfrm>
          <a:prstGeom prst="rect">
            <a:avLst/>
          </a:prstGeom>
          <a:noFill/>
        </p:spPr>
        <p:txBody>
          <a:bodyPr wrap="square" rtlCol="0">
            <a:spAutoFit/>
          </a:bodyPr>
          <a:lstStyle/>
          <a:p>
            <a:pPr marL="342900" indent="-342900">
              <a:buAutoNum type="alphaUcParenR"/>
            </a:pPr>
            <a:r>
              <a:rPr lang="tr-TR" dirty="0" smtClean="0"/>
              <a:t>«O göklerde ve yerde ne varsa hepsini sizin emrinize vermiştir. Bunda düşünen bir topluluk için ibretler vardır» (Casiye-13)</a:t>
            </a:r>
          </a:p>
          <a:p>
            <a:pPr marL="342900" indent="-342900">
              <a:buAutoNum type="alphaUcParenR"/>
            </a:pPr>
            <a:r>
              <a:rPr lang="tr-TR" dirty="0" smtClean="0"/>
              <a:t>«</a:t>
            </a:r>
            <a:r>
              <a:rPr lang="tr-TR" dirty="0" err="1" smtClean="0"/>
              <a:t>Eger</a:t>
            </a:r>
            <a:r>
              <a:rPr lang="tr-TR" dirty="0" smtClean="0"/>
              <a:t> biz Kur’an’ı bir dağa indirseydik, muhakkak ki onu Allah korkusundan parça parça olmuş görürdün. Bu örnekleri insanlara düşünsünler diye veriyoruz» (Haşr-21)</a:t>
            </a:r>
          </a:p>
          <a:p>
            <a:pPr marL="342900" indent="-342900">
              <a:buAutoNum type="alphaUcParenR"/>
            </a:pPr>
            <a:r>
              <a:rPr lang="tr-TR" dirty="0" smtClean="0"/>
              <a:t>«Onlar, ayakta iken, otururken ve yatarken Allah’ı anarlar. Göklerin ve yerin yaradılışı hakkında derin derin düşünürler» (Al-i İmran-191)</a:t>
            </a:r>
          </a:p>
          <a:p>
            <a:pPr marL="342900" indent="-342900">
              <a:buAutoNum type="alphaUcParenR"/>
            </a:pPr>
            <a:r>
              <a:rPr lang="tr-TR" dirty="0" smtClean="0">
                <a:solidFill>
                  <a:srgbClr val="FF0000"/>
                </a:solidFill>
              </a:rPr>
              <a:t>«</a:t>
            </a:r>
            <a:r>
              <a:rPr lang="tr-TR" dirty="0" err="1" smtClean="0">
                <a:solidFill>
                  <a:srgbClr val="FF0000"/>
                </a:solidFill>
              </a:rPr>
              <a:t>Asr’a</a:t>
            </a:r>
            <a:r>
              <a:rPr lang="tr-TR" dirty="0" smtClean="0">
                <a:solidFill>
                  <a:srgbClr val="FF0000"/>
                </a:solidFill>
              </a:rPr>
              <a:t> yemin olsun ki insan gerçekten zarardadır. Ancak iman edip yararlı işler yapanlar ve birbirine hakkı ve sabrı tavsiye edenler bundan hariçtir» (Asr-1-3)</a:t>
            </a:r>
            <a:endParaRPr lang="tr-TR" dirty="0">
              <a:solidFill>
                <a:srgbClr val="FF0000"/>
              </a:solidFill>
            </a:endParaRPr>
          </a:p>
        </p:txBody>
      </p:sp>
    </p:spTree>
    <p:extLst>
      <p:ext uri="{BB962C8B-B14F-4D97-AF65-F5344CB8AC3E}">
        <p14:creationId xmlns:p14="http://schemas.microsoft.com/office/powerpoint/2010/main" xmlns="" val="2940397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944216"/>
          </a:xfrm>
        </p:spPr>
        <p:txBody>
          <a:bodyPr>
            <a:normAutofit lnSpcReduction="10000"/>
          </a:bodyPr>
          <a:lstStyle/>
          <a:p>
            <a:pPr algn="l"/>
            <a:r>
              <a:rPr lang="tr-TR" sz="1600" b="1" dirty="0" smtClean="0">
                <a:latin typeface="Bookman Old Style" pitchFamily="18" charset="0"/>
              </a:rPr>
              <a:t>2. Hz. Muhammed Bedir Savaşında alınan bazı esirleri on Müslümana okuma-yazma öğretmeleri karşılığında serbest bırakmıştır</a:t>
            </a:r>
          </a:p>
          <a:p>
            <a:pPr algn="l"/>
            <a:r>
              <a:rPr lang="tr-TR" sz="1600" b="1" dirty="0" smtClean="0">
                <a:latin typeface="Bookman Old Style" pitchFamily="18" charset="0"/>
              </a:rPr>
              <a:t>Aşağıdaki özelliklerden hangisi Peygamberimizin bu tutumunu en iyi ifade eder?</a:t>
            </a:r>
            <a:endParaRPr lang="tr-TR" sz="1600" dirty="0"/>
          </a:p>
          <a:p>
            <a:endParaRPr lang="tr-TR" dirty="0"/>
          </a:p>
        </p:txBody>
      </p:sp>
      <p:sp>
        <p:nvSpPr>
          <p:cNvPr id="4" name="Metin kutusu 3"/>
          <p:cNvSpPr txBox="1"/>
          <p:nvPr/>
        </p:nvSpPr>
        <p:spPr>
          <a:xfrm>
            <a:off x="1691680" y="3573016"/>
            <a:ext cx="5688632" cy="1477328"/>
          </a:xfrm>
          <a:prstGeom prst="rect">
            <a:avLst/>
          </a:prstGeom>
          <a:noFill/>
        </p:spPr>
        <p:txBody>
          <a:bodyPr wrap="square" rtlCol="0">
            <a:spAutoFit/>
          </a:bodyPr>
          <a:lstStyle/>
          <a:p>
            <a:pPr marL="342900" indent="-342900">
              <a:buAutoNum type="alphaUcParenR"/>
            </a:pPr>
            <a:r>
              <a:rPr lang="tr-TR" b="1" dirty="0" smtClean="0"/>
              <a:t>Özgürlüğe önem vermesi</a:t>
            </a:r>
          </a:p>
          <a:p>
            <a:pPr marL="342900" indent="-342900">
              <a:buAutoNum type="alphaUcParenR"/>
            </a:pPr>
            <a:r>
              <a:rPr lang="tr-TR" b="1" dirty="0" smtClean="0">
                <a:solidFill>
                  <a:srgbClr val="FF0000"/>
                </a:solidFill>
              </a:rPr>
              <a:t>Bilgiye değer vermesi</a:t>
            </a:r>
          </a:p>
          <a:p>
            <a:pPr marL="342900" indent="-342900">
              <a:buAutoNum type="alphaUcParenR"/>
            </a:pPr>
            <a:r>
              <a:rPr lang="tr-TR" b="1" dirty="0" smtClean="0"/>
              <a:t>İstişarede bulunması</a:t>
            </a:r>
          </a:p>
          <a:p>
            <a:pPr marL="342900" indent="-342900">
              <a:buAutoNum type="alphaUcParenR"/>
            </a:pPr>
            <a:r>
              <a:rPr lang="tr-TR" b="1" dirty="0" smtClean="0"/>
              <a:t>Affedici olması</a:t>
            </a:r>
          </a:p>
          <a:p>
            <a:endParaRPr lang="tr-TR" dirty="0"/>
          </a:p>
        </p:txBody>
      </p:sp>
    </p:spTree>
    <p:extLst>
      <p:ext uri="{BB962C8B-B14F-4D97-AF65-F5344CB8AC3E}">
        <p14:creationId xmlns:p14="http://schemas.microsoft.com/office/powerpoint/2010/main" xmlns="" val="1685739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2808312"/>
          </a:xfrm>
        </p:spPr>
        <p:txBody>
          <a:bodyPr>
            <a:normAutofit fontScale="85000" lnSpcReduction="20000"/>
          </a:bodyPr>
          <a:lstStyle/>
          <a:p>
            <a:pPr algn="l"/>
            <a:r>
              <a:rPr lang="tr-TR" sz="1600" b="1" dirty="0" smtClean="0">
                <a:latin typeface="Bookman Old Style" pitchFamily="18" charset="0"/>
              </a:rPr>
              <a:t>3. .Peygamberimiz bir kişi ile konuşurken o kişi yüzünü çevirmedikçe yüzünü çevirmezdi</a:t>
            </a:r>
          </a:p>
          <a:p>
            <a:pPr algn="l"/>
            <a:r>
              <a:rPr lang="tr-TR" sz="1600" b="1" dirty="0" smtClean="0">
                <a:latin typeface="Bookman Old Style" pitchFamily="18" charset="0"/>
              </a:rPr>
              <a:t>. Peygamberimiz biri ile tokalaştığında karşısındaki elini bırakmadıkça elini çekmezdi</a:t>
            </a:r>
          </a:p>
          <a:p>
            <a:pPr algn="l"/>
            <a:r>
              <a:rPr lang="tr-TR" sz="1600" b="1" dirty="0" smtClean="0">
                <a:latin typeface="Bookman Old Style" pitchFamily="18" charset="0"/>
              </a:rPr>
              <a:t>.Peygamberimiz </a:t>
            </a:r>
            <a:r>
              <a:rPr lang="tr-TR" sz="1600" b="1" dirty="0" err="1" smtClean="0">
                <a:latin typeface="Bookman Old Style" pitchFamily="18" charset="0"/>
              </a:rPr>
              <a:t>sahabilerle</a:t>
            </a:r>
            <a:r>
              <a:rPr lang="tr-TR" sz="1600" b="1" dirty="0" smtClean="0">
                <a:latin typeface="Bookman Old Style" pitchFamily="18" charset="0"/>
              </a:rPr>
              <a:t> otururken  ayaklarını asla uzatmazdı</a:t>
            </a:r>
          </a:p>
          <a:p>
            <a:pPr algn="l"/>
            <a:endParaRPr lang="tr-TR" sz="1600" b="1" dirty="0">
              <a:latin typeface="Bookman Old Style" pitchFamily="18" charset="0"/>
            </a:endParaRPr>
          </a:p>
          <a:p>
            <a:pPr algn="l"/>
            <a:r>
              <a:rPr lang="tr-TR" sz="1600" b="1" dirty="0" smtClean="0">
                <a:latin typeface="Bookman Old Style" pitchFamily="18" charset="0"/>
              </a:rPr>
              <a:t>Hz. Peygamberin bu davranışları aşağıdakilerden hangisi ile ifade edilebilir?</a:t>
            </a:r>
            <a:endParaRPr lang="tr-TR" sz="1600" dirty="0"/>
          </a:p>
        </p:txBody>
      </p:sp>
      <p:sp>
        <p:nvSpPr>
          <p:cNvPr id="4" name="Metin kutusu 3"/>
          <p:cNvSpPr txBox="1"/>
          <p:nvPr/>
        </p:nvSpPr>
        <p:spPr>
          <a:xfrm>
            <a:off x="1667241" y="4149080"/>
            <a:ext cx="5688632" cy="1477328"/>
          </a:xfrm>
          <a:prstGeom prst="rect">
            <a:avLst/>
          </a:prstGeom>
          <a:noFill/>
        </p:spPr>
        <p:txBody>
          <a:bodyPr wrap="square" rtlCol="0">
            <a:spAutoFit/>
          </a:bodyPr>
          <a:lstStyle/>
          <a:p>
            <a:pPr marL="342900" indent="-342900">
              <a:buAutoNum type="alphaUcParenR"/>
            </a:pPr>
            <a:r>
              <a:rPr lang="tr-TR" b="1" dirty="0" smtClean="0"/>
              <a:t>Güvenilir olmasına</a:t>
            </a:r>
          </a:p>
          <a:p>
            <a:pPr marL="342900" indent="-342900">
              <a:buAutoNum type="alphaUcParenR"/>
            </a:pPr>
            <a:r>
              <a:rPr lang="tr-TR" b="1" dirty="0" smtClean="0"/>
              <a:t>Hoşgörülü olmasıyla</a:t>
            </a:r>
          </a:p>
          <a:p>
            <a:pPr marL="342900" indent="-342900">
              <a:buAutoNum type="alphaUcParenR"/>
            </a:pPr>
            <a:r>
              <a:rPr lang="tr-TR" b="1" dirty="0" smtClean="0"/>
              <a:t>Merhametli olmasıyla</a:t>
            </a:r>
          </a:p>
          <a:p>
            <a:pPr marL="342900" indent="-342900">
              <a:buAutoNum type="alphaUcParenR"/>
            </a:pPr>
            <a:r>
              <a:rPr lang="tr-TR" b="1" dirty="0" smtClean="0">
                <a:solidFill>
                  <a:srgbClr val="FF0000"/>
                </a:solidFill>
              </a:rPr>
              <a:t>İnsanlara değer vermesiyle</a:t>
            </a:r>
          </a:p>
          <a:p>
            <a:endParaRPr lang="tr-TR" dirty="0"/>
          </a:p>
        </p:txBody>
      </p:sp>
    </p:spTree>
    <p:extLst>
      <p:ext uri="{BB962C8B-B14F-4D97-AF65-F5344CB8AC3E}">
        <p14:creationId xmlns:p14="http://schemas.microsoft.com/office/powerpoint/2010/main" xmlns="" val="2007995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944216"/>
          </a:xfrm>
        </p:spPr>
        <p:txBody>
          <a:bodyPr>
            <a:normAutofit lnSpcReduction="10000"/>
          </a:bodyPr>
          <a:lstStyle/>
          <a:p>
            <a:pPr algn="l"/>
            <a:r>
              <a:rPr lang="tr-TR" sz="1600" b="1" dirty="0" smtClean="0">
                <a:latin typeface="Bookman Old Style" pitchFamily="18" charset="0"/>
              </a:rPr>
              <a:t>4. «Mallarını Allah yolunda harcayıp da arkasından başa kakmayan, fakirlerin gönlünü kırmayan kimselerin Allah katında ödülleri vardır. Onlara korku yoktur ve onlar üzülmeyeceklerdir»  (Bakara-262)</a:t>
            </a:r>
          </a:p>
          <a:p>
            <a:pPr algn="l"/>
            <a:r>
              <a:rPr lang="tr-TR" sz="1600" b="1" dirty="0" smtClean="0">
                <a:latin typeface="Bookman Old Style" pitchFamily="18" charset="0"/>
              </a:rPr>
              <a:t>Bu ayette vurgulanan husus aşağıdakilerden hangisidir?</a:t>
            </a:r>
            <a:endParaRPr lang="tr-TR" dirty="0"/>
          </a:p>
        </p:txBody>
      </p:sp>
      <p:sp>
        <p:nvSpPr>
          <p:cNvPr id="4" name="Metin kutusu 3"/>
          <p:cNvSpPr txBox="1"/>
          <p:nvPr/>
        </p:nvSpPr>
        <p:spPr>
          <a:xfrm>
            <a:off x="1691680" y="3573016"/>
            <a:ext cx="5688632" cy="1477328"/>
          </a:xfrm>
          <a:prstGeom prst="rect">
            <a:avLst/>
          </a:prstGeom>
          <a:noFill/>
        </p:spPr>
        <p:txBody>
          <a:bodyPr wrap="square" rtlCol="0">
            <a:spAutoFit/>
          </a:bodyPr>
          <a:lstStyle/>
          <a:p>
            <a:pPr marL="342900" indent="-342900">
              <a:buAutoNum type="alphaUcParenR"/>
            </a:pPr>
            <a:r>
              <a:rPr lang="tr-TR" b="1" dirty="0" smtClean="0">
                <a:solidFill>
                  <a:srgbClr val="FF0000"/>
                </a:solidFill>
              </a:rPr>
              <a:t>İnsan onurunun korunması</a:t>
            </a:r>
          </a:p>
          <a:p>
            <a:pPr marL="342900" indent="-342900">
              <a:buAutoNum type="alphaUcParenR"/>
            </a:pPr>
            <a:r>
              <a:rPr lang="tr-TR" b="1" dirty="0" smtClean="0"/>
              <a:t>Yardımların nereye </a:t>
            </a:r>
            <a:r>
              <a:rPr lang="tr-TR" b="1" dirty="0" err="1" smtClean="0"/>
              <a:t>harcandıgını</a:t>
            </a:r>
            <a:r>
              <a:rPr lang="tr-TR" b="1" dirty="0" smtClean="0"/>
              <a:t> bilmesi</a:t>
            </a:r>
          </a:p>
          <a:p>
            <a:pPr marL="342900" indent="-342900">
              <a:buAutoNum type="alphaUcParenR"/>
            </a:pPr>
            <a:r>
              <a:rPr lang="tr-TR" b="1" dirty="0" smtClean="0"/>
              <a:t>İyiliklerin karşılığının insanlardan beklenmesi</a:t>
            </a:r>
          </a:p>
          <a:p>
            <a:pPr marL="342900" indent="-342900">
              <a:buAutoNum type="alphaUcParenR"/>
            </a:pPr>
            <a:r>
              <a:rPr lang="tr-TR" b="1" dirty="0" smtClean="0"/>
              <a:t>Yardım ederken akrabaya öncelik verilmesi</a:t>
            </a:r>
          </a:p>
          <a:p>
            <a:endParaRPr lang="tr-TR" dirty="0"/>
          </a:p>
        </p:txBody>
      </p:sp>
    </p:spTree>
    <p:extLst>
      <p:ext uri="{BB962C8B-B14F-4D97-AF65-F5344CB8AC3E}">
        <p14:creationId xmlns:p14="http://schemas.microsoft.com/office/powerpoint/2010/main" xmlns="" val="2543335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944216"/>
          </a:xfrm>
        </p:spPr>
        <p:txBody>
          <a:bodyPr>
            <a:normAutofit fontScale="85000" lnSpcReduction="10000"/>
          </a:bodyPr>
          <a:lstStyle/>
          <a:p>
            <a:pPr algn="l"/>
            <a:r>
              <a:rPr lang="tr-TR" sz="1600" b="1" dirty="0" smtClean="0">
                <a:latin typeface="Bookman Old Style" pitchFamily="18" charset="0"/>
              </a:rPr>
              <a:t>5. Yüce Allah ilk insandan itibaren peygamberler ve kitaplar göndermiştir. Nitekim insanların ellerinde bulunan ilahi kitaplar dinin tarihinin insanlık tarihiyle başladığını göstermektedir. Ayrıca eski yerleşim alanlarında yapılan kazı ve incelemelerde pek çok tapınak ve dini sembole de rastlanmıştır.</a:t>
            </a:r>
          </a:p>
          <a:p>
            <a:pPr algn="l"/>
            <a:r>
              <a:rPr lang="tr-TR" sz="1600" b="1" dirty="0" smtClean="0">
                <a:latin typeface="Bookman Old Style" pitchFamily="18" charset="0"/>
              </a:rPr>
              <a:t>Bu metinde vurgulanan asıl düşünce aşağıdakilerden hangisidir.</a:t>
            </a:r>
            <a:endParaRPr lang="tr-TR" sz="1600" dirty="0"/>
          </a:p>
          <a:p>
            <a:endParaRPr lang="tr-TR" dirty="0"/>
          </a:p>
        </p:txBody>
      </p:sp>
      <p:sp>
        <p:nvSpPr>
          <p:cNvPr id="4" name="Metin kutusu 3"/>
          <p:cNvSpPr txBox="1"/>
          <p:nvPr/>
        </p:nvSpPr>
        <p:spPr>
          <a:xfrm>
            <a:off x="1691680" y="3573016"/>
            <a:ext cx="5688632" cy="1477328"/>
          </a:xfrm>
          <a:prstGeom prst="rect">
            <a:avLst/>
          </a:prstGeom>
          <a:noFill/>
        </p:spPr>
        <p:txBody>
          <a:bodyPr wrap="square" rtlCol="0">
            <a:spAutoFit/>
          </a:bodyPr>
          <a:lstStyle/>
          <a:p>
            <a:pPr marL="342900" indent="-342900">
              <a:buAutoNum type="alphaUcParenR"/>
            </a:pPr>
            <a:r>
              <a:rPr lang="tr-TR" b="1" dirty="0" smtClean="0"/>
              <a:t>Toplumlar ibadethanelere önem vermiştir.</a:t>
            </a:r>
          </a:p>
          <a:p>
            <a:pPr marL="342900" indent="-342900">
              <a:buAutoNum type="alphaUcParenR"/>
            </a:pPr>
            <a:r>
              <a:rPr lang="tr-TR" b="1" dirty="0" smtClean="0"/>
              <a:t>İlk insan aynı zamanda ilk peygamberdir</a:t>
            </a:r>
          </a:p>
          <a:p>
            <a:pPr marL="342900" indent="-342900">
              <a:buAutoNum type="alphaUcParenR"/>
            </a:pPr>
            <a:r>
              <a:rPr lang="tr-TR" b="1" dirty="0" smtClean="0"/>
              <a:t>Her dinin bir kutsal kitabı vardır</a:t>
            </a:r>
          </a:p>
          <a:p>
            <a:pPr marL="342900" indent="-342900">
              <a:buAutoNum type="alphaUcParenR"/>
            </a:pPr>
            <a:r>
              <a:rPr lang="tr-TR" b="1" dirty="0" smtClean="0">
                <a:solidFill>
                  <a:srgbClr val="FF0000"/>
                </a:solidFill>
              </a:rPr>
              <a:t>Din evrensel bir gerçekliktir</a:t>
            </a:r>
          </a:p>
          <a:p>
            <a:endParaRPr lang="tr-TR" dirty="0"/>
          </a:p>
        </p:txBody>
      </p:sp>
    </p:spTree>
    <p:extLst>
      <p:ext uri="{BB962C8B-B14F-4D97-AF65-F5344CB8AC3E}">
        <p14:creationId xmlns:p14="http://schemas.microsoft.com/office/powerpoint/2010/main" xmlns="" val="25433359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944216"/>
          </a:xfrm>
        </p:spPr>
        <p:txBody>
          <a:bodyPr>
            <a:normAutofit/>
          </a:bodyPr>
          <a:lstStyle/>
          <a:p>
            <a:pPr algn="l"/>
            <a:r>
              <a:rPr lang="tr-TR" sz="1600" b="1" dirty="0" smtClean="0">
                <a:latin typeface="Bookman Old Style" pitchFamily="18" charset="0"/>
              </a:rPr>
              <a:t>6. Öğretmenin öğrencilerine yönettiği «Kaza Nedir?» sorusunun doğru cevabı aşağıdakilerden hangisidir?</a:t>
            </a:r>
            <a:endParaRPr lang="tr-TR" sz="1600" dirty="0"/>
          </a:p>
          <a:p>
            <a:endParaRPr lang="tr-TR" dirty="0"/>
          </a:p>
        </p:txBody>
      </p:sp>
      <p:sp>
        <p:nvSpPr>
          <p:cNvPr id="4" name="Metin kutusu 3"/>
          <p:cNvSpPr txBox="1"/>
          <p:nvPr/>
        </p:nvSpPr>
        <p:spPr>
          <a:xfrm>
            <a:off x="1665218" y="3429000"/>
            <a:ext cx="5688632" cy="2585323"/>
          </a:xfrm>
          <a:prstGeom prst="rect">
            <a:avLst/>
          </a:prstGeom>
          <a:noFill/>
        </p:spPr>
        <p:txBody>
          <a:bodyPr wrap="square" rtlCol="0">
            <a:spAutoFit/>
          </a:bodyPr>
          <a:lstStyle/>
          <a:p>
            <a:pPr marL="342900" indent="-342900">
              <a:buAutoNum type="alphaUcParenR"/>
            </a:pPr>
            <a:r>
              <a:rPr lang="tr-TR" b="1" dirty="0" err="1" smtClean="0"/>
              <a:t>Allahın</a:t>
            </a:r>
            <a:r>
              <a:rPr lang="tr-TR" b="1" dirty="0" smtClean="0"/>
              <a:t> her şeyi bir ölçü ve düzen içerisinde programlamasıdır</a:t>
            </a:r>
          </a:p>
          <a:p>
            <a:pPr marL="342900" indent="-342900">
              <a:buAutoNum type="alphaUcParenR"/>
            </a:pPr>
            <a:r>
              <a:rPr lang="tr-TR" b="1" dirty="0" smtClean="0"/>
              <a:t>İnsanı tercih etmeye ve tercih ettiğini gerçekleştirmeye yönlendiren güçtür</a:t>
            </a:r>
          </a:p>
          <a:p>
            <a:pPr marL="342900" indent="-342900">
              <a:buAutoNum type="alphaUcParenR"/>
            </a:pPr>
            <a:r>
              <a:rPr lang="tr-TR" b="1" dirty="0" smtClean="0">
                <a:solidFill>
                  <a:srgbClr val="FF0000"/>
                </a:solidFill>
              </a:rPr>
              <a:t>Allah tarafından önceden planlanan olayların zamanı geldiğinde gerçekleşmesidir</a:t>
            </a:r>
          </a:p>
          <a:p>
            <a:pPr marL="342900" indent="-342900">
              <a:buAutoNum type="alphaUcParenR"/>
            </a:pPr>
            <a:r>
              <a:rPr lang="tr-TR" b="1" dirty="0" smtClean="0"/>
              <a:t>Tüm tedbirleri aldıktan sonra işin sonucunu Allah’a bırakmaktır</a:t>
            </a:r>
          </a:p>
          <a:p>
            <a:endParaRPr lang="tr-TR" dirty="0"/>
          </a:p>
        </p:txBody>
      </p:sp>
    </p:spTree>
    <p:extLst>
      <p:ext uri="{BB962C8B-B14F-4D97-AF65-F5344CB8AC3E}">
        <p14:creationId xmlns:p14="http://schemas.microsoft.com/office/powerpoint/2010/main" xmlns="" val="25433359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944216"/>
          </a:xfrm>
        </p:spPr>
        <p:txBody>
          <a:bodyPr>
            <a:normAutofit/>
          </a:bodyPr>
          <a:lstStyle/>
          <a:p>
            <a:pPr algn="l"/>
            <a:r>
              <a:rPr lang="tr-TR" sz="1600" b="1" dirty="0" smtClean="0">
                <a:latin typeface="Bookman Old Style" pitchFamily="18" charset="0"/>
              </a:rPr>
              <a:t>7. Aşağıdakilerden hangisi insanın iradesi dışında gerçekleşen ve sorumlu tutulmadığı hususlardan biridir? </a:t>
            </a:r>
            <a:endParaRPr lang="tr-TR" sz="1600" dirty="0"/>
          </a:p>
          <a:p>
            <a:endParaRPr lang="tr-TR" dirty="0"/>
          </a:p>
        </p:txBody>
      </p:sp>
      <p:sp>
        <p:nvSpPr>
          <p:cNvPr id="4" name="Metin kutusu 3"/>
          <p:cNvSpPr txBox="1"/>
          <p:nvPr/>
        </p:nvSpPr>
        <p:spPr>
          <a:xfrm>
            <a:off x="1691680" y="3573016"/>
            <a:ext cx="5688632" cy="1477328"/>
          </a:xfrm>
          <a:prstGeom prst="rect">
            <a:avLst/>
          </a:prstGeom>
          <a:noFill/>
        </p:spPr>
        <p:txBody>
          <a:bodyPr wrap="square" rtlCol="0">
            <a:spAutoFit/>
          </a:bodyPr>
          <a:lstStyle/>
          <a:p>
            <a:pPr marL="342900" indent="-342900">
              <a:buAutoNum type="alphaUcParenR"/>
            </a:pPr>
            <a:r>
              <a:rPr lang="tr-TR" b="1" dirty="0" smtClean="0"/>
              <a:t>İnancı</a:t>
            </a:r>
          </a:p>
          <a:p>
            <a:pPr marL="342900" indent="-342900">
              <a:buAutoNum type="alphaUcParenR"/>
            </a:pPr>
            <a:r>
              <a:rPr lang="tr-TR" b="1" dirty="0" smtClean="0"/>
              <a:t>İbadeti</a:t>
            </a:r>
          </a:p>
          <a:p>
            <a:pPr marL="342900" indent="-342900">
              <a:buAutoNum type="alphaUcParenR"/>
            </a:pPr>
            <a:r>
              <a:rPr lang="tr-TR" b="1" dirty="0" smtClean="0"/>
              <a:t>Ahlakı</a:t>
            </a:r>
          </a:p>
          <a:p>
            <a:pPr marL="342900" indent="-342900">
              <a:buAutoNum type="alphaUcParenR"/>
            </a:pPr>
            <a:r>
              <a:rPr lang="tr-TR" b="1" dirty="0" smtClean="0">
                <a:solidFill>
                  <a:srgbClr val="FF0000"/>
                </a:solidFill>
              </a:rPr>
              <a:t>Irkı</a:t>
            </a:r>
          </a:p>
          <a:p>
            <a:endParaRPr lang="tr-TR" dirty="0"/>
          </a:p>
        </p:txBody>
      </p:sp>
    </p:spTree>
    <p:extLst>
      <p:ext uri="{BB962C8B-B14F-4D97-AF65-F5344CB8AC3E}">
        <p14:creationId xmlns:p14="http://schemas.microsoft.com/office/powerpoint/2010/main" xmlns="" val="2543335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335596" y="1196752"/>
            <a:ext cx="6400800" cy="1944216"/>
          </a:xfrm>
        </p:spPr>
        <p:txBody>
          <a:bodyPr>
            <a:normAutofit fontScale="92500" lnSpcReduction="20000"/>
          </a:bodyPr>
          <a:lstStyle/>
          <a:p>
            <a:pPr algn="l"/>
            <a:r>
              <a:rPr lang="tr-TR" sz="1600" b="1" dirty="0" smtClean="0">
                <a:latin typeface="Bookman Old Style" pitchFamily="18" charset="0"/>
              </a:rPr>
              <a:t>8. Peygamberimiz arkadaşlarından biri abdest alırken (aşırı su kullandığını) gördü ve ona «Bu israf nedir?» dedi. Arkadaşı «Abdestte israf olur mu?» deyince , Peygamberimiz : «Akarsuyun kenarında olsan bile israf olur» dedi.</a:t>
            </a:r>
          </a:p>
          <a:p>
            <a:pPr algn="l"/>
            <a:r>
              <a:rPr lang="tr-TR" sz="1600" b="1" dirty="0" smtClean="0">
                <a:latin typeface="Bookman Old Style" pitchFamily="18" charset="0"/>
              </a:rPr>
              <a:t>Bu hadisi dikkate alan bir kişide aşağıdaki davranışlardan hangisinin öncelikli olarak gelişmesi beklenir?</a:t>
            </a:r>
            <a:endParaRPr lang="tr-TR" sz="1600" dirty="0"/>
          </a:p>
          <a:p>
            <a:endParaRPr lang="tr-TR" dirty="0"/>
          </a:p>
        </p:txBody>
      </p:sp>
      <p:sp>
        <p:nvSpPr>
          <p:cNvPr id="4" name="Metin kutusu 3"/>
          <p:cNvSpPr txBox="1"/>
          <p:nvPr/>
        </p:nvSpPr>
        <p:spPr>
          <a:xfrm>
            <a:off x="1691680" y="3573016"/>
            <a:ext cx="5688632" cy="1477328"/>
          </a:xfrm>
          <a:prstGeom prst="rect">
            <a:avLst/>
          </a:prstGeom>
          <a:noFill/>
        </p:spPr>
        <p:txBody>
          <a:bodyPr wrap="square" rtlCol="0">
            <a:spAutoFit/>
          </a:bodyPr>
          <a:lstStyle/>
          <a:p>
            <a:pPr marL="342900" indent="-342900">
              <a:buAutoNum type="alphaUcParenR"/>
            </a:pPr>
            <a:r>
              <a:rPr lang="tr-TR" b="1" dirty="0" smtClean="0"/>
              <a:t>Çevre temizliğine önem verme</a:t>
            </a:r>
          </a:p>
          <a:p>
            <a:pPr marL="342900" indent="-342900">
              <a:buAutoNum type="alphaUcParenR"/>
            </a:pPr>
            <a:r>
              <a:rPr lang="tr-TR" b="1" dirty="0" smtClean="0">
                <a:solidFill>
                  <a:srgbClr val="FF0000"/>
                </a:solidFill>
              </a:rPr>
              <a:t>Doğal kaynakları bilinçli kullanma</a:t>
            </a:r>
          </a:p>
          <a:p>
            <a:pPr marL="342900" indent="-342900">
              <a:buAutoNum type="alphaUcParenR"/>
            </a:pPr>
            <a:r>
              <a:rPr lang="tr-TR" b="1" dirty="0" smtClean="0"/>
              <a:t>Kişisel temizlik alışkanlığı edinme</a:t>
            </a:r>
          </a:p>
          <a:p>
            <a:pPr marL="342900" indent="-342900">
              <a:buAutoNum type="alphaUcParenR"/>
            </a:pPr>
            <a:r>
              <a:rPr lang="tr-TR" b="1" dirty="0" smtClean="0"/>
              <a:t>İbadetlerde temizliğin önemini fark etme</a:t>
            </a:r>
          </a:p>
          <a:p>
            <a:endParaRPr lang="tr-TR" dirty="0"/>
          </a:p>
        </p:txBody>
      </p:sp>
    </p:spTree>
    <p:extLst>
      <p:ext uri="{BB962C8B-B14F-4D97-AF65-F5344CB8AC3E}">
        <p14:creationId xmlns:p14="http://schemas.microsoft.com/office/powerpoint/2010/main" xmlns="" val="254333596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a Tasarımı">
  <a:themeElements>
    <a:clrScheme name="Moda Tasarımı">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Smokin">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oda Tasarımı">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62</TotalTime>
  <Words>934</Words>
  <Application>Microsoft Office PowerPoint</Application>
  <PresentationFormat>Ekran Gösterisi (4:3)</PresentationFormat>
  <Paragraphs>132</Paragraphs>
  <Slides>21</Slides>
  <Notes>0</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Moda Tasarımı</vt:lpstr>
      <vt:lpstr>8. SInIf  II.Dönem din kültürü ve ahlak bilgisi dersi  ortak sInav sorularI</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cp:keywords>www.sorubak.com</cp:keywords>
  <dc:description>www.sorubak.com</dc:description>
  <cp:lastModifiedBy>ronican</cp:lastModifiedBy>
  <cp:revision>1</cp:revision>
  <dcterms:created xsi:type="dcterms:W3CDTF">2014-04-28T10:34:29Z</dcterms:created>
  <dcterms:modified xsi:type="dcterms:W3CDTF">2014-05-06T16:41:06Z</dcterms:modified>
  <cp:category>www.sorubak.com</cp:category>
</cp:coreProperties>
</file>