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6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9" r:id="rId11"/>
    <p:sldId id="270" r:id="rId12"/>
    <p:sldId id="271" r:id="rId13"/>
    <p:sldId id="272" r:id="rId14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5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tr-TR" smtClean="0"/>
              <a:t>Asıl alt başlık stilini düzenlemek için tıklatın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4060F-55B8-4ED0-8C62-F842420E15FD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B8E35-8AAC-4155-902A-22DB7F51674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875853-6EFA-4465-A90C-221E1CF9986F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A46D87-4A92-4A95-A235-51870196451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1F22D-73D1-425D-955D-CEEDFABB4B2C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6359A-8375-4435-ACE9-D7422A7CAFC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653473-EEEA-47C6-8487-2A9CAD497FAB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439754-A977-410C-B2DC-9E3D5432665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15E2D-5209-4B21-9B28-75F2FEBC9376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ECF0F1-7198-464B-9145-B13168C1500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AF83CE-4EBF-4190-AD80-94F682394C6E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B878A3-1090-4E10-A38B-30EE3C2D294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B385D-6A1E-4560-ACB5-91FE337E301E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F837B1-7E14-4380-AAA6-38FA2C0A6F82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4E7A4E-E09D-4F54-9D64-60E6C7AF293D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FAB78-7497-47B4-85AF-3AF27837938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31BB1-727D-41E5-8BCC-FEAFBAEBAD24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4FC626-CDC0-475A-9737-D1121C24037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A4CC-8C45-479E-B16D-44141ED4D9F0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513BD-C1C9-45F6-AC97-FDD568D8B0C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ight Triangle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tr-TR" noProof="0" smtClean="0"/>
              <a:t>Resim eklemek için simgeyi tıklatın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385931-9E51-4CE3-B878-51905A1F75E4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47D00-14A2-418F-9D7B-DA79FDC0D5B9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  <a:endParaRPr lang="en-US" smtClean="0"/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smtClean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044763F-F04A-4178-9187-2EA0FF5F28D9}" type="datetimeFigureOut">
              <a:rPr lang="tr-TR"/>
              <a:pPr>
                <a:defRPr/>
              </a:pPr>
              <a:t>02.10.2011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401C9EF-3389-4CD6-AF6F-A2FF081BBF77}" type="slidenum">
              <a:rPr lang="tr-TR"/>
              <a:pPr>
                <a:defRPr/>
              </a:pPr>
              <a:t>‹#›</a:t>
            </a:fld>
            <a:endParaRPr lang="tr-TR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47664" y="1916832"/>
            <a:ext cx="5760640" cy="186204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115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AÇILAR</a:t>
            </a:r>
            <a:endParaRPr lang="tr-TR" sz="11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529" name="Düz Ok Bağlayıcısı 3"/>
          <p:cNvCxnSpPr>
            <a:cxnSpLocks noChangeShapeType="1"/>
          </p:cNvCxnSpPr>
          <p:nvPr/>
        </p:nvCxnSpPr>
        <p:spPr bwMode="auto">
          <a:xfrm flipH="1" flipV="1">
            <a:off x="2916238" y="333375"/>
            <a:ext cx="719137" cy="3240088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2530" name="Düz Ok Bağlayıcısı 6"/>
          <p:cNvCxnSpPr>
            <a:cxnSpLocks noChangeShapeType="1"/>
          </p:cNvCxnSpPr>
          <p:nvPr/>
        </p:nvCxnSpPr>
        <p:spPr bwMode="auto">
          <a:xfrm>
            <a:off x="3635375" y="3573463"/>
            <a:ext cx="4537075" cy="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3" name="Tek Köşesi Kesik Dikdörtgen 12"/>
          <p:cNvSpPr/>
          <p:nvPr/>
        </p:nvSpPr>
        <p:spPr>
          <a:xfrm>
            <a:off x="323850" y="260350"/>
            <a:ext cx="1544638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323850" y="260350"/>
            <a:ext cx="15446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>
                    <a:lumMod val="95000"/>
                  </a:schemeClr>
                </a:solidFill>
                <a:latin typeface="+mj-lt"/>
                <a:cs typeface="+mn-cs"/>
              </a:rPr>
              <a:t>Örnek -1</a:t>
            </a:r>
          </a:p>
        </p:txBody>
      </p:sp>
      <p:pic>
        <p:nvPicPr>
          <p:cNvPr id="22533" name="Picture 5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00" y="836613"/>
            <a:ext cx="6637338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Metin kutusu 21"/>
          <p:cNvSpPr txBox="1"/>
          <p:nvPr/>
        </p:nvSpPr>
        <p:spPr>
          <a:xfrm>
            <a:off x="6300788" y="146050"/>
            <a:ext cx="2735262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b="1" dirty="0">
                <a:latin typeface="+mj-lt"/>
                <a:cs typeface="+mn-cs"/>
              </a:rPr>
              <a:t>K</a:t>
            </a:r>
            <a:r>
              <a:rPr lang="tr-TR" sz="2200" dirty="0">
                <a:latin typeface="+mj-lt"/>
                <a:cs typeface="+mn-cs"/>
              </a:rPr>
              <a:t> açısını ölçmek için İletkinin orta noktasını açının köşesine  yerleştirdik.</a:t>
            </a:r>
          </a:p>
        </p:txBody>
      </p:sp>
      <p:sp>
        <p:nvSpPr>
          <p:cNvPr id="23" name="Metin kutusu 22"/>
          <p:cNvSpPr txBox="1"/>
          <p:nvPr/>
        </p:nvSpPr>
        <p:spPr>
          <a:xfrm>
            <a:off x="6875463" y="1849438"/>
            <a:ext cx="2520950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latin typeface="+mj-lt"/>
                <a:cs typeface="+mn-cs"/>
              </a:rPr>
              <a:t>Diğer kola karşılık gelen sayıya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latin typeface="+mj-lt"/>
                <a:cs typeface="+mn-cs"/>
              </a:rPr>
              <a:t>baktık.</a:t>
            </a:r>
          </a:p>
        </p:txBody>
      </p:sp>
      <p:sp>
        <p:nvSpPr>
          <p:cNvPr id="24" name="Metin kutusu 23"/>
          <p:cNvSpPr txBox="1"/>
          <p:nvPr/>
        </p:nvSpPr>
        <p:spPr>
          <a:xfrm>
            <a:off x="304800" y="4581525"/>
            <a:ext cx="8228013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200">
                <a:effectLst>
                  <a:outerShdw blurRad="38100" dist="38100" dir="2700000" algn="tl">
                    <a:srgbClr val="04617B"/>
                  </a:outerShdw>
                </a:effectLst>
                <a:latin typeface="Calibri" pitchFamily="34" charset="0"/>
              </a:rPr>
              <a:t>Açımız</a:t>
            </a:r>
            <a:r>
              <a:rPr lang="tr-TR" sz="2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100</a:t>
            </a:r>
            <a:r>
              <a:rPr lang="tr-TR" sz="220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° </a:t>
            </a:r>
            <a:r>
              <a:rPr lang="tr-TR" sz="22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dir. Ölçü 90° den büyük olan açılara </a:t>
            </a:r>
            <a:r>
              <a:rPr lang="tr-TR" sz="2200" u="sng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geniş açı</a:t>
            </a:r>
            <a:r>
              <a:rPr lang="tr-TR" sz="22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 denir.</a:t>
            </a:r>
            <a:endParaRPr lang="tr-TR" sz="2200" u="sng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27" name="Metin kutusu 26"/>
          <p:cNvSpPr txBox="1"/>
          <p:nvPr/>
        </p:nvSpPr>
        <p:spPr>
          <a:xfrm>
            <a:off x="274638" y="5300663"/>
            <a:ext cx="822801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K</a:t>
            </a:r>
            <a:r>
              <a:rPr lang="tr-T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 açısının ölçüsünü sembolle gösterebiliriz.</a:t>
            </a:r>
          </a:p>
        </p:txBody>
      </p:sp>
      <p:sp>
        <p:nvSpPr>
          <p:cNvPr id="28" name="Metin kutusu 27"/>
          <p:cNvSpPr txBox="1"/>
          <p:nvPr/>
        </p:nvSpPr>
        <p:spPr>
          <a:xfrm>
            <a:off x="3244850" y="3311525"/>
            <a:ext cx="38100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K</a:t>
            </a:r>
            <a:endParaRPr lang="tr-TR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257175" y="5857875"/>
            <a:ext cx="8228013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800" b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K</a:t>
            </a:r>
            <a:r>
              <a:rPr lang="tr-TR" sz="2200">
                <a:effectLst>
                  <a:outerShdw blurRad="38100" dist="38100" dir="2700000" algn="tl">
                    <a:srgbClr val="04617B"/>
                  </a:outerShdw>
                </a:effectLst>
                <a:latin typeface="Calibri" pitchFamily="34" charset="0"/>
              </a:rPr>
              <a:t>  açısının ölçüsü 100</a:t>
            </a:r>
            <a:r>
              <a:rPr lang="tr-TR" sz="22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° dir ya da       s</a:t>
            </a:r>
            <a:r>
              <a:rPr lang="tr-TR" sz="36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(K)=100 °</a:t>
            </a:r>
            <a:endParaRPr lang="tr-TR" sz="3600">
              <a:effectLst>
                <a:outerShdw blurRad="38100" dist="38100" dir="2700000" algn="tl">
                  <a:srgbClr val="04617B"/>
                </a:outerShdw>
              </a:effectLst>
              <a:latin typeface="Calibri" pitchFamily="34" charset="0"/>
            </a:endParaRPr>
          </a:p>
        </p:txBody>
      </p:sp>
      <p:grpSp>
        <p:nvGrpSpPr>
          <p:cNvPr id="45" name="Grup 44"/>
          <p:cNvGrpSpPr>
            <a:grpSpLocks/>
          </p:cNvGrpSpPr>
          <p:nvPr/>
        </p:nvGrpSpPr>
        <p:grpSpPr bwMode="auto">
          <a:xfrm>
            <a:off x="5003800" y="5824538"/>
            <a:ext cx="288925" cy="149225"/>
            <a:chOff x="5004048" y="5824429"/>
            <a:chExt cx="288032" cy="148848"/>
          </a:xfrm>
        </p:grpSpPr>
        <p:cxnSp>
          <p:nvCxnSpPr>
            <p:cNvPr id="37" name="Düz Bağlayıcı 36"/>
            <p:cNvCxnSpPr/>
            <p:nvPr/>
          </p:nvCxnSpPr>
          <p:spPr>
            <a:xfrm flipV="1">
              <a:off x="5004048" y="5824429"/>
              <a:ext cx="137686" cy="1488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Düz Bağlayıcı 41"/>
            <p:cNvCxnSpPr/>
            <p:nvPr/>
          </p:nvCxnSpPr>
          <p:spPr>
            <a:xfrm flipH="1" flipV="1">
              <a:off x="5127490" y="5833930"/>
              <a:ext cx="164590" cy="115594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7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k Köşesi Kesik Dikdörtgen 5"/>
          <p:cNvSpPr/>
          <p:nvPr/>
        </p:nvSpPr>
        <p:spPr>
          <a:xfrm>
            <a:off x="323850" y="260350"/>
            <a:ext cx="1544638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323850" y="260350"/>
            <a:ext cx="15446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>
                    <a:lumMod val="95000"/>
                  </a:schemeClr>
                </a:solidFill>
                <a:latin typeface="+mj-lt"/>
                <a:cs typeface="+mn-cs"/>
              </a:rPr>
              <a:t>Örnek -2</a:t>
            </a:r>
          </a:p>
        </p:txBody>
      </p:sp>
      <p:cxnSp>
        <p:nvCxnSpPr>
          <p:cNvPr id="23555" name="Düz Ok Bağlayıcısı 7"/>
          <p:cNvCxnSpPr>
            <a:cxnSpLocks noChangeShapeType="1"/>
          </p:cNvCxnSpPr>
          <p:nvPr/>
        </p:nvCxnSpPr>
        <p:spPr bwMode="auto">
          <a:xfrm flipH="1" flipV="1">
            <a:off x="539750" y="2997200"/>
            <a:ext cx="2232025" cy="2035175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3556" name="Düz Ok Bağlayıcısı 9"/>
          <p:cNvCxnSpPr>
            <a:cxnSpLocks noChangeShapeType="1"/>
          </p:cNvCxnSpPr>
          <p:nvPr/>
        </p:nvCxnSpPr>
        <p:spPr bwMode="auto">
          <a:xfrm flipV="1">
            <a:off x="2771775" y="2349500"/>
            <a:ext cx="2387600" cy="2693988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4" name="Metin kutusu 13"/>
          <p:cNvSpPr txBox="1"/>
          <p:nvPr/>
        </p:nvSpPr>
        <p:spPr>
          <a:xfrm>
            <a:off x="6300788" y="146050"/>
            <a:ext cx="2735262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b="1" dirty="0">
                <a:latin typeface="+mj-lt"/>
                <a:cs typeface="+mn-cs"/>
              </a:rPr>
              <a:t>Z</a:t>
            </a:r>
            <a:r>
              <a:rPr lang="tr-TR" sz="2200" dirty="0">
                <a:latin typeface="+mj-lt"/>
                <a:cs typeface="+mn-cs"/>
              </a:rPr>
              <a:t> açısını ölçmek için İletkinin orta noktasını açının köşesine  yerleştirdik.</a:t>
            </a:r>
          </a:p>
        </p:txBody>
      </p:sp>
      <p:pic>
        <p:nvPicPr>
          <p:cNvPr id="17" name="Picture 5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1750" y="2708275"/>
            <a:ext cx="5610225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Metin kutusu 18"/>
          <p:cNvSpPr txBox="1"/>
          <p:nvPr/>
        </p:nvSpPr>
        <p:spPr>
          <a:xfrm>
            <a:off x="6300788" y="1785938"/>
            <a:ext cx="2735262" cy="1108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latin typeface="+mj-lt"/>
                <a:cs typeface="+mn-cs"/>
              </a:rPr>
              <a:t>İletkiyi açının bir kolunun üzerine getirdik.</a:t>
            </a:r>
          </a:p>
        </p:txBody>
      </p:sp>
      <p:pic>
        <p:nvPicPr>
          <p:cNvPr id="20" name="Picture 5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043156">
            <a:off x="-560388" y="2876550"/>
            <a:ext cx="5611813" cy="2935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5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2877171">
            <a:off x="-697706" y="2999582"/>
            <a:ext cx="5610225" cy="293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Metin kutusu 14"/>
          <p:cNvSpPr txBox="1"/>
          <p:nvPr/>
        </p:nvSpPr>
        <p:spPr>
          <a:xfrm>
            <a:off x="2325688" y="5021263"/>
            <a:ext cx="357187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Z</a:t>
            </a:r>
          </a:p>
        </p:txBody>
      </p:sp>
      <p:sp>
        <p:nvSpPr>
          <p:cNvPr id="25" name="Metin kutusu 24"/>
          <p:cNvSpPr txBox="1"/>
          <p:nvPr/>
        </p:nvSpPr>
        <p:spPr>
          <a:xfrm>
            <a:off x="6227763" y="3141663"/>
            <a:ext cx="2736850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latin typeface="+mj-lt"/>
                <a:cs typeface="+mn-cs"/>
              </a:rPr>
              <a:t>Diğer kolun gösterdiği sayıya baktık.</a:t>
            </a:r>
          </a:p>
        </p:txBody>
      </p:sp>
      <p:sp>
        <p:nvSpPr>
          <p:cNvPr id="26" name="Metin kutusu 25"/>
          <p:cNvSpPr txBox="1"/>
          <p:nvPr/>
        </p:nvSpPr>
        <p:spPr>
          <a:xfrm>
            <a:off x="6372225" y="4137025"/>
            <a:ext cx="273685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200">
                <a:latin typeface="Calibri" pitchFamily="34" charset="0"/>
              </a:rPr>
              <a:t>Açımızın 90</a:t>
            </a:r>
            <a:r>
              <a:rPr lang="tr-TR" sz="2200">
                <a:latin typeface="Tahoma" pitchFamily="34" charset="0"/>
                <a:cs typeface="Tahoma" pitchFamily="34" charset="0"/>
              </a:rPr>
              <a:t>̊  olduğunu gördük.</a:t>
            </a:r>
            <a:endParaRPr lang="tr-TR" sz="2200">
              <a:latin typeface="Calibri" pitchFamily="34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6227763" y="5159375"/>
            <a:ext cx="2736850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latin typeface="+mj-lt"/>
                <a:cs typeface="+mn-cs"/>
              </a:rPr>
              <a:t>Bu açı </a:t>
            </a:r>
            <a:r>
              <a:rPr lang="tr-TR" sz="2200" dirty="0">
                <a:solidFill>
                  <a:srgbClr val="FFFF00"/>
                </a:solidFill>
                <a:latin typeface="+mj-lt"/>
                <a:cs typeface="+mn-cs"/>
              </a:rPr>
              <a:t>dik açıdır</a:t>
            </a:r>
            <a:r>
              <a:rPr lang="tr-TR" sz="2200" dirty="0">
                <a:latin typeface="Tahoma"/>
                <a:ea typeface="Tahoma"/>
                <a:cs typeface="Tahoma"/>
              </a:rPr>
              <a:t>.</a:t>
            </a:r>
            <a:endParaRPr lang="tr-TR" sz="2200" dirty="0">
              <a:latin typeface="+mj-lt"/>
              <a:cs typeface="+mn-cs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6245225" y="5732463"/>
            <a:ext cx="273526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16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 s</a:t>
            </a:r>
            <a:r>
              <a:rPr lang="tr-TR" sz="2400">
                <a:effectLst>
                  <a:outerShdw blurRad="38100" dist="38100" dir="2700000" algn="tl">
                    <a:srgbClr val="04617B"/>
                  </a:outerShdw>
                </a:effectLst>
                <a:latin typeface="Tahoma" pitchFamily="34" charset="0"/>
                <a:cs typeface="Tahoma" pitchFamily="34" charset="0"/>
              </a:rPr>
              <a:t>(Z)=90 °</a:t>
            </a:r>
            <a:endParaRPr lang="tr-TR" sz="2200">
              <a:latin typeface="Calibri" pitchFamily="34" charset="0"/>
            </a:endParaRPr>
          </a:p>
        </p:txBody>
      </p:sp>
      <p:grpSp>
        <p:nvGrpSpPr>
          <p:cNvPr id="30" name="Grup 29"/>
          <p:cNvGrpSpPr>
            <a:grpSpLocks/>
          </p:cNvGrpSpPr>
          <p:nvPr/>
        </p:nvGrpSpPr>
        <p:grpSpPr bwMode="auto">
          <a:xfrm>
            <a:off x="6613525" y="5608638"/>
            <a:ext cx="138113" cy="123825"/>
            <a:chOff x="5004048" y="5824429"/>
            <a:chExt cx="288032" cy="148848"/>
          </a:xfrm>
        </p:grpSpPr>
        <p:cxnSp>
          <p:nvCxnSpPr>
            <p:cNvPr id="31" name="Düz Bağlayıcı 30"/>
            <p:cNvCxnSpPr/>
            <p:nvPr/>
          </p:nvCxnSpPr>
          <p:spPr>
            <a:xfrm flipV="1">
              <a:off x="5004048" y="5824429"/>
              <a:ext cx="139049" cy="14884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üz Bağlayıcı 31"/>
            <p:cNvCxnSpPr/>
            <p:nvPr/>
          </p:nvCxnSpPr>
          <p:spPr>
            <a:xfrm flipH="1" flipV="1">
              <a:off x="5126545" y="5833970"/>
              <a:ext cx="165535" cy="114498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5" grpId="0"/>
      <p:bldP spid="26" grpId="0"/>
      <p:bldP spid="28" grpId="0"/>
      <p:bldP spid="2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3" descr="C:\Users\Leylaz\Desktop\kareli-defter-kağıdı-b91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6200" y="3644900"/>
            <a:ext cx="925195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k Köşesi Kesik Dikdörtgen 4"/>
          <p:cNvSpPr/>
          <p:nvPr/>
        </p:nvSpPr>
        <p:spPr>
          <a:xfrm>
            <a:off x="323850" y="260350"/>
            <a:ext cx="4464050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358775" y="260350"/>
            <a:ext cx="39258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Verilen bir açı ölçüsünü çizme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4932363" y="292100"/>
            <a:ext cx="4032250" cy="768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200">
                <a:latin typeface="Calibri" pitchFamily="34" charset="0"/>
              </a:rPr>
              <a:t>Bizden 70</a:t>
            </a:r>
            <a:r>
              <a:rPr lang="tr-TR" sz="2200">
                <a:latin typeface="Calibri" pitchFamily="34" charset="0"/>
                <a:cs typeface="Tahoma" pitchFamily="34" charset="0"/>
              </a:rPr>
              <a:t>° lik bir açı çizmemiz isteniyor.</a:t>
            </a:r>
            <a:endParaRPr lang="tr-TR" sz="2200">
              <a:latin typeface="Calibri" pitchFamily="34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61950" y="1052513"/>
            <a:ext cx="8064500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200" dirty="0">
                <a:latin typeface="+mj-lt"/>
                <a:cs typeface="+mn-cs"/>
              </a:rPr>
              <a:t>İlk olarak defterimizin  uygun bir yerine bir nokta koyalım.</a:t>
            </a:r>
            <a:endParaRPr lang="tr-TR" sz="2200" dirty="0">
              <a:latin typeface="+mj-lt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4427538" y="5661025"/>
            <a:ext cx="144462" cy="1444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358775" y="1484313"/>
            <a:ext cx="8066088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200" dirty="0">
                <a:latin typeface="+mj-lt"/>
                <a:cs typeface="+mn-cs"/>
              </a:rPr>
              <a:t>İletkimizi bu noktanın üzerine yerleştirelim. </a:t>
            </a:r>
            <a:endParaRPr lang="tr-TR" sz="2200" dirty="0">
              <a:latin typeface="+mj-lt"/>
              <a:cs typeface="+mn-cs"/>
            </a:endParaRPr>
          </a:p>
        </p:txBody>
      </p:sp>
      <p:pic>
        <p:nvPicPr>
          <p:cNvPr id="6148" name="Picture 4" descr="C:\Users\Leylaz\Desktop\iletki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4050" y="3716338"/>
            <a:ext cx="5151438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Metin kutusu 12"/>
          <p:cNvSpPr txBox="1"/>
          <p:nvPr/>
        </p:nvSpPr>
        <p:spPr>
          <a:xfrm>
            <a:off x="373063" y="1844675"/>
            <a:ext cx="80645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200" dirty="0">
                <a:latin typeface="+mj-lt"/>
                <a:cs typeface="+mn-cs"/>
              </a:rPr>
              <a:t>İletkiyi hiç oynatmadan  çizdiğimiz noktadan başlayıp açının bir kolunu çizelim.</a:t>
            </a:r>
            <a:endParaRPr lang="tr-TR" sz="2200" dirty="0">
              <a:latin typeface="+mj-lt"/>
              <a:cs typeface="+mn-cs"/>
            </a:endParaRPr>
          </a:p>
        </p:txBody>
      </p:sp>
      <p:cxnSp>
        <p:nvCxnSpPr>
          <p:cNvPr id="14" name="Düz Bağlayıcı 13"/>
          <p:cNvCxnSpPr/>
          <p:nvPr/>
        </p:nvCxnSpPr>
        <p:spPr>
          <a:xfrm>
            <a:off x="4500563" y="5732463"/>
            <a:ext cx="1908175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Metin kutusu 17"/>
          <p:cNvSpPr txBox="1"/>
          <p:nvPr/>
        </p:nvSpPr>
        <p:spPr>
          <a:xfrm>
            <a:off x="373063" y="2565400"/>
            <a:ext cx="8064500" cy="430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Font typeface="Arial" charset="0"/>
              <a:buChar char="•"/>
            </a:pPr>
            <a:r>
              <a:rPr lang="tr-TR" sz="2200">
                <a:latin typeface="Calibri" pitchFamily="34" charset="0"/>
              </a:rPr>
              <a:t>Bizden istenilen ölçüyü (70</a:t>
            </a:r>
            <a:r>
              <a:rPr lang="tr-TR" sz="2200">
                <a:latin typeface="Calibri" pitchFamily="34" charset="0"/>
                <a:cs typeface="Tahoma" pitchFamily="34" charset="0"/>
              </a:rPr>
              <a:t>°</a:t>
            </a:r>
            <a:r>
              <a:rPr lang="tr-TR" sz="2200">
                <a:latin typeface="Calibri" pitchFamily="34" charset="0"/>
              </a:rPr>
              <a:t> )iletkiden bulup işaretleyelim.</a:t>
            </a:r>
          </a:p>
        </p:txBody>
      </p:sp>
      <p:sp>
        <p:nvSpPr>
          <p:cNvPr id="15" name="Oval 14"/>
          <p:cNvSpPr/>
          <p:nvPr/>
        </p:nvSpPr>
        <p:spPr>
          <a:xfrm>
            <a:off x="5076825" y="4437063"/>
            <a:ext cx="71438" cy="71437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0" name="Metin kutusu 19"/>
          <p:cNvSpPr txBox="1"/>
          <p:nvPr/>
        </p:nvSpPr>
        <p:spPr>
          <a:xfrm>
            <a:off x="334963" y="3008313"/>
            <a:ext cx="8064500" cy="430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200" dirty="0">
                <a:latin typeface="+mj-lt"/>
                <a:cs typeface="+mn-cs"/>
              </a:rPr>
              <a:t>Sonra iletkiyi kaldırıp ilk nokta ile son noktayı birleştirelim.</a:t>
            </a:r>
            <a:endParaRPr lang="tr-TR" sz="2200" dirty="0">
              <a:latin typeface="+mj-lt"/>
              <a:cs typeface="+mn-cs"/>
            </a:endParaRPr>
          </a:p>
        </p:txBody>
      </p:sp>
      <p:pic>
        <p:nvPicPr>
          <p:cNvPr id="22" name="Picture 4" descr="C:\Users\Leylaz\Desktop\iletkim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3765117">
            <a:off x="1119188" y="3192463"/>
            <a:ext cx="5151437" cy="25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3" name="Düz Bağlayıcı 22"/>
          <p:cNvCxnSpPr/>
          <p:nvPr/>
        </p:nvCxnSpPr>
        <p:spPr>
          <a:xfrm flipV="1">
            <a:off x="4498975" y="4378325"/>
            <a:ext cx="665163" cy="136683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Metin kutusu 26"/>
          <p:cNvSpPr txBox="1"/>
          <p:nvPr/>
        </p:nvSpPr>
        <p:spPr>
          <a:xfrm>
            <a:off x="7121525" y="3910013"/>
            <a:ext cx="1873250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800">
                <a:solidFill>
                  <a:srgbClr val="FF0000"/>
                </a:solidFill>
                <a:latin typeface="Calibri" pitchFamily="34" charset="0"/>
              </a:rPr>
              <a:t>70</a:t>
            </a:r>
            <a:r>
              <a:rPr lang="tr-TR" sz="2800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° lik açımız çizmiş olduk.</a:t>
            </a:r>
            <a:endParaRPr lang="tr-TR" sz="2800">
              <a:solidFill>
                <a:srgbClr val="FF0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1" grpId="0"/>
      <p:bldP spid="13" grpId="0"/>
      <p:bldP spid="18" grpId="0"/>
      <p:bldP spid="15" grpId="0" animBg="1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Başlık 3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593975" cy="1582737"/>
          </a:xfrm>
        </p:spPr>
        <p:txBody>
          <a:bodyPr/>
          <a:lstStyle/>
          <a:p>
            <a:r>
              <a:rPr lang="tr-TR" smtClean="0">
                <a:latin typeface="Arial" charset="0"/>
                <a:hlinkClick r:id="rId3"/>
              </a:rPr>
              <a:t>www.sorubak.com</a:t>
            </a:r>
            <a:r>
              <a:rPr lang="tr-TR" smtClean="0">
                <a:latin typeface="Arial" charset="0"/>
              </a:rPr>
              <a:t> </a:t>
            </a:r>
          </a:p>
        </p:txBody>
      </p:sp>
      <p:sp>
        <p:nvSpPr>
          <p:cNvPr id="25602" name="Metin Yer Tutucusu 5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r>
              <a:rPr lang="tr-TR" smtClean="0">
                <a:latin typeface="Arial" charset="0"/>
              </a:rPr>
              <a:t>Ücretsiz ve Üyeliksiz Dosya </a:t>
            </a:r>
          </a:p>
          <a:p>
            <a:r>
              <a:rPr lang="tr-TR" smtClean="0">
                <a:latin typeface="Arial" charset="0"/>
              </a:rPr>
              <a:t>İndirme Keyfi Yaşatıyoruz.</a:t>
            </a:r>
          </a:p>
        </p:txBody>
      </p:sp>
      <p:graphicFrame>
        <p:nvGraphicFramePr>
          <p:cNvPr id="25606" name="Diagram 6"/>
          <p:cNvGraphicFramePr>
            <a:graphicFrameLocks/>
          </p:cNvGraphicFramePr>
          <p:nvPr>
            <p:ph idx="4294967295"/>
          </p:nvPr>
        </p:nvGraphicFramePr>
        <p:xfrm>
          <a:off x="3462338" y="1028700"/>
          <a:ext cx="4608512" cy="3887788"/>
        </p:xfrm>
        <a:graphic>
          <a:graphicData uri="http://schemas.openxmlformats.org/drawingml/2006/compatibility">
            <com:legacyDrawing xmlns:com="http://schemas.openxmlformats.org/drawingml/2006/compatibility" spid="_x0000_s2560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417280" y="832356"/>
            <a:ext cx="8424936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Bu sunuda neler </a:t>
            </a:r>
            <a:r>
              <a:rPr lang="tr-TR" sz="3200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öğreneceğİz</a:t>
            </a:r>
            <a:r>
              <a:rPr lang="tr-TR" sz="32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? </a:t>
            </a:r>
            <a:endParaRPr lang="tr-TR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58775" y="1444625"/>
            <a:ext cx="8424863" cy="39703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Bir açının kenarını ve köşesini göstermeyi,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Açıyı isimlendirmeyi, sembolle göstermeyi,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Açıyı standart ölçe araçları ile ölçmeyi,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Ölçülen açıyı sınıflandırmayı ( dar, geniş, dik , doğru),</a:t>
            </a:r>
          </a:p>
          <a:p>
            <a:pPr marL="457200" indent="-4572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Ölçüsü verilen bir açıyı çizmeyi öğreneceğiz</a:t>
            </a:r>
            <a:endParaRPr lang="tr-TR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k Köşesi Kesik Dikdörtgen 3"/>
          <p:cNvSpPr/>
          <p:nvPr/>
        </p:nvSpPr>
        <p:spPr>
          <a:xfrm>
            <a:off x="323850" y="260350"/>
            <a:ext cx="3773488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323850" y="260350"/>
            <a:ext cx="34496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 Açı kavramını hatırlayalım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38138" y="1052513"/>
            <a:ext cx="83534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Aynı doğru üzerinde olmayan, başlangıç noktaları aynı olan iki ışının kesişimi ile ortaya çıkan aralığa </a:t>
            </a:r>
            <a:r>
              <a:rPr lang="tr-TR" sz="2400" b="1" dirty="0">
                <a:solidFill>
                  <a:srgbClr val="FF0000"/>
                </a:solidFill>
                <a:latin typeface="+mj-lt"/>
                <a:cs typeface="+mn-cs"/>
              </a:rPr>
              <a:t>açı </a:t>
            </a:r>
            <a:r>
              <a:rPr lang="tr-TR" sz="2400" dirty="0">
                <a:latin typeface="+mj-lt"/>
                <a:cs typeface="+mn-cs"/>
              </a:rPr>
              <a:t>denir.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68300" y="2143125"/>
            <a:ext cx="22399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u="sng" dirty="0">
                <a:latin typeface="+mj-lt"/>
                <a:cs typeface="+mn-cs"/>
              </a:rPr>
              <a:t>Örnekle gösterelim:</a:t>
            </a:r>
            <a:endParaRPr lang="tr-TR" sz="2000" u="sng" dirty="0">
              <a:latin typeface="+mj-lt"/>
              <a:cs typeface="+mn-cs"/>
            </a:endParaRPr>
          </a:p>
        </p:txBody>
      </p:sp>
      <p:sp>
        <p:nvSpPr>
          <p:cNvPr id="20" name="Serbest Form 19"/>
          <p:cNvSpPr/>
          <p:nvPr/>
        </p:nvSpPr>
        <p:spPr>
          <a:xfrm>
            <a:off x="1309688" y="3516313"/>
            <a:ext cx="179387" cy="560387"/>
          </a:xfrm>
          <a:custGeom>
            <a:avLst/>
            <a:gdLst>
              <a:gd name="connsiteX0" fmla="*/ 148590 w 178922"/>
              <a:gd name="connsiteY0" fmla="*/ 262890 h 262890"/>
              <a:gd name="connsiteX1" fmla="*/ 171450 w 178922"/>
              <a:gd name="connsiteY1" fmla="*/ 125730 h 262890"/>
              <a:gd name="connsiteX2" fmla="*/ 34290 w 178922"/>
              <a:gd name="connsiteY2" fmla="*/ 34290 h 262890"/>
              <a:gd name="connsiteX3" fmla="*/ 0 w 178922"/>
              <a:gd name="connsiteY3" fmla="*/ 0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922" h="262890">
                <a:moveTo>
                  <a:pt x="148590" y="262890"/>
                </a:moveTo>
                <a:cubicBezTo>
                  <a:pt x="169545" y="213360"/>
                  <a:pt x="190500" y="163830"/>
                  <a:pt x="171450" y="125730"/>
                </a:cubicBezTo>
                <a:cubicBezTo>
                  <a:pt x="152400" y="87630"/>
                  <a:pt x="62865" y="55245"/>
                  <a:pt x="34290" y="34290"/>
                </a:cubicBezTo>
                <a:cubicBezTo>
                  <a:pt x="5715" y="13335"/>
                  <a:pt x="0" y="0"/>
                  <a:pt x="0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27" name="Düz Ok Bağlayıcısı 26"/>
          <p:cNvCxnSpPr/>
          <p:nvPr/>
        </p:nvCxnSpPr>
        <p:spPr>
          <a:xfrm flipV="1">
            <a:off x="827088" y="2636838"/>
            <a:ext cx="1296987" cy="1368425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Ok Bağlayıcısı 28"/>
          <p:cNvCxnSpPr/>
          <p:nvPr/>
        </p:nvCxnSpPr>
        <p:spPr>
          <a:xfrm>
            <a:off x="827088" y="4005263"/>
            <a:ext cx="2089150" cy="215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 Köşesi Kesik Dikdörtgen 2"/>
          <p:cNvSpPr/>
          <p:nvPr/>
        </p:nvSpPr>
        <p:spPr>
          <a:xfrm>
            <a:off x="323850" y="260350"/>
            <a:ext cx="5832475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323850" y="260350"/>
            <a:ext cx="536733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Bir açının kenarını ve köşesini gösterme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68300" y="1196975"/>
            <a:ext cx="4038600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u="sng" dirty="0">
                <a:latin typeface="+mj-lt"/>
                <a:cs typeface="+mn-cs"/>
              </a:rPr>
              <a:t>Önceki örneğimizi hatırlayalım:</a:t>
            </a:r>
            <a:endParaRPr lang="tr-TR" sz="2400" u="sng" dirty="0">
              <a:latin typeface="+mj-lt"/>
              <a:cs typeface="+mn-cs"/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1309688" y="2713038"/>
            <a:ext cx="179387" cy="561975"/>
          </a:xfrm>
          <a:custGeom>
            <a:avLst/>
            <a:gdLst>
              <a:gd name="connsiteX0" fmla="*/ 148590 w 178922"/>
              <a:gd name="connsiteY0" fmla="*/ 262890 h 262890"/>
              <a:gd name="connsiteX1" fmla="*/ 171450 w 178922"/>
              <a:gd name="connsiteY1" fmla="*/ 125730 h 262890"/>
              <a:gd name="connsiteX2" fmla="*/ 34290 w 178922"/>
              <a:gd name="connsiteY2" fmla="*/ 34290 h 262890"/>
              <a:gd name="connsiteX3" fmla="*/ 0 w 178922"/>
              <a:gd name="connsiteY3" fmla="*/ 0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922" h="262890">
                <a:moveTo>
                  <a:pt x="148590" y="262890"/>
                </a:moveTo>
                <a:cubicBezTo>
                  <a:pt x="169545" y="213360"/>
                  <a:pt x="190500" y="163830"/>
                  <a:pt x="171450" y="125730"/>
                </a:cubicBezTo>
                <a:cubicBezTo>
                  <a:pt x="152400" y="87630"/>
                  <a:pt x="62865" y="55245"/>
                  <a:pt x="34290" y="34290"/>
                </a:cubicBezTo>
                <a:cubicBezTo>
                  <a:pt x="5715" y="13335"/>
                  <a:pt x="0" y="0"/>
                  <a:pt x="0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7" name="Düz Ok Bağlayıcısı 6"/>
          <p:cNvCxnSpPr/>
          <p:nvPr/>
        </p:nvCxnSpPr>
        <p:spPr>
          <a:xfrm flipV="1">
            <a:off x="827088" y="1835150"/>
            <a:ext cx="1296987" cy="1366838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>
            <a:off x="827088" y="3201988"/>
            <a:ext cx="2089150" cy="215900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Metin kutusu 8"/>
          <p:cNvSpPr txBox="1"/>
          <p:nvPr/>
        </p:nvSpPr>
        <p:spPr>
          <a:xfrm>
            <a:off x="3924300" y="2127250"/>
            <a:ext cx="51339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>
                <a:latin typeface="+mj-lt"/>
                <a:cs typeface="+mn-cs"/>
              </a:rPr>
              <a:t>Işınların birleştiği noktaya  biz açının </a:t>
            </a:r>
            <a:r>
              <a:rPr lang="tr-TR" sz="2400" dirty="0">
                <a:solidFill>
                  <a:srgbClr val="FF0000"/>
                </a:solidFill>
                <a:latin typeface="+mj-lt"/>
                <a:cs typeface="+mn-cs"/>
              </a:rPr>
              <a:t>köşesi</a:t>
            </a:r>
            <a:r>
              <a:rPr lang="tr-TR" sz="2400" dirty="0">
                <a:latin typeface="+mj-lt"/>
                <a:cs typeface="+mn-cs"/>
              </a:rPr>
              <a:t> ,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dirty="0">
                <a:latin typeface="+mj-lt"/>
                <a:cs typeface="+mn-cs"/>
              </a:rPr>
              <a:t>ışınların kollarına ise </a:t>
            </a:r>
            <a:r>
              <a:rPr lang="tr-TR" sz="2400" dirty="0">
                <a:solidFill>
                  <a:srgbClr val="FF0000"/>
                </a:solidFill>
                <a:latin typeface="+mj-lt"/>
                <a:cs typeface="+mn-cs"/>
              </a:rPr>
              <a:t>açının kenarları ya da kolları </a:t>
            </a:r>
            <a:r>
              <a:rPr lang="tr-TR" sz="2400" dirty="0">
                <a:latin typeface="+mj-lt"/>
                <a:cs typeface="+mn-cs"/>
              </a:rPr>
              <a:t>diyoruz.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349250" y="5157788"/>
            <a:ext cx="1579563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Açının köşesi </a:t>
            </a:r>
            <a:endParaRPr lang="tr-TR" sz="2000" dirty="0">
              <a:latin typeface="+mj-lt"/>
              <a:cs typeface="+mn-cs"/>
            </a:endParaRPr>
          </a:p>
        </p:txBody>
      </p:sp>
      <p:cxnSp>
        <p:nvCxnSpPr>
          <p:cNvPr id="13" name="Eğri Bağlayıcı 12"/>
          <p:cNvCxnSpPr>
            <a:stCxn id="10" idx="1"/>
          </p:cNvCxnSpPr>
          <p:nvPr/>
        </p:nvCxnSpPr>
        <p:spPr>
          <a:xfrm rot="10800000" flipH="1">
            <a:off x="349250" y="3309938"/>
            <a:ext cx="514350" cy="2047875"/>
          </a:xfrm>
          <a:prstGeom prst="curvedConnector4">
            <a:avLst>
              <a:gd name="adj1" fmla="val -44498"/>
              <a:gd name="adj2" fmla="val 67173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Metin kutusu 19"/>
          <p:cNvSpPr txBox="1"/>
          <p:nvPr/>
        </p:nvSpPr>
        <p:spPr>
          <a:xfrm>
            <a:off x="2841625" y="5111750"/>
            <a:ext cx="3105150" cy="4000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Açının kenarları ya da kolları</a:t>
            </a:r>
            <a:endParaRPr lang="tr-TR" sz="2000" dirty="0">
              <a:latin typeface="+mj-lt"/>
              <a:cs typeface="+mn-cs"/>
            </a:endParaRPr>
          </a:p>
        </p:txBody>
      </p:sp>
      <p:cxnSp>
        <p:nvCxnSpPr>
          <p:cNvPr id="23" name="Düz Ok Bağlayıcısı 22"/>
          <p:cNvCxnSpPr/>
          <p:nvPr/>
        </p:nvCxnSpPr>
        <p:spPr>
          <a:xfrm>
            <a:off x="827088" y="3213100"/>
            <a:ext cx="2089150" cy="215900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Eğri Bağlayıcı 20"/>
          <p:cNvCxnSpPr/>
          <p:nvPr/>
        </p:nvCxnSpPr>
        <p:spPr>
          <a:xfrm rot="16200000" flipV="1">
            <a:off x="1562100" y="3979863"/>
            <a:ext cx="1841500" cy="717550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Ok Bağlayıcısı 24"/>
          <p:cNvCxnSpPr/>
          <p:nvPr/>
        </p:nvCxnSpPr>
        <p:spPr>
          <a:xfrm flipV="1">
            <a:off x="827088" y="1814513"/>
            <a:ext cx="1296987" cy="1368425"/>
          </a:xfrm>
          <a:prstGeom prst="straightConnector1">
            <a:avLst/>
          </a:prstGeom>
          <a:ln w="57150">
            <a:solidFill>
              <a:srgbClr val="92D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/>
          <p:cNvSpPr/>
          <p:nvPr/>
        </p:nvSpPr>
        <p:spPr>
          <a:xfrm>
            <a:off x="827088" y="3141663"/>
            <a:ext cx="73025" cy="84137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26" name="Eğri Bağlayıcı 25"/>
          <p:cNvCxnSpPr>
            <a:stCxn id="20" idx="0"/>
          </p:cNvCxnSpPr>
          <p:nvPr/>
        </p:nvCxnSpPr>
        <p:spPr>
          <a:xfrm rot="16200000" flipV="1">
            <a:off x="1815306" y="2532857"/>
            <a:ext cx="2835275" cy="2322512"/>
          </a:xfrm>
          <a:prstGeom prst="curvedConnector3">
            <a:avLst>
              <a:gd name="adj1" fmla="val 72577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20" grpId="0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323850" y="1104900"/>
            <a:ext cx="6340475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Açı, </a:t>
            </a:r>
            <a:r>
              <a:rPr lang="tr-TR" sz="2400" u="sng" dirty="0">
                <a:latin typeface="+mj-lt"/>
                <a:cs typeface="+mn-cs"/>
              </a:rPr>
              <a:t>köşesine</a:t>
            </a:r>
            <a:r>
              <a:rPr lang="tr-TR" sz="2400" dirty="0">
                <a:latin typeface="+mj-lt"/>
                <a:cs typeface="+mn-cs"/>
              </a:rPr>
              <a:t> yazılan büyük harflerle isimlendirilir.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3" name="Serbest Form 2"/>
          <p:cNvSpPr/>
          <p:nvPr/>
        </p:nvSpPr>
        <p:spPr>
          <a:xfrm>
            <a:off x="1258888" y="2867025"/>
            <a:ext cx="179387" cy="561975"/>
          </a:xfrm>
          <a:custGeom>
            <a:avLst/>
            <a:gdLst>
              <a:gd name="connsiteX0" fmla="*/ 148590 w 178922"/>
              <a:gd name="connsiteY0" fmla="*/ 262890 h 262890"/>
              <a:gd name="connsiteX1" fmla="*/ 171450 w 178922"/>
              <a:gd name="connsiteY1" fmla="*/ 125730 h 262890"/>
              <a:gd name="connsiteX2" fmla="*/ 34290 w 178922"/>
              <a:gd name="connsiteY2" fmla="*/ 34290 h 262890"/>
              <a:gd name="connsiteX3" fmla="*/ 0 w 178922"/>
              <a:gd name="connsiteY3" fmla="*/ 0 h 2628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8922" h="262890">
                <a:moveTo>
                  <a:pt x="148590" y="262890"/>
                </a:moveTo>
                <a:cubicBezTo>
                  <a:pt x="169545" y="213360"/>
                  <a:pt x="190500" y="163830"/>
                  <a:pt x="171450" y="125730"/>
                </a:cubicBezTo>
                <a:cubicBezTo>
                  <a:pt x="152400" y="87630"/>
                  <a:pt x="62865" y="55245"/>
                  <a:pt x="34290" y="34290"/>
                </a:cubicBezTo>
                <a:cubicBezTo>
                  <a:pt x="5715" y="13335"/>
                  <a:pt x="0" y="0"/>
                  <a:pt x="0" y="0"/>
                </a:cubicBezTo>
              </a:path>
            </a:pathLst>
          </a:cu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cxnSp>
        <p:nvCxnSpPr>
          <p:cNvPr id="4" name="Düz Ok Bağlayıcısı 3"/>
          <p:cNvCxnSpPr/>
          <p:nvPr/>
        </p:nvCxnSpPr>
        <p:spPr>
          <a:xfrm flipV="1">
            <a:off x="827088" y="1916113"/>
            <a:ext cx="1296987" cy="141128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Ok Bağlayıcısı 4"/>
          <p:cNvCxnSpPr/>
          <p:nvPr/>
        </p:nvCxnSpPr>
        <p:spPr>
          <a:xfrm>
            <a:off x="827088" y="3327400"/>
            <a:ext cx="2016125" cy="24606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827088" y="3284538"/>
            <a:ext cx="73025" cy="85725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0" name="Tek Köşesi Kesik Dikdörtgen 9"/>
          <p:cNvSpPr/>
          <p:nvPr/>
        </p:nvSpPr>
        <p:spPr>
          <a:xfrm>
            <a:off x="323850" y="260350"/>
            <a:ext cx="4856163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11" name="Metin kutusu 10"/>
          <p:cNvSpPr txBox="1"/>
          <p:nvPr/>
        </p:nvSpPr>
        <p:spPr>
          <a:xfrm>
            <a:off x="292100" y="260350"/>
            <a:ext cx="4887913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 Açıya isim verme, sembolle gösterme</a:t>
            </a:r>
          </a:p>
        </p:txBody>
      </p:sp>
      <p:sp>
        <p:nvSpPr>
          <p:cNvPr id="12" name="Metin kutusu 11"/>
          <p:cNvSpPr txBox="1"/>
          <p:nvPr/>
        </p:nvSpPr>
        <p:spPr>
          <a:xfrm>
            <a:off x="468313" y="3068638"/>
            <a:ext cx="574675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latin typeface="+mj-lt"/>
                <a:cs typeface="+mn-cs"/>
              </a:rPr>
              <a:t>E</a:t>
            </a:r>
            <a:endParaRPr lang="tr-TR" sz="28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13" name="Metin kutusu 12"/>
          <p:cNvSpPr txBox="1"/>
          <p:nvPr/>
        </p:nvSpPr>
        <p:spPr>
          <a:xfrm>
            <a:off x="3708400" y="2060575"/>
            <a:ext cx="46799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Okunurken « E » açısı diye okunur.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3721100" y="2982913"/>
            <a:ext cx="4824413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Açı         sembolü ile ya da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sembolü ile gösterilir.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400" dirty="0"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En çok          sembolü karşınıza çıkar. Şapkaya  benzediği için hatırlanması kolaydır. </a:t>
            </a:r>
            <a:endParaRPr lang="tr-TR" sz="3200" dirty="0">
              <a:latin typeface="+mj-lt"/>
              <a:cs typeface="+mn-cs"/>
            </a:endParaRPr>
          </a:p>
        </p:txBody>
      </p:sp>
      <p:grpSp>
        <p:nvGrpSpPr>
          <p:cNvPr id="22" name="Grup 21"/>
          <p:cNvGrpSpPr>
            <a:grpSpLocks/>
          </p:cNvGrpSpPr>
          <p:nvPr/>
        </p:nvGrpSpPr>
        <p:grpSpPr bwMode="auto">
          <a:xfrm>
            <a:off x="4327525" y="2933700"/>
            <a:ext cx="344488" cy="280988"/>
            <a:chOff x="4355976" y="2867795"/>
            <a:chExt cx="344036" cy="280602"/>
          </a:xfrm>
        </p:grpSpPr>
        <p:cxnSp>
          <p:nvCxnSpPr>
            <p:cNvPr id="16" name="Düz Bağlayıcı 15"/>
            <p:cNvCxnSpPr/>
            <p:nvPr/>
          </p:nvCxnSpPr>
          <p:spPr>
            <a:xfrm flipV="1">
              <a:off x="4355976" y="2867795"/>
              <a:ext cx="144273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Düz Bağlayıcı 16"/>
            <p:cNvCxnSpPr/>
            <p:nvPr/>
          </p:nvCxnSpPr>
          <p:spPr>
            <a:xfrm flipH="1" flipV="1">
              <a:off x="4500249" y="2867795"/>
              <a:ext cx="199763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Grup 22"/>
          <p:cNvGrpSpPr>
            <a:grpSpLocks/>
          </p:cNvGrpSpPr>
          <p:nvPr/>
        </p:nvGrpSpPr>
        <p:grpSpPr bwMode="auto">
          <a:xfrm rot="-7000100">
            <a:off x="7050882" y="3058319"/>
            <a:ext cx="342900" cy="280987"/>
            <a:chOff x="4355976" y="2867795"/>
            <a:chExt cx="344036" cy="280602"/>
          </a:xfrm>
        </p:grpSpPr>
        <p:cxnSp>
          <p:nvCxnSpPr>
            <p:cNvPr id="24" name="Düz Bağlayıcı 23"/>
            <p:cNvCxnSpPr/>
            <p:nvPr/>
          </p:nvCxnSpPr>
          <p:spPr>
            <a:xfrm flipV="1">
              <a:off x="4356598" y="2867616"/>
              <a:ext cx="143348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Düz Bağlayıcı 24"/>
            <p:cNvCxnSpPr/>
            <p:nvPr/>
          </p:nvCxnSpPr>
          <p:spPr>
            <a:xfrm flipH="1" flipV="1">
              <a:off x="4501018" y="2867216"/>
              <a:ext cx="200688" cy="280603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up 25"/>
          <p:cNvGrpSpPr>
            <a:grpSpLocks/>
          </p:cNvGrpSpPr>
          <p:nvPr/>
        </p:nvGrpSpPr>
        <p:grpSpPr bwMode="auto">
          <a:xfrm>
            <a:off x="4816475" y="4054475"/>
            <a:ext cx="342900" cy="280988"/>
            <a:chOff x="4355976" y="2867795"/>
            <a:chExt cx="344036" cy="280602"/>
          </a:xfrm>
        </p:grpSpPr>
        <p:cxnSp>
          <p:nvCxnSpPr>
            <p:cNvPr id="27" name="Düz Bağlayıcı 26"/>
            <p:cNvCxnSpPr/>
            <p:nvPr/>
          </p:nvCxnSpPr>
          <p:spPr>
            <a:xfrm flipV="1">
              <a:off x="4355976" y="2867795"/>
              <a:ext cx="143348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Düz Bağlayıcı 27"/>
            <p:cNvCxnSpPr/>
            <p:nvPr/>
          </p:nvCxnSpPr>
          <p:spPr>
            <a:xfrm flipH="1" flipV="1">
              <a:off x="4499324" y="2867795"/>
              <a:ext cx="200688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Metin kutusu 28"/>
          <p:cNvSpPr txBox="1"/>
          <p:nvPr/>
        </p:nvSpPr>
        <p:spPr>
          <a:xfrm>
            <a:off x="646113" y="5640388"/>
            <a:ext cx="576262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latin typeface="+mj-lt"/>
                <a:cs typeface="+mn-cs"/>
              </a:rPr>
              <a:t>E</a:t>
            </a:r>
            <a:endParaRPr lang="tr-TR" sz="28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30" name="Grup 29"/>
          <p:cNvGrpSpPr>
            <a:grpSpLocks/>
          </p:cNvGrpSpPr>
          <p:nvPr/>
        </p:nvGrpSpPr>
        <p:grpSpPr bwMode="auto">
          <a:xfrm>
            <a:off x="646113" y="5492750"/>
            <a:ext cx="344487" cy="280988"/>
            <a:chOff x="4355976" y="2867795"/>
            <a:chExt cx="344036" cy="280602"/>
          </a:xfrm>
        </p:grpSpPr>
        <p:cxnSp>
          <p:nvCxnSpPr>
            <p:cNvPr id="31" name="Düz Bağlayıcı 30"/>
            <p:cNvCxnSpPr/>
            <p:nvPr/>
          </p:nvCxnSpPr>
          <p:spPr>
            <a:xfrm flipV="1">
              <a:off x="4355976" y="2867795"/>
              <a:ext cx="144273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Düz Bağlayıcı 31"/>
            <p:cNvCxnSpPr/>
            <p:nvPr/>
          </p:nvCxnSpPr>
          <p:spPr>
            <a:xfrm flipH="1" flipV="1">
              <a:off x="4500249" y="2867795"/>
              <a:ext cx="199763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Metin kutusu 32"/>
          <p:cNvSpPr txBox="1"/>
          <p:nvPr/>
        </p:nvSpPr>
        <p:spPr>
          <a:xfrm>
            <a:off x="1144588" y="5640388"/>
            <a:ext cx="844550" cy="4619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y</a:t>
            </a:r>
            <a:r>
              <a:rPr lang="tr-TR" sz="2400" dirty="0">
                <a:latin typeface="+mj-lt"/>
                <a:cs typeface="+mn-cs"/>
              </a:rPr>
              <a:t>a da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34" name="Metin kutusu 33"/>
          <p:cNvSpPr txBox="1"/>
          <p:nvPr/>
        </p:nvSpPr>
        <p:spPr>
          <a:xfrm>
            <a:off x="2338388" y="5608638"/>
            <a:ext cx="576262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800" b="1" dirty="0">
                <a:solidFill>
                  <a:srgbClr val="FF0000"/>
                </a:solidFill>
                <a:latin typeface="+mj-lt"/>
                <a:cs typeface="+mn-cs"/>
              </a:rPr>
              <a:t>E</a:t>
            </a:r>
            <a:endParaRPr lang="tr-TR" sz="28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grpSp>
        <p:nvGrpSpPr>
          <p:cNvPr id="35" name="Grup 34"/>
          <p:cNvGrpSpPr>
            <a:grpSpLocks/>
          </p:cNvGrpSpPr>
          <p:nvPr/>
        </p:nvGrpSpPr>
        <p:grpSpPr bwMode="auto">
          <a:xfrm rot="-7000100">
            <a:off x="2019300" y="5730875"/>
            <a:ext cx="344488" cy="280988"/>
            <a:chOff x="4355976" y="2867795"/>
            <a:chExt cx="344036" cy="280602"/>
          </a:xfrm>
        </p:grpSpPr>
        <p:cxnSp>
          <p:nvCxnSpPr>
            <p:cNvPr id="36" name="Düz Bağlayıcı 35"/>
            <p:cNvCxnSpPr/>
            <p:nvPr/>
          </p:nvCxnSpPr>
          <p:spPr>
            <a:xfrm flipV="1">
              <a:off x="4356595" y="2867616"/>
              <a:ext cx="144272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Düz Bağlayıcı 36"/>
            <p:cNvCxnSpPr/>
            <p:nvPr/>
          </p:nvCxnSpPr>
          <p:spPr>
            <a:xfrm flipH="1" flipV="1">
              <a:off x="4500434" y="2866862"/>
              <a:ext cx="199763" cy="280601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8" name="Metin kutusu 37"/>
          <p:cNvSpPr txBox="1"/>
          <p:nvPr/>
        </p:nvSpPr>
        <p:spPr>
          <a:xfrm>
            <a:off x="2692400" y="5626100"/>
            <a:ext cx="2452688" cy="4619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şeklinde gösterilir.</a:t>
            </a:r>
            <a:endParaRPr lang="tr-TR" sz="2400" dirty="0"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29" grpId="0"/>
      <p:bldP spid="33" grpId="0"/>
      <p:bldP spid="34" grpId="0"/>
      <p:bldP spid="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k Köşesi Kesik Dikdörtgen 2"/>
          <p:cNvSpPr/>
          <p:nvPr/>
        </p:nvSpPr>
        <p:spPr>
          <a:xfrm>
            <a:off x="323850" y="260350"/>
            <a:ext cx="1260475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323850" y="260350"/>
            <a:ext cx="14398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Ön bilgi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23850" y="1268413"/>
            <a:ext cx="8569325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Çocuklar açı ölçmeye başlamadan önce geçen yılki bilgilerimizi gözden geçirelim.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46075" y="2349500"/>
            <a:ext cx="80645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>
                <a:solidFill>
                  <a:srgbClr val="FF0000"/>
                </a:solidFill>
                <a:latin typeface="+mj-lt"/>
                <a:cs typeface="+mn-cs"/>
              </a:rPr>
              <a:t>Açıları kaç çeşide ayırıyorduk?</a:t>
            </a:r>
            <a:endParaRPr lang="tr-TR" sz="24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755650" y="2997200"/>
            <a:ext cx="67691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b="1" dirty="0">
                <a:latin typeface="+mj-lt"/>
                <a:cs typeface="+mn-cs"/>
              </a:rPr>
              <a:t>Dar açı, </a:t>
            </a:r>
            <a:r>
              <a:rPr lang="tr-TR" sz="2400" dirty="0">
                <a:latin typeface="+mj-lt"/>
                <a:cs typeface="+mn-cs"/>
              </a:rPr>
              <a:t>ölçüsü 90 dereceden küçük olan açılar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755650" y="3684588"/>
            <a:ext cx="6911975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b="1" dirty="0">
                <a:latin typeface="+mj-lt"/>
                <a:cs typeface="+mn-cs"/>
              </a:rPr>
              <a:t>Dik açı, </a:t>
            </a:r>
            <a:r>
              <a:rPr lang="tr-TR" sz="2400" dirty="0">
                <a:latin typeface="+mj-lt"/>
                <a:cs typeface="+mn-cs"/>
              </a:rPr>
              <a:t>ölçüsü 90 derece olan açılar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755650" y="4437063"/>
            <a:ext cx="74168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b="1" dirty="0">
                <a:latin typeface="+mj-lt"/>
                <a:cs typeface="+mn-cs"/>
              </a:rPr>
              <a:t>Geniş açı, </a:t>
            </a:r>
            <a:r>
              <a:rPr lang="tr-TR" sz="2400" dirty="0">
                <a:latin typeface="+mj-lt"/>
                <a:cs typeface="+mn-cs"/>
              </a:rPr>
              <a:t>ölçüsü doksan dereceden büyük olan açılar</a:t>
            </a:r>
            <a:endParaRPr lang="tr-TR" sz="2400" dirty="0">
              <a:latin typeface="+mj-lt"/>
              <a:cs typeface="+mn-cs"/>
            </a:endParaRPr>
          </a:p>
        </p:txBody>
      </p:sp>
      <p:sp>
        <p:nvSpPr>
          <p:cNvPr id="11" name="Metin kutusu 10"/>
          <p:cNvSpPr txBox="1"/>
          <p:nvPr/>
        </p:nvSpPr>
        <p:spPr>
          <a:xfrm>
            <a:off x="755650" y="5157788"/>
            <a:ext cx="619283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2400" b="1" dirty="0">
                <a:latin typeface="+mj-lt"/>
                <a:cs typeface="+mn-cs"/>
              </a:rPr>
              <a:t>Doğru açı</a:t>
            </a:r>
            <a:r>
              <a:rPr lang="tr-TR" sz="2400" dirty="0">
                <a:latin typeface="+mj-lt"/>
                <a:cs typeface="+mn-cs"/>
              </a:rPr>
              <a:t>, ölçüsü 180 derece olan açılar</a:t>
            </a:r>
            <a:endParaRPr lang="tr-TR" sz="2400" dirty="0">
              <a:latin typeface="+mj-lt"/>
              <a:cs typeface="+mn-cs"/>
            </a:endParaRPr>
          </a:p>
        </p:txBody>
      </p:sp>
      <p:grpSp>
        <p:nvGrpSpPr>
          <p:cNvPr id="14" name="Grup 13"/>
          <p:cNvGrpSpPr>
            <a:grpSpLocks/>
          </p:cNvGrpSpPr>
          <p:nvPr/>
        </p:nvGrpSpPr>
        <p:grpSpPr bwMode="auto">
          <a:xfrm rot="-6852129">
            <a:off x="4187031" y="5618957"/>
            <a:ext cx="842963" cy="762000"/>
            <a:chOff x="4355976" y="2867795"/>
            <a:chExt cx="344036" cy="280602"/>
          </a:xfrm>
        </p:grpSpPr>
        <p:cxnSp>
          <p:nvCxnSpPr>
            <p:cNvPr id="15" name="Düz Bağlayıcı 14"/>
            <p:cNvCxnSpPr/>
            <p:nvPr/>
          </p:nvCxnSpPr>
          <p:spPr>
            <a:xfrm flipV="1">
              <a:off x="4355724" y="2867475"/>
              <a:ext cx="143834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Düz Bağlayıcı 15"/>
            <p:cNvCxnSpPr/>
            <p:nvPr/>
          </p:nvCxnSpPr>
          <p:spPr>
            <a:xfrm flipH="1" flipV="1">
              <a:off x="4500389" y="2867712"/>
              <a:ext cx="200201" cy="280602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48" name="Grup 2047"/>
          <p:cNvGrpSpPr>
            <a:grpSpLocks/>
          </p:cNvGrpSpPr>
          <p:nvPr/>
        </p:nvGrpSpPr>
        <p:grpSpPr bwMode="auto">
          <a:xfrm>
            <a:off x="6804025" y="5157788"/>
            <a:ext cx="2089150" cy="495300"/>
            <a:chOff x="6804248" y="5157192"/>
            <a:chExt cx="2088232" cy="496257"/>
          </a:xfrm>
        </p:grpSpPr>
        <p:cxnSp>
          <p:nvCxnSpPr>
            <p:cNvPr id="18" name="Düz Bağlayıcı 17"/>
            <p:cNvCxnSpPr/>
            <p:nvPr/>
          </p:nvCxnSpPr>
          <p:spPr>
            <a:xfrm flipH="1">
              <a:off x="7753156" y="5618457"/>
              <a:ext cx="1139324" cy="25449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Düz Bağlayıcı 18"/>
            <p:cNvCxnSpPr/>
            <p:nvPr/>
          </p:nvCxnSpPr>
          <p:spPr>
            <a:xfrm>
              <a:off x="6804248" y="5157192"/>
              <a:ext cx="948908" cy="496257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up 30"/>
          <p:cNvGrpSpPr>
            <a:grpSpLocks/>
          </p:cNvGrpSpPr>
          <p:nvPr/>
        </p:nvGrpSpPr>
        <p:grpSpPr bwMode="auto">
          <a:xfrm>
            <a:off x="7570788" y="2238375"/>
            <a:ext cx="839787" cy="758825"/>
            <a:chOff x="7570239" y="2237716"/>
            <a:chExt cx="839998" cy="759236"/>
          </a:xfrm>
        </p:grpSpPr>
        <p:cxnSp>
          <p:nvCxnSpPr>
            <p:cNvPr id="22" name="Düz Bağlayıcı 21"/>
            <p:cNvCxnSpPr/>
            <p:nvPr/>
          </p:nvCxnSpPr>
          <p:spPr>
            <a:xfrm flipH="1" flipV="1">
              <a:off x="7570239" y="2987422"/>
              <a:ext cx="839998" cy="9530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Düz Bağlayıcı 22"/>
            <p:cNvCxnSpPr/>
            <p:nvPr/>
          </p:nvCxnSpPr>
          <p:spPr>
            <a:xfrm>
              <a:off x="7570239" y="2237716"/>
              <a:ext cx="0" cy="759236"/>
            </a:xfrm>
            <a:prstGeom prst="line">
              <a:avLst/>
            </a:prstGeom>
            <a:ln w="2857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8" name="Düz Ok Bağlayıcısı 27"/>
          <p:cNvCxnSpPr/>
          <p:nvPr/>
        </p:nvCxnSpPr>
        <p:spPr>
          <a:xfrm>
            <a:off x="4287838" y="981075"/>
            <a:ext cx="3463925" cy="0"/>
          </a:xfrm>
          <a:prstGeom prst="straightConnector1">
            <a:avLst/>
          </a:prstGeom>
          <a:ln w="28575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Eğri Bağlayıcı 33"/>
          <p:cNvCxnSpPr/>
          <p:nvPr/>
        </p:nvCxnSpPr>
        <p:spPr>
          <a:xfrm rot="10800000">
            <a:off x="611188" y="3227388"/>
            <a:ext cx="3529012" cy="2990850"/>
          </a:xfrm>
          <a:prstGeom prst="bentConnector3">
            <a:avLst>
              <a:gd name="adj1" fmla="val 111549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ğri Bağlayıcı 33"/>
          <p:cNvCxnSpPr/>
          <p:nvPr/>
        </p:nvCxnSpPr>
        <p:spPr>
          <a:xfrm rot="10800000">
            <a:off x="7751763" y="4667250"/>
            <a:ext cx="658812" cy="490538"/>
          </a:xfrm>
          <a:prstGeom prst="curvedConnector3">
            <a:avLst>
              <a:gd name="adj1" fmla="val 50000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Eğri Bağlayıcı 33"/>
          <p:cNvCxnSpPr/>
          <p:nvPr/>
        </p:nvCxnSpPr>
        <p:spPr>
          <a:xfrm rot="10800000" flipV="1">
            <a:off x="5651500" y="3132138"/>
            <a:ext cx="2670175" cy="782637"/>
          </a:xfrm>
          <a:prstGeom prst="curvedConnector3">
            <a:avLst>
              <a:gd name="adj1" fmla="val 34163"/>
            </a:avLst>
          </a:prstGeom>
          <a:ln w="28575">
            <a:solidFill>
              <a:srgbClr val="FFC00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Eğri Bağlayıcı 33"/>
          <p:cNvCxnSpPr/>
          <p:nvPr/>
        </p:nvCxnSpPr>
        <p:spPr>
          <a:xfrm rot="5400000">
            <a:off x="1216818" y="1491457"/>
            <a:ext cx="4176713" cy="3441700"/>
          </a:xfrm>
          <a:prstGeom prst="curvedConnector3">
            <a:avLst>
              <a:gd name="adj1" fmla="val 98167"/>
            </a:avLst>
          </a:prstGeom>
          <a:ln w="28575">
            <a:solidFill>
              <a:srgbClr val="00B050"/>
            </a:solidFill>
            <a:prstDash val="sysDash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2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 Köşesi Kesik Dikdörtgen 1"/>
          <p:cNvSpPr/>
          <p:nvPr/>
        </p:nvSpPr>
        <p:spPr>
          <a:xfrm>
            <a:off x="323850" y="260350"/>
            <a:ext cx="1544638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323850" y="260350"/>
            <a:ext cx="15446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Araçlar -1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12725" y="1135063"/>
            <a:ext cx="3711575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     Çocuklar açıları çeşitli a- </a:t>
            </a:r>
            <a:r>
              <a:rPr lang="tr-TR" sz="2400" dirty="0" err="1">
                <a:latin typeface="+mj-lt"/>
                <a:cs typeface="+mn-cs"/>
              </a:rPr>
              <a:t>raçlar</a:t>
            </a:r>
            <a:r>
              <a:rPr lang="tr-TR" sz="2400" dirty="0">
                <a:latin typeface="+mj-lt"/>
                <a:cs typeface="+mn-cs"/>
              </a:rPr>
              <a:t> ile ölçebiliriz. Bunlar- dan bir tanesi geçen yıl ta-</a:t>
            </a:r>
            <a:r>
              <a:rPr lang="tr-TR" sz="2400" dirty="0" err="1">
                <a:latin typeface="+mj-lt"/>
                <a:cs typeface="+mn-cs"/>
              </a:rPr>
              <a:t>nıdığımız</a:t>
            </a:r>
            <a:r>
              <a:rPr lang="tr-TR" sz="2400" dirty="0">
                <a:latin typeface="+mj-lt"/>
                <a:cs typeface="+mn-cs"/>
              </a:rPr>
              <a:t> </a:t>
            </a:r>
            <a:r>
              <a:rPr lang="tr-TR" sz="2400" dirty="0">
                <a:solidFill>
                  <a:srgbClr val="FF0000"/>
                </a:solidFill>
                <a:latin typeface="+mj-lt"/>
                <a:cs typeface="+mn-cs"/>
              </a:rPr>
              <a:t>gönye</a:t>
            </a:r>
            <a:r>
              <a:rPr lang="tr-TR" sz="2400" dirty="0">
                <a:latin typeface="+mj-lt"/>
                <a:cs typeface="+mn-cs"/>
              </a:rPr>
              <a:t>dir.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188913" y="3141663"/>
            <a:ext cx="3446462" cy="15684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      </a:t>
            </a:r>
            <a:r>
              <a:rPr lang="tr-TR" sz="2400" dirty="0">
                <a:latin typeface="+mj-lt"/>
                <a:cs typeface="+mn-cs"/>
              </a:rPr>
              <a:t>Hatırlıyorsanız </a:t>
            </a:r>
            <a:r>
              <a:rPr lang="tr-TR" sz="2400" dirty="0">
                <a:latin typeface="+mj-lt"/>
                <a:cs typeface="+mn-cs"/>
              </a:rPr>
              <a:t>gönye ile açının dar, dik geniş, doğru  açımı olduğunu anlayabiliyorduk.</a:t>
            </a:r>
            <a:endParaRPr lang="tr-TR" sz="2400" dirty="0">
              <a:latin typeface="+mj-lt"/>
              <a:cs typeface="+mn-cs"/>
            </a:endParaRPr>
          </a:p>
        </p:txBody>
      </p:sp>
      <p:pic>
        <p:nvPicPr>
          <p:cNvPr id="3075" name="Picture 3" descr="C:\Users\Leylaz\Desktop\gonye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33338"/>
            <a:ext cx="3708400" cy="562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Düz Ok Bağlayıcısı 6"/>
          <p:cNvCxnSpPr/>
          <p:nvPr/>
        </p:nvCxnSpPr>
        <p:spPr>
          <a:xfrm>
            <a:off x="5364163" y="5661025"/>
            <a:ext cx="3529012" cy="4763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Ok Bağlayıcısı 9"/>
          <p:cNvCxnSpPr/>
          <p:nvPr/>
        </p:nvCxnSpPr>
        <p:spPr>
          <a:xfrm flipV="1">
            <a:off x="5364163" y="2636838"/>
            <a:ext cx="0" cy="3028950"/>
          </a:xfrm>
          <a:prstGeom prst="straightConnector1">
            <a:avLst/>
          </a:prstGeom>
          <a:ln w="5715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etin kutusu 14"/>
          <p:cNvSpPr txBox="1"/>
          <p:nvPr/>
        </p:nvSpPr>
        <p:spPr>
          <a:xfrm>
            <a:off x="5322888" y="5949950"/>
            <a:ext cx="130810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00B050"/>
                </a:solidFill>
                <a:latin typeface="+mj-lt"/>
                <a:cs typeface="+mn-cs"/>
              </a:rPr>
              <a:t>Dik açı</a:t>
            </a:r>
            <a:endParaRPr lang="tr-TR" sz="3200" b="1" dirty="0">
              <a:solidFill>
                <a:srgbClr val="00B050"/>
              </a:solidFill>
              <a:latin typeface="+mj-lt"/>
              <a:cs typeface="+mn-cs"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 flipV="1">
            <a:off x="5322888" y="2992438"/>
            <a:ext cx="1584325" cy="2668587"/>
          </a:xfrm>
          <a:prstGeom prst="straightConnector1">
            <a:avLst/>
          </a:prstGeom>
          <a:ln w="57150">
            <a:solidFill>
              <a:srgbClr val="FF000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etin kutusu 22"/>
          <p:cNvSpPr txBox="1"/>
          <p:nvPr/>
        </p:nvSpPr>
        <p:spPr>
          <a:xfrm>
            <a:off x="7153275" y="2917825"/>
            <a:ext cx="1357313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latin typeface="+mj-lt"/>
                <a:cs typeface="+mn-cs"/>
              </a:rPr>
              <a:t>Dar açı</a:t>
            </a:r>
            <a:endParaRPr lang="tr-TR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cxnSp>
        <p:nvCxnSpPr>
          <p:cNvPr id="24" name="Düz Ok Bağlayıcısı 23"/>
          <p:cNvCxnSpPr/>
          <p:nvPr/>
        </p:nvCxnSpPr>
        <p:spPr>
          <a:xfrm flipH="1" flipV="1">
            <a:off x="3348038" y="4508500"/>
            <a:ext cx="2016125" cy="1157288"/>
          </a:xfrm>
          <a:prstGeom prst="straightConnector1">
            <a:avLst/>
          </a:prstGeom>
          <a:ln w="57150">
            <a:solidFill>
              <a:srgbClr val="7030A0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etin kutusu 27"/>
          <p:cNvSpPr txBox="1"/>
          <p:nvPr/>
        </p:nvSpPr>
        <p:spPr>
          <a:xfrm>
            <a:off x="2255838" y="4795838"/>
            <a:ext cx="1704975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3200" b="1" dirty="0">
                <a:solidFill>
                  <a:srgbClr val="FF0000"/>
                </a:solidFill>
                <a:latin typeface="+mj-lt"/>
                <a:cs typeface="+mn-cs"/>
              </a:rPr>
              <a:t>Geniş açı</a:t>
            </a:r>
            <a:endParaRPr lang="tr-TR" sz="3200" b="1" dirty="0">
              <a:solidFill>
                <a:srgbClr val="FF0000"/>
              </a:solidFill>
              <a:latin typeface="+mj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23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k Köşesi Kesik Dikdörtgen 1"/>
          <p:cNvSpPr/>
          <p:nvPr/>
        </p:nvSpPr>
        <p:spPr>
          <a:xfrm>
            <a:off x="323850" y="260350"/>
            <a:ext cx="1544638" cy="461963"/>
          </a:xfrm>
          <a:prstGeom prst="snip1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323850" y="260350"/>
            <a:ext cx="154463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bg1"/>
                </a:solidFill>
                <a:latin typeface="+mj-lt"/>
                <a:cs typeface="+mn-cs"/>
              </a:rPr>
              <a:t>Araçlar -2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212725" y="1135063"/>
            <a:ext cx="8535988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     İkinci aracımızın adına </a:t>
            </a:r>
            <a:r>
              <a:rPr lang="tr-TR" sz="2400" b="1" dirty="0">
                <a:solidFill>
                  <a:srgbClr val="FF0000"/>
                </a:solidFill>
                <a:latin typeface="+mj-lt"/>
                <a:cs typeface="+mn-cs"/>
              </a:rPr>
              <a:t>açı ölçer </a:t>
            </a:r>
            <a:r>
              <a:rPr lang="tr-TR" sz="2400" dirty="0">
                <a:latin typeface="+mj-lt"/>
                <a:cs typeface="+mn-cs"/>
              </a:rPr>
              <a:t>ya da </a:t>
            </a:r>
            <a:r>
              <a:rPr lang="tr-TR" sz="2400" b="1" dirty="0">
                <a:solidFill>
                  <a:srgbClr val="FF0000"/>
                </a:solidFill>
                <a:latin typeface="+mj-lt"/>
                <a:cs typeface="+mn-cs"/>
              </a:rPr>
              <a:t>iletki</a:t>
            </a:r>
            <a:r>
              <a:rPr lang="tr-TR" sz="2400" dirty="0">
                <a:latin typeface="+mj-lt"/>
                <a:cs typeface="+mn-cs"/>
              </a:rPr>
              <a:t> </a:t>
            </a:r>
            <a:r>
              <a:rPr lang="tr-TR" sz="2400" dirty="0">
                <a:latin typeface="+mj-lt"/>
                <a:cs typeface="+mn-cs"/>
              </a:rPr>
              <a:t>diyoruz.</a:t>
            </a:r>
            <a:endParaRPr lang="tr-TR" sz="240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12725" y="5805488"/>
            <a:ext cx="85359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latin typeface="+mj-lt"/>
                <a:cs typeface="+mn-cs"/>
              </a:rPr>
              <a:t>     Bundan sonraki derslerimizde açıları ölçmek için iletkiyi kullanacağız. </a:t>
            </a:r>
            <a:endParaRPr lang="tr-TR" sz="2400" dirty="0">
              <a:solidFill>
                <a:srgbClr val="FF0000"/>
              </a:solidFill>
              <a:latin typeface="+mj-lt"/>
              <a:cs typeface="+mn-cs"/>
            </a:endParaRPr>
          </a:p>
        </p:txBody>
      </p:sp>
      <p:pic>
        <p:nvPicPr>
          <p:cNvPr id="4099" name="Picture 3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088" y="1722438"/>
            <a:ext cx="8215312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Metin kutusu 7"/>
          <p:cNvSpPr txBox="1"/>
          <p:nvPr/>
        </p:nvSpPr>
        <p:spPr>
          <a:xfrm>
            <a:off x="2644775" y="3043238"/>
            <a:ext cx="3671888" cy="16319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Her ölçünün bir birimi vardı: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Uzunluk ölçüsü birimi </a:t>
            </a:r>
            <a:r>
              <a:rPr lang="tr-TR" sz="2000" dirty="0">
                <a:solidFill>
                  <a:srgbClr val="FF0000"/>
                </a:solidFill>
                <a:latin typeface="+mj-lt"/>
                <a:cs typeface="+mn-cs"/>
              </a:rPr>
              <a:t>m , cm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Tartı (kütle ölçüsü) birimi </a:t>
            </a:r>
            <a:r>
              <a:rPr lang="tr-TR" sz="2000" dirty="0">
                <a:solidFill>
                  <a:srgbClr val="FF0000"/>
                </a:solidFill>
                <a:latin typeface="+mj-lt"/>
                <a:cs typeface="+mn-cs"/>
              </a:rPr>
              <a:t>kg , 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Ağırlık ölçüsü birimi </a:t>
            </a:r>
            <a:r>
              <a:rPr lang="tr-TR" sz="2000" dirty="0" err="1">
                <a:solidFill>
                  <a:srgbClr val="FF0000"/>
                </a:solidFill>
                <a:latin typeface="+mj-lt"/>
                <a:cs typeface="+mn-cs"/>
              </a:rPr>
              <a:t>newton</a:t>
            </a:r>
            <a:endParaRPr lang="tr-TR" sz="2000" dirty="0">
              <a:solidFill>
                <a:srgbClr val="FF0000"/>
              </a:solidFill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latin typeface="+mj-lt"/>
                <a:cs typeface="+mn-cs"/>
              </a:rPr>
              <a:t>Sıvı ölçüsü birimi </a:t>
            </a:r>
            <a:r>
              <a:rPr lang="tr-TR" sz="2000" dirty="0">
                <a:solidFill>
                  <a:srgbClr val="FF0000"/>
                </a:solidFill>
                <a:latin typeface="+mj-lt"/>
                <a:cs typeface="+mn-cs"/>
              </a:rPr>
              <a:t>litre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2644775" y="4557713"/>
            <a:ext cx="4735513" cy="800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000" b="1">
                <a:solidFill>
                  <a:srgbClr val="0070C0"/>
                </a:solidFill>
                <a:latin typeface="Calibri" pitchFamily="34" charset="0"/>
              </a:rPr>
              <a:t>Açı ölçüsü birimi de derecedir. </a:t>
            </a:r>
          </a:p>
          <a:p>
            <a:endParaRPr lang="tr-TR" sz="500" b="1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tr-TR" sz="2000" b="1">
                <a:solidFill>
                  <a:srgbClr val="0070C0"/>
                </a:solidFill>
                <a:latin typeface="Calibri" pitchFamily="34" charset="0"/>
              </a:rPr>
              <a:t>Derece </a:t>
            </a:r>
            <a:r>
              <a:rPr lang="tr-TR" sz="2000" b="1">
                <a:solidFill>
                  <a:srgbClr val="FF0000"/>
                </a:solidFill>
                <a:latin typeface="Calibri" pitchFamily="34" charset="0"/>
                <a:cs typeface="Tahoma" pitchFamily="34" charset="0"/>
              </a:rPr>
              <a:t>°</a:t>
            </a:r>
            <a:r>
              <a:rPr lang="tr-TR" sz="2000" b="1">
                <a:solidFill>
                  <a:srgbClr val="0070C0"/>
                </a:solidFill>
                <a:latin typeface="Calibri" pitchFamily="34" charset="0"/>
                <a:cs typeface="Tahoma" pitchFamily="34" charset="0"/>
              </a:rPr>
              <a:t> şeklinde gösterilir.</a:t>
            </a:r>
            <a:endParaRPr lang="tr-TR" sz="2000" b="1">
              <a:solidFill>
                <a:srgbClr val="0070C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 Köşesi Kesik Dikdörtgen 7"/>
          <p:cNvSpPr/>
          <p:nvPr/>
        </p:nvSpPr>
        <p:spPr>
          <a:xfrm>
            <a:off x="223838" y="112713"/>
            <a:ext cx="3816350" cy="460375"/>
          </a:xfrm>
          <a:prstGeom prst="snip1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323850" y="128588"/>
            <a:ext cx="3887788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>
                <a:solidFill>
                  <a:schemeClr val="tx1"/>
                </a:solidFill>
                <a:latin typeface="+mj-lt"/>
              </a:rPr>
              <a:t>Açıyı ölçme, ölçüsünü yazma</a:t>
            </a:r>
          </a:p>
        </p:txBody>
      </p:sp>
      <p:cxnSp>
        <p:nvCxnSpPr>
          <p:cNvPr id="21507" name="Düz Ok Bağlayıcısı 9"/>
          <p:cNvCxnSpPr>
            <a:cxnSpLocks noChangeShapeType="1"/>
          </p:cNvCxnSpPr>
          <p:nvPr/>
        </p:nvCxnSpPr>
        <p:spPr bwMode="auto">
          <a:xfrm flipV="1">
            <a:off x="3651250" y="2205038"/>
            <a:ext cx="633413" cy="3317875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1508" name="Düz Ok Bağlayıcısı 10"/>
          <p:cNvCxnSpPr>
            <a:cxnSpLocks noChangeShapeType="1"/>
          </p:cNvCxnSpPr>
          <p:nvPr/>
        </p:nvCxnSpPr>
        <p:spPr bwMode="auto">
          <a:xfrm flipV="1">
            <a:off x="3651250" y="5516563"/>
            <a:ext cx="3887788" cy="19050"/>
          </a:xfrm>
          <a:prstGeom prst="straightConnector1">
            <a:avLst/>
          </a:prstGeom>
          <a:noFill/>
          <a:ln w="57150" algn="ctr">
            <a:solidFill>
              <a:srgbClr val="FF0000"/>
            </a:solidFill>
            <a:round/>
            <a:headEnd/>
            <a:tailEnd type="arrow" w="med" len="med"/>
          </a:ln>
        </p:spPr>
      </p:cxnSp>
      <p:pic>
        <p:nvPicPr>
          <p:cNvPr id="5125" name="Picture 5" descr="C:\Users\Leylaz\Desktop\iletkim2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69988" y="2781300"/>
            <a:ext cx="6638925" cy="347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Metin kutusu 29"/>
          <p:cNvSpPr txBox="1"/>
          <p:nvPr/>
        </p:nvSpPr>
        <p:spPr>
          <a:xfrm>
            <a:off x="211138" y="692150"/>
            <a:ext cx="8462962" cy="431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1-</a:t>
            </a:r>
            <a:r>
              <a:rPr lang="tr-T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Aşağıdaki açıyı ölçmek için  iletkimizi açının bir kolunun üzerine koyarız.</a:t>
            </a:r>
          </a:p>
        </p:txBody>
      </p:sp>
      <p:sp>
        <p:nvSpPr>
          <p:cNvPr id="40" name="Metin kutusu 39"/>
          <p:cNvSpPr txBox="1"/>
          <p:nvPr/>
        </p:nvSpPr>
        <p:spPr>
          <a:xfrm>
            <a:off x="258763" y="1628775"/>
            <a:ext cx="87058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3-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Açının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kolunun kaçın üzerinde olduğuna bakarız. </a:t>
            </a:r>
            <a:endParaRPr lang="tr-T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Gördüğümüz </a:t>
            </a:r>
            <a:r>
              <a:rPr lang="tr-TR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sayı açının ölçüsüdür.</a:t>
            </a:r>
          </a:p>
        </p:txBody>
      </p:sp>
      <p:sp>
        <p:nvSpPr>
          <p:cNvPr id="41" name="Metin kutusu 40"/>
          <p:cNvSpPr txBox="1"/>
          <p:nvPr/>
        </p:nvSpPr>
        <p:spPr>
          <a:xfrm>
            <a:off x="258763" y="1173163"/>
            <a:ext cx="8462962" cy="4302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2-</a:t>
            </a:r>
            <a:r>
              <a:rPr lang="tr-TR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cs typeface="+mn-cs"/>
              </a:rPr>
              <a:t>İletkinin orta noktasının  açının köşesine gelmesini sağlarız.</a:t>
            </a:r>
          </a:p>
        </p:txBody>
      </p:sp>
      <p:cxnSp>
        <p:nvCxnSpPr>
          <p:cNvPr id="5129" name="Düz Bağlayıcı 5128"/>
          <p:cNvCxnSpPr/>
          <p:nvPr/>
        </p:nvCxnSpPr>
        <p:spPr>
          <a:xfrm>
            <a:off x="4500563" y="5535613"/>
            <a:ext cx="0" cy="719137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137" name="Dikdörtgen 5136"/>
          <p:cNvSpPr/>
          <p:nvPr/>
        </p:nvSpPr>
        <p:spPr>
          <a:xfrm rot="401078">
            <a:off x="3900488" y="3248025"/>
            <a:ext cx="317500" cy="396875"/>
          </a:xfrm>
          <a:prstGeom prst="rect">
            <a:avLst/>
          </a:prstGeom>
          <a:noFill/>
          <a:ln w="38100">
            <a:solidFill>
              <a:srgbClr val="FF0000"/>
            </a:solidFill>
            <a:prstDash val="lg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tr-TR"/>
          </a:p>
        </p:txBody>
      </p:sp>
      <p:sp>
        <p:nvSpPr>
          <p:cNvPr id="5138" name="Metin kutusu 5137"/>
          <p:cNvSpPr txBox="1"/>
          <p:nvPr/>
        </p:nvSpPr>
        <p:spPr>
          <a:xfrm>
            <a:off x="6602413" y="2155825"/>
            <a:ext cx="2305050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Açının ölçüsü </a:t>
            </a:r>
          </a:p>
          <a:p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       80</a:t>
            </a: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Tahoma" pitchFamily="34" charset="0"/>
              </a:rPr>
              <a:t>° dir.</a:t>
            </a:r>
          </a:p>
          <a:p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Tahoma" pitchFamily="34" charset="0"/>
              </a:rPr>
              <a:t>80</a:t>
            </a: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° dar açıdır</a:t>
            </a:r>
            <a:endParaRPr lang="tr-TR" sz="280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  <p:sp>
        <p:nvSpPr>
          <p:cNvPr id="53" name="Metin kutusu 52"/>
          <p:cNvSpPr txBox="1"/>
          <p:nvPr/>
        </p:nvSpPr>
        <p:spPr>
          <a:xfrm>
            <a:off x="192088" y="6253163"/>
            <a:ext cx="87058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</a:rPr>
              <a:t>Ölçüsü 90</a:t>
            </a: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° den küçük olan açılar </a:t>
            </a:r>
            <a:r>
              <a:rPr lang="tr-TR" sz="2800" u="sng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dar</a:t>
            </a:r>
            <a:r>
              <a:rPr lang="tr-TR" sz="2800">
                <a:solidFill>
                  <a:srgbClr val="FFFF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Tahoma" pitchFamily="34" charset="0"/>
              </a:rPr>
              <a:t> açıdır.</a:t>
            </a:r>
            <a:endParaRPr lang="tr-TR" sz="2800">
              <a:solidFill>
                <a:srgbClr val="FFFF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3.7037E-6 L -0.10121 -0.0013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69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5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5" dur="2000"/>
                                        <p:tgtEl>
                                          <p:spTgt spid="5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41" grpId="0"/>
      <p:bldP spid="5137" grpId="0" animBg="1"/>
      <p:bldP spid="5138" grpId="0"/>
      <p:bldP spid="5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Akış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F491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318</TotalTime>
  <Words>444</Words>
  <Application>Microsoft Office PowerPoint</Application>
  <PresentationFormat>Ekran Gösterisi (4:3)</PresentationFormat>
  <Paragraphs>86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Tasarım Şablonu</vt:lpstr>
      </vt:variant>
      <vt:variant>
        <vt:i4>4</vt:i4>
      </vt:variant>
      <vt:variant>
        <vt:lpstr>Slayt Başlıkları</vt:lpstr>
      </vt:variant>
      <vt:variant>
        <vt:i4>13</vt:i4>
      </vt:variant>
    </vt:vector>
  </HeadingPairs>
  <TitlesOfParts>
    <vt:vector size="22" baseType="lpstr">
      <vt:lpstr>Constantia</vt:lpstr>
      <vt:lpstr>Arial</vt:lpstr>
      <vt:lpstr>Calibri</vt:lpstr>
      <vt:lpstr>Wingdings 2</vt:lpstr>
      <vt:lpstr>Tahoma</vt:lpstr>
      <vt:lpstr>Akış</vt:lpstr>
      <vt:lpstr>Akış</vt:lpstr>
      <vt:lpstr>Akış</vt:lpstr>
      <vt:lpstr>Akış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www.sorubak.com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Erkan ERBAŞ</dc:creator>
  <cp:lastModifiedBy>EDANUR HANIM</cp:lastModifiedBy>
  <cp:revision>57</cp:revision>
  <dcterms:created xsi:type="dcterms:W3CDTF">2011-09-25T15:06:43Z</dcterms:created>
  <dcterms:modified xsi:type="dcterms:W3CDTF">2011-10-02T12:48:57Z</dcterms:modified>
</cp:coreProperties>
</file>