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2" r:id="rId4"/>
    <p:sldId id="268" r:id="rId5"/>
    <p:sldId id="257" r:id="rId6"/>
    <p:sldId id="267" r:id="rId7"/>
    <p:sldId id="265" r:id="rId8"/>
    <p:sldId id="266" r:id="rId9"/>
    <p:sldId id="260" r:id="rId10"/>
    <p:sldId id="269" r:id="rId11"/>
    <p:sldId id="270" r:id="rId12"/>
    <p:sldId id="271" r:id="rId13"/>
    <p:sldId id="272" r:id="rId14"/>
    <p:sldId id="273" r:id="rId15"/>
    <p:sldId id="258" r:id="rId16"/>
    <p:sldId id="259" r:id="rId1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04.04.2011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04.04.2011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04.04.2011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04.04.2011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04.04.2011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04.04.2011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04.04.2011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04.04.2011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04.04.2011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04.04.2011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04.04.2011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04.04.2011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571604" y="1714488"/>
            <a:ext cx="5519460" cy="1200329"/>
          </a:xfrm>
          <a:prstGeom prst="rect">
            <a:avLst/>
          </a:prstGeom>
          <a:ln w="50800">
            <a:solidFill>
              <a:schemeClr val="tx1"/>
            </a:solidFill>
            <a:prstDash val="lgDash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sz="7200" b="1" dirty="0" smtClean="0">
                <a:ln w="17780" cmpd="sng">
                  <a:solidFill>
                    <a:srgbClr val="FFFFFF"/>
                  </a:solidFill>
                  <a:prstDash val="sysDash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DEYİMLER</a:t>
            </a:r>
            <a:endParaRPr lang="tr-TR" sz="7200" b="1" dirty="0">
              <a:ln w="17780" cmpd="sng">
                <a:solidFill>
                  <a:srgbClr val="FFFFFF"/>
                </a:solidFill>
                <a:prstDash val="sysDash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214290"/>
            <a:ext cx="335758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 Black" pitchFamily="34" charset="0"/>
                <a:ea typeface="Times New Roman" pitchFamily="18" charset="0"/>
                <a:cs typeface="Tahoma" pitchFamily="34" charset="0"/>
              </a:rPr>
              <a:t>    </a:t>
            </a:r>
            <a:r>
              <a:rPr kumimoji="0" lang="tr-TR" sz="3200" b="1" u="sng" strike="noStrike" cap="all" normalizeH="0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FF00"/>
                </a:solidFill>
                <a:latin typeface="Arial Black" pitchFamily="34" charset="0"/>
                <a:ea typeface="Times New Roman" pitchFamily="18" charset="0"/>
                <a:cs typeface="Tahoma" pitchFamily="34" charset="0"/>
              </a:rPr>
              <a:t>ÖRNEKLER</a:t>
            </a:r>
            <a:endParaRPr kumimoji="0" lang="tr-TR" sz="3200" b="1" u="sng" strike="noStrike" cap="none" normalizeH="0" baseline="0" dirty="0" smtClean="0">
              <a:ln>
                <a:noFill/>
              </a:ln>
              <a:latin typeface="Arial Black" pitchFamily="34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 Black" pitchFamily="34" charset="0"/>
                <a:ea typeface="Times New Roman" pitchFamily="18" charset="0"/>
                <a:cs typeface="Tahoma" pitchFamily="34" charset="0"/>
              </a:rPr>
              <a:t>  </a:t>
            </a:r>
            <a:endParaRPr kumimoji="0" lang="tr-TR" sz="2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285852" y="928670"/>
            <a:ext cx="5455340" cy="707886"/>
          </a:xfrm>
          <a:prstGeom prst="rect">
            <a:avLst/>
          </a:prstGeom>
          <a:solidFill>
            <a:srgbClr val="92D050"/>
          </a:solidFill>
          <a:ln w="5715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Dilinde tüy bitmek </a:t>
            </a:r>
            <a:endParaRPr lang="tr-TR" sz="40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928662" y="1857364"/>
            <a:ext cx="6357981" cy="1200329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tr-TR" sz="3600" b="1" dirty="0" smtClean="0">
                <a:latin typeface="Arial Black" pitchFamily="34" charset="0"/>
              </a:rPr>
              <a:t>Bir sözü tekrar tekrar  söylemekten bıkmak.</a:t>
            </a:r>
            <a:endParaRPr lang="tr-TR" sz="3600" b="1" dirty="0">
              <a:latin typeface="Arial Black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57158" y="3214686"/>
            <a:ext cx="785818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 Black" pitchFamily="34" charset="0"/>
                <a:ea typeface="Times New Roman" pitchFamily="18" charset="0"/>
                <a:cs typeface="Tahoma" pitchFamily="34" charset="0"/>
              </a:rPr>
              <a:t>    </a:t>
            </a:r>
            <a:r>
              <a:rPr kumimoji="0" lang="tr-TR" sz="3200" b="1" u="sng" strike="noStrike" cap="all" normalizeH="0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0070C0"/>
                </a:solidFill>
                <a:latin typeface="Arial Black" pitchFamily="34" charset="0"/>
                <a:ea typeface="Times New Roman" pitchFamily="18" charset="0"/>
                <a:cs typeface="Tahoma" pitchFamily="34" charset="0"/>
              </a:rPr>
              <a:t>CÜMLE İÇİNDE KULLANALIM</a:t>
            </a:r>
            <a:endParaRPr kumimoji="0" lang="tr-TR" sz="3200" b="1" u="sng" strike="noStrike" cap="none" normalizeH="0" baseline="0" dirty="0" smtClean="0">
              <a:ln>
                <a:noFill/>
              </a:ln>
              <a:solidFill>
                <a:srgbClr val="0070C0"/>
              </a:solidFill>
              <a:latin typeface="Arial Black" pitchFamily="34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solidFill>
                  <a:srgbClr val="0070C0"/>
                </a:solidFill>
                <a:latin typeface="Arial Black" pitchFamily="34" charset="0"/>
                <a:ea typeface="Times New Roman" pitchFamily="18" charset="0"/>
                <a:cs typeface="Tahoma" pitchFamily="34" charset="0"/>
              </a:rPr>
              <a:t>  </a:t>
            </a:r>
            <a:endParaRPr kumimoji="0" lang="tr-TR" sz="2400" b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85720" y="4286256"/>
            <a:ext cx="8429684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 Black" pitchFamily="34" charset="0"/>
                <a:ea typeface="Times New Roman" pitchFamily="18" charset="0"/>
                <a:cs typeface="Tahoma" pitchFamily="34" charset="0"/>
              </a:rPr>
              <a:t>    </a:t>
            </a:r>
            <a:r>
              <a:rPr kumimoji="0" lang="tr-TR" sz="3200" b="1" strike="noStrike" cap="all" normalizeH="0" dirty="0" smtClean="0">
                <a:ln>
                  <a:solidFill>
                    <a:schemeClr val="tx1"/>
                  </a:solidFill>
                  <a:prstDash val="sysDot"/>
                </a:ln>
                <a:latin typeface="Arial Black" pitchFamily="34" charset="0"/>
                <a:ea typeface="Times New Roman" pitchFamily="18" charset="0"/>
                <a:cs typeface="Tahoma" pitchFamily="34" charset="0"/>
              </a:rPr>
              <a:t>BUNLARI SİZE ANLATANA KADAR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3200" b="1" cap="all" baseline="0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FF00"/>
                </a:solidFill>
                <a:effectLst/>
                <a:latin typeface="Arial Black" pitchFamily="34" charset="0"/>
                <a:ea typeface="Times New Roman" pitchFamily="18" charset="0"/>
                <a:cs typeface="Tahoma" pitchFamily="34" charset="0"/>
              </a:rPr>
              <a:t>   </a:t>
            </a:r>
            <a:r>
              <a:rPr lang="tr-TR" sz="3200" b="1" u="sng" cap="all" baseline="0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FF00"/>
                </a:solidFill>
                <a:effectLst/>
                <a:latin typeface="Arial Black" pitchFamily="34" charset="0"/>
                <a:ea typeface="Times New Roman" pitchFamily="18" charset="0"/>
                <a:cs typeface="Tahoma" pitchFamily="34" charset="0"/>
              </a:rPr>
              <a:t>DİLİMDE</a:t>
            </a:r>
            <a:r>
              <a:rPr lang="tr-TR" sz="3200" b="1" u="sng" cap="all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FF00"/>
                </a:solidFill>
                <a:effectLst/>
                <a:latin typeface="Arial Black" pitchFamily="34" charset="0"/>
                <a:ea typeface="Times New Roman" pitchFamily="18" charset="0"/>
                <a:cs typeface="Tahoma" pitchFamily="34" charset="0"/>
              </a:rPr>
              <a:t> TÜY BİTTİ.</a:t>
            </a:r>
            <a:endParaRPr kumimoji="0" lang="tr-TR" sz="3200" b="1" u="sng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 Black" pitchFamily="34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 Black" pitchFamily="34" charset="0"/>
                <a:ea typeface="Times New Roman" pitchFamily="18" charset="0"/>
                <a:cs typeface="Tahoma" pitchFamily="34" charset="0"/>
              </a:rPr>
              <a:t>  </a:t>
            </a:r>
            <a:endParaRPr kumimoji="0" lang="tr-TR" sz="2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214290"/>
            <a:ext cx="335758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 Black" pitchFamily="34" charset="0"/>
                <a:ea typeface="Times New Roman" pitchFamily="18" charset="0"/>
                <a:cs typeface="Tahoma" pitchFamily="34" charset="0"/>
              </a:rPr>
              <a:t>    </a:t>
            </a:r>
            <a:r>
              <a:rPr kumimoji="0" lang="tr-TR" sz="3200" b="1" u="sng" strike="noStrike" cap="all" normalizeH="0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FF00"/>
                </a:solidFill>
                <a:latin typeface="Arial Black" pitchFamily="34" charset="0"/>
                <a:ea typeface="Times New Roman" pitchFamily="18" charset="0"/>
                <a:cs typeface="Tahoma" pitchFamily="34" charset="0"/>
              </a:rPr>
              <a:t>ÖRNEKLER</a:t>
            </a:r>
            <a:endParaRPr kumimoji="0" lang="tr-TR" sz="3200" b="1" u="sng" strike="noStrike" cap="none" normalizeH="0" baseline="0" dirty="0" smtClean="0">
              <a:ln>
                <a:noFill/>
              </a:ln>
              <a:latin typeface="Arial Black" pitchFamily="34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 Black" pitchFamily="34" charset="0"/>
                <a:ea typeface="Times New Roman" pitchFamily="18" charset="0"/>
                <a:cs typeface="Tahoma" pitchFamily="34" charset="0"/>
              </a:rPr>
              <a:t>  </a:t>
            </a:r>
            <a:endParaRPr kumimoji="0" lang="tr-TR" sz="2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500034" y="928670"/>
            <a:ext cx="8107348" cy="707886"/>
          </a:xfrm>
          <a:prstGeom prst="rect">
            <a:avLst/>
          </a:prstGeom>
          <a:solidFill>
            <a:srgbClr val="92D050"/>
          </a:solidFill>
          <a:ln w="5715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Yüzüne gözüne bulaştırmak </a:t>
            </a:r>
            <a:endParaRPr lang="tr-TR" sz="40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857224" y="1857364"/>
            <a:ext cx="6858048" cy="1754326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tr-TR" sz="3600" b="1" dirty="0" smtClean="0">
                <a:latin typeface="Arial Black" pitchFamily="34" charset="0"/>
              </a:rPr>
              <a:t>Bir işi doğru düzgün  yapamamak, yaptığı işte  başarısız olmak.</a:t>
            </a:r>
            <a:endParaRPr lang="tr-TR" sz="3600" b="1" dirty="0">
              <a:latin typeface="Arial Black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57158" y="3714752"/>
            <a:ext cx="785818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 Black" pitchFamily="34" charset="0"/>
                <a:ea typeface="Times New Roman" pitchFamily="18" charset="0"/>
                <a:cs typeface="Tahoma" pitchFamily="34" charset="0"/>
              </a:rPr>
              <a:t>    </a:t>
            </a:r>
            <a:r>
              <a:rPr kumimoji="0" lang="tr-TR" sz="3200" b="1" u="sng" strike="noStrike" cap="all" normalizeH="0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0070C0"/>
                </a:solidFill>
                <a:latin typeface="Arial Black" pitchFamily="34" charset="0"/>
                <a:ea typeface="Times New Roman" pitchFamily="18" charset="0"/>
                <a:cs typeface="Tahoma" pitchFamily="34" charset="0"/>
              </a:rPr>
              <a:t>CÜMLE İÇİNDE KULLANALIM</a:t>
            </a:r>
            <a:endParaRPr kumimoji="0" lang="tr-TR" sz="3200" b="1" u="sng" strike="noStrike" cap="none" normalizeH="0" baseline="0" dirty="0" smtClean="0">
              <a:ln>
                <a:noFill/>
              </a:ln>
              <a:solidFill>
                <a:srgbClr val="0070C0"/>
              </a:solidFill>
              <a:latin typeface="Arial Black" pitchFamily="34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 Black" pitchFamily="34" charset="0"/>
                <a:ea typeface="Times New Roman" pitchFamily="18" charset="0"/>
                <a:cs typeface="Tahoma" pitchFamily="34" charset="0"/>
              </a:rPr>
              <a:t>  </a:t>
            </a:r>
            <a:endParaRPr kumimoji="0" lang="tr-TR" sz="2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85720" y="4500570"/>
            <a:ext cx="8429684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 Black" pitchFamily="34" charset="0"/>
                <a:ea typeface="Times New Roman" pitchFamily="18" charset="0"/>
                <a:cs typeface="Tahoma" pitchFamily="34" charset="0"/>
              </a:rPr>
              <a:t>    </a:t>
            </a:r>
            <a:r>
              <a:rPr kumimoji="0" lang="tr-TR" sz="3200" b="1" strike="noStrike" cap="all" normalizeH="0" dirty="0" smtClean="0">
                <a:ln>
                  <a:solidFill>
                    <a:schemeClr val="tx1"/>
                  </a:solidFill>
                  <a:prstDash val="sysDot"/>
                </a:ln>
                <a:latin typeface="Arial Black" pitchFamily="34" charset="0"/>
                <a:ea typeface="Times New Roman" pitchFamily="18" charset="0"/>
                <a:cs typeface="Tahoma" pitchFamily="34" charset="0"/>
              </a:rPr>
              <a:t>BU İŞİDE </a:t>
            </a:r>
            <a:r>
              <a:rPr kumimoji="0" lang="tr-TR" sz="3200" b="1" strike="noStrike" cap="all" normalizeH="0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FF00"/>
                </a:solidFill>
                <a:latin typeface="Arial Black" pitchFamily="34" charset="0"/>
                <a:ea typeface="Times New Roman" pitchFamily="18" charset="0"/>
                <a:cs typeface="Tahoma" pitchFamily="34" charset="0"/>
              </a:rPr>
              <a:t>YÜZÜNE GÖZÜNE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3200" b="1" cap="all" dirty="0" smtClean="0">
                <a:ln>
                  <a:solidFill>
                    <a:schemeClr val="tx1"/>
                  </a:solidFill>
                  <a:prstDash val="sysDot"/>
                </a:ln>
                <a:latin typeface="Arial Black" pitchFamily="34" charset="0"/>
                <a:ea typeface="Times New Roman" pitchFamily="18" charset="0"/>
                <a:cs typeface="Tahoma" pitchFamily="34" charset="0"/>
              </a:rPr>
              <a:t>   </a:t>
            </a:r>
            <a:r>
              <a:rPr kumimoji="0" lang="tr-TR" sz="3200" b="1" strike="noStrike" cap="all" normalizeH="0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FF00"/>
                </a:solidFill>
                <a:latin typeface="Arial Black" pitchFamily="34" charset="0"/>
                <a:ea typeface="Times New Roman" pitchFamily="18" charset="0"/>
                <a:cs typeface="Tahoma" pitchFamily="34" charset="0"/>
              </a:rPr>
              <a:t>BULAŞTIRDIN.</a:t>
            </a:r>
            <a:endParaRPr kumimoji="0" lang="tr-TR" sz="3200" b="1" u="sng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 Black" pitchFamily="34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 Black" pitchFamily="34" charset="0"/>
                <a:ea typeface="Times New Roman" pitchFamily="18" charset="0"/>
                <a:cs typeface="Tahoma" pitchFamily="34" charset="0"/>
              </a:rPr>
              <a:t>  </a:t>
            </a:r>
            <a:endParaRPr kumimoji="0" lang="tr-TR" sz="2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214290"/>
            <a:ext cx="335758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 Black" pitchFamily="34" charset="0"/>
                <a:ea typeface="Times New Roman" pitchFamily="18" charset="0"/>
                <a:cs typeface="Tahoma" pitchFamily="34" charset="0"/>
              </a:rPr>
              <a:t>    </a:t>
            </a:r>
            <a:r>
              <a:rPr kumimoji="0" lang="tr-TR" sz="3200" b="1" u="sng" strike="noStrike" cap="all" normalizeH="0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FF00"/>
                </a:solidFill>
                <a:latin typeface="Arial Black" pitchFamily="34" charset="0"/>
                <a:ea typeface="Times New Roman" pitchFamily="18" charset="0"/>
                <a:cs typeface="Tahoma" pitchFamily="34" charset="0"/>
              </a:rPr>
              <a:t>ÖRNEKLER</a:t>
            </a:r>
            <a:endParaRPr kumimoji="0" lang="tr-TR" sz="3200" b="1" u="sng" strike="noStrike" cap="none" normalizeH="0" baseline="0" dirty="0" smtClean="0">
              <a:ln>
                <a:noFill/>
              </a:ln>
              <a:latin typeface="Arial Black" pitchFamily="34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 Black" pitchFamily="34" charset="0"/>
                <a:ea typeface="Times New Roman" pitchFamily="18" charset="0"/>
                <a:cs typeface="Tahoma" pitchFamily="34" charset="0"/>
              </a:rPr>
              <a:t>  </a:t>
            </a:r>
            <a:endParaRPr kumimoji="0" lang="tr-TR" sz="2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643042" y="857232"/>
            <a:ext cx="4001416" cy="707886"/>
          </a:xfrm>
          <a:prstGeom prst="rect">
            <a:avLst/>
          </a:prstGeom>
          <a:solidFill>
            <a:srgbClr val="92D050"/>
          </a:solidFill>
          <a:ln w="5715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Çene çalmak </a:t>
            </a:r>
            <a:endParaRPr lang="tr-TR" sz="40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857224" y="1857364"/>
            <a:ext cx="6858048" cy="1200329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tr-TR" sz="3600" b="1" dirty="0" smtClean="0">
                <a:latin typeface="Arial Black" pitchFamily="34" charset="0"/>
              </a:rPr>
              <a:t>Gereksiz yere konuşup  zaman geçirmek.</a:t>
            </a:r>
            <a:endParaRPr lang="tr-TR" sz="3600" b="1" dirty="0">
              <a:latin typeface="Arial Black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28596" y="3500438"/>
            <a:ext cx="785818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 Black" pitchFamily="34" charset="0"/>
                <a:ea typeface="Times New Roman" pitchFamily="18" charset="0"/>
                <a:cs typeface="Tahoma" pitchFamily="34" charset="0"/>
              </a:rPr>
              <a:t>    </a:t>
            </a:r>
            <a:r>
              <a:rPr kumimoji="0" lang="tr-TR" sz="3200" b="1" u="sng" strike="noStrike" cap="all" normalizeH="0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0070C0"/>
                </a:solidFill>
                <a:latin typeface="Arial Black" pitchFamily="34" charset="0"/>
                <a:ea typeface="Times New Roman" pitchFamily="18" charset="0"/>
                <a:cs typeface="Tahoma" pitchFamily="34" charset="0"/>
              </a:rPr>
              <a:t>CÜMLE İÇİNDE KULLANALIM</a:t>
            </a:r>
            <a:endParaRPr kumimoji="0" lang="tr-TR" sz="3200" b="1" u="sng" strike="noStrike" cap="none" normalizeH="0" baseline="0" dirty="0" smtClean="0">
              <a:ln>
                <a:noFill/>
              </a:ln>
              <a:solidFill>
                <a:srgbClr val="0070C0"/>
              </a:solidFill>
              <a:latin typeface="Arial Black" pitchFamily="34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 Black" pitchFamily="34" charset="0"/>
                <a:ea typeface="Times New Roman" pitchFamily="18" charset="0"/>
                <a:cs typeface="Tahoma" pitchFamily="34" charset="0"/>
              </a:rPr>
              <a:t>  </a:t>
            </a:r>
            <a:endParaRPr kumimoji="0" lang="tr-TR" sz="2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85720" y="4357694"/>
            <a:ext cx="8429684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 Black" pitchFamily="34" charset="0"/>
                <a:ea typeface="Times New Roman" pitchFamily="18" charset="0"/>
                <a:cs typeface="Tahoma" pitchFamily="34" charset="0"/>
              </a:rPr>
              <a:t>    </a:t>
            </a:r>
            <a:r>
              <a:rPr kumimoji="0" lang="tr-TR" sz="3200" b="1" strike="noStrike" cap="all" normalizeH="0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FF00"/>
                </a:solidFill>
                <a:latin typeface="Arial Black" pitchFamily="34" charset="0"/>
                <a:ea typeface="Times New Roman" pitchFamily="18" charset="0"/>
                <a:cs typeface="Tahoma" pitchFamily="34" charset="0"/>
              </a:rPr>
              <a:t>ÇENE ÇALARAK </a:t>
            </a:r>
            <a:r>
              <a:rPr kumimoji="0" lang="tr-TR" sz="3200" b="1" strike="noStrike" cap="all" normalizeH="0" dirty="0" smtClean="0">
                <a:ln>
                  <a:solidFill>
                    <a:schemeClr val="tx1"/>
                  </a:solidFill>
                  <a:prstDash val="sysDot"/>
                </a:ln>
                <a:latin typeface="Arial Black" pitchFamily="34" charset="0"/>
                <a:ea typeface="Times New Roman" pitchFamily="18" charset="0"/>
                <a:cs typeface="Tahoma" pitchFamily="34" charset="0"/>
              </a:rPr>
              <a:t>BOŞUNA ZAMAN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3200" b="1" cap="all" dirty="0" smtClean="0">
                <a:ln>
                  <a:solidFill>
                    <a:schemeClr val="tx1"/>
                  </a:solidFill>
                  <a:prstDash val="sysDot"/>
                </a:ln>
                <a:effectLst/>
                <a:latin typeface="Arial Black" pitchFamily="34" charset="0"/>
                <a:ea typeface="Times New Roman" pitchFamily="18" charset="0"/>
                <a:cs typeface="Tahoma" pitchFamily="34" charset="0"/>
              </a:rPr>
              <a:t>   GEÇİRİYORSUN.</a:t>
            </a:r>
            <a:endParaRPr kumimoji="0" lang="tr-TR" sz="3200" b="1" strike="noStrike" cap="none" normalizeH="0" baseline="0" dirty="0" smtClean="0">
              <a:ln>
                <a:noFill/>
              </a:ln>
              <a:effectLst/>
              <a:latin typeface="Arial Black" pitchFamily="34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 Black" pitchFamily="34" charset="0"/>
                <a:ea typeface="Times New Roman" pitchFamily="18" charset="0"/>
                <a:cs typeface="Tahoma" pitchFamily="34" charset="0"/>
              </a:rPr>
              <a:t>  </a:t>
            </a:r>
            <a:endParaRPr kumimoji="0" lang="tr-TR" sz="2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214290"/>
            <a:ext cx="335758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 Black" pitchFamily="34" charset="0"/>
                <a:ea typeface="Times New Roman" pitchFamily="18" charset="0"/>
                <a:cs typeface="Tahoma" pitchFamily="34" charset="0"/>
              </a:rPr>
              <a:t>    </a:t>
            </a:r>
            <a:r>
              <a:rPr kumimoji="0" lang="tr-TR" sz="3200" b="1" u="sng" strike="noStrike" cap="all" normalizeH="0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FF00"/>
                </a:solidFill>
                <a:latin typeface="Arial Black" pitchFamily="34" charset="0"/>
                <a:ea typeface="Times New Roman" pitchFamily="18" charset="0"/>
                <a:cs typeface="Tahoma" pitchFamily="34" charset="0"/>
              </a:rPr>
              <a:t>ÖRNEKLER</a:t>
            </a:r>
            <a:endParaRPr kumimoji="0" lang="tr-TR" sz="3200" b="1" u="sng" strike="noStrike" cap="none" normalizeH="0" baseline="0" dirty="0" smtClean="0">
              <a:ln>
                <a:noFill/>
              </a:ln>
              <a:latin typeface="Arial Black" pitchFamily="34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 Black" pitchFamily="34" charset="0"/>
                <a:ea typeface="Times New Roman" pitchFamily="18" charset="0"/>
                <a:cs typeface="Tahoma" pitchFamily="34" charset="0"/>
              </a:rPr>
              <a:t>  </a:t>
            </a:r>
            <a:endParaRPr kumimoji="0" lang="tr-TR" sz="2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643042" y="857232"/>
            <a:ext cx="5399235" cy="707886"/>
          </a:xfrm>
          <a:prstGeom prst="rect">
            <a:avLst/>
          </a:prstGeom>
          <a:solidFill>
            <a:srgbClr val="92D050"/>
          </a:solidFill>
          <a:ln w="5715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Etekleri zil çalmak</a:t>
            </a:r>
            <a:endParaRPr lang="tr-TR" sz="40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857224" y="1857364"/>
            <a:ext cx="7358114" cy="646331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tr-TR" sz="3600" dirty="0" smtClean="0">
                <a:latin typeface="Arial Black" pitchFamily="34" charset="0"/>
              </a:rPr>
              <a:t>Bir duruma çok sevinmek.</a:t>
            </a:r>
            <a:endParaRPr lang="tr-TR" sz="3600" dirty="0">
              <a:latin typeface="Arial Black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28596" y="2857496"/>
            <a:ext cx="785818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 Black" pitchFamily="34" charset="0"/>
                <a:ea typeface="Times New Roman" pitchFamily="18" charset="0"/>
                <a:cs typeface="Tahoma" pitchFamily="34" charset="0"/>
              </a:rPr>
              <a:t>    </a:t>
            </a:r>
            <a:r>
              <a:rPr kumimoji="0" lang="tr-TR" sz="3200" b="1" u="sng" strike="noStrike" cap="all" normalizeH="0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0070C0"/>
                </a:solidFill>
                <a:latin typeface="Arial Black" pitchFamily="34" charset="0"/>
                <a:ea typeface="Times New Roman" pitchFamily="18" charset="0"/>
                <a:cs typeface="Tahoma" pitchFamily="34" charset="0"/>
              </a:rPr>
              <a:t>CÜMLE İÇİNDE KULLANALIM</a:t>
            </a:r>
            <a:endParaRPr kumimoji="0" lang="tr-TR" sz="3200" b="1" u="sng" strike="noStrike" cap="none" normalizeH="0" baseline="0" dirty="0" smtClean="0">
              <a:ln>
                <a:noFill/>
              </a:ln>
              <a:solidFill>
                <a:srgbClr val="0070C0"/>
              </a:solidFill>
              <a:latin typeface="Arial Black" pitchFamily="34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 Black" pitchFamily="34" charset="0"/>
                <a:ea typeface="Times New Roman" pitchFamily="18" charset="0"/>
                <a:cs typeface="Tahoma" pitchFamily="34" charset="0"/>
              </a:rPr>
              <a:t>  </a:t>
            </a:r>
            <a:endParaRPr kumimoji="0" lang="tr-TR" sz="2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57158" y="4000504"/>
            <a:ext cx="8429684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 Black" pitchFamily="34" charset="0"/>
                <a:ea typeface="Times New Roman" pitchFamily="18" charset="0"/>
                <a:cs typeface="Tahoma" pitchFamily="34" charset="0"/>
              </a:rPr>
              <a:t>    </a:t>
            </a:r>
            <a:r>
              <a:rPr kumimoji="0" lang="tr-TR" sz="3200" b="1" strike="noStrike" cap="all" normalizeH="0" dirty="0" smtClean="0">
                <a:ln>
                  <a:solidFill>
                    <a:schemeClr val="tx1"/>
                  </a:solidFill>
                  <a:prstDash val="sysDot"/>
                </a:ln>
                <a:latin typeface="Arial Black" pitchFamily="34" charset="0"/>
                <a:ea typeface="Times New Roman" pitchFamily="18" charset="0"/>
                <a:cs typeface="Tahoma" pitchFamily="34" charset="0"/>
              </a:rPr>
              <a:t>SINIFINI GEÇTİĞİ İÇİN </a:t>
            </a:r>
            <a:r>
              <a:rPr kumimoji="0" lang="tr-TR" sz="3200" b="1" strike="noStrike" cap="all" normalizeH="0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FF00"/>
                </a:solidFill>
                <a:latin typeface="Arial Black" pitchFamily="34" charset="0"/>
                <a:ea typeface="Times New Roman" pitchFamily="18" charset="0"/>
                <a:cs typeface="Tahoma" pitchFamily="34" charset="0"/>
              </a:rPr>
              <a:t>ETEKLERİ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3200" b="1" cap="all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FF00"/>
                </a:solidFill>
                <a:effectLst/>
                <a:latin typeface="Arial Black" pitchFamily="34" charset="0"/>
                <a:ea typeface="Times New Roman" pitchFamily="18" charset="0"/>
                <a:cs typeface="Tahoma" pitchFamily="34" charset="0"/>
              </a:rPr>
              <a:t>   </a:t>
            </a:r>
            <a:r>
              <a:rPr lang="tr-TR" sz="3200" b="1" cap="all" baseline="0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FF00"/>
                </a:solidFill>
                <a:effectLst/>
                <a:latin typeface="Arial Black" pitchFamily="34" charset="0"/>
                <a:ea typeface="Times New Roman" pitchFamily="18" charset="0"/>
                <a:cs typeface="Tahoma" pitchFamily="34" charset="0"/>
              </a:rPr>
              <a:t>ZİL ÇALIYORDU.</a:t>
            </a:r>
            <a:endParaRPr kumimoji="0" lang="tr-TR" sz="3200" b="1" strike="noStrike" cap="none" normalizeH="0" baseline="0" dirty="0" smtClean="0">
              <a:ln>
                <a:noFill/>
              </a:ln>
              <a:effectLst/>
              <a:latin typeface="Arial Black" pitchFamily="34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 Black" pitchFamily="34" charset="0"/>
                <a:ea typeface="Times New Roman" pitchFamily="18" charset="0"/>
                <a:cs typeface="Tahoma" pitchFamily="34" charset="0"/>
              </a:rPr>
              <a:t>  </a:t>
            </a:r>
            <a:endParaRPr kumimoji="0" lang="tr-TR" sz="2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214290"/>
            <a:ext cx="335758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 Black" pitchFamily="34" charset="0"/>
                <a:ea typeface="Times New Roman" pitchFamily="18" charset="0"/>
                <a:cs typeface="Tahoma" pitchFamily="34" charset="0"/>
              </a:rPr>
              <a:t>    </a:t>
            </a:r>
            <a:r>
              <a:rPr kumimoji="0" lang="tr-TR" sz="3200" b="1" u="sng" strike="noStrike" cap="all" normalizeH="0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FF00"/>
                </a:solidFill>
                <a:latin typeface="Arial Black" pitchFamily="34" charset="0"/>
                <a:ea typeface="Times New Roman" pitchFamily="18" charset="0"/>
                <a:cs typeface="Tahoma" pitchFamily="34" charset="0"/>
              </a:rPr>
              <a:t>ÖRNEKLER</a:t>
            </a:r>
            <a:endParaRPr kumimoji="0" lang="tr-TR" sz="3200" b="1" u="sng" strike="noStrike" cap="none" normalizeH="0" baseline="0" dirty="0" smtClean="0">
              <a:ln>
                <a:noFill/>
              </a:ln>
              <a:latin typeface="Arial Black" pitchFamily="34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 Black" pitchFamily="34" charset="0"/>
                <a:ea typeface="Times New Roman" pitchFamily="18" charset="0"/>
                <a:cs typeface="Tahoma" pitchFamily="34" charset="0"/>
              </a:rPr>
              <a:t>  </a:t>
            </a:r>
            <a:endParaRPr kumimoji="0" lang="tr-TR" sz="2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428728" y="857232"/>
            <a:ext cx="5866862" cy="707886"/>
          </a:xfrm>
          <a:prstGeom prst="rect">
            <a:avLst/>
          </a:prstGeom>
          <a:solidFill>
            <a:srgbClr val="92D050"/>
          </a:solidFill>
          <a:ln w="5715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Kulağına küpe olsun</a:t>
            </a:r>
            <a:endParaRPr lang="tr-TR" sz="40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071538" y="1857364"/>
            <a:ext cx="6429420" cy="1200329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tr-TR" sz="3600" dirty="0" smtClean="0">
                <a:latin typeface="Arial Black" pitchFamily="34" charset="0"/>
              </a:rPr>
              <a:t>Yaşadığı olaydan iyi bir  ders almak.</a:t>
            </a:r>
            <a:endParaRPr lang="tr-TR" sz="3600" dirty="0">
              <a:latin typeface="Arial Black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28596" y="3143248"/>
            <a:ext cx="785818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 Black" pitchFamily="34" charset="0"/>
                <a:ea typeface="Times New Roman" pitchFamily="18" charset="0"/>
                <a:cs typeface="Tahoma" pitchFamily="34" charset="0"/>
              </a:rPr>
              <a:t>    </a:t>
            </a:r>
            <a:r>
              <a:rPr kumimoji="0" lang="tr-TR" sz="3200" b="1" u="sng" strike="noStrike" cap="all" normalizeH="0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0070C0"/>
                </a:solidFill>
                <a:latin typeface="Arial Black" pitchFamily="34" charset="0"/>
                <a:ea typeface="Times New Roman" pitchFamily="18" charset="0"/>
                <a:cs typeface="Tahoma" pitchFamily="34" charset="0"/>
              </a:rPr>
              <a:t>CÜMLE İÇİNDE KULLANALIM</a:t>
            </a:r>
            <a:endParaRPr kumimoji="0" lang="tr-TR" sz="3200" b="1" u="sng" strike="noStrike" cap="none" normalizeH="0" baseline="0" dirty="0" smtClean="0">
              <a:ln>
                <a:noFill/>
              </a:ln>
              <a:solidFill>
                <a:srgbClr val="0070C0"/>
              </a:solidFill>
              <a:latin typeface="Arial Black" pitchFamily="34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 Black" pitchFamily="34" charset="0"/>
                <a:ea typeface="Times New Roman" pitchFamily="18" charset="0"/>
                <a:cs typeface="Tahoma" pitchFamily="34" charset="0"/>
              </a:rPr>
              <a:t>  </a:t>
            </a:r>
            <a:endParaRPr kumimoji="0" lang="tr-TR" sz="2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57158" y="4000504"/>
            <a:ext cx="842968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 Black" pitchFamily="34" charset="0"/>
                <a:ea typeface="Times New Roman" pitchFamily="18" charset="0"/>
                <a:cs typeface="Tahoma" pitchFamily="34" charset="0"/>
              </a:rPr>
              <a:t>    </a:t>
            </a:r>
            <a:r>
              <a:rPr kumimoji="0" lang="tr-TR" sz="3200" b="1" strike="noStrike" cap="all" normalizeH="0" dirty="0" smtClean="0">
                <a:ln>
                  <a:solidFill>
                    <a:schemeClr val="tx1"/>
                  </a:solidFill>
                  <a:prstDash val="sysDot"/>
                </a:ln>
                <a:latin typeface="Arial Black" pitchFamily="34" charset="0"/>
                <a:ea typeface="Times New Roman" pitchFamily="18" charset="0"/>
                <a:cs typeface="Tahoma" pitchFamily="34" charset="0"/>
              </a:rPr>
              <a:t>BU OLAY </a:t>
            </a:r>
            <a:r>
              <a:rPr kumimoji="0" lang="tr-TR" sz="3200" b="1" strike="noStrike" cap="all" normalizeH="0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FF00"/>
                </a:solidFill>
                <a:latin typeface="Arial Black" pitchFamily="34" charset="0"/>
                <a:ea typeface="Times New Roman" pitchFamily="18" charset="0"/>
                <a:cs typeface="Tahoma" pitchFamily="34" charset="0"/>
              </a:rPr>
              <a:t>KULAĞINA KÜPE OLSUN.</a:t>
            </a:r>
            <a:endParaRPr kumimoji="0" lang="tr-TR" sz="3200" b="1" strike="noStrike" cap="none" normalizeH="0" baseline="0" dirty="0" smtClean="0">
              <a:ln>
                <a:noFill/>
              </a:ln>
              <a:effectLst/>
              <a:latin typeface="Arial Black" pitchFamily="34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 Black" pitchFamily="34" charset="0"/>
                <a:ea typeface="Times New Roman" pitchFamily="18" charset="0"/>
                <a:cs typeface="Tahoma" pitchFamily="34" charset="0"/>
              </a:rPr>
              <a:t>  </a:t>
            </a:r>
            <a:endParaRPr kumimoji="0" lang="tr-TR" sz="2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500034" y="500042"/>
            <a:ext cx="785818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Arial Black" pitchFamily="34" charset="0"/>
              </a:rPr>
              <a:t>‘’Bir işi bitirmek için büyük sıkıntılara</a:t>
            </a:r>
          </a:p>
          <a:p>
            <a:r>
              <a:rPr lang="tr-TR" sz="2800" b="1" dirty="0" smtClean="0">
                <a:solidFill>
                  <a:srgbClr val="FF0000"/>
                </a:solidFill>
                <a:latin typeface="Arial Black" pitchFamily="34" charset="0"/>
              </a:rPr>
              <a:t>  ve tehlikelere katlanmak.’’ </a:t>
            </a:r>
          </a:p>
          <a:p>
            <a:r>
              <a:rPr lang="tr-TR" sz="2800" b="1" dirty="0" smtClean="0">
                <a:latin typeface="Arial Black" pitchFamily="34" charset="0"/>
              </a:rPr>
              <a:t>Anlamına  gelen deyim aşağıdakilerden hangisidir?</a:t>
            </a:r>
            <a:endParaRPr lang="tr-TR" sz="2800" b="1" dirty="0">
              <a:latin typeface="Arial Black" pitchFamily="34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57158" y="2928934"/>
            <a:ext cx="87868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A-)</a:t>
            </a:r>
            <a:r>
              <a:rPr lang="tr-TR" sz="3200" b="1" dirty="0" smtClean="0"/>
              <a:t> </a:t>
            </a:r>
            <a:r>
              <a:rPr lang="tr-TR" sz="3200" b="1" dirty="0" smtClean="0">
                <a:latin typeface="Arial Black" pitchFamily="34" charset="0"/>
              </a:rPr>
              <a:t>Fırsat  kollamak </a:t>
            </a:r>
            <a:endParaRPr lang="tr-TR" sz="3200" b="1" dirty="0">
              <a:latin typeface="Arial Black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357158" y="3857628"/>
            <a:ext cx="87868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B-)</a:t>
            </a:r>
            <a:r>
              <a:rPr lang="tr-TR" sz="3200" b="1" dirty="0" smtClean="0"/>
              <a:t> </a:t>
            </a:r>
            <a:r>
              <a:rPr lang="tr-TR" sz="3200" b="1" dirty="0" smtClean="0">
                <a:latin typeface="Arial Black" pitchFamily="34" charset="0"/>
              </a:rPr>
              <a:t>Etekleri  tutuşmak </a:t>
            </a:r>
            <a:endParaRPr lang="tr-TR" sz="3200" b="1" dirty="0">
              <a:latin typeface="Arial Black" pitchFamily="34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57158" y="4786322"/>
            <a:ext cx="87868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C-)</a:t>
            </a:r>
            <a:r>
              <a:rPr lang="tr-TR" sz="3200" b="1" dirty="0" smtClean="0"/>
              <a:t> </a:t>
            </a:r>
            <a:r>
              <a:rPr lang="tr-TR" sz="3200" b="1" dirty="0" smtClean="0">
                <a:latin typeface="Arial Black" pitchFamily="34" charset="0"/>
              </a:rPr>
              <a:t>Canını dişine takmak </a:t>
            </a:r>
            <a:endParaRPr lang="tr-TR" sz="3200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6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428596" y="357166"/>
            <a:ext cx="828680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latin typeface="Arial Black" pitchFamily="34" charset="0"/>
              </a:rPr>
              <a:t>Annem ütü yaparken </a:t>
            </a:r>
            <a:r>
              <a:rPr lang="tr-TR" sz="2400" b="1" dirty="0" smtClean="0">
                <a:solidFill>
                  <a:srgbClr val="FF0000"/>
                </a:solidFill>
                <a:latin typeface="Arial Black" pitchFamily="34" charset="0"/>
              </a:rPr>
              <a:t>kan ter içinde kaldı</a:t>
            </a:r>
            <a:r>
              <a:rPr lang="tr-TR" sz="2400" dirty="0" smtClean="0">
                <a:solidFill>
                  <a:srgbClr val="FF0000"/>
                </a:solidFill>
                <a:latin typeface="Arial Black" pitchFamily="34" charset="0"/>
              </a:rPr>
              <a:t>. </a:t>
            </a:r>
          </a:p>
          <a:p>
            <a:r>
              <a:rPr lang="tr-TR" sz="2400" dirty="0" smtClean="0">
                <a:latin typeface="Arial Black" pitchFamily="34" charset="0"/>
              </a:rPr>
              <a:t>O sırada kardeşim odaya girdi. </a:t>
            </a:r>
          </a:p>
          <a:p>
            <a:r>
              <a:rPr lang="tr-TR" sz="2400" dirty="0" smtClean="0">
                <a:latin typeface="Arial Black" pitchFamily="34" charset="0"/>
              </a:rPr>
              <a:t>Üstü başı kir, toz, çamur içindeydi. </a:t>
            </a:r>
          </a:p>
          <a:p>
            <a:r>
              <a:rPr lang="tr-TR" sz="2400" dirty="0" smtClean="0">
                <a:latin typeface="Arial Black" pitchFamily="34" charset="0"/>
              </a:rPr>
              <a:t>Annem kardeşimin halini görünce </a:t>
            </a:r>
            <a:r>
              <a:rPr lang="tr-TR" sz="2400" b="1" dirty="0" smtClean="0">
                <a:solidFill>
                  <a:srgbClr val="FF0000"/>
                </a:solidFill>
                <a:latin typeface="Arial Black" pitchFamily="34" charset="0"/>
              </a:rPr>
              <a:t>küplere bindi</a:t>
            </a:r>
            <a:r>
              <a:rPr lang="tr-TR" sz="2400" dirty="0" smtClean="0">
                <a:solidFill>
                  <a:srgbClr val="FF0000"/>
                </a:solidFill>
                <a:latin typeface="Arial Black" pitchFamily="34" charset="0"/>
              </a:rPr>
              <a:t>. </a:t>
            </a:r>
            <a:r>
              <a:rPr lang="tr-TR" sz="2400" dirty="0" smtClean="0">
                <a:latin typeface="Arial Black" pitchFamily="34" charset="0"/>
              </a:rPr>
              <a:t>“ Oğlum, şimdi </a:t>
            </a:r>
            <a:r>
              <a:rPr lang="tr-TR" sz="2400" b="1" dirty="0" smtClean="0">
                <a:solidFill>
                  <a:srgbClr val="FF0000"/>
                </a:solidFill>
                <a:latin typeface="Arial Black" pitchFamily="34" charset="0"/>
              </a:rPr>
              <a:t>canına okurum</a:t>
            </a:r>
            <a:r>
              <a:rPr lang="tr-TR" sz="2400" dirty="0" smtClean="0">
                <a:solidFill>
                  <a:srgbClr val="FF0000"/>
                </a:solidFill>
                <a:latin typeface="Arial Black" pitchFamily="34" charset="0"/>
              </a:rPr>
              <a:t>.” </a:t>
            </a:r>
            <a:r>
              <a:rPr lang="tr-TR" sz="2400" dirty="0" smtClean="0">
                <a:latin typeface="Arial Black" pitchFamily="34" charset="0"/>
              </a:rPr>
              <a:t>dedi. </a:t>
            </a:r>
          </a:p>
          <a:p>
            <a:r>
              <a:rPr lang="tr-TR" sz="2400" dirty="0" smtClean="0">
                <a:latin typeface="Arial Black" pitchFamily="34" charset="0"/>
              </a:rPr>
              <a:t>Kardeşim annemin boynuna sarıldı, iki yanağından öptü.</a:t>
            </a:r>
          </a:p>
          <a:p>
            <a:r>
              <a:rPr lang="tr-TR" sz="2400" dirty="0" smtClean="0">
                <a:latin typeface="Arial Black" pitchFamily="34" charset="0"/>
              </a:rPr>
              <a:t>Annemin o anda </a:t>
            </a:r>
            <a:r>
              <a:rPr lang="tr-TR" sz="2400" b="1" dirty="0" smtClean="0">
                <a:solidFill>
                  <a:srgbClr val="FF0000"/>
                </a:solidFill>
                <a:latin typeface="Arial Black" pitchFamily="34" charset="0"/>
              </a:rPr>
              <a:t>ağzı kulaklarına varıyordu</a:t>
            </a:r>
            <a:r>
              <a:rPr lang="tr-TR" sz="2400" dirty="0" smtClean="0">
                <a:solidFill>
                  <a:srgbClr val="FF0000"/>
                </a:solidFill>
                <a:latin typeface="Arial Black" pitchFamily="34" charset="0"/>
              </a:rPr>
              <a:t>.</a:t>
            </a:r>
          </a:p>
          <a:p>
            <a:r>
              <a:rPr lang="tr-TR" sz="2400" dirty="0" smtClean="0">
                <a:latin typeface="Arial Black" pitchFamily="34" charset="0"/>
              </a:rPr>
              <a:t>Kardeşime, “</a:t>
            </a:r>
            <a:r>
              <a:rPr lang="tr-TR" sz="2400" b="1" dirty="0" smtClean="0">
                <a:solidFill>
                  <a:srgbClr val="FF0000"/>
                </a:solidFill>
                <a:latin typeface="Arial Black" pitchFamily="34" charset="0"/>
              </a:rPr>
              <a:t>Şimdi gözüme girdin</a:t>
            </a:r>
            <a:r>
              <a:rPr lang="tr-TR" sz="2400" dirty="0" smtClean="0">
                <a:latin typeface="Arial Black" pitchFamily="34" charset="0"/>
              </a:rPr>
              <a:t>.” dedi.</a:t>
            </a:r>
          </a:p>
          <a:p>
            <a:endParaRPr lang="tr-TR" dirty="0"/>
          </a:p>
        </p:txBody>
      </p:sp>
      <p:sp>
        <p:nvSpPr>
          <p:cNvPr id="3" name="2 Dikdörtgen"/>
          <p:cNvSpPr/>
          <p:nvPr/>
        </p:nvSpPr>
        <p:spPr>
          <a:xfrm>
            <a:off x="500034" y="4286256"/>
            <a:ext cx="86439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 </a:t>
            </a:r>
            <a:r>
              <a:rPr lang="tr-TR" sz="2400" b="1" dirty="0" smtClean="0">
                <a:latin typeface="Arial Black" pitchFamily="34" charset="0"/>
              </a:rPr>
              <a:t>Parçada </a:t>
            </a:r>
            <a:r>
              <a:rPr lang="tr-TR" sz="2400" b="1" dirty="0" smtClean="0">
                <a:solidFill>
                  <a:srgbClr val="FF0000"/>
                </a:solidFill>
                <a:latin typeface="Arial Black" pitchFamily="34" charset="0"/>
              </a:rPr>
              <a:t>kırmızı</a:t>
            </a:r>
            <a:r>
              <a:rPr lang="tr-TR" sz="2400" b="1" dirty="0" smtClean="0">
                <a:latin typeface="Arial Black" pitchFamily="34" charset="0"/>
              </a:rPr>
              <a:t> yazılmış sözcük dikkat ediniz. </a:t>
            </a:r>
          </a:p>
          <a:p>
            <a:r>
              <a:rPr lang="tr-TR" sz="2400" b="1" dirty="0" smtClean="0">
                <a:latin typeface="Arial Black" pitchFamily="34" charset="0"/>
              </a:rPr>
              <a:t>Bu sözcük grupları </a:t>
            </a:r>
            <a:r>
              <a:rPr lang="tr-TR" sz="2400" b="1" dirty="0" smtClean="0">
                <a:solidFill>
                  <a:srgbClr val="7030A0"/>
                </a:solidFill>
                <a:latin typeface="Arial Black" pitchFamily="34" charset="0"/>
              </a:rPr>
              <a:t>gerçek anlamları dışında </a:t>
            </a:r>
            <a:r>
              <a:rPr lang="tr-TR" sz="2400" b="1" dirty="0" smtClean="0">
                <a:latin typeface="Arial Black" pitchFamily="34" charset="0"/>
              </a:rPr>
              <a:t>kullanılmıştır.</a:t>
            </a:r>
            <a:endParaRPr lang="tr-TR" sz="2400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14282" y="142852"/>
            <a:ext cx="8715436" cy="1015663"/>
          </a:xfrm>
          <a:prstGeom prst="rect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tr-TR" sz="2000" b="1" u="sng" cap="all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0000"/>
                </a:solidFill>
                <a:latin typeface="Arial Black" pitchFamily="34" charset="0"/>
              </a:rPr>
              <a:t>Kan ter </a:t>
            </a:r>
            <a:r>
              <a:rPr lang="tr-TR" sz="2000" b="1" u="sng" cap="all" dirty="0" err="1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0000"/>
                </a:solidFill>
                <a:latin typeface="Arial Black" pitchFamily="34" charset="0"/>
              </a:rPr>
              <a:t>İçİnde</a:t>
            </a:r>
            <a:r>
              <a:rPr lang="tr-TR" sz="2000" b="1" u="sng" cap="all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2000" b="1" u="sng" cap="all" dirty="0" err="1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0000"/>
                </a:solidFill>
                <a:latin typeface="Arial Black" pitchFamily="34" charset="0"/>
              </a:rPr>
              <a:t>kaldI</a:t>
            </a:r>
            <a:r>
              <a:rPr lang="tr-TR" sz="2000" u="sng" cap="all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0000"/>
                </a:solidFill>
                <a:latin typeface="Arial Black" pitchFamily="34" charset="0"/>
              </a:rPr>
              <a:t> :</a:t>
            </a:r>
            <a:r>
              <a:rPr lang="tr-TR" sz="2000" cap="all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2000" dirty="0" smtClean="0">
                <a:latin typeface="Arial Black" pitchFamily="34" charset="0"/>
              </a:rPr>
              <a:t>Gerçekte annesinin her tarafı kan ter  içinde kalmamıştır.Annenin çok terlediği, yorulduğu  anlatılmak istenmiştir.</a:t>
            </a:r>
            <a:endParaRPr lang="tr-TR" sz="2000" dirty="0">
              <a:latin typeface="Arial Black" pitchFamily="34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214282" y="1285860"/>
            <a:ext cx="8715436" cy="1015663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tr-TR" sz="2000" b="1" u="sng" cap="all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Küplere  </a:t>
            </a:r>
            <a:r>
              <a:rPr lang="tr-TR" sz="2000" b="1" u="sng" cap="all" dirty="0" err="1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bİndİ</a:t>
            </a:r>
            <a:r>
              <a:rPr lang="tr-TR" sz="2000" u="sng" cap="all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: </a:t>
            </a:r>
            <a:r>
              <a:rPr lang="tr-TR" sz="2000" dirty="0" smtClean="0">
                <a:latin typeface="Arial Black" pitchFamily="34" charset="0"/>
              </a:rPr>
              <a:t>Annenin küpün üzerine çıkıp oturduğu  anlamında kullanılmamıştır.Annenin gördüğü şeyler  karşısında ne kadar çok sinirlendiğini anlatmaktadır.</a:t>
            </a:r>
            <a:endParaRPr lang="tr-TR" sz="2000" dirty="0">
              <a:latin typeface="Arial Black" pitchFamily="34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14282" y="2428868"/>
            <a:ext cx="8643998" cy="1323439"/>
          </a:xfrm>
          <a:prstGeom prst="rect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tr-TR" sz="2000" b="1" u="sng" cap="all" dirty="0" err="1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0000"/>
                </a:solidFill>
                <a:latin typeface="Arial Black" pitchFamily="34" charset="0"/>
              </a:rPr>
              <a:t>CanIna</a:t>
            </a:r>
            <a:r>
              <a:rPr lang="tr-TR" sz="2000" b="1" u="sng" cap="all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0000"/>
                </a:solidFill>
                <a:latin typeface="Arial Black" pitchFamily="34" charset="0"/>
              </a:rPr>
              <a:t> okurum</a:t>
            </a:r>
            <a:r>
              <a:rPr lang="tr-TR" sz="2000" u="sng" cap="all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0000"/>
                </a:solidFill>
                <a:latin typeface="Arial Black" pitchFamily="34" charset="0"/>
              </a:rPr>
              <a:t> :  </a:t>
            </a:r>
            <a:r>
              <a:rPr lang="tr-TR" sz="2000" dirty="0" smtClean="0">
                <a:latin typeface="Arial Black" pitchFamily="34" charset="0"/>
              </a:rPr>
              <a:t>“Canına okumak”  “Kitap okudum.”  cümlesindeki gibi okumak anlamı taşımamaktadır. </a:t>
            </a:r>
          </a:p>
          <a:p>
            <a:r>
              <a:rPr lang="tr-TR" sz="2000" dirty="0" smtClean="0">
                <a:latin typeface="Arial Black" pitchFamily="34" charset="0"/>
              </a:rPr>
              <a:t>Çocuğun tozlu, çamurlu halinin anneyi çok kızdırdığı, bu  nedenle çocuğa ceza vereceği anlamında kullanılmıştır.</a:t>
            </a:r>
            <a:endParaRPr lang="tr-TR" sz="2000" dirty="0">
              <a:latin typeface="Arial Black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14282" y="3857628"/>
            <a:ext cx="8715436" cy="1015663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tr-TR" sz="2000" b="1" u="sng" cap="all" dirty="0" err="1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0000"/>
                </a:solidFill>
                <a:latin typeface="Arial Black" pitchFamily="34" charset="0"/>
              </a:rPr>
              <a:t>AğzI</a:t>
            </a:r>
            <a:r>
              <a:rPr lang="tr-TR" sz="2000" b="1" u="sng" cap="all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2000" b="1" u="sng" cap="all" dirty="0" err="1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0000"/>
                </a:solidFill>
                <a:latin typeface="Arial Black" pitchFamily="34" charset="0"/>
              </a:rPr>
              <a:t>kulaklarIna</a:t>
            </a:r>
            <a:r>
              <a:rPr lang="tr-TR" sz="2000" b="1" u="sng" cap="all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2000" b="1" u="sng" cap="all" dirty="0" err="1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0000"/>
                </a:solidFill>
                <a:latin typeface="Arial Black" pitchFamily="34" charset="0"/>
              </a:rPr>
              <a:t>vardI</a:t>
            </a:r>
            <a:r>
              <a:rPr lang="tr-TR" sz="2000" u="sng" cap="all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0000"/>
                </a:solidFill>
                <a:latin typeface="Arial Black" pitchFamily="34" charset="0"/>
              </a:rPr>
              <a:t>: </a:t>
            </a:r>
            <a:r>
              <a:rPr lang="tr-TR" sz="2000" dirty="0" smtClean="0">
                <a:latin typeface="Arial Black" pitchFamily="34" charset="0"/>
              </a:rPr>
              <a:t>Gerçekte insanın ağzı kulaklarına  kadar gitmez. Burada anlatılmak istenen; annenin,  çocuğunun sevgisinden dolayı çok mutlu olmasıdır.</a:t>
            </a:r>
            <a:endParaRPr lang="tr-TR" sz="2000" dirty="0">
              <a:latin typeface="Arial Black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214282" y="5000636"/>
            <a:ext cx="8715436" cy="1600438"/>
          </a:xfrm>
          <a:prstGeom prst="rect">
            <a:avLst/>
          </a:prstGeom>
          <a:solidFill>
            <a:srgbClr val="00B0F0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sng" strike="noStrike" cap="all" normalizeH="0" dirty="0" err="1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000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Şİmdİ</a:t>
            </a:r>
            <a:r>
              <a:rPr kumimoji="0" lang="tr-TR" sz="2000" b="1" i="0" u="sng" strike="noStrike" cap="all" normalizeH="0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000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 gözüme  </a:t>
            </a:r>
            <a:r>
              <a:rPr kumimoji="0" lang="tr-TR" sz="2000" b="1" i="0" u="sng" strike="noStrike" cap="all" normalizeH="0" dirty="0" err="1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000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gİrdİn</a:t>
            </a:r>
            <a:r>
              <a:rPr kumimoji="0" lang="tr-TR" sz="2000" b="0" i="0" u="sng" strike="noStrike" cap="all" normalizeH="0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000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: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Kapıdan girer gibi, çocuğun annenin  gözüne girdiği anlamında kullanılmamıştır.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Anne, çocuğunun bu davranışını beğendiğini,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onayladığını, hoşuna gittiğini anlatmak için kullanmıştır.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205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2071670" y="285728"/>
            <a:ext cx="4429156" cy="857256"/>
          </a:xfrm>
          <a:prstGeom prst="horizontalScroll">
            <a:avLst>
              <a:gd name="adj" fmla="val 12500"/>
            </a:avLst>
          </a:prstGeom>
          <a:solidFill>
            <a:srgbClr val="CCFFFF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                              </a:t>
            </a:r>
            <a:r>
              <a:rPr kumimoji="0" lang="tr-TR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DEYİM</a:t>
            </a:r>
            <a:endParaRPr kumimoji="0" lang="tr-TR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214282" y="1285860"/>
            <a:ext cx="878687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Genellikle gerçek anlamından uzaklaşarak,mecazi anlam olan, ilgi çekici anlam taşıyan,</a:t>
            </a:r>
            <a:r>
              <a:rPr lang="tr-TR" sz="3200" b="1" u="sng" dirty="0" smtClean="0">
                <a:latin typeface="Arial Black" pitchFamily="34" charset="0"/>
              </a:rPr>
              <a:t>en az iki sözcükten  </a:t>
            </a:r>
            <a:r>
              <a:rPr lang="tr-TR" sz="3200" b="1" dirty="0" smtClean="0">
                <a:latin typeface="Arial Black" pitchFamily="34" charset="0"/>
              </a:rPr>
              <a:t>oluşan kalıplaşmış sözlere </a:t>
            </a:r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DEYİ</a:t>
            </a:r>
            <a:r>
              <a:rPr lang="tr-TR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M</a:t>
            </a:r>
            <a:r>
              <a:rPr lang="tr-TR" sz="3200" b="1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3200" b="1" dirty="0" smtClean="0">
                <a:latin typeface="Arial Black" pitchFamily="34" charset="0"/>
              </a:rPr>
              <a:t>denir.</a:t>
            </a:r>
            <a:endParaRPr lang="tr-TR" sz="3200" dirty="0">
              <a:latin typeface="Arial Black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85720" y="3857628"/>
            <a:ext cx="5404941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tr-TR" sz="2800" b="1" u="sng" cap="all" dirty="0" smtClean="0">
                <a:ln>
                  <a:solidFill>
                    <a:schemeClr val="tx1"/>
                  </a:solidFill>
                  <a:prstDash val="sysDash"/>
                </a:ln>
                <a:solidFill>
                  <a:srgbClr val="FF0000"/>
                </a:solidFill>
                <a:latin typeface="Arial Black" pitchFamily="34" charset="0"/>
              </a:rPr>
              <a:t>Can atmak:</a:t>
            </a:r>
            <a:r>
              <a:rPr lang="tr-TR" sz="2800" b="1" cap="all" dirty="0" smtClean="0">
                <a:ln>
                  <a:solidFill>
                    <a:schemeClr val="tx1"/>
                  </a:solidFill>
                  <a:prstDash val="sysDash"/>
                </a:ln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2800" b="1" dirty="0" smtClean="0">
                <a:solidFill>
                  <a:srgbClr val="002060"/>
                </a:solidFill>
                <a:latin typeface="Arial Black" pitchFamily="34" charset="0"/>
              </a:rPr>
              <a:t>Çok istemek </a:t>
            </a:r>
            <a:endParaRPr lang="tr-TR" sz="28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57158" y="4572008"/>
            <a:ext cx="4237057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tr-TR" sz="2800" b="1" u="sng" cap="all" dirty="0" smtClean="0">
                <a:ln>
                  <a:solidFill>
                    <a:schemeClr val="tx1"/>
                  </a:solidFill>
                  <a:prstDash val="sysDash"/>
                </a:ln>
                <a:solidFill>
                  <a:srgbClr val="FF0000"/>
                </a:solidFill>
                <a:latin typeface="Arial Black" pitchFamily="34" charset="0"/>
              </a:rPr>
              <a:t>Can cİğer:</a:t>
            </a:r>
            <a:r>
              <a:rPr lang="tr-TR" sz="2800" b="1" cap="all" dirty="0" smtClean="0">
                <a:ln>
                  <a:solidFill>
                    <a:schemeClr val="tx1"/>
                  </a:solidFill>
                  <a:prstDash val="sysDash"/>
                </a:ln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2800" b="1" dirty="0" smtClean="0">
                <a:solidFill>
                  <a:srgbClr val="002060"/>
                </a:solidFill>
                <a:latin typeface="Arial Black" pitchFamily="34" charset="0"/>
              </a:rPr>
              <a:t>Samimi </a:t>
            </a:r>
            <a:endParaRPr lang="tr-TR" sz="28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357158" y="5214950"/>
            <a:ext cx="8572560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tr-TR" sz="2800" b="1" u="sng" cap="all" dirty="0" err="1" smtClean="0">
                <a:ln>
                  <a:solidFill>
                    <a:schemeClr val="tx1"/>
                  </a:solidFill>
                  <a:prstDash val="sysDash"/>
                </a:ln>
                <a:solidFill>
                  <a:srgbClr val="FF0000"/>
                </a:solidFill>
                <a:latin typeface="Arial Black" pitchFamily="34" charset="0"/>
              </a:rPr>
              <a:t>Dİkİlİ</a:t>
            </a:r>
            <a:r>
              <a:rPr lang="tr-TR" sz="2800" b="1" u="sng" cap="all" dirty="0" smtClean="0">
                <a:ln>
                  <a:solidFill>
                    <a:schemeClr val="tx1"/>
                  </a:solidFill>
                  <a:prstDash val="sysDash"/>
                </a:ln>
                <a:solidFill>
                  <a:srgbClr val="FF0000"/>
                </a:solidFill>
                <a:latin typeface="Arial Black" pitchFamily="34" charset="0"/>
              </a:rPr>
              <a:t> ağacI olmamak:</a:t>
            </a:r>
            <a:r>
              <a:rPr lang="tr-TR" sz="2800" b="1" cap="all" dirty="0" smtClean="0">
                <a:ln>
                  <a:solidFill>
                    <a:schemeClr val="tx1"/>
                  </a:solidFill>
                  <a:prstDash val="sysDash"/>
                </a:ln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2800" b="1" dirty="0" smtClean="0">
                <a:solidFill>
                  <a:srgbClr val="002060"/>
                </a:solidFill>
                <a:latin typeface="Arial Black" pitchFamily="34" charset="0"/>
              </a:rPr>
              <a:t>Malı mülkü</a:t>
            </a:r>
          </a:p>
          <a:p>
            <a:r>
              <a:rPr lang="tr-TR" sz="2800" b="1" dirty="0" smtClean="0">
                <a:solidFill>
                  <a:srgbClr val="002060"/>
                </a:solidFill>
                <a:latin typeface="Arial Black" pitchFamily="34" charset="0"/>
              </a:rPr>
              <a:t>                                          olmamak </a:t>
            </a:r>
            <a:endParaRPr lang="tr-TR" sz="2800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5" grpId="0" animBg="1"/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"/>
          <p:cNvSpPr>
            <a:spLocks noChangeArrowheads="1"/>
          </p:cNvSpPr>
          <p:nvPr/>
        </p:nvSpPr>
        <p:spPr bwMode="auto">
          <a:xfrm>
            <a:off x="214282" y="285728"/>
            <a:ext cx="8643998" cy="857256"/>
          </a:xfrm>
          <a:prstGeom prst="horizontalScroll">
            <a:avLst>
              <a:gd name="adj" fmla="val 12500"/>
            </a:avLst>
          </a:prstGeom>
          <a:solidFill>
            <a:srgbClr val="CCFFFF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            </a:t>
            </a:r>
            <a:r>
              <a:rPr kumimoji="0" lang="tr-TR" sz="4000" b="1" i="0" u="none" strike="noStrike" cap="none" normalizeH="0" baseline="0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DEYİMLERİN ÖZELLİKLERİ</a:t>
            </a:r>
            <a:endParaRPr kumimoji="0" lang="tr-TR" sz="4000" b="0" i="0" u="none" strike="noStrike" cap="none" normalizeH="0" baseline="0" dirty="0" smtClean="0">
              <a:ln>
                <a:solidFill>
                  <a:schemeClr val="tx1"/>
                </a:solidFill>
                <a:prstDash val="sysDot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285720" y="1357299"/>
            <a:ext cx="8715436" cy="212365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tr-TR" sz="2800" b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Times New Roman" pitchFamily="18" charset="0"/>
                <a:cs typeface="Tahoma" pitchFamily="34" charset="0"/>
              </a:rPr>
              <a:t>1-) Deyimler en az iki sözcükten meydana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lang="tr-TR" sz="2800" b="1" dirty="0" smtClean="0">
                <a:solidFill>
                  <a:srgbClr val="FF0000"/>
                </a:solidFill>
                <a:latin typeface="Arial Black" pitchFamily="34" charset="0"/>
                <a:ea typeface="Times New Roman" pitchFamily="18" charset="0"/>
                <a:cs typeface="Tahoma" pitchFamily="34" charset="0"/>
              </a:rPr>
              <a:t>     </a:t>
            </a:r>
            <a:r>
              <a:rPr kumimoji="0" lang="tr-TR" sz="2800" b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Times New Roman" pitchFamily="18" charset="0"/>
                <a:cs typeface="Tahoma" pitchFamily="34" charset="0"/>
              </a:rPr>
              <a:t>gelir.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lang="tr-TR" sz="2800" b="1" dirty="0" smtClean="0">
                <a:solidFill>
                  <a:srgbClr val="FF0000"/>
                </a:solidFill>
                <a:latin typeface="Arial Black" pitchFamily="34" charset="0"/>
                <a:ea typeface="Times New Roman" pitchFamily="18" charset="0"/>
                <a:cs typeface="Tahoma" pitchFamily="34" charset="0"/>
              </a:rPr>
              <a:t>     </a:t>
            </a:r>
            <a:r>
              <a:rPr kumimoji="0" lang="tr-TR" sz="2800" b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Times New Roman" pitchFamily="18" charset="0"/>
                <a:cs typeface="Tahoma" pitchFamily="34" charset="0"/>
              </a:rPr>
              <a:t>Daha uzun olanları da vardır.</a:t>
            </a:r>
            <a:endParaRPr kumimoji="0" lang="tr-TR" sz="2800" b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endParaRPr kumimoji="0" lang="tr-TR" sz="2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endParaRPr kumimoji="0" lang="tr-TR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85720" y="3857628"/>
            <a:ext cx="85725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u="sng" cap="all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FF00"/>
                </a:solidFill>
                <a:latin typeface="Arial Black" pitchFamily="34" charset="0"/>
                <a:ea typeface="Times New Roman" pitchFamily="18" charset="0"/>
                <a:cs typeface="Tahoma" pitchFamily="34" charset="0"/>
              </a:rPr>
              <a:t>Efendİlİk yapmak: </a:t>
            </a:r>
            <a:r>
              <a:rPr lang="tr-TR" sz="2400" b="1" dirty="0" smtClean="0">
                <a:latin typeface="Arial Black" pitchFamily="34" charset="0"/>
                <a:ea typeface="Times New Roman" pitchFamily="18" charset="0"/>
                <a:cs typeface="Tahoma" pitchFamily="34" charset="0"/>
              </a:rPr>
              <a:t>Saygılı hareket etmek. </a:t>
            </a:r>
            <a:br>
              <a:rPr lang="tr-TR" sz="2400" b="1" dirty="0" smtClean="0">
                <a:latin typeface="Arial Black" pitchFamily="34" charset="0"/>
                <a:ea typeface="Times New Roman" pitchFamily="18" charset="0"/>
                <a:cs typeface="Tahoma" pitchFamily="34" charset="0"/>
              </a:rPr>
            </a:br>
            <a:endParaRPr lang="tr-TR" sz="2400" b="1" dirty="0" smtClean="0">
              <a:latin typeface="Arial Black" pitchFamily="34" charset="0"/>
              <a:ea typeface="Times New Roman" pitchFamily="18" charset="0"/>
              <a:cs typeface="Tahoma" pitchFamily="34" charset="0"/>
            </a:endParaRPr>
          </a:p>
          <a:p>
            <a:r>
              <a:rPr lang="tr-TR" sz="2400" b="1" u="sng" cap="all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0000"/>
                </a:solidFill>
                <a:latin typeface="Arial Black" pitchFamily="34" charset="0"/>
              </a:rPr>
              <a:t>Yüzüne gözüne bulaştIrmak :</a:t>
            </a:r>
            <a:r>
              <a:rPr lang="tr-TR" sz="2400" cap="all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sz="2400" dirty="0" smtClean="0">
                <a:latin typeface="Arial Black" pitchFamily="34" charset="0"/>
              </a:rPr>
              <a:t>Bir işi doğru düzgün  yapamamak,yaptığı işte başarısız olmak.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 animBg="1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"/>
          <p:cNvSpPr>
            <a:spLocks noChangeArrowheads="1"/>
          </p:cNvSpPr>
          <p:nvPr/>
        </p:nvSpPr>
        <p:spPr bwMode="auto">
          <a:xfrm>
            <a:off x="214282" y="285728"/>
            <a:ext cx="8643998" cy="857256"/>
          </a:xfrm>
          <a:prstGeom prst="horizontalScroll">
            <a:avLst>
              <a:gd name="adj" fmla="val 12500"/>
            </a:avLst>
          </a:prstGeom>
          <a:solidFill>
            <a:srgbClr val="CCFFFF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            </a:t>
            </a:r>
            <a:r>
              <a:rPr kumimoji="0" lang="tr-TR" sz="4000" b="1" i="0" u="none" strike="noStrike" cap="none" normalizeH="0" baseline="0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DEYİMLERİN ÖZELLİKLERİ</a:t>
            </a:r>
            <a:endParaRPr kumimoji="0" lang="tr-TR" sz="4000" b="0" i="0" u="none" strike="noStrike" cap="none" normalizeH="0" baseline="0" dirty="0" smtClean="0">
              <a:ln>
                <a:solidFill>
                  <a:schemeClr val="tx1"/>
                </a:solidFill>
                <a:prstDash val="sysDot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285720" y="1357299"/>
            <a:ext cx="8715436" cy="304698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r>
              <a:rPr kumimoji="0" lang="tr-TR" sz="2800" b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Times New Roman" pitchFamily="18" charset="0"/>
                <a:cs typeface="Tahoma" pitchFamily="34" charset="0"/>
              </a:rPr>
              <a:t>2-)</a:t>
            </a:r>
            <a:r>
              <a:rPr lang="tr-TR" sz="2800" b="1" i="1" dirty="0" smtClean="0">
                <a:solidFill>
                  <a:srgbClr val="FF0000"/>
                </a:solidFill>
              </a:rPr>
              <a:t> </a:t>
            </a:r>
            <a:r>
              <a:rPr lang="tr-TR" sz="2800" b="1" dirty="0" smtClean="0">
                <a:solidFill>
                  <a:srgbClr val="FF0000"/>
                </a:solidFill>
                <a:latin typeface="Arial Black" pitchFamily="34" charset="0"/>
              </a:rPr>
              <a:t>Deyimler mecaz bir anlatım taşırlar.</a:t>
            </a:r>
            <a:endParaRPr lang="tr-TR" sz="2800" b="1" i="1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r>
              <a:rPr lang="tr-TR" sz="2800" b="1" i="1" dirty="0" smtClean="0">
                <a:solidFill>
                  <a:srgbClr val="FF0000"/>
                </a:solidFill>
                <a:latin typeface="Arial Black" pitchFamily="34" charset="0"/>
              </a:rPr>
              <a:t>   </a:t>
            </a:r>
            <a:r>
              <a:rPr lang="tr-TR" sz="2800" b="1" dirty="0" smtClean="0">
                <a:solidFill>
                  <a:srgbClr val="FF0000"/>
                </a:solidFill>
                <a:latin typeface="Arial Black" pitchFamily="34" charset="0"/>
              </a:rPr>
              <a:t>Deyimlerin vermek istediği düşünceyi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r>
              <a:rPr lang="tr-TR" sz="2800" b="1" dirty="0" smtClean="0">
                <a:solidFill>
                  <a:srgbClr val="FF0000"/>
                </a:solidFill>
                <a:latin typeface="Arial Black" pitchFamily="34" charset="0"/>
              </a:rPr>
              <a:t>   anlayabilmek için sözcüklerin sözlükteki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r>
              <a:rPr lang="tr-TR" sz="2800" b="1" dirty="0" smtClean="0">
                <a:solidFill>
                  <a:srgbClr val="FF0000"/>
                </a:solidFill>
                <a:latin typeface="Arial Black" pitchFamily="34" charset="0"/>
              </a:rPr>
              <a:t>   anlamlarını değil söz grubunun kullanılış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r>
              <a:rPr lang="tr-TR" sz="2800" b="1" dirty="0" smtClean="0">
                <a:solidFill>
                  <a:srgbClr val="FF0000"/>
                </a:solidFill>
                <a:latin typeface="Arial Black" pitchFamily="34" charset="0"/>
              </a:rPr>
              <a:t>   nedenini anlamamız gerekir.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r>
              <a:rPr lang="tr-TR" sz="2800" b="1" dirty="0" smtClean="0">
                <a:latin typeface="Arial Black" pitchFamily="34" charset="0"/>
              </a:rPr>
              <a:t> </a:t>
            </a:r>
            <a:endParaRPr kumimoji="0" lang="tr-TR" sz="2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endParaRPr kumimoji="0" lang="tr-TR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214282" y="4500570"/>
            <a:ext cx="8643997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 Black" pitchFamily="34" charset="0"/>
                <a:ea typeface="Times New Roman" pitchFamily="18" charset="0"/>
                <a:cs typeface="Tahoma" pitchFamily="34" charset="0"/>
              </a:rPr>
              <a:t>  </a:t>
            </a:r>
            <a:r>
              <a:rPr kumimoji="0" lang="tr-TR" sz="2400" b="1" u="sng" strike="noStrike" cap="all" normalizeH="0" dirty="0" err="1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  <a:cs typeface="Tahoma" pitchFamily="34" charset="0"/>
              </a:rPr>
              <a:t>BaltayI</a:t>
            </a:r>
            <a:r>
              <a:rPr kumimoji="0" lang="tr-TR" sz="2400" b="1" u="sng" strike="noStrike" cap="all" normalizeH="0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  <a:cs typeface="Tahoma" pitchFamily="34" charset="0"/>
              </a:rPr>
              <a:t> taşa vurmak:</a:t>
            </a:r>
            <a:r>
              <a:rPr kumimoji="0" lang="tr-TR" sz="2400" b="1" strike="noStrike" cap="none" normalizeH="0" baseline="0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lang="tr-TR" sz="2400" b="1" dirty="0" smtClean="0">
                <a:latin typeface="Arial Black" pitchFamily="34" charset="0"/>
                <a:ea typeface="Times New Roman" pitchFamily="18" charset="0"/>
                <a:cs typeface="Tahoma" pitchFamily="34" charset="0"/>
              </a:rPr>
              <a:t>F</a:t>
            </a:r>
            <a:r>
              <a:rPr kumimoji="0" lang="tr-TR" sz="2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ahoma" pitchFamily="34" charset="0"/>
              </a:rPr>
              <a:t>arkında olmadan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 Black" pitchFamily="34" charset="0"/>
                <a:ea typeface="Times New Roman" pitchFamily="18" charset="0"/>
                <a:cs typeface="Tahoma" pitchFamily="34" charset="0"/>
              </a:rPr>
              <a:t>  </a:t>
            </a:r>
            <a:r>
              <a:rPr kumimoji="0" lang="tr-TR" sz="2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ahoma" pitchFamily="34" charset="0"/>
              </a:rPr>
              <a:t>karşımızdakilerden birini incitecek söz söylemek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 Black" pitchFamily="34" charset="0"/>
                <a:ea typeface="Times New Roman" pitchFamily="18" charset="0"/>
                <a:cs typeface="Tahoma" pitchFamily="34" charset="0"/>
              </a:rPr>
              <a:t>  </a:t>
            </a:r>
            <a:r>
              <a:rPr kumimoji="0" lang="tr-TR" sz="2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ahoma" pitchFamily="34" charset="0"/>
              </a:rPr>
              <a:t>anlamındadır.</a:t>
            </a:r>
            <a:endParaRPr kumimoji="0" lang="tr-TR" sz="2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ahoma" pitchFamily="34" charset="0"/>
              </a:rPr>
              <a:t>      Yoksa baltanın ağzını taşa vurmak anlamında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 Black" pitchFamily="34" charset="0"/>
                <a:ea typeface="Times New Roman" pitchFamily="18" charset="0"/>
                <a:cs typeface="Tahoma" pitchFamily="34" charset="0"/>
              </a:rPr>
              <a:t>  </a:t>
            </a:r>
            <a:r>
              <a:rPr kumimoji="0" lang="tr-TR" sz="2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ahoma" pitchFamily="34" charset="0"/>
              </a:rPr>
              <a:t>değildir.</a:t>
            </a:r>
            <a:endParaRPr kumimoji="0" lang="tr-TR" sz="2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 animBg="1"/>
      <p:bldP spid="2150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"/>
          <p:cNvSpPr>
            <a:spLocks noChangeArrowheads="1"/>
          </p:cNvSpPr>
          <p:nvPr/>
        </p:nvSpPr>
        <p:spPr bwMode="auto">
          <a:xfrm>
            <a:off x="214282" y="285728"/>
            <a:ext cx="8643998" cy="857256"/>
          </a:xfrm>
          <a:prstGeom prst="horizontalScroll">
            <a:avLst>
              <a:gd name="adj" fmla="val 12500"/>
            </a:avLst>
          </a:prstGeom>
          <a:solidFill>
            <a:srgbClr val="CCFFFF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            </a:t>
            </a:r>
            <a:r>
              <a:rPr kumimoji="0" lang="tr-TR" sz="4000" b="1" i="0" u="none" strike="noStrike" cap="none" normalizeH="0" baseline="0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DEYİMLERİN ÖZELLİKLERİ</a:t>
            </a:r>
            <a:endParaRPr kumimoji="0" lang="tr-TR" sz="4000" b="0" i="0" u="none" strike="noStrike" cap="none" normalizeH="0" baseline="0" dirty="0" smtClean="0">
              <a:ln>
                <a:solidFill>
                  <a:schemeClr val="tx1"/>
                </a:solidFill>
                <a:prstDash val="sysDot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285720" y="1357299"/>
            <a:ext cx="8715436" cy="218521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kumimoji="0" lang="tr-TR" sz="2800" b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Times New Roman" pitchFamily="18" charset="0"/>
                <a:cs typeface="Tahoma" pitchFamily="34" charset="0"/>
              </a:rPr>
              <a:t>3-)</a:t>
            </a:r>
            <a:r>
              <a:rPr lang="tr-TR" sz="2800" b="1" i="1" dirty="0" smtClean="0">
                <a:solidFill>
                  <a:srgbClr val="FF0000"/>
                </a:solidFill>
              </a:rPr>
              <a:t> </a:t>
            </a:r>
            <a:r>
              <a:rPr lang="tr-TR" sz="2800" dirty="0" smtClean="0">
                <a:solidFill>
                  <a:srgbClr val="FF0000"/>
                </a:solidFill>
                <a:latin typeface="Arial Black" pitchFamily="34" charset="0"/>
              </a:rPr>
              <a:t>Deyimler kalıplaşmış sözlerdir. </a:t>
            </a:r>
          </a:p>
          <a:p>
            <a:pPr lvl="0"/>
            <a:r>
              <a:rPr lang="tr-TR" sz="2800" dirty="0" smtClean="0">
                <a:solidFill>
                  <a:srgbClr val="FF0000"/>
                </a:solidFill>
                <a:latin typeface="Arial Black" pitchFamily="34" charset="0"/>
              </a:rPr>
              <a:t>     Bir deyimdeki sözcüklerin </a:t>
            </a:r>
          </a:p>
          <a:p>
            <a:pPr lvl="0"/>
            <a:r>
              <a:rPr lang="tr-TR" sz="2800" dirty="0" smtClean="0">
                <a:solidFill>
                  <a:srgbClr val="FF0000"/>
                </a:solidFill>
                <a:latin typeface="Arial Black" pitchFamily="34" charset="0"/>
              </a:rPr>
              <a:t>     </a:t>
            </a:r>
            <a:r>
              <a:rPr lang="tr-TR" sz="2800" u="sng" dirty="0" smtClean="0">
                <a:solidFill>
                  <a:srgbClr val="FF0000"/>
                </a:solidFill>
                <a:latin typeface="Arial Black" pitchFamily="34" charset="0"/>
              </a:rPr>
              <a:t>yerleri değiştirilemez.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r>
              <a:rPr lang="tr-TR" sz="2800" b="1" dirty="0" smtClean="0">
                <a:latin typeface="Arial Black" pitchFamily="34" charset="0"/>
              </a:rPr>
              <a:t> </a:t>
            </a:r>
            <a:endParaRPr kumimoji="0" lang="tr-TR" sz="2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endParaRPr kumimoji="0" lang="tr-TR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285720" y="4000504"/>
            <a:ext cx="864399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 Black" pitchFamily="34" charset="0"/>
                <a:ea typeface="Times New Roman" pitchFamily="18" charset="0"/>
                <a:cs typeface="Tahoma" pitchFamily="34" charset="0"/>
              </a:rPr>
              <a:t>   </a:t>
            </a:r>
            <a:r>
              <a:rPr kumimoji="0" lang="tr-TR" sz="2400" b="1" u="sng" strike="noStrike" cap="all" normalizeH="0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  <a:cs typeface="Tahoma" pitchFamily="34" charset="0"/>
              </a:rPr>
              <a:t>KULAĞINA KÜPE OLMAK: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cap="all" baseline="0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  <a:cs typeface="Tahoma" pitchFamily="34" charset="0"/>
              </a:rPr>
              <a:t>  </a:t>
            </a:r>
            <a:r>
              <a:rPr lang="tr-TR" sz="2400" b="1" cap="all" baseline="0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  <a:cs typeface="Tahoma" pitchFamily="34" charset="0"/>
              </a:rPr>
              <a:t>‘’KÜPE OLSUN KULAĞINA’’ </a:t>
            </a:r>
            <a:r>
              <a:rPr lang="tr-TR" sz="2400" b="1" cap="all" baseline="0" dirty="0" smtClean="0">
                <a:ln>
                  <a:solidFill>
                    <a:schemeClr val="tx1"/>
                  </a:solidFill>
                  <a:prstDash val="sysDot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  <a:cs typeface="Tahoma" pitchFamily="34" charset="0"/>
              </a:rPr>
              <a:t>ŞEKLİNDE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cap="all" dirty="0" smtClean="0">
                <a:ln>
                  <a:solidFill>
                    <a:schemeClr val="tx1"/>
                  </a:solidFill>
                  <a:prstDash val="sysDot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  <a:cs typeface="Tahoma" pitchFamily="34" charset="0"/>
              </a:rPr>
              <a:t>   </a:t>
            </a:r>
            <a:r>
              <a:rPr lang="tr-TR" sz="2400" b="1" cap="all" baseline="0" dirty="0" smtClean="0">
                <a:ln>
                  <a:solidFill>
                    <a:schemeClr val="tx1"/>
                  </a:solidFill>
                  <a:prstDash val="sysDot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  <a:cs typeface="Tahoma" pitchFamily="34" charset="0"/>
              </a:rPr>
              <a:t>KELİMELERİN YERLERİ </a:t>
            </a:r>
            <a:r>
              <a:rPr lang="tr-TR" sz="2400" b="1" u="sng" cap="all" baseline="0" dirty="0" smtClean="0">
                <a:ln>
                  <a:solidFill>
                    <a:schemeClr val="tx1"/>
                  </a:solidFill>
                  <a:prstDash val="sysDot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  <a:cs typeface="Tahoma" pitchFamily="34" charset="0"/>
              </a:rPr>
              <a:t>DEĞİŞTİRİLEMEZ.</a:t>
            </a:r>
            <a:r>
              <a:rPr kumimoji="0" lang="tr-TR" sz="2400" b="1" u="sng" strike="noStrike" cap="none" normalizeH="0" baseline="0" dirty="0" smtClean="0">
                <a:ln>
                  <a:solidFill>
                    <a:schemeClr val="tx1"/>
                  </a:solidFill>
                  <a:prstDash val="sysDot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  <a:cs typeface="Tahoma" pitchFamily="34" charset="0"/>
              </a:rPr>
              <a:t> </a:t>
            </a:r>
            <a:endParaRPr kumimoji="0" lang="tr-TR" sz="2400" b="1" u="sng" strike="noStrike" cap="none" normalizeH="0" baseline="0" dirty="0" smtClean="0">
              <a:ln>
                <a:noFill/>
              </a:ln>
              <a:effectLst/>
              <a:latin typeface="Arial Black" pitchFamily="34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 Black" pitchFamily="34" charset="0"/>
                <a:ea typeface="Times New Roman" pitchFamily="18" charset="0"/>
                <a:cs typeface="Tahoma" pitchFamily="34" charset="0"/>
              </a:rPr>
              <a:t>  </a:t>
            </a:r>
            <a:endParaRPr kumimoji="0" lang="tr-TR" sz="2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"/>
          <p:cNvSpPr>
            <a:spLocks noChangeArrowheads="1"/>
          </p:cNvSpPr>
          <p:nvPr/>
        </p:nvSpPr>
        <p:spPr bwMode="auto">
          <a:xfrm>
            <a:off x="214282" y="285728"/>
            <a:ext cx="8643998" cy="857256"/>
          </a:xfrm>
          <a:prstGeom prst="horizontalScroll">
            <a:avLst>
              <a:gd name="adj" fmla="val 12500"/>
            </a:avLst>
          </a:prstGeom>
          <a:solidFill>
            <a:srgbClr val="CCFFFF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            </a:t>
            </a:r>
            <a:r>
              <a:rPr kumimoji="0" lang="tr-TR" sz="4000" b="1" i="0" u="none" strike="noStrike" cap="none" normalizeH="0" baseline="0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DEYİMLERİN ÖZELLİKLERİ</a:t>
            </a:r>
            <a:endParaRPr kumimoji="0" lang="tr-TR" sz="4000" b="0" i="0" u="none" strike="noStrike" cap="none" normalizeH="0" baseline="0" dirty="0" smtClean="0">
              <a:ln>
                <a:solidFill>
                  <a:schemeClr val="tx1"/>
                </a:solidFill>
                <a:prstDash val="sysDot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285720" y="1357299"/>
            <a:ext cx="8715436" cy="304698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endParaRPr kumimoji="0" lang="tr-TR" sz="2800" b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 Black" pitchFamily="34" charset="0"/>
              <a:ea typeface="Times New Roman" pitchFamily="18" charset="0"/>
              <a:cs typeface="Tahoma" pitchFamily="34" charset="0"/>
            </a:endParaRPr>
          </a:p>
          <a:p>
            <a:pPr lvl="0"/>
            <a:r>
              <a:rPr kumimoji="0" lang="tr-TR" sz="2800" b="1" u="none" strike="noStrike" cap="none" normalizeH="0" baseline="0" dirty="0" smtClean="0">
                <a:ln>
                  <a:noFill/>
                  <a:prstDash val="dash"/>
                </a:ln>
                <a:solidFill>
                  <a:srgbClr val="FF0000"/>
                </a:solidFill>
                <a:effectLst/>
                <a:latin typeface="Arial Black" pitchFamily="34" charset="0"/>
                <a:ea typeface="Times New Roman" pitchFamily="18" charset="0"/>
                <a:cs typeface="Tahoma" pitchFamily="34" charset="0"/>
              </a:rPr>
              <a:t>4-)</a:t>
            </a:r>
            <a:r>
              <a:rPr lang="tr-TR" sz="2800" b="1" i="1" dirty="0" smtClean="0">
                <a:ln>
                  <a:noFill/>
                  <a:prstDash val="dash"/>
                </a:ln>
                <a:solidFill>
                  <a:srgbClr val="FF0000"/>
                </a:solidFill>
                <a:latin typeface="Arial Black" pitchFamily="34" charset="0"/>
              </a:rPr>
              <a:t>  </a:t>
            </a:r>
            <a:r>
              <a:rPr lang="tr-TR" sz="2800" b="1" dirty="0" smtClean="0">
                <a:ln>
                  <a:noFill/>
                  <a:prstDash val="dash"/>
                </a:ln>
                <a:solidFill>
                  <a:srgbClr val="FF0000"/>
                </a:solidFill>
                <a:latin typeface="Arial Black" pitchFamily="34" charset="0"/>
              </a:rPr>
              <a:t>DEYİMLERDE KULLANILAN</a:t>
            </a:r>
          </a:p>
          <a:p>
            <a:pPr lvl="0"/>
            <a:r>
              <a:rPr lang="tr-TR" sz="2800" b="1" dirty="0" smtClean="0">
                <a:ln>
                  <a:noFill/>
                  <a:prstDash val="dash"/>
                </a:ln>
                <a:solidFill>
                  <a:srgbClr val="FF0000"/>
                </a:solidFill>
                <a:latin typeface="Arial Black" pitchFamily="34" charset="0"/>
              </a:rPr>
              <a:t>     SÖZCÜKLERİN YERİNE EŞ ANLAMLISI</a:t>
            </a:r>
          </a:p>
          <a:p>
            <a:pPr lvl="0"/>
            <a:r>
              <a:rPr lang="tr-TR" sz="2800" b="1" dirty="0" smtClean="0">
                <a:ln>
                  <a:noFill/>
                  <a:prstDash val="dash"/>
                </a:ln>
                <a:solidFill>
                  <a:srgbClr val="FF0000"/>
                </a:solidFill>
                <a:latin typeface="Arial Black" pitchFamily="34" charset="0"/>
              </a:rPr>
              <a:t>     </a:t>
            </a:r>
            <a:r>
              <a:rPr lang="tr-TR" sz="2800" b="1" u="sng" dirty="0" smtClean="0">
                <a:ln>
                  <a:noFill/>
                  <a:prstDash val="dash"/>
                </a:ln>
                <a:solidFill>
                  <a:srgbClr val="FF0000"/>
                </a:solidFill>
                <a:latin typeface="Arial Black" pitchFamily="34" charset="0"/>
              </a:rPr>
              <a:t>KULLANILAMAZ.</a:t>
            </a:r>
          </a:p>
          <a:p>
            <a:pPr lvl="0"/>
            <a:endParaRPr lang="tr-TR" sz="28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r>
              <a:rPr lang="tr-TR" sz="2800" b="1" dirty="0" smtClean="0">
                <a:latin typeface="Arial Black" pitchFamily="34" charset="0"/>
              </a:rPr>
              <a:t> </a:t>
            </a:r>
            <a:endParaRPr kumimoji="0" lang="tr-TR" sz="2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endParaRPr kumimoji="0" lang="tr-TR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285720" y="4572008"/>
            <a:ext cx="864399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 Black" pitchFamily="34" charset="0"/>
                <a:ea typeface="Times New Roman" pitchFamily="18" charset="0"/>
                <a:cs typeface="Tahoma" pitchFamily="34" charset="0"/>
              </a:rPr>
              <a:t>    </a:t>
            </a:r>
            <a:r>
              <a:rPr kumimoji="0" lang="tr-TR" sz="2400" b="1" u="sng" strike="noStrike" cap="all" normalizeH="0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  <a:cs typeface="Tahoma" pitchFamily="34" charset="0"/>
              </a:rPr>
              <a:t>YÜZ VERMEK: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cap="all" baseline="0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  <a:cs typeface="Tahoma" pitchFamily="34" charset="0"/>
              </a:rPr>
              <a:t>  </a:t>
            </a:r>
            <a:r>
              <a:rPr lang="tr-TR" sz="2400" b="1" cap="all" baseline="0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  <a:cs typeface="Tahoma" pitchFamily="34" charset="0"/>
              </a:rPr>
              <a:t>‘SURAT VERMEK’’ </a:t>
            </a:r>
            <a:r>
              <a:rPr lang="tr-TR" sz="2400" b="1" cap="all" baseline="0" dirty="0" smtClean="0">
                <a:ln>
                  <a:solidFill>
                    <a:schemeClr val="tx1"/>
                  </a:solidFill>
                  <a:prstDash val="sysDot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  <a:cs typeface="Tahoma" pitchFamily="34" charset="0"/>
              </a:rPr>
              <a:t>ŞEKLİNDE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cap="all" dirty="0" smtClean="0">
                <a:ln>
                  <a:solidFill>
                    <a:schemeClr val="tx1"/>
                  </a:solidFill>
                  <a:prstDash val="sysDot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  <a:cs typeface="Tahoma" pitchFamily="34" charset="0"/>
              </a:rPr>
              <a:t>   </a:t>
            </a:r>
            <a:r>
              <a:rPr lang="tr-TR" sz="2400" b="1" cap="all" baseline="0" dirty="0" smtClean="0">
                <a:ln>
                  <a:solidFill>
                    <a:schemeClr val="tx1"/>
                  </a:solidFill>
                  <a:prstDash val="sysDot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  <a:cs typeface="Tahoma" pitchFamily="34" charset="0"/>
              </a:rPr>
              <a:t>KELİMENİN EŞ ANLAMLISI </a:t>
            </a:r>
            <a:r>
              <a:rPr lang="tr-TR" sz="2400" b="1" u="sng" cap="all" baseline="0" dirty="0" smtClean="0">
                <a:ln>
                  <a:solidFill>
                    <a:schemeClr val="tx1"/>
                  </a:solidFill>
                  <a:prstDash val="sysDot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  <a:cs typeface="Tahoma" pitchFamily="34" charset="0"/>
              </a:rPr>
              <a:t>KULLANILMAZ.</a:t>
            </a:r>
            <a:r>
              <a:rPr kumimoji="0" lang="tr-TR" sz="2400" b="1" u="sng" strike="noStrike" cap="none" normalizeH="0" baseline="0" dirty="0" smtClean="0">
                <a:ln>
                  <a:solidFill>
                    <a:schemeClr val="tx1"/>
                  </a:solidFill>
                  <a:prstDash val="sysDot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  <a:cs typeface="Tahoma" pitchFamily="34" charset="0"/>
              </a:rPr>
              <a:t> </a:t>
            </a:r>
            <a:endParaRPr kumimoji="0" lang="tr-TR" sz="2400" b="1" u="sng" strike="noStrike" cap="none" normalizeH="0" baseline="0" dirty="0" smtClean="0">
              <a:ln>
                <a:noFill/>
              </a:ln>
              <a:effectLst/>
              <a:latin typeface="Arial Black" pitchFamily="34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 Black" pitchFamily="34" charset="0"/>
                <a:ea typeface="Times New Roman" pitchFamily="18" charset="0"/>
                <a:cs typeface="Tahoma" pitchFamily="34" charset="0"/>
              </a:rPr>
              <a:t>  </a:t>
            </a:r>
            <a:endParaRPr kumimoji="0" lang="tr-TR" sz="2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214290"/>
            <a:ext cx="335758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 Black" pitchFamily="34" charset="0"/>
                <a:ea typeface="Times New Roman" pitchFamily="18" charset="0"/>
                <a:cs typeface="Tahoma" pitchFamily="34" charset="0"/>
              </a:rPr>
              <a:t>    </a:t>
            </a:r>
            <a:r>
              <a:rPr kumimoji="0" lang="tr-TR" sz="3200" b="1" u="sng" strike="noStrike" cap="all" normalizeH="0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FF00"/>
                </a:solidFill>
                <a:latin typeface="Arial Black" pitchFamily="34" charset="0"/>
                <a:ea typeface="Times New Roman" pitchFamily="18" charset="0"/>
                <a:cs typeface="Tahoma" pitchFamily="34" charset="0"/>
              </a:rPr>
              <a:t>ÖRNEKLER</a:t>
            </a:r>
            <a:endParaRPr kumimoji="0" lang="tr-TR" sz="3200" b="1" u="sng" strike="noStrike" cap="none" normalizeH="0" baseline="0" dirty="0" smtClean="0">
              <a:ln>
                <a:noFill/>
              </a:ln>
              <a:latin typeface="Arial Black" pitchFamily="34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 Black" pitchFamily="34" charset="0"/>
                <a:ea typeface="Times New Roman" pitchFamily="18" charset="0"/>
                <a:cs typeface="Tahoma" pitchFamily="34" charset="0"/>
              </a:rPr>
              <a:t>  </a:t>
            </a:r>
            <a:endParaRPr kumimoji="0" lang="tr-TR" sz="2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285852" y="928670"/>
            <a:ext cx="5932906" cy="707886"/>
          </a:xfrm>
          <a:prstGeom prst="rect">
            <a:avLst/>
          </a:prstGeom>
          <a:solidFill>
            <a:srgbClr val="92D050"/>
          </a:solidFill>
          <a:ln w="5715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  <a:latin typeface="Arial Black" pitchFamily="34" charset="0"/>
              </a:rPr>
              <a:t>Burnundan solumak </a:t>
            </a:r>
            <a:endParaRPr lang="tr-TR" sz="40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14282" y="1857364"/>
            <a:ext cx="8263352" cy="646331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tr-TR" sz="3600" b="1" dirty="0" smtClean="0">
                <a:latin typeface="Arial Black" pitchFamily="34" charset="0"/>
              </a:rPr>
              <a:t>Çok fazla sinirlenip öfkelenmek.</a:t>
            </a:r>
            <a:endParaRPr lang="tr-TR" sz="3600" b="1" dirty="0">
              <a:latin typeface="Arial Black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28596" y="2857496"/>
            <a:ext cx="785818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 Black" pitchFamily="34" charset="0"/>
                <a:ea typeface="Times New Roman" pitchFamily="18" charset="0"/>
                <a:cs typeface="Tahoma" pitchFamily="34" charset="0"/>
              </a:rPr>
              <a:t>    </a:t>
            </a:r>
            <a:r>
              <a:rPr kumimoji="0" lang="tr-TR" sz="3200" b="1" u="sng" strike="noStrike" cap="all" normalizeH="0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0070C0"/>
                </a:solidFill>
                <a:latin typeface="Arial Black" pitchFamily="34" charset="0"/>
                <a:ea typeface="Times New Roman" pitchFamily="18" charset="0"/>
                <a:cs typeface="Tahoma" pitchFamily="34" charset="0"/>
              </a:rPr>
              <a:t>CÜMLE İÇİNDE KULLANALIM</a:t>
            </a:r>
            <a:endParaRPr kumimoji="0" lang="tr-TR" sz="3200" b="1" u="sng" strike="noStrike" cap="none" normalizeH="0" baseline="0" dirty="0" smtClean="0">
              <a:ln>
                <a:noFill/>
              </a:ln>
              <a:solidFill>
                <a:srgbClr val="0070C0"/>
              </a:solidFill>
              <a:latin typeface="Arial Black" pitchFamily="34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 Black" pitchFamily="34" charset="0"/>
                <a:ea typeface="Times New Roman" pitchFamily="18" charset="0"/>
                <a:cs typeface="Tahoma" pitchFamily="34" charset="0"/>
              </a:rPr>
              <a:t>  </a:t>
            </a:r>
            <a:endParaRPr kumimoji="0" lang="tr-TR" sz="2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57158" y="3857628"/>
            <a:ext cx="8429684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 Black" pitchFamily="34" charset="0"/>
                <a:ea typeface="Times New Roman" pitchFamily="18" charset="0"/>
                <a:cs typeface="Tahoma" pitchFamily="34" charset="0"/>
              </a:rPr>
              <a:t>    </a:t>
            </a:r>
            <a:r>
              <a:rPr kumimoji="0" lang="tr-TR" sz="3200" b="1" strike="noStrike" cap="all" normalizeH="0" dirty="0" smtClean="0">
                <a:ln>
                  <a:solidFill>
                    <a:schemeClr val="tx1"/>
                  </a:solidFill>
                  <a:prstDash val="sysDot"/>
                </a:ln>
                <a:latin typeface="Arial Black" pitchFamily="34" charset="0"/>
                <a:ea typeface="Times New Roman" pitchFamily="18" charset="0"/>
                <a:cs typeface="Tahoma" pitchFamily="34" charset="0"/>
              </a:rPr>
              <a:t>EVE GEÇ GELDİĞİM İÇİN ANNEM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3200" b="1" cap="all" dirty="0" smtClean="0">
                <a:ln>
                  <a:solidFill>
                    <a:schemeClr val="tx1"/>
                  </a:solidFill>
                  <a:prstDash val="sysDot"/>
                </a:ln>
                <a:latin typeface="Arial Black" pitchFamily="34" charset="0"/>
                <a:ea typeface="Times New Roman" pitchFamily="18" charset="0"/>
                <a:cs typeface="Tahoma" pitchFamily="34" charset="0"/>
              </a:rPr>
              <a:t>   </a:t>
            </a:r>
            <a:r>
              <a:rPr kumimoji="0" lang="tr-TR" sz="3200" b="1" u="sng" strike="noStrike" cap="all" normalizeH="0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FF00"/>
                </a:solidFill>
                <a:latin typeface="Arial Black" pitchFamily="34" charset="0"/>
                <a:ea typeface="Times New Roman" pitchFamily="18" charset="0"/>
                <a:cs typeface="Tahoma" pitchFamily="34" charset="0"/>
              </a:rPr>
              <a:t>BURNUNDAN SOLUYORDU</a:t>
            </a:r>
            <a:r>
              <a:rPr kumimoji="0" lang="tr-TR" sz="3200" b="1" u="sng" strike="noStrike" cap="all" normalizeH="0" dirty="0" smtClean="0">
                <a:ln>
                  <a:solidFill>
                    <a:schemeClr val="tx1"/>
                  </a:solidFill>
                  <a:prstDash val="sysDot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  <a:cs typeface="Tahoma" pitchFamily="34" charset="0"/>
              </a:rPr>
              <a:t> </a:t>
            </a:r>
            <a:endParaRPr kumimoji="0" lang="tr-TR" sz="3200" b="1" u="sng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 Black" pitchFamily="34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latin typeface="Arial Black" pitchFamily="34" charset="0"/>
                <a:ea typeface="Times New Roman" pitchFamily="18" charset="0"/>
                <a:cs typeface="Tahoma" pitchFamily="34" charset="0"/>
              </a:rPr>
              <a:t>  </a:t>
            </a:r>
            <a:endParaRPr kumimoji="0" lang="tr-TR" sz="2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596</Words>
  <PresentationFormat>Ekran Gösterisi (4:3)</PresentationFormat>
  <Paragraphs>121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17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acer</dc:creator>
  <cp:lastModifiedBy>acer</cp:lastModifiedBy>
  <cp:revision>29</cp:revision>
  <dcterms:created xsi:type="dcterms:W3CDTF">2011-04-02T22:23:50Z</dcterms:created>
  <dcterms:modified xsi:type="dcterms:W3CDTF">2011-04-04T17:18:30Z</dcterms:modified>
</cp:coreProperties>
</file>