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6" r:id="rId18"/>
    <p:sldId id="275" r:id="rId19"/>
    <p:sldId id="272" r:id="rId20"/>
    <p:sldId id="274" r:id="rId2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84" autoAdjust="0"/>
    <p:restoredTop sz="94556" autoAdjust="0"/>
  </p:normalViewPr>
  <p:slideViewPr>
    <p:cSldViewPr>
      <p:cViewPr varScale="1">
        <p:scale>
          <a:sx n="73" d="100"/>
          <a:sy n="73" d="100"/>
        </p:scale>
        <p:origin x="-127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30CF3F-8E8F-44CE-926E-D027081D0F87}" type="datetimeFigureOut">
              <a:rPr lang="tr-TR" smtClean="0"/>
              <a:pPr/>
              <a:t>13.06.2018</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7E330A-B959-4AC1-BF7F-02A41AD8A200}" type="slidenum">
              <a:rPr lang="tr-TR" smtClean="0"/>
              <a:pPr/>
              <a:t>‹#›</a:t>
            </a:fld>
            <a:endParaRPr lang="tr-TR"/>
          </a:p>
        </p:txBody>
      </p:sp>
    </p:spTree>
    <p:extLst>
      <p:ext uri="{BB962C8B-B14F-4D97-AF65-F5344CB8AC3E}">
        <p14:creationId xmlns:p14="http://schemas.microsoft.com/office/powerpoint/2010/main" xmlns="" val="1365219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87E330A-B959-4AC1-BF7F-02A41AD8A200}" type="slidenum">
              <a:rPr lang="tr-TR" smtClean="0"/>
              <a:pPr/>
              <a:t>2</a:t>
            </a:fld>
            <a:endParaRPr lang="tr-TR"/>
          </a:p>
        </p:txBody>
      </p:sp>
    </p:spTree>
    <p:extLst>
      <p:ext uri="{BB962C8B-B14F-4D97-AF65-F5344CB8AC3E}">
        <p14:creationId xmlns:p14="http://schemas.microsoft.com/office/powerpoint/2010/main" xmlns="" val="1034958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87E330A-B959-4AC1-BF7F-02A41AD8A200}" type="slidenum">
              <a:rPr lang="tr-TR" smtClean="0"/>
              <a:pPr/>
              <a:t>5</a:t>
            </a:fld>
            <a:endParaRPr lang="tr-TR"/>
          </a:p>
        </p:txBody>
      </p:sp>
    </p:spTree>
    <p:extLst>
      <p:ext uri="{BB962C8B-B14F-4D97-AF65-F5344CB8AC3E}">
        <p14:creationId xmlns:p14="http://schemas.microsoft.com/office/powerpoint/2010/main" xmlns="" val="377886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87E330A-B959-4AC1-BF7F-02A41AD8A200}" type="slidenum">
              <a:rPr lang="tr-TR" smtClean="0"/>
              <a:pPr/>
              <a:t>10</a:t>
            </a:fld>
            <a:endParaRPr lang="tr-TR"/>
          </a:p>
        </p:txBody>
      </p:sp>
    </p:spTree>
    <p:extLst>
      <p:ext uri="{BB962C8B-B14F-4D97-AF65-F5344CB8AC3E}">
        <p14:creationId xmlns:p14="http://schemas.microsoft.com/office/powerpoint/2010/main" xmlns="" val="3602818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87E330A-B959-4AC1-BF7F-02A41AD8A200}" type="slidenum">
              <a:rPr lang="tr-TR" smtClean="0"/>
              <a:pPr/>
              <a:t>12</a:t>
            </a:fld>
            <a:endParaRPr lang="tr-TR"/>
          </a:p>
        </p:txBody>
      </p:sp>
    </p:spTree>
    <p:extLst>
      <p:ext uri="{BB962C8B-B14F-4D97-AF65-F5344CB8AC3E}">
        <p14:creationId xmlns:p14="http://schemas.microsoft.com/office/powerpoint/2010/main" xmlns="" val="13785324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87E330A-B959-4AC1-BF7F-02A41AD8A200}" type="slidenum">
              <a:rPr lang="tr-TR" smtClean="0"/>
              <a:pPr/>
              <a:t>16</a:t>
            </a:fld>
            <a:endParaRPr lang="tr-TR"/>
          </a:p>
        </p:txBody>
      </p:sp>
    </p:spTree>
    <p:extLst>
      <p:ext uri="{BB962C8B-B14F-4D97-AF65-F5344CB8AC3E}">
        <p14:creationId xmlns:p14="http://schemas.microsoft.com/office/powerpoint/2010/main" xmlns="" val="41287797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87E330A-B959-4AC1-BF7F-02A41AD8A200}" type="slidenum">
              <a:rPr lang="tr-TR" smtClean="0"/>
              <a:pPr/>
              <a:t>19</a:t>
            </a:fld>
            <a:endParaRPr lang="tr-TR"/>
          </a:p>
        </p:txBody>
      </p:sp>
    </p:spTree>
    <p:extLst>
      <p:ext uri="{BB962C8B-B14F-4D97-AF65-F5344CB8AC3E}">
        <p14:creationId xmlns:p14="http://schemas.microsoft.com/office/powerpoint/2010/main" xmlns="" val="21305881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687E330A-B959-4AC1-BF7F-02A41AD8A200}" type="slidenum">
              <a:rPr lang="tr-TR" smtClean="0"/>
              <a:pPr/>
              <a:t>20</a:t>
            </a:fld>
            <a:endParaRPr lang="tr-TR"/>
          </a:p>
        </p:txBody>
      </p:sp>
    </p:spTree>
    <p:extLst>
      <p:ext uri="{BB962C8B-B14F-4D97-AF65-F5344CB8AC3E}">
        <p14:creationId xmlns:p14="http://schemas.microsoft.com/office/powerpoint/2010/main" xmlns="" val="2977504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13.06.2018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13.06.2018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13.06.2018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13.06.2018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13.06.2018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13.06.2018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13.06.2018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13.06.2018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13.06.2018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13.06.2018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13.06.2018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13.06.2018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428596" y="214290"/>
            <a:ext cx="7772400" cy="2214578"/>
          </a:xfrm>
        </p:spPr>
        <p:txBody>
          <a:bodyPr>
            <a:noAutofit/>
          </a:bodyPr>
          <a:lstStyle/>
          <a:p>
            <a:r>
              <a:rPr lang="tr-TR" sz="4800" dirty="0" smtClean="0"/>
              <a:t>RİCHARD LOUV </a:t>
            </a:r>
            <a:br>
              <a:rPr lang="tr-TR" sz="4800" dirty="0" smtClean="0"/>
            </a:br>
            <a:r>
              <a:rPr lang="tr-TR" sz="4800" dirty="0" smtClean="0"/>
              <a:t>«DOĞADAKİ SON ÇOCUK»</a:t>
            </a:r>
            <a:br>
              <a:rPr lang="tr-TR" sz="4800" dirty="0" smtClean="0"/>
            </a:br>
            <a:r>
              <a:rPr lang="tr-TR" sz="4800" dirty="0" smtClean="0"/>
              <a:t>KİTAP İNCELEME ÇALIŞMASI</a:t>
            </a:r>
            <a:endParaRPr lang="tr-TR" sz="4800" dirty="0"/>
          </a:p>
        </p:txBody>
      </p:sp>
      <p:sp>
        <p:nvSpPr>
          <p:cNvPr id="3" name="Alt Başlık 2"/>
          <p:cNvSpPr>
            <a:spLocks noGrp="1"/>
          </p:cNvSpPr>
          <p:nvPr>
            <p:ph type="subTitle" idx="1"/>
          </p:nvPr>
        </p:nvSpPr>
        <p:spPr>
          <a:xfrm>
            <a:off x="428596" y="2786034"/>
            <a:ext cx="8001056" cy="4071966"/>
          </a:xfrm>
        </p:spPr>
        <p:txBody>
          <a:bodyPr>
            <a:normAutofit fontScale="70000" lnSpcReduction="20000"/>
          </a:bodyPr>
          <a:lstStyle/>
          <a:p>
            <a:r>
              <a:rPr lang="tr-TR" sz="3600" dirty="0" smtClean="0">
                <a:solidFill>
                  <a:srgbClr val="C00000"/>
                </a:solidFill>
              </a:rPr>
              <a:t>ALINTI</a:t>
            </a:r>
          </a:p>
          <a:p>
            <a:r>
              <a:rPr lang="tr-TR" sz="3600" dirty="0" smtClean="0">
                <a:solidFill>
                  <a:schemeClr val="tx2"/>
                </a:solidFill>
              </a:rPr>
              <a:t>Doğadaki Son Çocuk Kitabı</a:t>
            </a:r>
          </a:p>
          <a:p>
            <a:r>
              <a:rPr lang="tr-TR" sz="3600" dirty="0" smtClean="0">
                <a:solidFill>
                  <a:schemeClr val="tx2"/>
                </a:solidFill>
              </a:rPr>
              <a:t>Deli Anne – Başlasın Öğrenme Devrimi</a:t>
            </a:r>
          </a:p>
          <a:p>
            <a:r>
              <a:rPr lang="tr-TR" sz="3600" dirty="0" smtClean="0">
                <a:solidFill>
                  <a:srgbClr val="002060"/>
                </a:solidFill>
              </a:rPr>
              <a:t>http://deli-anne.com/?p=25638</a:t>
            </a:r>
          </a:p>
          <a:p>
            <a:endParaRPr lang="tr-TR" sz="3600" dirty="0" smtClean="0">
              <a:solidFill>
                <a:srgbClr val="C00000"/>
              </a:solidFill>
            </a:endParaRPr>
          </a:p>
          <a:p>
            <a:r>
              <a:rPr lang="tr-TR" sz="3600" dirty="0" smtClean="0">
                <a:solidFill>
                  <a:srgbClr val="C00000"/>
                </a:solidFill>
              </a:rPr>
              <a:t>DÜZENLEYEN </a:t>
            </a:r>
          </a:p>
          <a:p>
            <a:r>
              <a:rPr lang="tr-TR" sz="3600" dirty="0" smtClean="0">
                <a:solidFill>
                  <a:schemeClr val="tx2"/>
                </a:solidFill>
              </a:rPr>
              <a:t>MUSTAFA BOZKURT</a:t>
            </a:r>
          </a:p>
          <a:p>
            <a:endParaRPr lang="tr-TR" sz="2400" dirty="0" smtClean="0">
              <a:solidFill>
                <a:srgbClr val="C00000"/>
              </a:solidFill>
            </a:endParaRPr>
          </a:p>
          <a:p>
            <a:r>
              <a:rPr lang="tr-TR" sz="3600" dirty="0" smtClean="0">
                <a:solidFill>
                  <a:srgbClr val="C00000"/>
                </a:solidFill>
              </a:rPr>
              <a:t>KARATAŞ İMKB İO</a:t>
            </a:r>
          </a:p>
          <a:p>
            <a:r>
              <a:rPr lang="tr-TR" sz="3600" dirty="0" smtClean="0">
                <a:solidFill>
                  <a:srgbClr val="C00000"/>
                </a:solidFill>
              </a:rPr>
              <a:t>ŞAHİNBEY/GAZİANTEP</a:t>
            </a:r>
            <a:endParaRPr lang="tr-TR" sz="3600" dirty="0">
              <a:solidFill>
                <a:srgbClr val="C00000"/>
              </a:solidFill>
            </a:endParaRPr>
          </a:p>
          <a:p>
            <a:endParaRPr lang="tr-TR" sz="3600" dirty="0">
              <a:solidFill>
                <a:srgbClr val="C00000"/>
              </a:solidFill>
            </a:endParaRPr>
          </a:p>
        </p:txBody>
      </p:sp>
    </p:spTree>
    <p:extLst>
      <p:ext uri="{BB962C8B-B14F-4D97-AF65-F5344CB8AC3E}">
        <p14:creationId xmlns:p14="http://schemas.microsoft.com/office/powerpoint/2010/main" xmlns="" val="20935864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title"/>
          </p:nvPr>
        </p:nvSpPr>
        <p:spPr>
          <a:xfrm>
            <a:off x="214282" y="274638"/>
            <a:ext cx="8715436" cy="2154230"/>
          </a:xfrm>
        </p:spPr>
        <p:txBody>
          <a:bodyPr>
            <a:noAutofit/>
          </a:bodyPr>
          <a:lstStyle/>
          <a:p>
            <a:r>
              <a:rPr lang="tr-TR" sz="4000" dirty="0" smtClean="0"/>
              <a:t>“Doğanın anlamlı bir şekilde yaşanabilmesi için zamana; serbest, planlanmamış düş zamanına ihtiyaç  vardır.”</a:t>
            </a:r>
            <a:endParaRPr lang="tr-TR" sz="4000" dirty="0"/>
          </a:p>
        </p:txBody>
      </p:sp>
      <p:pic>
        <p:nvPicPr>
          <p:cNvPr id="5" name="4 İçerik Yer Tutucusu" descr="çocukvedoğa.jpg"/>
          <p:cNvPicPr>
            <a:picLocks noGrp="1" noChangeAspect="1"/>
          </p:cNvPicPr>
          <p:nvPr>
            <p:ph idx="1"/>
          </p:nvPr>
        </p:nvPicPr>
        <p:blipFill>
          <a:blip r:embed="rId3"/>
          <a:stretch>
            <a:fillRect/>
          </a:stretch>
        </p:blipFill>
        <p:spPr>
          <a:xfrm>
            <a:off x="357158" y="2500306"/>
            <a:ext cx="8572560" cy="3954459"/>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4282" y="274638"/>
            <a:ext cx="8643998" cy="2582858"/>
          </a:xfrm>
        </p:spPr>
        <p:txBody>
          <a:bodyPr>
            <a:noAutofit/>
          </a:bodyPr>
          <a:lstStyle/>
          <a:p>
            <a:r>
              <a:rPr lang="tr-TR" dirty="0" smtClean="0"/>
              <a:t>“Korku, anne babaların kendi çocukluklarında yaşadığı özgürlüğü çocuklarına sağlamalarının önündeki en güçlü engeldir.”</a:t>
            </a:r>
            <a:endParaRPr lang="tr-TR" dirty="0"/>
          </a:p>
        </p:txBody>
      </p:sp>
      <p:pic>
        <p:nvPicPr>
          <p:cNvPr id="4" name="3 İçerik Yer Tutucusu" descr="5ae9a181c9de3d21a01734ca.jpg"/>
          <p:cNvPicPr>
            <a:picLocks noGrp="1" noChangeAspect="1"/>
          </p:cNvPicPr>
          <p:nvPr>
            <p:ph idx="1"/>
          </p:nvPr>
        </p:nvPicPr>
        <p:blipFill>
          <a:blip r:embed="rId2"/>
          <a:stretch>
            <a:fillRect/>
          </a:stretch>
        </p:blipFill>
        <p:spPr>
          <a:xfrm>
            <a:off x="214282" y="2928934"/>
            <a:ext cx="8572560" cy="3733798"/>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4282" y="142852"/>
            <a:ext cx="8715436" cy="3011486"/>
          </a:xfrm>
        </p:spPr>
        <p:txBody>
          <a:bodyPr>
            <a:noAutofit/>
          </a:bodyPr>
          <a:lstStyle/>
          <a:p>
            <a:r>
              <a:rPr lang="tr-TR" sz="3600" dirty="0" smtClean="0"/>
              <a:t/>
            </a:r>
            <a:br>
              <a:rPr lang="tr-TR" sz="3600" dirty="0" smtClean="0"/>
            </a:br>
            <a:r>
              <a:rPr lang="tr-TR" sz="3600" dirty="0" smtClean="0"/>
              <a:t>‘’Doğa </a:t>
            </a:r>
            <a:r>
              <a:rPr lang="tr-TR" sz="3600" i="1" dirty="0" smtClean="0"/>
              <a:t>çocuğa, üzerine kültürün hayal ürünlerini çizip yeniden yorumlayabileceği boş bir yaz-boz tahtası verir. Görsel imgelem gücünün ve duyuların tam kullanımını teşvik ederek, çocuğun yaratıcılığını destekler’’.</a:t>
            </a:r>
            <a:r>
              <a:rPr lang="tr-TR" sz="3600" dirty="0" smtClean="0"/>
              <a:t/>
            </a:r>
            <a:br>
              <a:rPr lang="tr-TR" sz="3600" dirty="0" smtClean="0"/>
            </a:br>
            <a:endParaRPr lang="tr-TR" sz="3600" dirty="0"/>
          </a:p>
        </p:txBody>
      </p:sp>
      <p:pic>
        <p:nvPicPr>
          <p:cNvPr id="4" name="3 İçerik Yer Tutucusu" descr="_780x520-0cunw45pb2.jpg"/>
          <p:cNvPicPr>
            <a:picLocks noGrp="1" noChangeAspect="1"/>
          </p:cNvPicPr>
          <p:nvPr>
            <p:ph idx="1"/>
          </p:nvPr>
        </p:nvPicPr>
        <p:blipFill>
          <a:blip r:embed="rId3"/>
          <a:stretch>
            <a:fillRect/>
          </a:stretch>
        </p:blipFill>
        <p:spPr>
          <a:xfrm>
            <a:off x="214282" y="3214686"/>
            <a:ext cx="8715436" cy="3454393"/>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4282" y="274638"/>
            <a:ext cx="8715436" cy="2654296"/>
          </a:xfrm>
        </p:spPr>
        <p:txBody>
          <a:bodyPr>
            <a:noAutofit/>
          </a:bodyPr>
          <a:lstStyle/>
          <a:p>
            <a:r>
              <a:rPr lang="tr-TR" sz="3600" i="1" dirty="0" smtClean="0"/>
              <a:t>‘</a:t>
            </a:r>
            <a:br>
              <a:rPr lang="tr-TR" sz="3600" i="1" dirty="0" smtClean="0"/>
            </a:br>
            <a:r>
              <a:rPr lang="tr-TR" sz="3600" i="1" dirty="0" smtClean="0"/>
              <a:t>“Doğa bir çocuğu korkutabilir de, ama bu korku da bir amaca hizmet eder. Çocuk doğada özgürlük, hayal gücü için alan genişliği ve mahremiyet bulur: Yetişkinlerin dünyasından uzak bir yer ve farklı bir huzur’’.</a:t>
            </a:r>
            <a:r>
              <a:rPr lang="tr-TR" sz="3600" dirty="0" smtClean="0"/>
              <a:t/>
            </a:r>
            <a:br>
              <a:rPr lang="tr-TR" sz="3600" dirty="0" smtClean="0"/>
            </a:br>
            <a:endParaRPr lang="tr-TR" sz="3600" dirty="0"/>
          </a:p>
        </p:txBody>
      </p:sp>
      <p:pic>
        <p:nvPicPr>
          <p:cNvPr id="4" name="3 İçerik Yer Tutucusu" descr="url.jpg"/>
          <p:cNvPicPr>
            <a:picLocks noGrp="1" noChangeAspect="1"/>
          </p:cNvPicPr>
          <p:nvPr>
            <p:ph idx="1"/>
          </p:nvPr>
        </p:nvPicPr>
        <p:blipFill>
          <a:blip r:embed="rId2"/>
          <a:stretch>
            <a:fillRect/>
          </a:stretch>
        </p:blipFill>
        <p:spPr>
          <a:xfrm>
            <a:off x="214282" y="3000372"/>
            <a:ext cx="8715436" cy="3643316"/>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4282" y="274638"/>
            <a:ext cx="8643998" cy="3082924"/>
          </a:xfrm>
        </p:spPr>
        <p:txBody>
          <a:bodyPr>
            <a:normAutofit fontScale="90000"/>
          </a:bodyPr>
          <a:lstStyle/>
          <a:p>
            <a:r>
              <a:rPr lang="tr-TR" dirty="0" smtClean="0"/>
              <a:t>‘’</a:t>
            </a:r>
            <a:r>
              <a:rPr lang="tr-TR" i="1" dirty="0" smtClean="0"/>
              <a:t>Ağaçlar benim </a:t>
            </a:r>
            <a:r>
              <a:rPr lang="tr-TR" i="1" dirty="0" err="1" smtClean="0">
                <a:solidFill>
                  <a:schemeClr val="accent1"/>
                </a:solidFill>
              </a:rPr>
              <a:t>Ritalin</a:t>
            </a:r>
            <a:r>
              <a:rPr lang="tr-TR" i="1" dirty="0" err="1" smtClean="0"/>
              <a:t>’imdi</a:t>
            </a:r>
            <a:r>
              <a:rPr lang="tr-TR" i="1" dirty="0" smtClean="0"/>
              <a:t> (</a:t>
            </a:r>
            <a:r>
              <a:rPr lang="tr-TR" i="1" dirty="0" err="1" smtClean="0"/>
              <a:t>hiperaktivitede</a:t>
            </a:r>
            <a:r>
              <a:rPr lang="tr-TR" i="1" dirty="0" smtClean="0"/>
              <a:t> kullanılan ilaç). Doğa beni sakinleştirir, odaklanmamı sağlar ve duyularımı harekete geçirirdi’’.</a:t>
            </a:r>
            <a:r>
              <a:rPr lang="tr-TR" dirty="0" smtClean="0"/>
              <a:t/>
            </a:r>
            <a:br>
              <a:rPr lang="tr-TR" dirty="0" smtClean="0"/>
            </a:br>
            <a:endParaRPr lang="tr-TR" dirty="0"/>
          </a:p>
        </p:txBody>
      </p:sp>
      <p:pic>
        <p:nvPicPr>
          <p:cNvPr id="4" name="3 İçerik Yer Tutucusu" descr="images (5).jpg"/>
          <p:cNvPicPr>
            <a:picLocks noGrp="1" noChangeAspect="1"/>
          </p:cNvPicPr>
          <p:nvPr>
            <p:ph idx="1"/>
          </p:nvPr>
        </p:nvPicPr>
        <p:blipFill>
          <a:blip r:embed="rId2"/>
          <a:stretch>
            <a:fillRect/>
          </a:stretch>
        </p:blipFill>
        <p:spPr>
          <a:xfrm>
            <a:off x="1571604" y="3357562"/>
            <a:ext cx="6286544" cy="3300425"/>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14282" y="142852"/>
            <a:ext cx="8715436" cy="6186309"/>
          </a:xfrm>
          <a:prstGeom prst="rect">
            <a:avLst/>
          </a:prstGeom>
        </p:spPr>
        <p:txBody>
          <a:bodyPr wrap="square">
            <a:spAutoFit/>
          </a:bodyPr>
          <a:lstStyle/>
          <a:p>
            <a:endParaRPr lang="tr-TR" sz="3600" dirty="0" smtClean="0"/>
          </a:p>
          <a:p>
            <a:r>
              <a:rPr lang="tr-TR" sz="3600" dirty="0" smtClean="0"/>
              <a:t>Kitabın en sonunda çocuklarla doğada yapılabileceklere ilişkin bir ‘’arazi rehberi’’ bölümüne yer verilmiş. Bu bölümde de doğaya dönüş ve bu harekete katılmanın yolları, yapabileceğimiz 100 şey başlığı altında etkinlikler, öneriler, hedefler anlatılmış. Her biri öğretmenlerin ve ailelerin kolaylıkla kullanabileceği etkinlikler. O bölümden en çarpıcı bir cümle ise ”Kötü hava yoktur, yalnızca yanlış kıyafet vardır.”</a:t>
            </a:r>
            <a:endParaRPr lang="tr-TR" sz="36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4282" y="274638"/>
            <a:ext cx="8715436" cy="3154362"/>
          </a:xfrm>
        </p:spPr>
        <p:txBody>
          <a:bodyPr>
            <a:normAutofit fontScale="90000"/>
          </a:bodyPr>
          <a:lstStyle/>
          <a:p>
            <a:r>
              <a:rPr lang="tr-TR" dirty="0" smtClean="0"/>
              <a:t>TÜBİTAK Yayınları’ndan çıkmış olan bu değerli kitabı anne-babalar, eğitimciler, psikologlar, sağlık çalışanları, çevre ve ekoloji alanlarında çalışanlar mutlaka okumalı.</a:t>
            </a:r>
            <a:endParaRPr lang="tr-TR" dirty="0"/>
          </a:p>
        </p:txBody>
      </p:sp>
      <p:pic>
        <p:nvPicPr>
          <p:cNvPr id="4" name="3 İçerik Yer Tutucusu" descr="women-478133_960_720.jpg"/>
          <p:cNvPicPr>
            <a:picLocks noGrp="1" noChangeAspect="1"/>
          </p:cNvPicPr>
          <p:nvPr>
            <p:ph idx="1"/>
          </p:nvPr>
        </p:nvPicPr>
        <p:blipFill>
          <a:blip r:embed="rId3"/>
          <a:stretch>
            <a:fillRect/>
          </a:stretch>
        </p:blipFill>
        <p:spPr>
          <a:xfrm>
            <a:off x="214282" y="3429000"/>
            <a:ext cx="8715435" cy="3286148"/>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4282" y="274638"/>
            <a:ext cx="8715436" cy="2654296"/>
          </a:xfrm>
        </p:spPr>
        <p:txBody>
          <a:bodyPr>
            <a:normAutofit fontScale="90000"/>
          </a:bodyPr>
          <a:lstStyle/>
          <a:p>
            <a:r>
              <a:rPr lang="tr-TR" sz="5400" i="1" dirty="0" smtClean="0"/>
              <a:t/>
            </a:r>
            <a:br>
              <a:rPr lang="tr-TR" sz="5400" i="1" dirty="0" smtClean="0"/>
            </a:br>
            <a:r>
              <a:rPr lang="tr-TR" sz="5400" i="1" dirty="0" smtClean="0"/>
              <a:t>“Yaban, gücün, öğrenmenin ve zorluklara meydan okumanın yeridir.”</a:t>
            </a:r>
            <a:r>
              <a:rPr lang="tr-TR" dirty="0" smtClean="0"/>
              <a:t/>
            </a:r>
            <a:br>
              <a:rPr lang="tr-TR" dirty="0" smtClean="0"/>
            </a:br>
            <a:endParaRPr lang="tr-TR" dirty="0"/>
          </a:p>
        </p:txBody>
      </p:sp>
      <p:pic>
        <p:nvPicPr>
          <p:cNvPr id="5" name="4 İçerik Yer Tutucusu" descr="DOĞADAKİ-SON-ÇOCUKLAR-UBUNTU-DEDİ.jpg"/>
          <p:cNvPicPr>
            <a:picLocks noGrp="1" noChangeAspect="1"/>
          </p:cNvPicPr>
          <p:nvPr>
            <p:ph idx="1"/>
          </p:nvPr>
        </p:nvPicPr>
        <p:blipFill>
          <a:blip r:embed="rId2"/>
          <a:stretch>
            <a:fillRect/>
          </a:stretch>
        </p:blipFill>
        <p:spPr>
          <a:xfrm>
            <a:off x="428596" y="3071810"/>
            <a:ext cx="8429684" cy="3571900"/>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4282" y="274638"/>
            <a:ext cx="8715436" cy="3297238"/>
          </a:xfrm>
        </p:spPr>
        <p:txBody>
          <a:bodyPr>
            <a:noAutofit/>
          </a:bodyPr>
          <a:lstStyle/>
          <a:p>
            <a:r>
              <a:rPr lang="tr-TR" sz="3200" i="1" dirty="0" smtClean="0"/>
              <a:t/>
            </a:r>
            <a:br>
              <a:rPr lang="tr-TR" sz="3200" i="1" dirty="0" smtClean="0"/>
            </a:br>
            <a:r>
              <a:rPr lang="tr-TR" sz="3200" i="1" dirty="0" smtClean="0"/>
              <a:t>“Doğa hangi biçimde görünürse görünsün, bir çocuğa anne ve babasının dünyasından farklı, daha yaşlı ve daha büyük bir dünya sunar. Televizyondan farklı olarak, zamanı çalmak şöyle dursun, onu genişletir. Yıkıcı bir aile ortamında yaşayan bir çocuk için şifa sunar.”</a:t>
            </a:r>
            <a:r>
              <a:rPr lang="tr-TR" sz="3200" dirty="0" smtClean="0"/>
              <a:t/>
            </a:r>
            <a:br>
              <a:rPr lang="tr-TR" sz="3200" dirty="0" smtClean="0"/>
            </a:br>
            <a:endParaRPr lang="tr-TR" sz="3200" dirty="0"/>
          </a:p>
        </p:txBody>
      </p:sp>
      <p:pic>
        <p:nvPicPr>
          <p:cNvPr id="4" name="3 İçerik Yer Tutucusu" descr="depositphotos_125598554-stock-photo-kazakh-mother-with-children-son.jpg"/>
          <p:cNvPicPr>
            <a:picLocks noGrp="1" noChangeAspect="1"/>
          </p:cNvPicPr>
          <p:nvPr>
            <p:ph idx="1"/>
          </p:nvPr>
        </p:nvPicPr>
        <p:blipFill>
          <a:blip r:embed="rId2"/>
          <a:stretch>
            <a:fillRect/>
          </a:stretch>
        </p:blipFill>
        <p:spPr>
          <a:xfrm>
            <a:off x="428596" y="3643314"/>
            <a:ext cx="8215370" cy="2933701"/>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4282" y="274638"/>
            <a:ext cx="8715436" cy="3011486"/>
          </a:xfrm>
        </p:spPr>
        <p:txBody>
          <a:bodyPr>
            <a:noAutofit/>
          </a:bodyPr>
          <a:lstStyle/>
          <a:p>
            <a:r>
              <a:rPr lang="tr-TR" sz="3200" dirty="0" smtClean="0"/>
              <a:t>Çocuklarla doğa arasındaki bağı yeniden güçlendirmek gerekiyor. Çocukları yeniden doğayla buluşturmak için çeşitli alanlarda (eğitim, sağlık, şehir planlama, yasal düzenlemeler, ekolojik yerleşimler, çevre koruma çalışmaları) yapılabilecek çalışmalara biran önce başlanmalı.</a:t>
            </a:r>
            <a:br>
              <a:rPr lang="tr-TR" sz="3200" dirty="0" smtClean="0"/>
            </a:br>
            <a:endParaRPr lang="tr-TR" sz="3200" dirty="0"/>
          </a:p>
        </p:txBody>
      </p:sp>
      <p:pic>
        <p:nvPicPr>
          <p:cNvPr id="4" name="3 İçerik Yer Tutucusu" descr="3.JPG"/>
          <p:cNvPicPr>
            <a:picLocks noGrp="1" noChangeAspect="1"/>
          </p:cNvPicPr>
          <p:nvPr>
            <p:ph idx="1"/>
          </p:nvPr>
        </p:nvPicPr>
        <p:blipFill>
          <a:blip r:embed="rId3"/>
          <a:stretch>
            <a:fillRect/>
          </a:stretch>
        </p:blipFill>
        <p:spPr>
          <a:xfrm>
            <a:off x="285720" y="3429000"/>
            <a:ext cx="8643998" cy="3214710"/>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RİCHARD LOUV</a:t>
            </a:r>
            <a:endParaRPr lang="tr-TR" dirty="0"/>
          </a:p>
        </p:txBody>
      </p:sp>
      <p:pic>
        <p:nvPicPr>
          <p:cNvPr id="4" name="İçerik Yer Tutucusu 3"/>
          <p:cNvPicPr>
            <a:picLocks noGrp="1" noChangeAspect="1"/>
          </p:cNvPicPr>
          <p:nvPr>
            <p:ph idx="1"/>
          </p:nvPr>
        </p:nvPicPr>
        <p:blipFill>
          <a:blip r:embed="rId3">
            <a:extLst>
              <a:ext uri="{28A0092B-C50C-407E-A947-70E740481C1C}">
                <a14:useLocalDpi xmlns:a14="http://schemas.microsoft.com/office/drawing/2010/main" xmlns="" val="0"/>
              </a:ext>
            </a:extLst>
          </a:blip>
          <a:stretch>
            <a:fillRect/>
          </a:stretch>
        </p:blipFill>
        <p:spPr>
          <a:xfrm>
            <a:off x="1907704" y="1124744"/>
            <a:ext cx="5256584" cy="5544615"/>
          </a:xfrm>
        </p:spPr>
      </p:pic>
    </p:spTree>
    <p:extLst>
      <p:ext uri="{BB962C8B-B14F-4D97-AF65-F5344CB8AC3E}">
        <p14:creationId xmlns:p14="http://schemas.microsoft.com/office/powerpoint/2010/main" xmlns="" val="19829648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4282" y="274638"/>
            <a:ext cx="8715436" cy="2511420"/>
          </a:xfrm>
        </p:spPr>
        <p:txBody>
          <a:bodyPr>
            <a:normAutofit/>
          </a:bodyPr>
          <a:lstStyle/>
          <a:p>
            <a:r>
              <a:rPr lang="tr-TR" sz="6000" dirty="0" smtClean="0">
                <a:solidFill>
                  <a:srgbClr val="C00000"/>
                </a:solidFill>
              </a:rPr>
              <a:t>Dinlediğiniz için teşekkür ederim.</a:t>
            </a:r>
            <a:endParaRPr lang="tr-TR" sz="6000" dirty="0">
              <a:solidFill>
                <a:srgbClr val="C00000"/>
              </a:solidFill>
            </a:endParaRPr>
          </a:p>
        </p:txBody>
      </p:sp>
      <p:pic>
        <p:nvPicPr>
          <p:cNvPr id="5" name="4 İçerik Yer Tutucusu" descr="DOĞAÇOCUKjpg.jpg"/>
          <p:cNvPicPr>
            <a:picLocks noGrp="1" noChangeAspect="1"/>
          </p:cNvPicPr>
          <p:nvPr>
            <p:ph idx="1"/>
          </p:nvPr>
        </p:nvPicPr>
        <p:blipFill>
          <a:blip r:embed="rId3"/>
          <a:stretch>
            <a:fillRect/>
          </a:stretch>
        </p:blipFill>
        <p:spPr>
          <a:xfrm>
            <a:off x="357158" y="2357430"/>
            <a:ext cx="8429684" cy="4286279"/>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2722314"/>
          </a:xfrm>
        </p:spPr>
        <p:txBody>
          <a:bodyPr>
            <a:normAutofit fontScale="90000"/>
          </a:bodyPr>
          <a:lstStyle/>
          <a:p>
            <a:r>
              <a:rPr lang="tr-TR" dirty="0" smtClean="0"/>
              <a:t>«Doğadaki </a:t>
            </a:r>
            <a:r>
              <a:rPr lang="tr-TR" dirty="0"/>
              <a:t>çocuk, soyu tehlike altında olan bir türdür ve çocukların sağlığı ile </a:t>
            </a:r>
            <a:r>
              <a:rPr lang="tr-TR" dirty="0" err="1"/>
              <a:t>Yeryüzü'nün</a:t>
            </a:r>
            <a:r>
              <a:rPr lang="tr-TR" dirty="0"/>
              <a:t> sağlığı birbirine sıkı sıkıya bağlıdır</a:t>
            </a:r>
            <a:r>
              <a:rPr lang="tr-TR" dirty="0" smtClean="0"/>
              <a:t>.»</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755576" y="2996952"/>
            <a:ext cx="7704856" cy="3600400"/>
          </a:xfrm>
        </p:spPr>
      </p:pic>
    </p:spTree>
    <p:extLst>
      <p:ext uri="{BB962C8B-B14F-4D97-AF65-F5344CB8AC3E}">
        <p14:creationId xmlns:p14="http://schemas.microsoft.com/office/powerpoint/2010/main" xmlns="" val="3955204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2866330"/>
          </a:xfrm>
        </p:spPr>
        <p:txBody>
          <a:bodyPr>
            <a:noAutofit/>
          </a:bodyPr>
          <a:lstStyle/>
          <a:p>
            <a:r>
              <a:rPr lang="tr-TR" sz="3200" dirty="0" smtClean="0"/>
              <a:t>"</a:t>
            </a:r>
            <a:r>
              <a:rPr lang="tr-TR" sz="3200" dirty="0"/>
              <a:t>Doğadaki Son Çocuk, doğada zaman geçirmenin çocukların sağlığını geliştirebileceği, yaratıcılıklarını teşvik edebileceği, düşünme yetilerini keskinleştirebileceği ve çevreye karşı duyarlı olmalarına yardım edebileceği inancını </a:t>
            </a:r>
            <a:r>
              <a:rPr lang="tr-TR" sz="3200" dirty="0" smtClean="0"/>
              <a:t>barındırıyor."</a:t>
            </a:r>
            <a:endParaRPr lang="tr-TR" sz="3200"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1172216" y="3212976"/>
            <a:ext cx="6799568" cy="3456384"/>
          </a:xfrm>
        </p:spPr>
      </p:pic>
    </p:spTree>
    <p:extLst>
      <p:ext uri="{BB962C8B-B14F-4D97-AF65-F5344CB8AC3E}">
        <p14:creationId xmlns:p14="http://schemas.microsoft.com/office/powerpoint/2010/main" xmlns="" val="36115316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2938338"/>
          </a:xfrm>
        </p:spPr>
        <p:txBody>
          <a:bodyPr>
            <a:noAutofit/>
          </a:bodyPr>
          <a:lstStyle/>
          <a:p>
            <a:r>
              <a:rPr lang="tr-TR" sz="3200" dirty="0"/>
              <a:t>Maryland Üniversitesi'nde </a:t>
            </a:r>
            <a:r>
              <a:rPr lang="tr-TR" sz="3200" dirty="0" err="1"/>
              <a:t>Sandra</a:t>
            </a:r>
            <a:r>
              <a:rPr lang="tr-TR" sz="3200" dirty="0"/>
              <a:t> </a:t>
            </a:r>
            <a:r>
              <a:rPr lang="tr-TR" sz="3200" dirty="0" err="1"/>
              <a:t>Hofferth</a:t>
            </a:r>
            <a:r>
              <a:rPr lang="tr-TR" sz="3200" dirty="0"/>
              <a:t> 'in bir çalışmasına göre , 1997'den 2003'e gelindiğinde ,dokuz ile on yaş arası çocukların kır gezintisi ,yürüyüş , balık tutma , plajda oyun oynama ,bahçe işleri gibi açık hava etkinlikleri yüzde 50 oranında </a:t>
            </a:r>
            <a:r>
              <a:rPr lang="tr-TR" sz="3200" dirty="0" smtClean="0"/>
              <a:t>azalmıştı.</a:t>
            </a:r>
            <a:endParaRPr lang="tr-TR" sz="3200" dirty="0"/>
          </a:p>
        </p:txBody>
      </p:sp>
      <p:pic>
        <p:nvPicPr>
          <p:cNvPr id="4" name="İçerik Yer Tutucusu 3"/>
          <p:cNvPicPr>
            <a:picLocks noGrp="1" noChangeAspect="1"/>
          </p:cNvPicPr>
          <p:nvPr>
            <p:ph idx="1"/>
          </p:nvPr>
        </p:nvPicPr>
        <p:blipFill>
          <a:blip r:embed="rId3">
            <a:extLst>
              <a:ext uri="{28A0092B-C50C-407E-A947-70E740481C1C}">
                <a14:useLocalDpi xmlns:a14="http://schemas.microsoft.com/office/drawing/2010/main" xmlns="" val="0"/>
              </a:ext>
            </a:extLst>
          </a:blip>
          <a:stretch>
            <a:fillRect/>
          </a:stretch>
        </p:blipFill>
        <p:spPr>
          <a:xfrm>
            <a:off x="683568" y="3284984"/>
            <a:ext cx="7920880" cy="3371850"/>
          </a:xfrm>
        </p:spPr>
      </p:pic>
    </p:spTree>
    <p:extLst>
      <p:ext uri="{BB962C8B-B14F-4D97-AF65-F5344CB8AC3E}">
        <p14:creationId xmlns:p14="http://schemas.microsoft.com/office/powerpoint/2010/main" xmlns="" val="22918605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Dikdörtgen"/>
          <p:cNvSpPr/>
          <p:nvPr/>
        </p:nvSpPr>
        <p:spPr>
          <a:xfrm>
            <a:off x="428596" y="214290"/>
            <a:ext cx="8501122" cy="6494085"/>
          </a:xfrm>
          <a:prstGeom prst="rect">
            <a:avLst/>
          </a:prstGeom>
        </p:spPr>
        <p:txBody>
          <a:bodyPr wrap="square">
            <a:spAutoFit/>
          </a:bodyPr>
          <a:lstStyle/>
          <a:p>
            <a:r>
              <a:rPr lang="tr-TR" sz="3200" dirty="0" smtClean="0"/>
              <a:t>Oyun alanlarının azalması, sokakların güvenilir olmaması, trafik, annelerin “çocuğum üşütür hasta olur” kaygıları da çocukların doğadan uzaklaşmasını sağlıyor. Çocukların yeni oyun alanları ise, zamanlarını geçirdikleri ekranlar ve alışveriş merkezleri.</a:t>
            </a:r>
          </a:p>
          <a:p>
            <a:r>
              <a:rPr lang="tr-TR" sz="3200" dirty="0" smtClean="0"/>
              <a:t>Bu durumun çocuklardaki yansımaları ise şunlar: Aşırı kilo ve </a:t>
            </a:r>
            <a:r>
              <a:rPr lang="tr-TR" sz="3200" dirty="0" err="1" smtClean="0"/>
              <a:t>kolestrol</a:t>
            </a:r>
            <a:r>
              <a:rPr lang="tr-TR" sz="3200" dirty="0" smtClean="0"/>
              <a:t> gibi sağlık problemleri, duygusal tatminsizlikler, hırçınlıklar, aşırı hareketlilik, dikkat eksikliği ile ilgili problemler, zayıflayan sosyal beceriler ve hatta küçük yaşta ortaya çıkan depresyonlar. Bu yansımalar için ‘’doğa yoksunluğu sendromu’’ ifadesi kullanıyor.</a:t>
            </a:r>
            <a:endParaRPr lang="tr-TR" sz="3200" dirty="0"/>
          </a:p>
        </p:txBody>
      </p:sp>
    </p:spTree>
    <p:extLst>
      <p:ext uri="{BB962C8B-B14F-4D97-AF65-F5344CB8AC3E}">
        <p14:creationId xmlns:p14="http://schemas.microsoft.com/office/powerpoint/2010/main" xmlns="" val="24055206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57158" y="214291"/>
            <a:ext cx="8572560" cy="6186309"/>
          </a:xfrm>
          <a:prstGeom prst="rect">
            <a:avLst/>
          </a:prstGeom>
        </p:spPr>
        <p:txBody>
          <a:bodyPr wrap="square">
            <a:spAutoFit/>
          </a:bodyPr>
          <a:lstStyle/>
          <a:p>
            <a:r>
              <a:rPr lang="tr-TR" sz="3600" dirty="0" smtClean="0"/>
              <a:t>Doğa yoksunluğu arttıkça, doğayla doğrudan temas kurmanın fiziksel ve duygusal sağlık için temel öneme sahip olduğunu gösteren bilimsel kanıtlar da ortaya çıkmaya başlıyor. Örneğin yeni araştırmalar; doğa ile temasın Dikkat Eksikliği </a:t>
            </a:r>
            <a:r>
              <a:rPr lang="tr-TR" sz="3600" dirty="0" err="1" smtClean="0"/>
              <a:t>Hiperaktivite</a:t>
            </a:r>
            <a:r>
              <a:rPr lang="tr-TR" sz="3600" dirty="0" smtClean="0"/>
              <a:t> Bozukluğunun (DEHB) belirtilerini azaltabileceğini, ayrıca bütün çocukların bilişsel yetilerini geliştirebileceğini ve olumsuz baskılara ve depresyona karşı dirençlerini artırabileceğini gösteriyor.</a:t>
            </a:r>
            <a:endParaRPr lang="tr-TR" sz="36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0"/>
            <a:ext cx="8715436" cy="5693866"/>
          </a:xfrm>
          <a:prstGeom prst="rect">
            <a:avLst/>
          </a:prstGeom>
        </p:spPr>
        <p:txBody>
          <a:bodyPr wrap="square">
            <a:spAutoFit/>
          </a:bodyPr>
          <a:lstStyle/>
          <a:p>
            <a:r>
              <a:rPr lang="tr-TR" sz="2800" dirty="0" smtClean="0"/>
              <a:t>Kitapta yer alan araştırmalardan benim en ilgimi çeken ise şu oldu: “</a:t>
            </a:r>
            <a:r>
              <a:rPr lang="tr-TR" sz="2800" i="1" dirty="0" smtClean="0"/>
              <a:t>…Amerikalı bir araştırmacı, bir çocuk kuşağının yalnızca iç mekânlarda yetiştirilmenin de ötesinde, küçük yerlere kapatıldığını öne sürüyor. Maryland Üniversitesi’nde hareket bilim profesörü </a:t>
            </a:r>
            <a:r>
              <a:rPr lang="tr-TR" sz="2800" i="1" dirty="0" err="1" smtClean="0"/>
              <a:t>JaneClark’ın</a:t>
            </a:r>
            <a:r>
              <a:rPr lang="tr-TR" sz="2800" i="1" dirty="0" smtClean="0"/>
              <a:t> deyimiyle bu </a:t>
            </a:r>
            <a:r>
              <a:rPr lang="tr-TR" sz="2800" b="1" i="1" dirty="0" smtClean="0"/>
              <a:t>‘kutulanmış çocuklar’</a:t>
            </a:r>
            <a:r>
              <a:rPr lang="tr-TR" sz="2800" i="1" dirty="0" smtClean="0"/>
              <a:t> giderek daha fazla araba oturaklarında, mama sandalyelerinde ve hatta TV izlemek için yapılmış bebek oturaklarında zaman geçiriyor. Dışarı çıktıklarında genellikle, yine bir çeşit kutu olan pusetlere konuyor ve yürüyen ya da koşu yapan anne babalar tarafından itilerek hareket ettiriliyor. Çocuk kutulama işlemi büyük ölçüde güvenlik amacıyla yapılıyor olsa da çocukların uzun vadedeki sağlıkları riske atılıyor.”</a:t>
            </a:r>
            <a:endParaRPr lang="tr-TR" sz="2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2285992"/>
            <a:ext cx="8229600" cy="1428760"/>
          </a:xfrm>
        </p:spPr>
        <p:txBody>
          <a:bodyPr>
            <a:normAutofit/>
          </a:bodyPr>
          <a:lstStyle/>
          <a:p>
            <a:r>
              <a:rPr lang="tr-TR" sz="6000" dirty="0" smtClean="0">
                <a:solidFill>
                  <a:srgbClr val="FF0000"/>
                </a:solidFill>
              </a:rPr>
              <a:t>KİTAPTAN BAZI ALINTILAR</a:t>
            </a:r>
            <a:endParaRPr lang="tr-TR" sz="6000" dirty="0">
              <a:solidFill>
                <a:srgbClr val="FF000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TotalTime>
  <Words>492</Words>
  <Application>Microsoft Office PowerPoint</Application>
  <PresentationFormat>Ekran Gösterisi (4:3)</PresentationFormat>
  <Paragraphs>46</Paragraphs>
  <Slides>20</Slides>
  <Notes>7</Notes>
  <HiddenSlides>0</HiddenSlides>
  <MMClips>0</MMClips>
  <ScaleCrop>false</ScaleCrop>
  <HeadingPairs>
    <vt:vector size="4" baseType="variant">
      <vt:variant>
        <vt:lpstr>Tema</vt:lpstr>
      </vt:variant>
      <vt:variant>
        <vt:i4>1</vt:i4>
      </vt:variant>
      <vt:variant>
        <vt:lpstr>Slayt Başlıkları</vt:lpstr>
      </vt:variant>
      <vt:variant>
        <vt:i4>20</vt:i4>
      </vt:variant>
    </vt:vector>
  </HeadingPairs>
  <TitlesOfParts>
    <vt:vector size="21" baseType="lpstr">
      <vt:lpstr>Ofis Teması</vt:lpstr>
      <vt:lpstr>RİCHARD LOUV  «DOĞADAKİ SON ÇOCUK» KİTAP İNCELEME ÇALIŞMASI</vt:lpstr>
      <vt:lpstr>RİCHARD LOUV</vt:lpstr>
      <vt:lpstr>«Doğadaki çocuk, soyu tehlike altında olan bir türdür ve çocukların sağlığı ile Yeryüzü'nün sağlığı birbirine sıkı sıkıya bağlıdır.»</vt:lpstr>
      <vt:lpstr>"Doğadaki Son Çocuk, doğada zaman geçirmenin çocukların sağlığını geliştirebileceği, yaratıcılıklarını teşvik edebileceği, düşünme yetilerini keskinleştirebileceği ve çevreye karşı duyarlı olmalarına yardım edebileceği inancını barındırıyor."</vt:lpstr>
      <vt:lpstr>Maryland Üniversitesi'nde Sandra Hofferth 'in bir çalışmasına göre , 1997'den 2003'e gelindiğinde ,dokuz ile on yaş arası çocukların kır gezintisi ,yürüyüş , balık tutma , plajda oyun oynama ,bahçe işleri gibi açık hava etkinlikleri yüzde 50 oranında azalmıştı.</vt:lpstr>
      <vt:lpstr>Slayt 6</vt:lpstr>
      <vt:lpstr>Slayt 7</vt:lpstr>
      <vt:lpstr>Slayt 8</vt:lpstr>
      <vt:lpstr>KİTAPTAN BAZI ALINTILAR</vt:lpstr>
      <vt:lpstr>“Doğanın anlamlı bir şekilde yaşanabilmesi için zamana; serbest, planlanmamış düş zamanına ihtiyaç  vardır.”</vt:lpstr>
      <vt:lpstr>“Korku, anne babaların kendi çocukluklarında yaşadığı özgürlüğü çocuklarına sağlamalarının önündeki en güçlü engeldir.”</vt:lpstr>
      <vt:lpstr> ‘’Doğa çocuğa, üzerine kültürün hayal ürünlerini çizip yeniden yorumlayabileceği boş bir yaz-boz tahtası verir. Görsel imgelem gücünün ve duyuların tam kullanımını teşvik ederek, çocuğun yaratıcılığını destekler’’. </vt:lpstr>
      <vt:lpstr>‘ “Doğa bir çocuğu korkutabilir de, ama bu korku da bir amaca hizmet eder. Çocuk doğada özgürlük, hayal gücü için alan genişliği ve mahremiyet bulur: Yetişkinlerin dünyasından uzak bir yer ve farklı bir huzur’’. </vt:lpstr>
      <vt:lpstr>‘’Ağaçlar benim Ritalin’imdi (hiperaktivitede kullanılan ilaç). Doğa beni sakinleştirir, odaklanmamı sağlar ve duyularımı harekete geçirirdi’’. </vt:lpstr>
      <vt:lpstr>Slayt 15</vt:lpstr>
      <vt:lpstr>TÜBİTAK Yayınları’ndan çıkmış olan bu değerli kitabı anne-babalar, eğitimciler, psikologlar, sağlık çalışanları, çevre ve ekoloji alanlarında çalışanlar mutlaka okumalı.</vt:lpstr>
      <vt:lpstr> “Yaban, gücün, öğrenmenin ve zorluklara meydan okumanın yeridir.” </vt:lpstr>
      <vt:lpstr> “Doğa hangi biçimde görünürse görünsün, bir çocuğa anne ve babasının dünyasından farklı, daha yaşlı ve daha büyük bir dünya sunar. Televizyondan farklı olarak, zamanı çalmak şöyle dursun, onu genişletir. Yıkıcı bir aile ortamında yaşayan bir çocuk için şifa sunar.” </vt:lpstr>
      <vt:lpstr>Çocuklarla doğa arasındaki bağı yeniden güçlendirmek gerekiyor. Çocukları yeniden doğayla buluşturmak için çeşitli alanlarda (eğitim, sağlık, şehir planlama, yasal düzenlemeler, ekolojik yerleşimler, çevre koruma çalışmaları) yapılabilecek çalışmalara biran önce başlanmalı. </vt:lpstr>
      <vt:lpstr>Dinlediğiniz için teşekkür ederim.</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RİCHARD LOUV  «DOĞADAKİ SON ÇOCUK» KİTAP İNCELEME ÇALIŞMASI</dc:title>
  <dc:creator>İMKB</dc:creator>
  <cp:lastModifiedBy>eda</cp:lastModifiedBy>
  <cp:revision>25</cp:revision>
  <dcterms:created xsi:type="dcterms:W3CDTF">2018-06-05T05:32:54Z</dcterms:created>
  <dcterms:modified xsi:type="dcterms:W3CDTF">2018-06-13T09:16:52Z</dcterms:modified>
</cp:coreProperties>
</file>