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257" r:id="rId3"/>
    <p:sldId id="266" r:id="rId4"/>
    <p:sldId id="268" r:id="rId5"/>
    <p:sldId id="267" r:id="rId6"/>
    <p:sldId id="258" r:id="rId7"/>
    <p:sldId id="269" r:id="rId8"/>
    <p:sldId id="270" r:id="rId9"/>
    <p:sldId id="271" r:id="rId10"/>
    <p:sldId id="272" r:id="rId11"/>
    <p:sldId id="273" r:id="rId12"/>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006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4660"/>
  </p:normalViewPr>
  <p:slideViewPr>
    <p:cSldViewPr snapToGrid="0">
      <p:cViewPr varScale="1">
        <p:scale>
          <a:sx n="71" d="100"/>
          <a:sy n="71" d="100"/>
        </p:scale>
        <p:origin x="-1038" y="-22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FEAE337-68A4-42A3-9D5D-F8D1B806AFB4}" type="datetimeFigureOut">
              <a:rPr lang="tr-TR" smtClean="0"/>
              <a:pPr/>
              <a:t>10.06.2018</a:t>
            </a:fld>
            <a:endParaRPr lang="tr-TR"/>
          </a:p>
        </p:txBody>
      </p:sp>
      <p:sp>
        <p:nvSpPr>
          <p:cNvPr id="4" name="Slayt Görüntüsü Yer Tutucusu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B3137BB-42B9-4302-880B-D83DCEE3F4D7}" type="slidenum">
              <a:rPr lang="tr-TR" smtClean="0"/>
              <a:pPr/>
              <a:t>‹#›</a:t>
            </a:fld>
            <a:endParaRPr lang="tr-TR"/>
          </a:p>
        </p:txBody>
      </p:sp>
    </p:spTree>
    <p:extLst>
      <p:ext uri="{BB962C8B-B14F-4D97-AF65-F5344CB8AC3E}">
        <p14:creationId xmlns:p14="http://schemas.microsoft.com/office/powerpoint/2010/main" xmlns="" val="16397546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smtClean="0"/>
              <a:t> çocuk istismarını ise şöyle tanımlar: "Çocuğun sağlığını, fiziksel ve </a:t>
            </a:r>
            <a:r>
              <a:rPr lang="tr-TR" dirty="0" err="1" smtClean="0"/>
              <a:t>psikososyal</a:t>
            </a:r>
            <a:r>
              <a:rPr lang="tr-TR" dirty="0" smtClean="0"/>
              <a:t> gelişimini olumsuz etkileyen, bir yetişkin, toplum ya da devlet tarafından bilerek ya da bilmeyerek uygulanan tüm davranışlar çocuğa kötü muameledir.«</a:t>
            </a:r>
          </a:p>
          <a:p>
            <a:endParaRPr lang="tr-TR" dirty="0"/>
          </a:p>
        </p:txBody>
      </p:sp>
      <p:sp>
        <p:nvSpPr>
          <p:cNvPr id="4" name="Slayt Numarası Yer Tutucusu 3"/>
          <p:cNvSpPr>
            <a:spLocks noGrp="1"/>
          </p:cNvSpPr>
          <p:nvPr>
            <p:ph type="sldNum" sz="quarter" idx="10"/>
          </p:nvPr>
        </p:nvSpPr>
        <p:spPr/>
        <p:txBody>
          <a:bodyPr/>
          <a:lstStyle/>
          <a:p>
            <a:fld id="{6B3137BB-42B9-4302-880B-D83DCEE3F4D7}" type="slidenum">
              <a:rPr lang="tr-TR" smtClean="0"/>
              <a:pPr/>
              <a:t>2</a:t>
            </a:fld>
            <a:endParaRPr lang="tr-TR"/>
          </a:p>
        </p:txBody>
      </p:sp>
    </p:spTree>
    <p:extLst>
      <p:ext uri="{BB962C8B-B14F-4D97-AF65-F5344CB8AC3E}">
        <p14:creationId xmlns:p14="http://schemas.microsoft.com/office/powerpoint/2010/main" xmlns="" val="29637646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smtClean="0"/>
              <a:t>Fiziksel istismar , bir kaza olmaksızın çimdikleme, ısırma, vurma, tekmeleme, yakma, ağzı kapatarak boğmaya teşebbüs etme, şiddetli bir şekilde sarsma ya da herhangi bir başka şekilde çocuğun bedenine zarar vermektir.</a:t>
            </a:r>
          </a:p>
          <a:p>
            <a:endParaRPr lang="tr-TR" dirty="0" smtClean="0"/>
          </a:p>
          <a:p>
            <a:endParaRPr lang="tr-TR" dirty="0" smtClean="0"/>
          </a:p>
          <a:p>
            <a:endParaRPr lang="tr-TR" dirty="0" smtClean="0"/>
          </a:p>
          <a:p>
            <a:endParaRPr lang="tr-TR" dirty="0" smtClean="0"/>
          </a:p>
          <a:p>
            <a:endParaRPr lang="tr-TR" dirty="0"/>
          </a:p>
        </p:txBody>
      </p:sp>
      <p:sp>
        <p:nvSpPr>
          <p:cNvPr id="4" name="Slayt Numarası Yer Tutucusu 3"/>
          <p:cNvSpPr>
            <a:spLocks noGrp="1"/>
          </p:cNvSpPr>
          <p:nvPr>
            <p:ph type="sldNum" sz="quarter" idx="10"/>
          </p:nvPr>
        </p:nvSpPr>
        <p:spPr/>
        <p:txBody>
          <a:bodyPr/>
          <a:lstStyle/>
          <a:p>
            <a:fld id="{6B3137BB-42B9-4302-880B-D83DCEE3F4D7}" type="slidenum">
              <a:rPr lang="tr-TR" smtClean="0"/>
              <a:pPr/>
              <a:t>3</a:t>
            </a:fld>
            <a:endParaRPr lang="tr-TR"/>
          </a:p>
        </p:txBody>
      </p:sp>
    </p:spTree>
    <p:extLst>
      <p:ext uri="{BB962C8B-B14F-4D97-AF65-F5344CB8AC3E}">
        <p14:creationId xmlns:p14="http://schemas.microsoft.com/office/powerpoint/2010/main" xmlns="" val="41286305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smtClean="0"/>
              <a:t>İstismarın nedenleri ,</a:t>
            </a:r>
          </a:p>
          <a:p>
            <a:r>
              <a:rPr lang="tr-TR" dirty="0" smtClean="0"/>
              <a:t>istismarı yaşayan çocuğun ailesinde çatışma, mutsuz evlilik ve sözlü şiddetin varlığı.</a:t>
            </a:r>
          </a:p>
          <a:p>
            <a:r>
              <a:rPr lang="tr-TR" dirty="0" smtClean="0"/>
              <a:t>Üvey anne veya baba.</a:t>
            </a:r>
          </a:p>
          <a:p>
            <a:r>
              <a:rPr lang="tr-TR" dirty="0" smtClean="0"/>
              <a:t>Aile içerisinde eşit karar alma dağılımının olmaması.</a:t>
            </a:r>
          </a:p>
          <a:p>
            <a:r>
              <a:rPr lang="tr-TR" dirty="0" smtClean="0"/>
              <a:t>Ailenin yaşadığı </a:t>
            </a:r>
            <a:r>
              <a:rPr lang="tr-TR" dirty="0" err="1" smtClean="0"/>
              <a:t>ekonomiksel</a:t>
            </a:r>
            <a:r>
              <a:rPr lang="tr-TR" dirty="0" smtClean="0"/>
              <a:t> ve ani değişmeler etrafında doğan sıkıntılar.</a:t>
            </a:r>
          </a:p>
          <a:p>
            <a:r>
              <a:rPr lang="tr-TR" dirty="0" smtClean="0"/>
              <a:t>Ailelerin toplumsal organizasyonlara karşı kayıtsız kalması.</a:t>
            </a:r>
          </a:p>
          <a:p>
            <a:r>
              <a:rPr lang="tr-TR" dirty="0" smtClean="0"/>
              <a:t>Geleneksel aile yapısı ve fiziksel cezalandırmalar.</a:t>
            </a:r>
          </a:p>
          <a:p>
            <a:endParaRPr lang="tr-TR" dirty="0"/>
          </a:p>
        </p:txBody>
      </p:sp>
      <p:sp>
        <p:nvSpPr>
          <p:cNvPr id="4" name="Slayt Numarası Yer Tutucusu 3"/>
          <p:cNvSpPr>
            <a:spLocks noGrp="1"/>
          </p:cNvSpPr>
          <p:nvPr>
            <p:ph type="sldNum" sz="quarter" idx="10"/>
          </p:nvPr>
        </p:nvSpPr>
        <p:spPr/>
        <p:txBody>
          <a:bodyPr/>
          <a:lstStyle/>
          <a:p>
            <a:fld id="{6B3137BB-42B9-4302-880B-D83DCEE3F4D7}" type="slidenum">
              <a:rPr lang="tr-TR" smtClean="0"/>
              <a:pPr/>
              <a:t>6</a:t>
            </a:fld>
            <a:endParaRPr lang="tr-TR"/>
          </a:p>
        </p:txBody>
      </p:sp>
    </p:spTree>
    <p:extLst>
      <p:ext uri="{BB962C8B-B14F-4D97-AF65-F5344CB8AC3E}">
        <p14:creationId xmlns:p14="http://schemas.microsoft.com/office/powerpoint/2010/main" xmlns="" val="23866932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6B3137BB-42B9-4302-880B-D83DCEE3F4D7}" type="slidenum">
              <a:rPr lang="tr-TR" smtClean="0"/>
              <a:pPr/>
              <a:t>9</a:t>
            </a:fld>
            <a:endParaRPr lang="tr-TR"/>
          </a:p>
        </p:txBody>
      </p:sp>
    </p:spTree>
    <p:extLst>
      <p:ext uri="{BB962C8B-B14F-4D97-AF65-F5344CB8AC3E}">
        <p14:creationId xmlns:p14="http://schemas.microsoft.com/office/powerpoint/2010/main" xmlns="" val="3093535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6B3137BB-42B9-4302-880B-D83DCEE3F4D7}" type="slidenum">
              <a:rPr lang="tr-TR" smtClean="0"/>
              <a:pPr/>
              <a:t>10</a:t>
            </a:fld>
            <a:endParaRPr lang="tr-TR"/>
          </a:p>
        </p:txBody>
      </p:sp>
    </p:spTree>
    <p:extLst>
      <p:ext uri="{BB962C8B-B14F-4D97-AF65-F5344CB8AC3E}">
        <p14:creationId xmlns:p14="http://schemas.microsoft.com/office/powerpoint/2010/main" xmlns="" val="31069938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smtClean="0">
                <a:solidFill>
                  <a:schemeClr val="tx1"/>
                </a:solidFill>
                <a:effectLst/>
                <a:latin typeface="+mn-lt"/>
                <a:ea typeface="+mn-ea"/>
                <a:cs typeface="+mn-cs"/>
                <a:hlinkClick r:id="rId3"/>
              </a:rPr>
              <a:t>www.egitimhane.com</a:t>
            </a:r>
            <a:endParaRPr lang="tr-TR"/>
          </a:p>
        </p:txBody>
      </p:sp>
      <p:sp>
        <p:nvSpPr>
          <p:cNvPr id="4" name="Slayt Numarası Yer Tutucusu 3"/>
          <p:cNvSpPr>
            <a:spLocks noGrp="1"/>
          </p:cNvSpPr>
          <p:nvPr>
            <p:ph type="sldNum" sz="quarter" idx="10"/>
          </p:nvPr>
        </p:nvSpPr>
        <p:spPr/>
        <p:txBody>
          <a:bodyPr/>
          <a:lstStyle/>
          <a:p>
            <a:fld id="{6B3137BB-42B9-4302-880B-D83DCEE3F4D7}" type="slidenum">
              <a:rPr lang="tr-TR" smtClean="0"/>
              <a:pPr/>
              <a:t>11</a:t>
            </a:fld>
            <a:endParaRPr lang="tr-TR"/>
          </a:p>
        </p:txBody>
      </p:sp>
    </p:spTree>
    <p:extLst>
      <p:ext uri="{BB962C8B-B14F-4D97-AF65-F5344CB8AC3E}">
        <p14:creationId xmlns:p14="http://schemas.microsoft.com/office/powerpoint/2010/main" xmlns="" val="29682388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smtClean="0"/>
              <a:t>Asıl başlık stili için tıklatın</a:t>
            </a:r>
            <a:endParaRPr lang="tr-T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1EFC970F-922D-4E24-907A-549BA7810F67}" type="datetimeFigureOut">
              <a:rPr lang="tr-TR" smtClean="0"/>
              <a:pPr/>
              <a:t>10.06.2018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51CEEF2E-F13C-481E-AF45-0FF0F542E69E}" type="slidenum">
              <a:rPr lang="tr-TR" smtClean="0"/>
              <a:pPr/>
              <a:t>‹#›</a:t>
            </a:fld>
            <a:endParaRPr lang="tr-TR"/>
          </a:p>
        </p:txBody>
      </p:sp>
    </p:spTree>
    <p:extLst>
      <p:ext uri="{BB962C8B-B14F-4D97-AF65-F5344CB8AC3E}">
        <p14:creationId xmlns:p14="http://schemas.microsoft.com/office/powerpoint/2010/main" xmlns="" val="21483643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1EFC970F-922D-4E24-907A-549BA7810F67}" type="datetimeFigureOut">
              <a:rPr lang="tr-TR" smtClean="0"/>
              <a:pPr/>
              <a:t>10.06.2018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51CEEF2E-F13C-481E-AF45-0FF0F542E69E}" type="slidenum">
              <a:rPr lang="tr-TR" smtClean="0"/>
              <a:pPr/>
              <a:t>‹#›</a:t>
            </a:fld>
            <a:endParaRPr lang="tr-TR"/>
          </a:p>
        </p:txBody>
      </p:sp>
    </p:spTree>
    <p:extLst>
      <p:ext uri="{BB962C8B-B14F-4D97-AF65-F5344CB8AC3E}">
        <p14:creationId xmlns:p14="http://schemas.microsoft.com/office/powerpoint/2010/main" xmlns="" val="37798142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1EFC970F-922D-4E24-907A-549BA7810F67}" type="datetimeFigureOut">
              <a:rPr lang="tr-TR" smtClean="0"/>
              <a:pPr/>
              <a:t>10.06.2018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51CEEF2E-F13C-481E-AF45-0FF0F542E69E}" type="slidenum">
              <a:rPr lang="tr-TR" smtClean="0"/>
              <a:pPr/>
              <a:t>‹#›</a:t>
            </a:fld>
            <a:endParaRPr lang="tr-TR"/>
          </a:p>
        </p:txBody>
      </p:sp>
    </p:spTree>
    <p:extLst>
      <p:ext uri="{BB962C8B-B14F-4D97-AF65-F5344CB8AC3E}">
        <p14:creationId xmlns:p14="http://schemas.microsoft.com/office/powerpoint/2010/main" xmlns="" val="40968121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1EFC970F-922D-4E24-907A-549BA7810F67}" type="datetimeFigureOut">
              <a:rPr lang="tr-TR" smtClean="0"/>
              <a:pPr/>
              <a:t>10.06.2018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51CEEF2E-F13C-481E-AF45-0FF0F542E69E}" type="slidenum">
              <a:rPr lang="tr-TR" smtClean="0"/>
              <a:pPr/>
              <a:t>‹#›</a:t>
            </a:fld>
            <a:endParaRPr lang="tr-TR"/>
          </a:p>
        </p:txBody>
      </p:sp>
    </p:spTree>
    <p:extLst>
      <p:ext uri="{BB962C8B-B14F-4D97-AF65-F5344CB8AC3E}">
        <p14:creationId xmlns:p14="http://schemas.microsoft.com/office/powerpoint/2010/main" xmlns="" val="28619649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smtClean="0"/>
              <a:t>Asıl başlık stili için tıklatın</a:t>
            </a:r>
            <a:endParaRPr lang="tr-T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1EFC970F-922D-4E24-907A-549BA7810F67}" type="datetimeFigureOut">
              <a:rPr lang="tr-TR" smtClean="0"/>
              <a:pPr/>
              <a:t>10.06.2018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51CEEF2E-F13C-481E-AF45-0FF0F542E69E}" type="slidenum">
              <a:rPr lang="tr-TR" smtClean="0"/>
              <a:pPr/>
              <a:t>‹#›</a:t>
            </a:fld>
            <a:endParaRPr lang="tr-TR"/>
          </a:p>
        </p:txBody>
      </p:sp>
    </p:spTree>
    <p:extLst>
      <p:ext uri="{BB962C8B-B14F-4D97-AF65-F5344CB8AC3E}">
        <p14:creationId xmlns:p14="http://schemas.microsoft.com/office/powerpoint/2010/main" xmlns="" val="3578968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838200" y="1825625"/>
            <a:ext cx="5181600" cy="435133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6172200" y="1825625"/>
            <a:ext cx="5181600" cy="435133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1EFC970F-922D-4E24-907A-549BA7810F67}" type="datetimeFigureOut">
              <a:rPr lang="tr-TR" smtClean="0"/>
              <a:pPr/>
              <a:t>10.06.2018</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51CEEF2E-F13C-481E-AF45-0FF0F542E69E}" type="slidenum">
              <a:rPr lang="tr-TR" smtClean="0"/>
              <a:pPr/>
              <a:t>‹#›</a:t>
            </a:fld>
            <a:endParaRPr lang="tr-TR"/>
          </a:p>
        </p:txBody>
      </p:sp>
    </p:spTree>
    <p:extLst>
      <p:ext uri="{BB962C8B-B14F-4D97-AF65-F5344CB8AC3E}">
        <p14:creationId xmlns:p14="http://schemas.microsoft.com/office/powerpoint/2010/main" xmlns="" val="35180163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smtClean="0"/>
              <a:t>Asıl başlık stili için tıklatın</a:t>
            </a:r>
            <a:endParaRPr lang="tr-T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839788" y="2505075"/>
            <a:ext cx="5157787" cy="36845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6172200" y="2505075"/>
            <a:ext cx="5183188" cy="36845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1EFC970F-922D-4E24-907A-549BA7810F67}" type="datetimeFigureOut">
              <a:rPr lang="tr-TR" smtClean="0"/>
              <a:pPr/>
              <a:t>10.06.2018</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51CEEF2E-F13C-481E-AF45-0FF0F542E69E}" type="slidenum">
              <a:rPr lang="tr-TR" smtClean="0"/>
              <a:pPr/>
              <a:t>‹#›</a:t>
            </a:fld>
            <a:endParaRPr lang="tr-TR"/>
          </a:p>
        </p:txBody>
      </p:sp>
    </p:spTree>
    <p:extLst>
      <p:ext uri="{BB962C8B-B14F-4D97-AF65-F5344CB8AC3E}">
        <p14:creationId xmlns:p14="http://schemas.microsoft.com/office/powerpoint/2010/main" xmlns="" val="20351230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1EFC970F-922D-4E24-907A-549BA7810F67}" type="datetimeFigureOut">
              <a:rPr lang="tr-TR" smtClean="0"/>
              <a:pPr/>
              <a:t>10.06.2018</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51CEEF2E-F13C-481E-AF45-0FF0F542E69E}" type="slidenum">
              <a:rPr lang="tr-TR" smtClean="0"/>
              <a:pPr/>
              <a:t>‹#›</a:t>
            </a:fld>
            <a:endParaRPr lang="tr-TR"/>
          </a:p>
        </p:txBody>
      </p:sp>
    </p:spTree>
    <p:extLst>
      <p:ext uri="{BB962C8B-B14F-4D97-AF65-F5344CB8AC3E}">
        <p14:creationId xmlns:p14="http://schemas.microsoft.com/office/powerpoint/2010/main" xmlns="" val="8597583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1EFC970F-922D-4E24-907A-549BA7810F67}" type="datetimeFigureOut">
              <a:rPr lang="tr-TR" smtClean="0"/>
              <a:pPr/>
              <a:t>10.06.2018</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51CEEF2E-F13C-481E-AF45-0FF0F542E69E}" type="slidenum">
              <a:rPr lang="tr-TR" smtClean="0"/>
              <a:pPr/>
              <a:t>‹#›</a:t>
            </a:fld>
            <a:endParaRPr lang="tr-TR"/>
          </a:p>
        </p:txBody>
      </p:sp>
    </p:spTree>
    <p:extLst>
      <p:ext uri="{BB962C8B-B14F-4D97-AF65-F5344CB8AC3E}">
        <p14:creationId xmlns:p14="http://schemas.microsoft.com/office/powerpoint/2010/main" xmlns="" val="18459635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1EFC970F-922D-4E24-907A-549BA7810F67}" type="datetimeFigureOut">
              <a:rPr lang="tr-TR" smtClean="0"/>
              <a:pPr/>
              <a:t>10.06.2018</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51CEEF2E-F13C-481E-AF45-0FF0F542E69E}" type="slidenum">
              <a:rPr lang="tr-TR" smtClean="0"/>
              <a:pPr/>
              <a:t>‹#›</a:t>
            </a:fld>
            <a:endParaRPr lang="tr-TR"/>
          </a:p>
        </p:txBody>
      </p:sp>
    </p:spTree>
    <p:extLst>
      <p:ext uri="{BB962C8B-B14F-4D97-AF65-F5344CB8AC3E}">
        <p14:creationId xmlns:p14="http://schemas.microsoft.com/office/powerpoint/2010/main" xmlns="" val="14220288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1EFC970F-922D-4E24-907A-549BA7810F67}" type="datetimeFigureOut">
              <a:rPr lang="tr-TR" smtClean="0"/>
              <a:pPr/>
              <a:t>10.06.2018</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51CEEF2E-F13C-481E-AF45-0FF0F542E69E}" type="slidenum">
              <a:rPr lang="tr-TR" smtClean="0"/>
              <a:pPr/>
              <a:t>‹#›</a:t>
            </a:fld>
            <a:endParaRPr lang="tr-TR"/>
          </a:p>
        </p:txBody>
      </p:sp>
    </p:spTree>
    <p:extLst>
      <p:ext uri="{BB962C8B-B14F-4D97-AF65-F5344CB8AC3E}">
        <p14:creationId xmlns:p14="http://schemas.microsoft.com/office/powerpoint/2010/main" xmlns="" val="40574475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FC970F-922D-4E24-907A-549BA7810F67}" type="datetimeFigureOut">
              <a:rPr lang="tr-TR" smtClean="0"/>
              <a:pPr/>
              <a:t>10.06.2018</a:t>
            </a:fld>
            <a:endParaRPr lang="tr-T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CEEF2E-F13C-481E-AF45-0FF0F542E69E}" type="slidenum">
              <a:rPr lang="tr-TR" smtClean="0"/>
              <a:pPr/>
              <a:t>‹#›</a:t>
            </a:fld>
            <a:endParaRPr lang="tr-TR"/>
          </a:p>
        </p:txBody>
      </p:sp>
    </p:spTree>
    <p:extLst>
      <p:ext uri="{BB962C8B-B14F-4D97-AF65-F5344CB8AC3E}">
        <p14:creationId xmlns:p14="http://schemas.microsoft.com/office/powerpoint/2010/main" xmlns="" val="41888842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hyperlink" Target="http://www.sorubak.com/"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1.jpeg"/><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slayt arka plan açık kırmızı ile ilgili görsel sonucu"/>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Unvan 1"/>
          <p:cNvSpPr>
            <a:spLocks noGrp="1"/>
          </p:cNvSpPr>
          <p:nvPr>
            <p:ph type="ctrTitle"/>
          </p:nvPr>
        </p:nvSpPr>
        <p:spPr>
          <a:xfrm>
            <a:off x="-95534" y="2166251"/>
            <a:ext cx="12287534" cy="1777952"/>
          </a:xfrm>
        </p:spPr>
        <p:txBody>
          <a:bodyPr>
            <a:normAutofit/>
          </a:bodyPr>
          <a:lstStyle/>
          <a:p>
            <a:r>
              <a:rPr lang="tr-TR" b="1" dirty="0" smtClean="0"/>
              <a:t>ÇOCUĞA YÖNELİK İHMAL ve İSTİSMARIN ÖNLENMESİ</a:t>
            </a:r>
            <a:endParaRPr lang="tr-TR" b="1" dirty="0"/>
          </a:p>
        </p:txBody>
      </p:sp>
      <p:sp>
        <p:nvSpPr>
          <p:cNvPr id="3" name="Alt Başlık 2"/>
          <p:cNvSpPr>
            <a:spLocks noGrp="1"/>
          </p:cNvSpPr>
          <p:nvPr>
            <p:ph type="subTitle" idx="1"/>
          </p:nvPr>
        </p:nvSpPr>
        <p:spPr>
          <a:xfrm>
            <a:off x="1524000" y="4141006"/>
            <a:ext cx="9144000" cy="1655762"/>
          </a:xfrm>
        </p:spPr>
        <p:txBody>
          <a:bodyPr/>
          <a:lstStyle/>
          <a:p>
            <a:r>
              <a:rPr lang="tr-TR" dirty="0" smtClean="0"/>
              <a:t>HAZIRLAYAN:ÇİLER DEMİRCİ</a:t>
            </a:r>
            <a:endParaRPr lang="tr-TR" dirty="0"/>
          </a:p>
        </p:txBody>
      </p:sp>
      <p:pic>
        <p:nvPicPr>
          <p:cNvPr id="12290" name="Picture 2" descr="C:\Users\user\Desktop\seminer\m_rd_m glospan.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594308" y="-1556310"/>
            <a:ext cx="15690573" cy="94107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Dikdörtgen 3"/>
          <p:cNvSpPr/>
          <p:nvPr/>
        </p:nvSpPr>
        <p:spPr>
          <a:xfrm>
            <a:off x="-972671" y="1590346"/>
            <a:ext cx="14511130" cy="2800767"/>
          </a:xfrm>
          <a:prstGeom prst="rect">
            <a:avLst/>
          </a:prstGeom>
        </p:spPr>
        <p:txBody>
          <a:bodyPr wrap="square">
            <a:spAutoFit/>
          </a:bodyPr>
          <a:lstStyle/>
          <a:p>
            <a:r>
              <a:rPr lang="tr-TR" sz="4400" dirty="0">
                <a:solidFill>
                  <a:schemeClr val="bg1"/>
                </a:solidFill>
                <a:latin typeface="Comic Sans MS" panose="030F0702030302020204" pitchFamily="66" charset="0"/>
              </a:rPr>
              <a:t>ÇOCUĞA YÖNELİK İHMAL ve İSTİSMARIN </a:t>
            </a:r>
            <a:r>
              <a:rPr lang="tr-TR" sz="4400" dirty="0" smtClean="0">
                <a:solidFill>
                  <a:schemeClr val="bg1"/>
                </a:solidFill>
                <a:latin typeface="Comic Sans MS" panose="030F0702030302020204" pitchFamily="66" charset="0"/>
              </a:rPr>
              <a:t>ÖNLENMESİ</a:t>
            </a:r>
          </a:p>
          <a:p>
            <a:endParaRPr lang="tr-TR" sz="4400" dirty="0">
              <a:solidFill>
                <a:schemeClr val="bg1"/>
              </a:solidFill>
              <a:latin typeface="Comic Sans MS" panose="030F0702030302020204" pitchFamily="66" charset="0"/>
            </a:endParaRPr>
          </a:p>
          <a:p>
            <a:r>
              <a:rPr lang="tr-TR" sz="4400" dirty="0" smtClean="0">
                <a:solidFill>
                  <a:schemeClr val="bg1"/>
                </a:solidFill>
                <a:latin typeface="Comic Sans MS" panose="030F0702030302020204" pitchFamily="66" charset="0"/>
              </a:rPr>
              <a:t>HAZIRLAYAN: </a:t>
            </a:r>
            <a:r>
              <a:rPr lang="tr-TR" sz="4400" dirty="0" smtClean="0">
                <a:solidFill>
                  <a:schemeClr val="bg1"/>
                </a:solidFill>
                <a:latin typeface="Lucida Handwriting" panose="03010101010101010101" pitchFamily="66" charset="0"/>
              </a:rPr>
              <a:t>ÇİLER DEMİRCİ</a:t>
            </a:r>
            <a:endParaRPr lang="tr-TR" sz="4400" dirty="0">
              <a:solidFill>
                <a:schemeClr val="bg1"/>
              </a:solidFill>
              <a:latin typeface="Lucida Handwriting" panose="03010101010101010101" pitchFamily="66" charset="0"/>
            </a:endParaRPr>
          </a:p>
        </p:txBody>
      </p:sp>
      <p:sp>
        <p:nvSpPr>
          <p:cNvPr id="5" name="Dikdörtgen 4"/>
          <p:cNvSpPr/>
          <p:nvPr/>
        </p:nvSpPr>
        <p:spPr>
          <a:xfrm>
            <a:off x="3221699" y="5181474"/>
            <a:ext cx="2178802" cy="369332"/>
          </a:xfrm>
          <a:prstGeom prst="rect">
            <a:avLst/>
          </a:prstGeom>
        </p:spPr>
        <p:txBody>
          <a:bodyPr wrap="none">
            <a:spAutoFit/>
          </a:bodyPr>
          <a:lstStyle/>
          <a:p>
            <a:r>
              <a:rPr lang="tr-TR" u="sng" dirty="0" smtClean="0">
                <a:solidFill>
                  <a:srgbClr val="0000FF"/>
                </a:solidFill>
                <a:latin typeface="Comic Sans MS" panose="030F0702030302020204" pitchFamily="66" charset="0"/>
                <a:ea typeface="Times New Roman" panose="02020603050405020304" pitchFamily="18" charset="0"/>
                <a:cs typeface="Times New Roman" panose="02020603050405020304" pitchFamily="18" charset="0"/>
                <a:hlinkClick r:id="rId4"/>
              </a:rPr>
              <a:t>www.</a:t>
            </a:r>
            <a:r>
              <a:rPr lang="tr-TR" u="sng" dirty="0" err="1" smtClean="0">
                <a:solidFill>
                  <a:srgbClr val="0000FF"/>
                </a:solidFill>
                <a:latin typeface="Comic Sans MS" panose="030F0702030302020204" pitchFamily="66" charset="0"/>
                <a:ea typeface="Times New Roman" panose="02020603050405020304" pitchFamily="18" charset="0"/>
                <a:cs typeface="Times New Roman" panose="02020603050405020304" pitchFamily="18" charset="0"/>
                <a:hlinkClick r:id="rId4"/>
              </a:rPr>
              <a:t>sorubak</a:t>
            </a:r>
            <a:r>
              <a:rPr lang="tr-TR" u="sng" dirty="0" smtClean="0">
                <a:solidFill>
                  <a:srgbClr val="0000FF"/>
                </a:solidFill>
                <a:latin typeface="Comic Sans MS" panose="030F0702030302020204" pitchFamily="66" charset="0"/>
                <a:ea typeface="Times New Roman" panose="02020603050405020304" pitchFamily="18" charset="0"/>
                <a:cs typeface="Times New Roman" panose="02020603050405020304" pitchFamily="18" charset="0"/>
                <a:hlinkClick r:id="rId4"/>
              </a:rPr>
              <a:t>.com</a:t>
            </a:r>
            <a:r>
              <a:rPr lang="tr-TR" u="sng" dirty="0" smtClean="0">
                <a:solidFill>
                  <a:srgbClr val="0000FF"/>
                </a:solidFill>
                <a:latin typeface="Comic Sans MS" panose="030F0702030302020204" pitchFamily="66" charset="0"/>
                <a:ea typeface="Times New Roman" panose="02020603050405020304" pitchFamily="18" charset="0"/>
                <a:cs typeface="Times New Roman" panose="02020603050405020304" pitchFamily="18" charset="0"/>
              </a:rPr>
              <a:t>  </a:t>
            </a:r>
            <a:endParaRPr lang="tr-TR" dirty="0"/>
          </a:p>
        </p:txBody>
      </p:sp>
    </p:spTree>
    <p:extLst>
      <p:ext uri="{BB962C8B-B14F-4D97-AF65-F5344CB8AC3E}">
        <p14:creationId xmlns:p14="http://schemas.microsoft.com/office/powerpoint/2010/main" xmlns="" val="1144667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a:p>
        </p:txBody>
      </p:sp>
      <p:pic>
        <p:nvPicPr>
          <p:cNvPr id="10242" name="Picture 2" descr="C:\Users\user\Desktop\seminer\m_rd_m glospan.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517525"/>
            <a:ext cx="12377530" cy="94107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Dikdörtgen 3"/>
          <p:cNvSpPr/>
          <p:nvPr/>
        </p:nvSpPr>
        <p:spPr>
          <a:xfrm>
            <a:off x="225287" y="1582341"/>
            <a:ext cx="12152243" cy="5693866"/>
          </a:xfrm>
          <a:prstGeom prst="rect">
            <a:avLst/>
          </a:prstGeom>
        </p:spPr>
        <p:txBody>
          <a:bodyPr wrap="square">
            <a:spAutoFit/>
          </a:bodyPr>
          <a:lstStyle/>
          <a:p>
            <a:r>
              <a:rPr lang="tr-TR" sz="2800" b="1" dirty="0">
                <a:solidFill>
                  <a:schemeClr val="bg1"/>
                </a:solidFill>
                <a:latin typeface="Comic Sans MS" panose="030F0702030302020204" pitchFamily="66" charset="0"/>
              </a:rPr>
              <a:t>*</a:t>
            </a:r>
            <a:r>
              <a:rPr lang="tr-TR" sz="2800" b="1" dirty="0" smtClean="0">
                <a:solidFill>
                  <a:schemeClr val="bg1"/>
                </a:solidFill>
                <a:latin typeface="Comic Sans MS" panose="030F0702030302020204" pitchFamily="66" charset="0"/>
              </a:rPr>
              <a:t>Çocuğun </a:t>
            </a:r>
            <a:r>
              <a:rPr lang="tr-TR" sz="2800" b="1" dirty="0">
                <a:solidFill>
                  <a:schemeClr val="bg1"/>
                </a:solidFill>
                <a:latin typeface="Comic Sans MS" panose="030F0702030302020204" pitchFamily="66" charset="0"/>
              </a:rPr>
              <a:t>çevresindeki yetişkinlerin çocuğa sevgi ve ilgi gösterirken çocuğun beden sınırlarına saygı duyması gerekir. Çocuk; birini öpmesi, kucağına oturması, sarılması için zorlanmamalı, çocuğun bedeninin çocuğa ait olduğu kabul edilmeli ve bu, çocuğa hissettirilmelidir</a:t>
            </a:r>
            <a:r>
              <a:rPr lang="tr-TR" sz="2800" b="1" dirty="0" smtClean="0">
                <a:solidFill>
                  <a:schemeClr val="bg1"/>
                </a:solidFill>
                <a:latin typeface="Comic Sans MS" panose="030F0702030302020204" pitchFamily="66" charset="0"/>
              </a:rPr>
              <a:t>.</a:t>
            </a:r>
          </a:p>
          <a:p>
            <a:endParaRPr lang="tr-TR" sz="2800" b="1" dirty="0">
              <a:solidFill>
                <a:schemeClr val="bg1"/>
              </a:solidFill>
              <a:latin typeface="Comic Sans MS" panose="030F0702030302020204" pitchFamily="66" charset="0"/>
            </a:endParaRPr>
          </a:p>
          <a:p>
            <a:r>
              <a:rPr lang="tr-TR" sz="2800" b="1" dirty="0">
                <a:solidFill>
                  <a:schemeClr val="bg1"/>
                </a:solidFill>
                <a:latin typeface="Comic Sans MS" panose="030F0702030302020204" pitchFamily="66" charset="0"/>
              </a:rPr>
              <a:t>*</a:t>
            </a:r>
            <a:r>
              <a:rPr lang="tr-TR" sz="2800" b="1" dirty="0" smtClean="0">
                <a:solidFill>
                  <a:schemeClr val="bg1"/>
                </a:solidFill>
                <a:latin typeface="Comic Sans MS" panose="030F0702030302020204" pitchFamily="66" charset="0"/>
              </a:rPr>
              <a:t>Çocuklar </a:t>
            </a:r>
            <a:r>
              <a:rPr lang="tr-TR" sz="2800" b="1" dirty="0">
                <a:solidFill>
                  <a:schemeClr val="bg1"/>
                </a:solidFill>
                <a:latin typeface="Comic Sans MS" panose="030F0702030302020204" pitchFamily="66" charset="0"/>
              </a:rPr>
              <a:t>ve gençler; cinsellik, kendi bedenlerini koruma, iyi ve kötü dokunuşu ayırt etme, yardım isteme, kendini ifade etme konularında desteklenmeli,  bilgilendirilmelidirler. Çocuklara, beden sınırlarını koruma ve kim olursa olsun “hayır” deme hakkına sahip olduğu söylenmelidir. Bu konuda çocuklara, ailelere, topluma yönelik çocuk hakları, pozitif ebeveynlik, cinsel eğitim, cinsel sağlık, cinsiyet eşitliği gibi eğitimler sürekli uygulanmalıdır.</a:t>
            </a:r>
          </a:p>
        </p:txBody>
      </p:sp>
    </p:spTree>
    <p:extLst>
      <p:ext uri="{BB962C8B-B14F-4D97-AF65-F5344CB8AC3E}">
        <p14:creationId xmlns:p14="http://schemas.microsoft.com/office/powerpoint/2010/main" xmlns="" val="259065977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a:p>
        </p:txBody>
      </p:sp>
      <p:pic>
        <p:nvPicPr>
          <p:cNvPr id="11266" name="Picture 2" descr="C:\Users\user\Desktop\seminer\m_rd_m glospan.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113183" y="-1260269"/>
            <a:ext cx="14882191" cy="9410701"/>
          </a:xfrm>
          <a:prstGeom prst="rect">
            <a:avLst/>
          </a:prstGeom>
          <a:noFill/>
          <a:extLst>
            <a:ext uri="{909E8E84-426E-40DD-AFC4-6F175D3DCCD1}">
              <a14:hiddenFill xmlns:a14="http://schemas.microsoft.com/office/drawing/2010/main" xmlns="">
                <a:solidFill>
                  <a:srgbClr val="FFFFFF"/>
                </a:solidFill>
              </a14:hiddenFill>
            </a:ext>
          </a:extLst>
        </p:spPr>
      </p:pic>
      <p:sp>
        <p:nvSpPr>
          <p:cNvPr id="4" name="Dikdörtgen 3"/>
          <p:cNvSpPr/>
          <p:nvPr/>
        </p:nvSpPr>
        <p:spPr>
          <a:xfrm>
            <a:off x="-384313" y="1859340"/>
            <a:ext cx="14179825" cy="5509200"/>
          </a:xfrm>
          <a:prstGeom prst="rect">
            <a:avLst/>
          </a:prstGeom>
        </p:spPr>
        <p:txBody>
          <a:bodyPr wrap="square">
            <a:spAutoFit/>
          </a:bodyPr>
          <a:lstStyle/>
          <a:p>
            <a:r>
              <a:rPr lang="tr-TR" sz="3200" b="1" dirty="0" smtClean="0">
                <a:solidFill>
                  <a:schemeClr val="bg1"/>
                </a:solidFill>
                <a:latin typeface="Comic Sans MS" panose="030F0702030302020204" pitchFamily="66" charset="0"/>
              </a:rPr>
              <a:t>*Psikolojik </a:t>
            </a:r>
            <a:r>
              <a:rPr lang="tr-TR" sz="3200" b="1" dirty="0">
                <a:solidFill>
                  <a:schemeClr val="bg1"/>
                </a:solidFill>
                <a:latin typeface="Comic Sans MS" panose="030F0702030302020204" pitchFamily="66" charset="0"/>
              </a:rPr>
              <a:t>danışmanlık ve rehberlik, psikoloji, sosyoloji, çocuk gelişimi, öğretmenlik, aile ve tüketici bilimleri ve sosyal hizmet alanlarında eğitim alan öğrencilerin çocuk istismarı, ihbar prosedürü konusunda bilgilendirilmesi ve farkındalıklarının artırılması gereklidir.  </a:t>
            </a:r>
            <a:endParaRPr lang="tr-TR" sz="3200" b="1" dirty="0" smtClean="0">
              <a:solidFill>
                <a:schemeClr val="bg1"/>
              </a:solidFill>
              <a:latin typeface="Comic Sans MS" panose="030F0702030302020204" pitchFamily="66" charset="0"/>
            </a:endParaRPr>
          </a:p>
          <a:p>
            <a:endParaRPr lang="tr-TR" sz="3200" b="1" dirty="0">
              <a:solidFill>
                <a:schemeClr val="bg1"/>
              </a:solidFill>
              <a:latin typeface="Comic Sans MS" panose="030F0702030302020204" pitchFamily="66" charset="0"/>
            </a:endParaRPr>
          </a:p>
          <a:p>
            <a:r>
              <a:rPr lang="tr-TR" sz="3200" b="1" dirty="0" smtClean="0">
                <a:solidFill>
                  <a:schemeClr val="bg1"/>
                </a:solidFill>
                <a:latin typeface="Comic Sans MS" panose="030F0702030302020204" pitchFamily="66" charset="0"/>
              </a:rPr>
              <a:t>*Sosyal </a:t>
            </a:r>
            <a:r>
              <a:rPr lang="tr-TR" sz="3200" b="1" dirty="0">
                <a:solidFill>
                  <a:schemeClr val="bg1"/>
                </a:solidFill>
                <a:latin typeface="Comic Sans MS" panose="030F0702030302020204" pitchFamily="66" charset="0"/>
              </a:rPr>
              <a:t>medya, telefon, tablet gibi dijital araçlar genellikle yabancılar tarafından çocukları istismar etme amacıyla sıklıkla kullanılmaktadır. Yetişkinler bu dijital araçların güvenli kullanımıyla ilgili çocukları bilgilendirmelidir. Gerekirse bu bilgileri eğitim kurumları, toplum merkezleri, danışmanlık merkezlerinden talep etmelidirler. </a:t>
            </a:r>
          </a:p>
        </p:txBody>
      </p:sp>
    </p:spTree>
    <p:extLst>
      <p:ext uri="{BB962C8B-B14F-4D97-AF65-F5344CB8AC3E}">
        <p14:creationId xmlns:p14="http://schemas.microsoft.com/office/powerpoint/2010/main" xmlns="" val="327754251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beyaz slayt arka planı ile ilgili görsel sonucu"/>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Unvan 1"/>
          <p:cNvSpPr>
            <a:spLocks noGrp="1"/>
          </p:cNvSpPr>
          <p:nvPr>
            <p:ph type="ctrTitle"/>
          </p:nvPr>
        </p:nvSpPr>
        <p:spPr>
          <a:xfrm>
            <a:off x="0" y="0"/>
            <a:ext cx="12192000" cy="1296537"/>
          </a:xfrm>
        </p:spPr>
        <p:txBody>
          <a:bodyPr>
            <a:normAutofit/>
          </a:bodyPr>
          <a:lstStyle/>
          <a:p>
            <a:r>
              <a:rPr lang="tr-TR" b="1" dirty="0" smtClean="0"/>
              <a:t>Çocuk İstismarı Nedir</a:t>
            </a:r>
            <a:endParaRPr lang="tr-TR" b="1" dirty="0"/>
          </a:p>
        </p:txBody>
      </p:sp>
      <p:sp>
        <p:nvSpPr>
          <p:cNvPr id="3" name="Alt Başlık 2"/>
          <p:cNvSpPr>
            <a:spLocks noGrp="1"/>
          </p:cNvSpPr>
          <p:nvPr>
            <p:ph type="subTitle" idx="1"/>
          </p:nvPr>
        </p:nvSpPr>
        <p:spPr>
          <a:xfrm>
            <a:off x="0" y="1569491"/>
            <a:ext cx="12192000" cy="5561463"/>
          </a:xfrm>
        </p:spPr>
        <p:txBody>
          <a:bodyPr>
            <a:normAutofit/>
          </a:bodyPr>
          <a:lstStyle/>
          <a:p>
            <a:pPr algn="l"/>
            <a:r>
              <a:rPr lang="tr-TR" sz="4000" dirty="0" smtClean="0"/>
              <a:t>          </a:t>
            </a:r>
          </a:p>
          <a:p>
            <a:pPr algn="l"/>
            <a:r>
              <a:rPr lang="tr-TR" sz="4000" dirty="0" smtClean="0"/>
              <a:t> </a:t>
            </a:r>
          </a:p>
        </p:txBody>
      </p:sp>
      <p:pic>
        <p:nvPicPr>
          <p:cNvPr id="2050" name="Picture 2" descr="C:\Users\user\Desktop\seminer\DVlIyWwW4AA1JGd.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207963" y="1179443"/>
            <a:ext cx="11430000" cy="5406887"/>
          </a:xfrm>
          <a:prstGeom prst="rect">
            <a:avLst/>
          </a:prstGeom>
          <a:noFill/>
          <a:extLst>
            <a:ext uri="{909E8E84-426E-40DD-AFC4-6F175D3DCCD1}">
              <a14:hiddenFill xmlns:a14="http://schemas.microsoft.com/office/drawing/2010/main" xmlns="">
                <a:solidFill>
                  <a:srgbClr val="FFFFFF"/>
                </a:solidFill>
              </a14:hiddenFill>
            </a:ext>
          </a:extLst>
        </p:spPr>
      </p:pic>
      <p:sp>
        <p:nvSpPr>
          <p:cNvPr id="4" name="Dikdörtgen 3"/>
          <p:cNvSpPr/>
          <p:nvPr/>
        </p:nvSpPr>
        <p:spPr>
          <a:xfrm>
            <a:off x="649357" y="2828836"/>
            <a:ext cx="10707756" cy="3416320"/>
          </a:xfrm>
          <a:prstGeom prst="rect">
            <a:avLst/>
          </a:prstGeom>
        </p:spPr>
        <p:txBody>
          <a:bodyPr wrap="square">
            <a:spAutoFit/>
          </a:bodyPr>
          <a:lstStyle/>
          <a:p>
            <a:r>
              <a:rPr lang="tr-TR" sz="3600" dirty="0">
                <a:solidFill>
                  <a:schemeClr val="bg1"/>
                </a:solidFill>
                <a:latin typeface="Bodoni MT Black" panose="02070A03080606020203" pitchFamily="18" charset="0"/>
              </a:rPr>
              <a:t> </a:t>
            </a:r>
            <a:r>
              <a:rPr lang="tr-TR" sz="3600" b="1" dirty="0" smtClean="0">
                <a:solidFill>
                  <a:schemeClr val="bg1"/>
                </a:solidFill>
                <a:latin typeface="Comic Sans MS" panose="030F0702030302020204" pitchFamily="66" charset="0"/>
              </a:rPr>
              <a:t>Çocuk istismarı </a:t>
            </a:r>
            <a:r>
              <a:rPr lang="tr-TR" sz="3600" b="1" dirty="0">
                <a:solidFill>
                  <a:schemeClr val="bg1"/>
                </a:solidFill>
                <a:latin typeface="Comic Sans MS" panose="030F0702030302020204" pitchFamily="66" charset="0"/>
              </a:rPr>
              <a:t>şöyle tanımlar: "Çocuğun sağlığını, fiziksel ve </a:t>
            </a:r>
            <a:r>
              <a:rPr lang="tr-TR" sz="3600" b="1" dirty="0" err="1">
                <a:solidFill>
                  <a:schemeClr val="bg1"/>
                </a:solidFill>
                <a:latin typeface="Comic Sans MS" panose="030F0702030302020204" pitchFamily="66" charset="0"/>
              </a:rPr>
              <a:t>psikososyal</a:t>
            </a:r>
            <a:r>
              <a:rPr lang="tr-TR" sz="3600" b="1" dirty="0">
                <a:solidFill>
                  <a:schemeClr val="bg1"/>
                </a:solidFill>
                <a:latin typeface="Comic Sans MS" panose="030F0702030302020204" pitchFamily="66" charset="0"/>
              </a:rPr>
              <a:t> gelişimini olumsuz etkileyen, bir yetişkin, toplum ya da devlet tarafından bilerek ya da bilmeyerek uygulanan tüm davranışlar çocuğa kötü muameledir."</a:t>
            </a:r>
          </a:p>
        </p:txBody>
      </p:sp>
    </p:spTree>
    <p:extLst>
      <p:ext uri="{BB962C8B-B14F-4D97-AF65-F5344CB8AC3E}">
        <p14:creationId xmlns:p14="http://schemas.microsoft.com/office/powerpoint/2010/main" xmlns="" val="2762147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smtClean="0"/>
              <a:t>Çocuk istismarının </a:t>
            </a:r>
            <a:r>
              <a:rPr lang="tr-TR" b="1" dirty="0" err="1" smtClean="0"/>
              <a:t>çeşitleri:Fiziksel</a:t>
            </a:r>
            <a:r>
              <a:rPr lang="tr-TR" b="1" dirty="0" smtClean="0"/>
              <a:t> İstismar</a:t>
            </a:r>
            <a:endParaRPr lang="tr-TR" b="1" dirty="0"/>
          </a:p>
        </p:txBody>
      </p:sp>
      <p:sp>
        <p:nvSpPr>
          <p:cNvPr id="3" name="İçerik Yer Tutucusu 2"/>
          <p:cNvSpPr>
            <a:spLocks noGrp="1"/>
          </p:cNvSpPr>
          <p:nvPr>
            <p:ph idx="1"/>
          </p:nvPr>
        </p:nvSpPr>
        <p:spPr/>
        <p:txBody>
          <a:bodyPr/>
          <a:lstStyle/>
          <a:p>
            <a:endParaRPr lang="tr-TR" dirty="0"/>
          </a:p>
        </p:txBody>
      </p:sp>
      <p:pic>
        <p:nvPicPr>
          <p:cNvPr id="4098" name="Picture 2" descr="C:\Users\user\Desktop\seminer\aile-ici-siddet-stockholm-sendromu-na-neden-olabilir-86964-5.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56591" y="1455836"/>
            <a:ext cx="11754679" cy="5402164"/>
          </a:xfrm>
          <a:prstGeom prst="rect">
            <a:avLst/>
          </a:prstGeom>
          <a:noFill/>
          <a:extLst>
            <a:ext uri="{909E8E84-426E-40DD-AFC4-6F175D3DCCD1}">
              <a14:hiddenFill xmlns:a14="http://schemas.microsoft.com/office/drawing/2010/main" xmlns="">
                <a:solidFill>
                  <a:srgbClr val="FFFFFF"/>
                </a:solidFill>
              </a14:hiddenFill>
            </a:ext>
          </a:extLst>
        </p:spPr>
      </p:pic>
      <p:sp>
        <p:nvSpPr>
          <p:cNvPr id="9" name="Dikdörtgen 8"/>
          <p:cNvSpPr/>
          <p:nvPr/>
        </p:nvSpPr>
        <p:spPr>
          <a:xfrm>
            <a:off x="1086678" y="1683026"/>
            <a:ext cx="8057322" cy="4801314"/>
          </a:xfrm>
          <a:prstGeom prst="rect">
            <a:avLst/>
          </a:prstGeom>
        </p:spPr>
        <p:txBody>
          <a:bodyPr wrap="square">
            <a:spAutoFit/>
          </a:bodyPr>
          <a:lstStyle/>
          <a:p>
            <a:r>
              <a:rPr lang="tr-TR" dirty="0"/>
              <a:t>, </a:t>
            </a:r>
            <a:r>
              <a:rPr lang="tr-TR" dirty="0" err="1"/>
              <a:t>bbir</a:t>
            </a:r>
            <a:r>
              <a:rPr lang="tr-TR" dirty="0"/>
              <a:t> kaza olmaksızın çimdikleme, ısırma, vurma, tekmeleme, yakma, ağzı </a:t>
            </a:r>
            <a:r>
              <a:rPr lang="tr-TR" dirty="0" smtClean="0"/>
              <a:t>kap</a:t>
            </a:r>
          </a:p>
          <a:p>
            <a:r>
              <a:rPr lang="tr-TR" sz="2400" b="1" dirty="0">
                <a:solidFill>
                  <a:schemeClr val="bg1"/>
                </a:solidFill>
                <a:latin typeface="Comic Sans MS" panose="030F0702030302020204" pitchFamily="66" charset="0"/>
              </a:rPr>
              <a:t>B</a:t>
            </a:r>
            <a:r>
              <a:rPr lang="tr-TR" sz="2400" b="1" dirty="0" smtClean="0">
                <a:solidFill>
                  <a:schemeClr val="bg1"/>
                </a:solidFill>
                <a:latin typeface="Comic Sans MS" panose="030F0702030302020204" pitchFamily="66" charset="0"/>
              </a:rPr>
              <a:t>ir </a:t>
            </a:r>
            <a:r>
              <a:rPr lang="tr-TR" sz="2400" b="1" dirty="0">
                <a:solidFill>
                  <a:schemeClr val="bg1"/>
                </a:solidFill>
                <a:latin typeface="Comic Sans MS" panose="030F0702030302020204" pitchFamily="66" charset="0"/>
              </a:rPr>
              <a:t>kaza olmaksızın çimdikleme, ısırma, vurma, tekmeleme, yakma, ağzı kapatarak boğmaya teşebbüs etme, şiddetli bir şekilde sarsma ya da herhangi bir başka şekilde çocuğun bedenine zarar vermektir.</a:t>
            </a:r>
          </a:p>
          <a:p>
            <a:r>
              <a:rPr lang="tr-TR" sz="2400" b="1" dirty="0" smtClean="0">
                <a:solidFill>
                  <a:schemeClr val="bg1"/>
                </a:solidFill>
                <a:latin typeface="Comic Sans MS" panose="030F0702030302020204" pitchFamily="66" charset="0"/>
              </a:rPr>
              <a:t>e </a:t>
            </a:r>
            <a:r>
              <a:rPr lang="tr-TR" sz="2400" b="1" dirty="0">
                <a:solidFill>
                  <a:schemeClr val="bg1"/>
                </a:solidFill>
                <a:latin typeface="Comic Sans MS" panose="030F0702030302020204" pitchFamily="66" charset="0"/>
              </a:rPr>
              <a:t>sarsma ya da herhangi bir başka şekilde çocuğun bedenine zarar vermektir.</a:t>
            </a:r>
          </a:p>
          <a:p>
            <a:r>
              <a:rPr lang="tr-TR" sz="2400" b="1" dirty="0" smtClean="0">
                <a:solidFill>
                  <a:schemeClr val="bg1"/>
                </a:solidFill>
                <a:latin typeface="Comic Sans MS" panose="030F0702030302020204" pitchFamily="66" charset="0"/>
              </a:rPr>
              <a:t>ir </a:t>
            </a:r>
            <a:r>
              <a:rPr lang="tr-TR" sz="2400" b="1" dirty="0">
                <a:solidFill>
                  <a:schemeClr val="bg1"/>
                </a:solidFill>
                <a:latin typeface="Comic Sans MS" panose="030F0702030302020204" pitchFamily="66" charset="0"/>
              </a:rPr>
              <a:t>kaza olmaksızın çimdikleme, ısırma, vurma, tekmeleme, yakma, ağzı kapatarak boğmaya teşebbüs etme, şiddetli bir </a:t>
            </a:r>
            <a:r>
              <a:rPr lang="tr-TR" sz="2400" b="1" dirty="0" smtClean="0">
                <a:solidFill>
                  <a:schemeClr val="bg1"/>
                </a:solidFill>
                <a:latin typeface="Comic Sans MS" panose="030F0702030302020204" pitchFamily="66" charset="0"/>
              </a:rPr>
              <a:t>şekilde sarsma </a:t>
            </a:r>
            <a:r>
              <a:rPr lang="tr-TR" sz="2400" b="1" dirty="0">
                <a:solidFill>
                  <a:schemeClr val="bg1"/>
                </a:solidFill>
                <a:latin typeface="Comic Sans MS" panose="030F0702030302020204" pitchFamily="66" charset="0"/>
              </a:rPr>
              <a:t>ya da herhangi bir başka şekilde çocuğun bedenine zarar vermektir.</a:t>
            </a:r>
          </a:p>
        </p:txBody>
      </p:sp>
    </p:spTree>
    <p:extLst>
      <p:ext uri="{BB962C8B-B14F-4D97-AF65-F5344CB8AC3E}">
        <p14:creationId xmlns:p14="http://schemas.microsoft.com/office/powerpoint/2010/main" xmlns="" val="214806263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smtClean="0"/>
              <a:t>Cinsel istismar</a:t>
            </a:r>
            <a:endParaRPr lang="tr-TR" b="1" dirty="0"/>
          </a:p>
        </p:txBody>
      </p:sp>
      <p:sp>
        <p:nvSpPr>
          <p:cNvPr id="3" name="İçerik Yer Tutucusu 2"/>
          <p:cNvSpPr>
            <a:spLocks noGrp="1"/>
          </p:cNvSpPr>
          <p:nvPr>
            <p:ph idx="1"/>
          </p:nvPr>
        </p:nvSpPr>
        <p:spPr/>
        <p:txBody>
          <a:bodyPr/>
          <a:lstStyle/>
          <a:p>
            <a:endParaRPr lang="tr-TR"/>
          </a:p>
        </p:txBody>
      </p:sp>
      <p:pic>
        <p:nvPicPr>
          <p:cNvPr id="5122" name="Picture 2" descr="C:\Users\user\Desktop\seminer\tbmm-bosanma-komisyonu-cinsel-istismara-ugrayan-cocuklari-istismarcisiyla-evlendirecek-1463473110.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901148" y="1888055"/>
            <a:ext cx="10522226" cy="4177783"/>
          </a:xfrm>
          <a:prstGeom prst="rect">
            <a:avLst/>
          </a:prstGeom>
          <a:noFill/>
          <a:extLst>
            <a:ext uri="{909E8E84-426E-40DD-AFC4-6F175D3DCCD1}">
              <a14:hiddenFill xmlns:a14="http://schemas.microsoft.com/office/drawing/2010/main" xmlns="">
                <a:solidFill>
                  <a:srgbClr val="FFFFFF"/>
                </a:solidFill>
              </a14:hiddenFill>
            </a:ext>
          </a:extLst>
        </p:spPr>
      </p:pic>
      <p:sp>
        <p:nvSpPr>
          <p:cNvPr id="4" name="Dikdörtgen 3"/>
          <p:cNvSpPr/>
          <p:nvPr/>
        </p:nvSpPr>
        <p:spPr>
          <a:xfrm>
            <a:off x="3048000" y="2551837"/>
            <a:ext cx="6096000" cy="3416320"/>
          </a:xfrm>
          <a:prstGeom prst="rect">
            <a:avLst/>
          </a:prstGeom>
        </p:spPr>
        <p:txBody>
          <a:bodyPr>
            <a:spAutoFit/>
          </a:bodyPr>
          <a:lstStyle/>
          <a:p>
            <a:r>
              <a:rPr lang="tr-TR" sz="2400" b="1" dirty="0">
                <a:solidFill>
                  <a:schemeClr val="bg1"/>
                </a:solidFill>
                <a:latin typeface="Comic Sans MS" panose="030F0702030302020204" pitchFamily="66" charset="0"/>
              </a:rPr>
              <a:t>Cinsel İstismar, bir erişkinin cinsel gereksinim ve isteklerini karşılamak için çocukları araç olarak kullanmasıdır. Toplumca kabul edilmesi zor olduğu için belirlenmesi ve ortaya çıkarılması çoğu zaman zordur. Cinsel istismar sık rastlanan ve genelde yıllarca süren bir durum olmakla birlikte sıklıkla gizli kalmaktadır. </a:t>
            </a:r>
          </a:p>
        </p:txBody>
      </p:sp>
    </p:spTree>
    <p:extLst>
      <p:ext uri="{BB962C8B-B14F-4D97-AF65-F5344CB8AC3E}">
        <p14:creationId xmlns:p14="http://schemas.microsoft.com/office/powerpoint/2010/main" xmlns="" val="3352481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Duygusal istismar </a:t>
            </a:r>
            <a:r>
              <a:rPr lang="tr-TR" dirty="0" smtClean="0"/>
              <a:t>İhmal</a:t>
            </a:r>
            <a:endParaRPr lang="tr-TR" dirty="0"/>
          </a:p>
        </p:txBody>
      </p:sp>
      <p:sp>
        <p:nvSpPr>
          <p:cNvPr id="3" name="İçerik Yer Tutucusu 2"/>
          <p:cNvSpPr>
            <a:spLocks noGrp="1"/>
          </p:cNvSpPr>
          <p:nvPr>
            <p:ph idx="1"/>
          </p:nvPr>
        </p:nvSpPr>
        <p:spPr/>
        <p:txBody>
          <a:bodyPr/>
          <a:lstStyle/>
          <a:p>
            <a:endParaRPr lang="tr-TR"/>
          </a:p>
        </p:txBody>
      </p:sp>
      <p:pic>
        <p:nvPicPr>
          <p:cNvPr id="6146" name="Picture 2" descr="C:\Users\user\Desktop\seminer\Duygusal-ihmal.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68626" y="1789043"/>
            <a:ext cx="4452731" cy="4824482"/>
          </a:xfrm>
          <a:prstGeom prst="rect">
            <a:avLst/>
          </a:prstGeom>
          <a:noFill/>
          <a:extLst>
            <a:ext uri="{909E8E84-426E-40DD-AFC4-6F175D3DCCD1}">
              <a14:hiddenFill xmlns:a14="http://schemas.microsoft.com/office/drawing/2010/main" xmlns="">
                <a:solidFill>
                  <a:srgbClr val="FFFFFF"/>
                </a:solidFill>
              </a14:hiddenFill>
            </a:ext>
          </a:extLst>
        </p:spPr>
      </p:pic>
      <p:pic>
        <p:nvPicPr>
          <p:cNvPr id="6147" name="Picture 3" descr="C:\Users\user\Desktop\seminer\images.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221358" y="1789044"/>
            <a:ext cx="6175512" cy="2819470"/>
          </a:xfrm>
          <a:prstGeom prst="rect">
            <a:avLst/>
          </a:prstGeom>
          <a:noFill/>
          <a:extLst>
            <a:ext uri="{909E8E84-426E-40DD-AFC4-6F175D3DCCD1}">
              <a14:hiddenFill xmlns:a14="http://schemas.microsoft.com/office/drawing/2010/main" xmlns="">
                <a:solidFill>
                  <a:srgbClr val="FFFFFF"/>
                </a:solidFill>
              </a14:hiddenFill>
            </a:ext>
          </a:extLst>
        </p:spPr>
      </p:pic>
      <p:pic>
        <p:nvPicPr>
          <p:cNvPr id="6148" name="Picture 4" descr="C:\Users\user\Desktop\seminer\images (1).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221358" y="4575175"/>
            <a:ext cx="6175512" cy="1743075"/>
          </a:xfrm>
          <a:prstGeom prst="rect">
            <a:avLst/>
          </a:prstGeom>
          <a:noFill/>
          <a:extLst>
            <a:ext uri="{909E8E84-426E-40DD-AFC4-6F175D3DCCD1}">
              <a14:hiddenFill xmlns:a14="http://schemas.microsoft.com/office/drawing/2010/main" xmlns="">
                <a:solidFill>
                  <a:srgbClr val="FFFFFF"/>
                </a:solidFill>
              </a14:hiddenFill>
            </a:ext>
          </a:extLst>
        </p:spPr>
      </p:pic>
      <p:sp>
        <p:nvSpPr>
          <p:cNvPr id="4" name="Dikdörtgen 3"/>
          <p:cNvSpPr/>
          <p:nvPr/>
        </p:nvSpPr>
        <p:spPr>
          <a:xfrm>
            <a:off x="967409" y="2319130"/>
            <a:ext cx="10429461" cy="3108543"/>
          </a:xfrm>
          <a:prstGeom prst="rect">
            <a:avLst/>
          </a:prstGeom>
        </p:spPr>
        <p:txBody>
          <a:bodyPr wrap="square">
            <a:spAutoFit/>
          </a:bodyPr>
          <a:lstStyle/>
          <a:p>
            <a:r>
              <a:rPr lang="tr-TR" sz="2800" b="1" dirty="0">
                <a:solidFill>
                  <a:srgbClr val="FF0000"/>
                </a:solidFill>
                <a:latin typeface="Comic Sans MS" panose="030F0702030302020204" pitchFamily="66" charset="0"/>
              </a:rPr>
              <a:t>çocuğun psikolojik olarak sözel yolla istismar edilmesidir. Azarlama, hakaret etme, küçümseme, tehdit etme, suçlama, çocuğa küsme, yokmuş gibi davranma, çocukla alay etme duygusal istismarlardan bazılarıdır. İstismar tiplerinden biri tek başına olabileceği gibi, birden fazlası aynı çocukta var olabilir. Özellikle duygusal istismar hemen hemen her zaman diğer istismar tipleriyle beraber görülür</a:t>
            </a:r>
            <a:r>
              <a:rPr lang="tr-TR" sz="2800" b="1" dirty="0">
                <a:solidFill>
                  <a:schemeClr val="bg1"/>
                </a:solidFill>
                <a:latin typeface="Comic Sans MS" panose="030F0702030302020204" pitchFamily="66" charset="0"/>
              </a:rPr>
              <a:t>.</a:t>
            </a:r>
          </a:p>
        </p:txBody>
      </p:sp>
    </p:spTree>
    <p:extLst>
      <p:ext uri="{BB962C8B-B14F-4D97-AF65-F5344CB8AC3E}">
        <p14:creationId xmlns:p14="http://schemas.microsoft.com/office/powerpoint/2010/main" xmlns="" val="116830953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beyaz slayt arka planı ile ilgili görsel sonucu"/>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Unvan 1"/>
          <p:cNvSpPr>
            <a:spLocks noGrp="1"/>
          </p:cNvSpPr>
          <p:nvPr>
            <p:ph type="ctrTitle"/>
          </p:nvPr>
        </p:nvSpPr>
        <p:spPr>
          <a:xfrm>
            <a:off x="0" y="-516834"/>
            <a:ext cx="11913704" cy="1298712"/>
          </a:xfrm>
        </p:spPr>
        <p:txBody>
          <a:bodyPr>
            <a:normAutofit/>
          </a:bodyPr>
          <a:lstStyle/>
          <a:p>
            <a:r>
              <a:rPr lang="tr-TR" b="1" dirty="0" smtClean="0"/>
              <a:t>İHMAL ve İSTİSMARIN NEDENLERİ</a:t>
            </a:r>
            <a:endParaRPr lang="tr-TR" b="1" dirty="0"/>
          </a:p>
        </p:txBody>
      </p:sp>
      <p:sp>
        <p:nvSpPr>
          <p:cNvPr id="3" name="Alt Başlık 2"/>
          <p:cNvSpPr>
            <a:spLocks noGrp="1"/>
          </p:cNvSpPr>
          <p:nvPr>
            <p:ph type="subTitle" idx="1"/>
          </p:nvPr>
        </p:nvSpPr>
        <p:spPr>
          <a:xfrm>
            <a:off x="0" y="1160061"/>
            <a:ext cx="12192000" cy="5697939"/>
          </a:xfrm>
        </p:spPr>
        <p:txBody>
          <a:bodyPr>
            <a:normAutofit/>
          </a:bodyPr>
          <a:lstStyle/>
          <a:p>
            <a:pPr algn="l"/>
            <a:r>
              <a:rPr lang="tr-TR" sz="3600" dirty="0"/>
              <a:t>	</a:t>
            </a:r>
            <a:endParaRPr lang="tr-TR" sz="3600" dirty="0" smtClean="0"/>
          </a:p>
        </p:txBody>
      </p:sp>
      <p:pic>
        <p:nvPicPr>
          <p:cNvPr id="1026" name="Picture 2" descr="C:\Users\user\Desktop\seminer\2192_6.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 y="642729"/>
            <a:ext cx="11211339" cy="5870713"/>
          </a:xfrm>
          <a:prstGeom prst="rect">
            <a:avLst/>
          </a:prstGeom>
          <a:noFill/>
          <a:extLst>
            <a:ext uri="{909E8E84-426E-40DD-AFC4-6F175D3DCCD1}">
              <a14:hiddenFill xmlns:a14="http://schemas.microsoft.com/office/drawing/2010/main" xmlns="">
                <a:solidFill>
                  <a:srgbClr val="FFFFFF"/>
                </a:solidFill>
              </a14:hiddenFill>
            </a:ext>
          </a:extLst>
        </p:spPr>
      </p:pic>
      <p:sp>
        <p:nvSpPr>
          <p:cNvPr id="4" name="Dikdörtgen 3"/>
          <p:cNvSpPr/>
          <p:nvPr/>
        </p:nvSpPr>
        <p:spPr>
          <a:xfrm>
            <a:off x="0" y="2136338"/>
            <a:ext cx="11211340" cy="3970318"/>
          </a:xfrm>
          <a:prstGeom prst="rect">
            <a:avLst/>
          </a:prstGeom>
        </p:spPr>
        <p:txBody>
          <a:bodyPr wrap="square">
            <a:spAutoFit/>
          </a:bodyPr>
          <a:lstStyle/>
          <a:p>
            <a:r>
              <a:rPr lang="tr-TR" sz="2800" b="1" dirty="0" err="1" smtClean="0">
                <a:solidFill>
                  <a:schemeClr val="bg1"/>
                </a:solidFill>
                <a:latin typeface="Comic Sans MS" panose="030F0702030302020204" pitchFamily="66" charset="0"/>
              </a:rPr>
              <a:t>İstismaların</a:t>
            </a:r>
            <a:r>
              <a:rPr lang="tr-TR" sz="2800" b="1" dirty="0" smtClean="0">
                <a:solidFill>
                  <a:schemeClr val="bg1"/>
                </a:solidFill>
                <a:latin typeface="Comic Sans MS" panose="030F0702030302020204" pitchFamily="66" charset="0"/>
              </a:rPr>
              <a:t> </a:t>
            </a:r>
            <a:r>
              <a:rPr lang="tr-TR" sz="2800" b="1" dirty="0">
                <a:solidFill>
                  <a:schemeClr val="bg1"/>
                </a:solidFill>
                <a:latin typeface="Comic Sans MS" panose="030F0702030302020204" pitchFamily="66" charset="0"/>
              </a:rPr>
              <a:t>nedenleri ,</a:t>
            </a:r>
          </a:p>
          <a:p>
            <a:r>
              <a:rPr lang="tr-TR" sz="2800" b="1" dirty="0">
                <a:solidFill>
                  <a:schemeClr val="bg1"/>
                </a:solidFill>
                <a:latin typeface="Comic Sans MS" panose="030F0702030302020204" pitchFamily="66" charset="0"/>
              </a:rPr>
              <a:t>istismarı yaşayan çocuğun ailesinde çatışma, mutsuz evlilik ve sözlü şiddetin varlığı.</a:t>
            </a:r>
          </a:p>
          <a:p>
            <a:r>
              <a:rPr lang="tr-TR" sz="2800" b="1" dirty="0">
                <a:solidFill>
                  <a:schemeClr val="bg1"/>
                </a:solidFill>
                <a:latin typeface="Comic Sans MS" panose="030F0702030302020204" pitchFamily="66" charset="0"/>
              </a:rPr>
              <a:t>Üvey anne veya baba.</a:t>
            </a:r>
          </a:p>
          <a:p>
            <a:r>
              <a:rPr lang="tr-TR" sz="2800" b="1" dirty="0">
                <a:solidFill>
                  <a:schemeClr val="bg1"/>
                </a:solidFill>
                <a:latin typeface="Comic Sans MS" panose="030F0702030302020204" pitchFamily="66" charset="0"/>
              </a:rPr>
              <a:t>Aile içerisinde eşit karar alma dağılımının olmaması.</a:t>
            </a:r>
          </a:p>
          <a:p>
            <a:r>
              <a:rPr lang="tr-TR" sz="2800" b="1" dirty="0">
                <a:solidFill>
                  <a:schemeClr val="bg1"/>
                </a:solidFill>
                <a:latin typeface="Comic Sans MS" panose="030F0702030302020204" pitchFamily="66" charset="0"/>
              </a:rPr>
              <a:t>Ailenin yaşadığı </a:t>
            </a:r>
            <a:r>
              <a:rPr lang="tr-TR" sz="2800" b="1" dirty="0" err="1">
                <a:solidFill>
                  <a:schemeClr val="bg1"/>
                </a:solidFill>
                <a:latin typeface="Comic Sans MS" panose="030F0702030302020204" pitchFamily="66" charset="0"/>
              </a:rPr>
              <a:t>ekonomiksel</a:t>
            </a:r>
            <a:r>
              <a:rPr lang="tr-TR" sz="2800" b="1" dirty="0">
                <a:solidFill>
                  <a:schemeClr val="bg1"/>
                </a:solidFill>
                <a:latin typeface="Comic Sans MS" panose="030F0702030302020204" pitchFamily="66" charset="0"/>
              </a:rPr>
              <a:t> ve ani değişmeler etrafında doğan sıkıntılar.</a:t>
            </a:r>
          </a:p>
          <a:p>
            <a:r>
              <a:rPr lang="tr-TR" sz="2800" b="1" dirty="0">
                <a:solidFill>
                  <a:schemeClr val="bg1"/>
                </a:solidFill>
                <a:latin typeface="Comic Sans MS" panose="030F0702030302020204" pitchFamily="66" charset="0"/>
              </a:rPr>
              <a:t>Ailelerin toplumsal organizasyonlara karşı kayıtsız kalması.</a:t>
            </a:r>
          </a:p>
          <a:p>
            <a:r>
              <a:rPr lang="tr-TR" sz="2800" b="1" dirty="0">
                <a:solidFill>
                  <a:schemeClr val="bg1"/>
                </a:solidFill>
                <a:latin typeface="Comic Sans MS" panose="030F0702030302020204" pitchFamily="66" charset="0"/>
              </a:rPr>
              <a:t>Geleneksel aile yapısı ve fiziksel cezalandırmalar.</a:t>
            </a:r>
          </a:p>
        </p:txBody>
      </p:sp>
    </p:spTree>
    <p:extLst>
      <p:ext uri="{BB962C8B-B14F-4D97-AF65-F5344CB8AC3E}">
        <p14:creationId xmlns:p14="http://schemas.microsoft.com/office/powerpoint/2010/main" xmlns="" val="3829467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İHMAL VE İSTİSMAR SONUÇLARI</a:t>
            </a:r>
            <a:endParaRPr lang="tr-TR" dirty="0"/>
          </a:p>
        </p:txBody>
      </p:sp>
      <p:sp>
        <p:nvSpPr>
          <p:cNvPr id="3" name="İçerik Yer Tutucusu 2"/>
          <p:cNvSpPr>
            <a:spLocks noGrp="1"/>
          </p:cNvSpPr>
          <p:nvPr>
            <p:ph idx="1"/>
          </p:nvPr>
        </p:nvSpPr>
        <p:spPr/>
        <p:txBody>
          <a:bodyPr/>
          <a:lstStyle/>
          <a:p>
            <a:endParaRPr lang="tr-TR" dirty="0"/>
          </a:p>
        </p:txBody>
      </p:sp>
      <p:pic>
        <p:nvPicPr>
          <p:cNvPr id="7170" name="Picture 2" descr="C:\Users\user\Desktop\seminer\362627-3-4-13464.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060174" y="1736036"/>
            <a:ext cx="5049077" cy="2171534"/>
          </a:xfrm>
          <a:prstGeom prst="rect">
            <a:avLst/>
          </a:prstGeom>
          <a:noFill/>
          <a:extLst>
            <a:ext uri="{909E8E84-426E-40DD-AFC4-6F175D3DCCD1}">
              <a14:hiddenFill xmlns:a14="http://schemas.microsoft.com/office/drawing/2010/main" xmlns="">
                <a:solidFill>
                  <a:srgbClr val="FFFFFF"/>
                </a:solidFill>
              </a14:hiddenFill>
            </a:ext>
          </a:extLst>
        </p:spPr>
      </p:pic>
      <p:pic>
        <p:nvPicPr>
          <p:cNvPr id="7171" name="Picture 3" descr="C:\Users\user\Desktop\seminer\images.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060174" y="3907570"/>
            <a:ext cx="5153163" cy="2272222"/>
          </a:xfrm>
          <a:prstGeom prst="rect">
            <a:avLst/>
          </a:prstGeom>
          <a:noFill/>
          <a:extLst>
            <a:ext uri="{909E8E84-426E-40DD-AFC4-6F175D3DCCD1}">
              <a14:hiddenFill xmlns:a14="http://schemas.microsoft.com/office/drawing/2010/main" xmlns="">
                <a:solidFill>
                  <a:srgbClr val="FFFFFF"/>
                </a:solidFill>
              </a14:hiddenFill>
            </a:ext>
          </a:extLst>
        </p:spPr>
      </p:pic>
      <p:pic>
        <p:nvPicPr>
          <p:cNvPr id="7172" name="Picture 4" descr="C:\Users\user\Desktop\seminer\images (3).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6109252" y="1917699"/>
            <a:ext cx="5224117" cy="1989871"/>
          </a:xfrm>
          <a:prstGeom prst="rect">
            <a:avLst/>
          </a:prstGeom>
          <a:noFill/>
          <a:extLst>
            <a:ext uri="{909E8E84-426E-40DD-AFC4-6F175D3DCCD1}">
              <a14:hiddenFill xmlns:a14="http://schemas.microsoft.com/office/drawing/2010/main" xmlns="">
                <a:solidFill>
                  <a:srgbClr val="FFFFFF"/>
                </a:solidFill>
              </a14:hiddenFill>
            </a:ext>
          </a:extLst>
        </p:spPr>
      </p:pic>
      <p:pic>
        <p:nvPicPr>
          <p:cNvPr id="7173" name="Picture 5" descr="C:\Users\user\Desktop\seminer\images (2).jpg"/>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6228522" y="3907570"/>
            <a:ext cx="5072891" cy="2272222"/>
          </a:xfrm>
          <a:prstGeom prst="rect">
            <a:avLst/>
          </a:prstGeom>
          <a:noFill/>
          <a:extLst>
            <a:ext uri="{909E8E84-426E-40DD-AFC4-6F175D3DCCD1}">
              <a14:hiddenFill xmlns:a14="http://schemas.microsoft.com/office/drawing/2010/main" xmlns="">
                <a:solidFill>
                  <a:srgbClr val="FFFFFF"/>
                </a:solidFill>
              </a14:hiddenFill>
            </a:ext>
          </a:extLst>
        </p:spPr>
      </p:pic>
      <p:sp>
        <p:nvSpPr>
          <p:cNvPr id="4" name="Dikdörtgen 3"/>
          <p:cNvSpPr/>
          <p:nvPr/>
        </p:nvSpPr>
        <p:spPr>
          <a:xfrm>
            <a:off x="1060173" y="1997839"/>
            <a:ext cx="10241239" cy="3785652"/>
          </a:xfrm>
          <a:prstGeom prst="rect">
            <a:avLst/>
          </a:prstGeom>
        </p:spPr>
        <p:txBody>
          <a:bodyPr wrap="square">
            <a:spAutoFit/>
          </a:bodyPr>
          <a:lstStyle/>
          <a:p>
            <a:r>
              <a:rPr lang="tr-TR" sz="2400" b="1" dirty="0">
                <a:solidFill>
                  <a:srgbClr val="FF0000"/>
                </a:solidFill>
                <a:latin typeface="Comic Sans MS" panose="030F0702030302020204" pitchFamily="66" charset="0"/>
              </a:rPr>
              <a:t>Kötü sıfatlar çocukta özgüveni zedeliyor!</a:t>
            </a:r>
          </a:p>
          <a:p>
            <a:r>
              <a:rPr lang="tr-TR" sz="2400" b="1" dirty="0">
                <a:solidFill>
                  <a:srgbClr val="FF0000"/>
                </a:solidFill>
                <a:latin typeface="Comic Sans MS" panose="030F0702030302020204" pitchFamily="66" charset="0"/>
              </a:rPr>
              <a:t>Toplum olarak ailelerin farkında olmadan çocuklarına kötü sıfatlarla seslendiğine vurgu yapan Tarhan, ülkemizde özgüven eksikliğin altında yatan en önemli gerekçelerden birinin de bu olduğunu söyledi. Tarhan şu değerlendirmelerde bulundu: “Tipsiz, beceriksiz, kapasitesiz, sen adam olmasın gibi kişiliği eleştiren sözler çocuklarda duygusal istismara neden oluyor. Özgüvenini zedeliyor. Sonrasında ileri yaşlarda kendine güvenmeyen, korkak, kaçıngan çocuklar, davranış bozukluğu yaşayan, kavga eden çocuklar ortaya çıkıyor</a:t>
            </a:r>
            <a:r>
              <a:rPr lang="tr-TR" dirty="0"/>
              <a:t>.”</a:t>
            </a:r>
          </a:p>
        </p:txBody>
      </p:sp>
    </p:spTree>
    <p:extLst>
      <p:ext uri="{BB962C8B-B14F-4D97-AF65-F5344CB8AC3E}">
        <p14:creationId xmlns:p14="http://schemas.microsoft.com/office/powerpoint/2010/main" xmlns="" val="37909209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a:latin typeface="Comic Sans MS" panose="030F0702030302020204" pitchFamily="66" charset="0"/>
              </a:rPr>
              <a:t>Sevildiğini hissederek büyüyen çocuk mutlu oluyor!</a:t>
            </a:r>
          </a:p>
        </p:txBody>
      </p:sp>
      <p:sp>
        <p:nvSpPr>
          <p:cNvPr id="3" name="İçerik Yer Tutucusu 2"/>
          <p:cNvSpPr>
            <a:spLocks noGrp="1"/>
          </p:cNvSpPr>
          <p:nvPr>
            <p:ph idx="1"/>
          </p:nvPr>
        </p:nvSpPr>
        <p:spPr/>
        <p:txBody>
          <a:bodyPr/>
          <a:lstStyle/>
          <a:p>
            <a:endParaRPr lang="tr-TR"/>
          </a:p>
        </p:txBody>
      </p:sp>
      <p:pic>
        <p:nvPicPr>
          <p:cNvPr id="8194" name="Picture 2" descr="C:\Users\user\Desktop\seminer\indir.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821637" y="1828801"/>
            <a:ext cx="11489634" cy="4909504"/>
          </a:xfrm>
          <a:prstGeom prst="rect">
            <a:avLst/>
          </a:prstGeom>
          <a:noFill/>
          <a:extLst>
            <a:ext uri="{909E8E84-426E-40DD-AFC4-6F175D3DCCD1}">
              <a14:hiddenFill xmlns:a14="http://schemas.microsoft.com/office/drawing/2010/main" xmlns="">
                <a:solidFill>
                  <a:srgbClr val="FFFFFF"/>
                </a:solidFill>
              </a14:hiddenFill>
            </a:ext>
          </a:extLst>
        </p:spPr>
      </p:pic>
      <p:sp>
        <p:nvSpPr>
          <p:cNvPr id="4" name="Dikdörtgen 3"/>
          <p:cNvSpPr/>
          <p:nvPr/>
        </p:nvSpPr>
        <p:spPr>
          <a:xfrm>
            <a:off x="821637" y="2136339"/>
            <a:ext cx="11145076" cy="3108543"/>
          </a:xfrm>
          <a:prstGeom prst="rect">
            <a:avLst/>
          </a:prstGeom>
        </p:spPr>
        <p:txBody>
          <a:bodyPr wrap="square">
            <a:spAutoFit/>
          </a:bodyPr>
          <a:lstStyle/>
          <a:p>
            <a:r>
              <a:rPr lang="tr-TR" sz="2800" b="1" dirty="0">
                <a:solidFill>
                  <a:srgbClr val="FF0000"/>
                </a:solidFill>
              </a:rPr>
              <a:t>Ç</a:t>
            </a:r>
            <a:r>
              <a:rPr lang="tr-TR" sz="2800" b="1" dirty="0" smtClean="0">
                <a:solidFill>
                  <a:srgbClr val="FF0000"/>
                </a:solidFill>
              </a:rPr>
              <a:t>ocukların </a:t>
            </a:r>
            <a:r>
              <a:rPr lang="tr-TR" sz="2800" b="1" dirty="0">
                <a:solidFill>
                  <a:srgbClr val="FF0000"/>
                </a:solidFill>
              </a:rPr>
              <a:t>sevgi yuvası evlerde büyümesinin önemine dikkat çekti.</a:t>
            </a:r>
          </a:p>
          <a:p>
            <a:r>
              <a:rPr lang="tr-TR" sz="2800" b="1" dirty="0">
                <a:solidFill>
                  <a:srgbClr val="FF0000"/>
                </a:solidFill>
              </a:rPr>
              <a:t>“Çocuk büyürken evde sevildiğini hissederek mi hissetmeyerek mi büyüyor bunu bakılmalı. İlgi, rol paylaşımı iyi ise evde yakın ilişkiler sıcak ilişkiler var ise bu evde ihmal ve istismar çok kolay olmaz. Çocuğun evini sığınak olarak görmesi çok önemli. Modern insanın yalnızlığı içinde ailelerini sıcak bir ortama, sığınağa çevirebilmeleri gerekiyor. Çocuklar ancak bu ortamlarda daha mutlu büyürler</a:t>
            </a:r>
            <a:r>
              <a:rPr lang="tr-TR" sz="2800" b="1" dirty="0">
                <a:solidFill>
                  <a:schemeClr val="bg1"/>
                </a:solidFill>
              </a:rPr>
              <a:t>.”</a:t>
            </a:r>
          </a:p>
        </p:txBody>
      </p:sp>
    </p:spTree>
    <p:extLst>
      <p:ext uri="{BB962C8B-B14F-4D97-AF65-F5344CB8AC3E}">
        <p14:creationId xmlns:p14="http://schemas.microsoft.com/office/powerpoint/2010/main" xmlns="" val="7002924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b="1" dirty="0"/>
              <a:t>Çocukları İstismardan Korumak ve Çocuk İstismarıyla Mücadele Etmek İçin Neler Yapılmalı?</a:t>
            </a:r>
          </a:p>
        </p:txBody>
      </p:sp>
      <p:sp>
        <p:nvSpPr>
          <p:cNvPr id="3" name="İçerik Yer Tutucusu 2"/>
          <p:cNvSpPr>
            <a:spLocks noGrp="1"/>
          </p:cNvSpPr>
          <p:nvPr>
            <p:ph idx="1"/>
          </p:nvPr>
        </p:nvSpPr>
        <p:spPr/>
        <p:txBody>
          <a:bodyPr/>
          <a:lstStyle/>
          <a:p>
            <a:endParaRPr lang="tr-TR"/>
          </a:p>
        </p:txBody>
      </p:sp>
      <p:pic>
        <p:nvPicPr>
          <p:cNvPr id="9218" name="Picture 2" descr="C:\Users\user\Desktop\seminer\m_rd_m glospan.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 y="1656522"/>
            <a:ext cx="12192001" cy="7753488"/>
          </a:xfrm>
          <a:prstGeom prst="rect">
            <a:avLst/>
          </a:prstGeom>
          <a:noFill/>
          <a:extLst>
            <a:ext uri="{909E8E84-426E-40DD-AFC4-6F175D3DCCD1}">
              <a14:hiddenFill xmlns:a14="http://schemas.microsoft.com/office/drawing/2010/main" xmlns="">
                <a:solidFill>
                  <a:srgbClr val="FFFFFF"/>
                </a:solidFill>
              </a14:hiddenFill>
            </a:ext>
          </a:extLst>
        </p:spPr>
      </p:pic>
      <p:sp>
        <p:nvSpPr>
          <p:cNvPr id="4" name="Dikdörtgen 3"/>
          <p:cNvSpPr/>
          <p:nvPr/>
        </p:nvSpPr>
        <p:spPr>
          <a:xfrm>
            <a:off x="503583" y="2551837"/>
            <a:ext cx="11688417" cy="2246769"/>
          </a:xfrm>
          <a:prstGeom prst="rect">
            <a:avLst/>
          </a:prstGeom>
        </p:spPr>
        <p:txBody>
          <a:bodyPr wrap="square">
            <a:spAutoFit/>
          </a:bodyPr>
          <a:lstStyle/>
          <a:p>
            <a:r>
              <a:rPr lang="tr-TR" sz="2800" dirty="0">
                <a:solidFill>
                  <a:schemeClr val="bg1"/>
                </a:solidFill>
                <a:latin typeface="Comic Sans MS" panose="030F0702030302020204" pitchFamily="66" charset="0"/>
              </a:rPr>
              <a:t>Devletin yetkili kurumlarının çocuk ihmalini ve istismarını önleme konusunda ulusal eylem planı olmalı, başta devlet kurumları olmak üzere denetleme, izleme mekanizması olmalıdır. Çocuk odaklı, eşit, bilimsel, laik politika yapılmasını teşvik ederek koruyucu, önleyici, destekleyici çalışmalar sürdürmelidir.</a:t>
            </a:r>
          </a:p>
        </p:txBody>
      </p:sp>
    </p:spTree>
    <p:extLst>
      <p:ext uri="{BB962C8B-B14F-4D97-AF65-F5344CB8AC3E}">
        <p14:creationId xmlns:p14="http://schemas.microsoft.com/office/powerpoint/2010/main" xmlns="" val="267536418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215</TotalTime>
  <Words>887</Words>
  <Application>Microsoft Office PowerPoint</Application>
  <PresentationFormat>Özel</PresentationFormat>
  <Paragraphs>63</Paragraphs>
  <Slides>11</Slides>
  <Notes>6</Notes>
  <HiddenSlides>0</HiddenSlides>
  <MMClips>0</MMClips>
  <ScaleCrop>false</ScaleCrop>
  <HeadingPairs>
    <vt:vector size="4" baseType="variant">
      <vt:variant>
        <vt:lpstr>Tema</vt:lpstr>
      </vt:variant>
      <vt:variant>
        <vt:i4>1</vt:i4>
      </vt:variant>
      <vt:variant>
        <vt:lpstr>Slayt Başlıkları</vt:lpstr>
      </vt:variant>
      <vt:variant>
        <vt:i4>11</vt:i4>
      </vt:variant>
    </vt:vector>
  </HeadingPairs>
  <TitlesOfParts>
    <vt:vector size="12" baseType="lpstr">
      <vt:lpstr>Office Teması</vt:lpstr>
      <vt:lpstr>ÇOCUĞA YÖNELİK İHMAL ve İSTİSMARIN ÖNLENMESİ</vt:lpstr>
      <vt:lpstr>Çocuk İstismarı Nedir</vt:lpstr>
      <vt:lpstr>Çocuk istismarının çeşitleri:Fiziksel İstismar</vt:lpstr>
      <vt:lpstr>Cinsel istismar</vt:lpstr>
      <vt:lpstr>Duygusal istismar İhmal</vt:lpstr>
      <vt:lpstr>İHMAL ve İSTİSMARIN NEDENLERİ</vt:lpstr>
      <vt:lpstr>İHMAL VE İSTİSMAR SONUÇLARI</vt:lpstr>
      <vt:lpstr>Sevildiğini hissederek büyüyen çocuk mutlu oluyor!</vt:lpstr>
      <vt:lpstr>Çocukları İstismardan Korumak ve Çocuk İstismarıyla Mücadele Etmek İçin Neler Yapılmalı?</vt:lpstr>
      <vt:lpstr>Slayt 10</vt:lpstr>
      <vt:lpstr>Slayt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asus</dc:creator>
  <cp:lastModifiedBy>eda</cp:lastModifiedBy>
  <cp:revision>24</cp:revision>
  <dcterms:created xsi:type="dcterms:W3CDTF">2018-01-25T12:48:49Z</dcterms:created>
  <dcterms:modified xsi:type="dcterms:W3CDTF">2018-06-10T09:41:54Z</dcterms:modified>
</cp:coreProperties>
</file>