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58" r:id="rId5"/>
    <p:sldId id="259" r:id="rId6"/>
    <p:sldId id="260" r:id="rId7"/>
    <p:sldId id="261" r:id="rId8"/>
    <p:sldId id="262" r:id="rId9"/>
    <p:sldId id="263" r:id="rId10"/>
    <p:sldId id="28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5" r:id="rId39"/>
    <p:sldId id="301" r:id="rId40"/>
    <p:sldId id="302" r:id="rId41"/>
    <p:sldId id="303" r:id="rId42"/>
    <p:sldId id="304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273" r:id="rId54"/>
    <p:sldId id="280" r:id="rId55"/>
    <p:sldId id="274" r:id="rId56"/>
    <p:sldId id="275" r:id="rId57"/>
    <p:sldId id="276" r:id="rId58"/>
    <p:sldId id="277" r:id="rId59"/>
    <p:sldId id="278" r:id="rId6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3665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0205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5859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6937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034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1477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3649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3888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5250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2572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780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E5AC6-15B1-4234-8B4B-1805BD7D1A39}" type="datetimeFigureOut">
              <a:rPr lang="tr-TR" smtClean="0"/>
              <a:t>17.09.2014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B1F7C-062C-4E71-9504-EF24C0D2B8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08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m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I. ÜNİTE: ÜREME</a:t>
            </a:r>
            <a:endParaRPr lang="tr-TR" b="1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MİTOZ VE EŞEYSİZ ÜREME</a:t>
            </a:r>
            <a:endParaRPr lang="tr-TR" b="1" dirty="0">
              <a:solidFill>
                <a:srgbClr val="C0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480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620688"/>
            <a:ext cx="3657840" cy="2835595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3260529" cy="1937609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717032"/>
            <a:ext cx="5022899" cy="178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74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tr-TR" dirty="0" smtClean="0"/>
              <a:t> Çok hücreli canlılarda çoğalan hücreler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farklılaşarak:</a:t>
            </a:r>
          </a:p>
          <a:p>
            <a:pPr marL="0" indent="0">
              <a:buNone/>
            </a:pPr>
            <a:r>
              <a:rPr lang="tr-TR" dirty="0">
                <a:solidFill>
                  <a:srgbClr val="7030A0"/>
                </a:solidFill>
              </a:rPr>
              <a:t> </a:t>
            </a:r>
            <a:r>
              <a:rPr lang="tr-TR" dirty="0" smtClean="0">
                <a:solidFill>
                  <a:srgbClr val="7030A0"/>
                </a:solidFill>
              </a:rPr>
              <a:t>    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dokuları,</a:t>
            </a:r>
          </a:p>
          <a:p>
            <a:pPr marL="0" indent="0">
              <a:buNone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- organları,</a:t>
            </a:r>
          </a:p>
          <a:p>
            <a:pPr marL="0" indent="0">
              <a:buNone/>
            </a:pPr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- sistemleri,</a:t>
            </a:r>
          </a:p>
          <a:p>
            <a:pPr marL="0" indent="0">
              <a:buNone/>
            </a:pPr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- organizmayı</a:t>
            </a:r>
          </a:p>
          <a:p>
            <a:pPr marL="0" indent="0">
              <a:buNone/>
            </a:pPr>
            <a:r>
              <a:rPr lang="tr-TR" dirty="0" smtClean="0"/>
              <a:t>  meydana getirir. </a:t>
            </a: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(ORGANİZASYON)</a:t>
            </a:r>
            <a:endParaRPr lang="tr-TR" b="1" dirty="0">
              <a:solidFill>
                <a:srgbClr val="00206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855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Hücrelerin bölünme hızı;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Hücrelerin bulundukları yere,</a:t>
            </a:r>
          </a:p>
          <a:p>
            <a:pPr>
              <a:buBlip>
                <a:blip r:embed="rId2"/>
              </a:buBlip>
            </a:pPr>
            <a:endParaRPr lang="tr-TR" b="1" dirty="0" smtClean="0">
              <a:solidFill>
                <a:srgbClr val="00206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Hücrelerin görevlerine,</a:t>
            </a:r>
          </a:p>
          <a:p>
            <a:pPr marL="0" indent="0">
              <a:buNone/>
            </a:pPr>
            <a:endParaRPr lang="tr-TR" b="1" dirty="0" smtClean="0">
              <a:solidFill>
                <a:srgbClr val="00206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Hücrelerin genetik yapılarına,</a:t>
            </a:r>
          </a:p>
          <a:p>
            <a:pPr>
              <a:buBlip>
                <a:blip r:embed="rId2"/>
              </a:buBlip>
            </a:pPr>
            <a:endParaRPr lang="tr-TR" b="1" dirty="0" smtClean="0">
              <a:solidFill>
                <a:srgbClr val="00206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Hücrelerin hayat sürelerine </a:t>
            </a:r>
          </a:p>
          <a:p>
            <a:pPr marL="0" indent="0">
              <a:buNone/>
            </a:pPr>
            <a:r>
              <a:rPr lang="tr-TR" dirty="0" smtClean="0"/>
              <a:t>    göre değişir.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9469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Aynı canlının  </a:t>
            </a:r>
            <a:r>
              <a:rPr lang="tr-TR" b="1" i="1" u="sng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farklı dokularında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bulunan hücrelerin bölünme hızı </a:t>
            </a:r>
            <a:r>
              <a:rPr lang="tr-TR" dirty="0" smtClean="0"/>
              <a:t>bile birbirinden farklıdır.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 Bazı hücreler,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önceden bölünme özelliği gösterip </a:t>
            </a:r>
            <a:r>
              <a:rPr lang="tr-TR" dirty="0" smtClean="0"/>
              <a:t>sonradan </a:t>
            </a:r>
            <a:r>
              <a:rPr lang="tr-TR" b="1" dirty="0" smtClean="0"/>
              <a:t>bu özelliğini kaybedebilir.</a:t>
            </a:r>
          </a:p>
          <a:p>
            <a:pPr marL="0" indent="0">
              <a:buNone/>
            </a:pPr>
            <a:endParaRPr lang="tr-TR" b="1" dirty="0" smtClean="0"/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ÖR:</a:t>
            </a:r>
            <a:r>
              <a:rPr lang="tr-TR" dirty="0" smtClean="0"/>
              <a:t>  </a:t>
            </a:r>
            <a:r>
              <a:rPr lang="tr-TR" b="1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Sinir hücresi,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      Retina hücresi,</a:t>
            </a:r>
          </a:p>
          <a:p>
            <a:pPr marL="0" indent="0">
              <a:buNone/>
            </a:pPr>
            <a:r>
              <a:rPr lang="tr-TR" b="1" dirty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     Kas hücresi,</a:t>
            </a:r>
          </a:p>
          <a:p>
            <a:pPr marL="0" indent="0">
              <a:buNone/>
            </a:pPr>
            <a:r>
              <a:rPr lang="tr-TR" b="1" dirty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     Alyuvar hücresi </a:t>
            </a:r>
            <a:r>
              <a:rPr lang="tr-TR" b="1" dirty="0" err="1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vb</a:t>
            </a:r>
            <a:r>
              <a:rPr lang="tr-TR" b="1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…</a:t>
            </a:r>
          </a:p>
          <a:p>
            <a:pPr>
              <a:buBlip>
                <a:blip r:embed="rId2"/>
              </a:buBlip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4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tr-TR" sz="2800" b="1" dirty="0" smtClean="0"/>
              <a:t/>
            </a:r>
            <a:br>
              <a:rPr lang="tr-TR" sz="2800" b="1" dirty="0" smtClean="0"/>
            </a:br>
            <a:r>
              <a:rPr lang="tr-TR" sz="2800" b="1" dirty="0" smtClean="0"/>
              <a:t>Çok hücreli canlılarda hücre bölünmesi vücudun birçok bölümünde </a:t>
            </a:r>
            <a:r>
              <a:rPr lang="tr-TR" sz="28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yaşam boyu</a:t>
            </a:r>
            <a:r>
              <a:rPr lang="tr-TR" sz="2800" b="1" dirty="0" smtClean="0"/>
              <a:t> devam eder. </a:t>
            </a:r>
            <a:br>
              <a:rPr lang="tr-TR" sz="2800" b="1" dirty="0" smtClean="0"/>
            </a:b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Bağırsak </a:t>
            </a:r>
            <a:r>
              <a:rPr lang="tr-TR" b="1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epiteli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hücreleri,</a:t>
            </a:r>
          </a:p>
          <a:p>
            <a:pPr>
              <a:buBlip>
                <a:blip r:embed="rId2"/>
              </a:buBlip>
            </a:pPr>
            <a:endParaRPr lang="tr-TR" b="1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Derideki </a:t>
            </a:r>
            <a:r>
              <a:rPr lang="tr-TR" b="1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epitel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hücreleri,</a:t>
            </a:r>
          </a:p>
          <a:p>
            <a:pPr marL="0" indent="0">
              <a:buNone/>
            </a:pPr>
            <a:endParaRPr lang="tr-TR" b="1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Kemik iliğindeki hücreler,</a:t>
            </a:r>
          </a:p>
          <a:p>
            <a:pPr>
              <a:buBlip>
                <a:blip r:embed="rId2"/>
              </a:buBlip>
            </a:pPr>
            <a:endParaRPr lang="tr-TR" b="1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Karaciğer hücreleri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bölünme yeteneklerini korurlar.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0982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Bazı hücrelerin </a:t>
            </a:r>
            <a:r>
              <a:rPr lang="tr-TR" sz="3200" b="1" dirty="0" smtClean="0">
                <a:solidFill>
                  <a:schemeClr val="accent2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bölünme hızı </a:t>
            </a:r>
            <a:r>
              <a:rPr lang="tr-TR" sz="3200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da şu şekildedir:</a:t>
            </a:r>
            <a:endParaRPr lang="tr-TR" sz="3200" b="1" dirty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Bakterilerde: </a:t>
            </a:r>
            <a:r>
              <a:rPr lang="tr-TR" dirty="0" smtClean="0"/>
              <a:t>15-20 dakika</a:t>
            </a:r>
          </a:p>
          <a:p>
            <a:endParaRPr lang="tr-TR" dirty="0"/>
          </a:p>
          <a:p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Embriyo hücrelerinde: </a:t>
            </a:r>
            <a:r>
              <a:rPr lang="tr-TR" dirty="0" smtClean="0"/>
              <a:t>30 dakika ya da daha az</a:t>
            </a:r>
          </a:p>
          <a:p>
            <a:endParaRPr lang="tr-TR" dirty="0"/>
          </a:p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Maya hücrelerinde: </a:t>
            </a:r>
            <a:r>
              <a:rPr lang="tr-TR" dirty="0" smtClean="0"/>
              <a:t>90 dakika</a:t>
            </a:r>
          </a:p>
          <a:p>
            <a:endParaRPr lang="tr-TR" dirty="0"/>
          </a:p>
          <a:p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İnsan hücresinde: 24 saatte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6255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HÜCRE BÖLÜNMESİNİN NEDENLERİ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Hücre büyümesiyle birlikte, </a:t>
            </a: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SİTOPLAZMA ve ÇEKİRDEK </a:t>
            </a:r>
            <a:r>
              <a:rPr lang="tr-TR" dirty="0" smtClean="0"/>
              <a:t>arasındaki </a:t>
            </a:r>
            <a:r>
              <a:rPr lang="tr-TR" b="1" dirty="0" smtClean="0"/>
              <a:t>oran</a:t>
            </a:r>
            <a:r>
              <a:rPr lang="tr-TR" dirty="0" smtClean="0"/>
              <a:t> değişir.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Hücrenin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HACMİ ARTTIKÇA, YÜZEYİ DE ARTAR.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Ancak; yüzey artışı, hacim artışına göre daha az olur.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(Hacim r3 oranında artarken, yüzey r2 oranında artar.)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Bu nedenle,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hücrede madde alış-verişi zorlaşır.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Çekirdeğin hücreyi kontrol etmesi zorlaşır.</a:t>
            </a:r>
          </a:p>
          <a:p>
            <a:pPr>
              <a:buBlip>
                <a:blip r:embed="rId2"/>
              </a:buBlip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7937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 bölünmesinin temel sebebi;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</a:t>
            </a:r>
            <a:r>
              <a:rPr lang="tr-TR" b="1" u="sng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HACİM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       	YÜZEY</a:t>
            </a:r>
          </a:p>
          <a:p>
            <a:pPr marL="0" indent="0">
              <a:buNone/>
            </a:pPr>
            <a:r>
              <a:rPr lang="tr-TR" dirty="0" smtClean="0"/>
              <a:t>    oranının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artmasıdır.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* Hücreye </a:t>
            </a: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bölünme emri, çekirdek tarafından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verilir.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0917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Canlılarda;</a:t>
            </a:r>
            <a:r>
              <a:rPr lang="tr-TR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mitoz ve </a:t>
            </a:r>
            <a:r>
              <a:rPr lang="tr-TR" b="1" dirty="0" err="1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mayoz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bölünme çeşitleri </a:t>
            </a:r>
            <a:r>
              <a:rPr lang="tr-TR" dirty="0" smtClean="0"/>
              <a:t>görülür.</a:t>
            </a:r>
            <a:endParaRPr lang="tr-TR" dirty="0"/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Ancak, </a:t>
            </a:r>
            <a:r>
              <a:rPr lang="tr-TR" b="1" dirty="0" smtClean="0">
                <a:solidFill>
                  <a:srgbClr val="0070C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amitoz ve </a:t>
            </a:r>
            <a:r>
              <a:rPr lang="tr-TR" b="1" dirty="0" err="1" smtClean="0">
                <a:solidFill>
                  <a:srgbClr val="0070C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endomitoz</a:t>
            </a:r>
            <a:r>
              <a:rPr lang="tr-TR" b="1" dirty="0" smtClean="0">
                <a:solidFill>
                  <a:srgbClr val="0070C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smtClean="0"/>
              <a:t>gibi bölünmeler de görülebilir.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950800"/>
            <a:ext cx="3537978" cy="1566432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351" y="3950798"/>
            <a:ext cx="4151194" cy="156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8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75000"/>
              <a:lumOff val="25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 DÖNGÜSÜ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772816"/>
            <a:ext cx="4176464" cy="4325042"/>
          </a:xfrm>
          <a:ln>
            <a:solidFill>
              <a:schemeClr val="accent2"/>
            </a:solidFill>
          </a:ln>
        </p:spPr>
      </p:pic>
      <p:sp>
        <p:nvSpPr>
          <p:cNvPr id="3" name="Metin kutusu 2"/>
          <p:cNvSpPr txBox="1"/>
          <p:nvPr/>
        </p:nvSpPr>
        <p:spPr>
          <a:xfrm>
            <a:off x="5004048" y="1772816"/>
            <a:ext cx="3600400" cy="43396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 Bir </a:t>
            </a:r>
            <a:r>
              <a:rPr lang="tr-TR" sz="2800" b="1" dirty="0"/>
              <a:t>hücrenin bölünmeye başlamasından itibaren onu takip eden diğer hücre bölünmesine kadar geçen süreye (zaman aralığına</a:t>
            </a:r>
            <a:r>
              <a:rPr lang="tr-TR" sz="2800" b="1" dirty="0" smtClean="0"/>
              <a:t>) </a:t>
            </a:r>
            <a:r>
              <a:rPr lang="tr-TR" sz="28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 DÖNGÜSÜ </a:t>
            </a:r>
            <a:r>
              <a:rPr lang="tr-TR" sz="2800" b="1" dirty="0"/>
              <a:t>denir.</a:t>
            </a:r>
          </a:p>
          <a:p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177133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Üreme:</a:t>
            </a:r>
            <a:r>
              <a:rPr lang="tr-TR" dirty="0" smtClean="0"/>
              <a:t> Canlıların kendilerine benzer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yeni bireyler</a:t>
            </a:r>
            <a:r>
              <a:rPr lang="tr-TR" dirty="0" smtClean="0"/>
              <a:t> meydana getirmesi olayıdır.</a:t>
            </a:r>
          </a:p>
          <a:p>
            <a:pPr marL="0" indent="0">
              <a:buNone/>
            </a:pPr>
            <a:endParaRPr lang="tr-TR" dirty="0"/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Üreme;</a:t>
            </a:r>
            <a:r>
              <a:rPr lang="tr-TR" dirty="0" smtClean="0"/>
              <a:t> canlıların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ortak</a:t>
            </a:r>
            <a:r>
              <a:rPr lang="tr-TR" dirty="0" smtClean="0"/>
              <a:t> özelliklerinden biridir.</a:t>
            </a:r>
          </a:p>
          <a:p>
            <a:pPr>
              <a:buFont typeface="Wingdings" pitchFamily="2" charset="2"/>
              <a:buChar char="Ø"/>
            </a:pPr>
            <a:endParaRPr lang="tr-TR" dirty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Üreme olayı bir </a:t>
            </a:r>
            <a:r>
              <a:rPr lang="tr-TR" b="1" dirty="0" smtClean="0"/>
              <a:t>canlının yaşaması için </a:t>
            </a:r>
            <a:r>
              <a:rPr lang="tr-TR" dirty="0" smtClean="0"/>
              <a:t>gerekli olan olaylardan biri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değildir.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274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Hücre döngüsünün evreleri: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61" y="1600200"/>
            <a:ext cx="808207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12976"/>
            <a:ext cx="2341563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69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1.) İNTERFAZ (HAZIRLIK EVRESİ)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dirty="0"/>
              <a:t>Hücrenin, </a:t>
            </a:r>
            <a:r>
              <a:rPr lang="tr-TR" b="1" dirty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bölünmeye hazırlık </a:t>
            </a:r>
            <a:r>
              <a:rPr lang="tr-TR" dirty="0"/>
              <a:t>evresidir.</a:t>
            </a:r>
          </a:p>
          <a:p>
            <a:pPr marL="0" indent="0">
              <a:buNone/>
            </a:pPr>
            <a:r>
              <a:rPr lang="tr-TR" dirty="0" smtClean="0"/>
              <a:t>   (</a:t>
            </a:r>
            <a:r>
              <a:rPr lang="tr-TR" dirty="0"/>
              <a:t>yani, 2 bölünme arasında geçen süredir</a:t>
            </a:r>
            <a:r>
              <a:rPr lang="tr-TR" dirty="0" smtClean="0"/>
              <a:t>.)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Hücreler</a:t>
            </a:r>
            <a:r>
              <a:rPr lang="tr-TR" dirty="0"/>
              <a:t>, yaşamlarının % 90’ını </a:t>
            </a:r>
            <a:r>
              <a:rPr lang="tr-TR" dirty="0" err="1"/>
              <a:t>interfaz</a:t>
            </a:r>
            <a:r>
              <a:rPr lang="tr-TR" dirty="0"/>
              <a:t> evresinde geçirirler.</a:t>
            </a:r>
          </a:p>
          <a:p>
            <a:pPr marL="0" indent="0">
              <a:buNone/>
            </a:pPr>
            <a:r>
              <a:rPr lang="tr-TR" dirty="0" smtClean="0"/>
              <a:t>                     </a:t>
            </a: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</a:t>
            </a:r>
            <a:r>
              <a:rPr lang="tr-TR" b="1" dirty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) G1 evresi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İNTERFAZ:  </a:t>
            </a: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</a:t>
            </a:r>
            <a:r>
              <a:rPr lang="tr-TR" b="1" dirty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) S evresi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                  c</a:t>
            </a:r>
            <a:r>
              <a:rPr lang="tr-TR" b="1" dirty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) G2 evresi</a:t>
            </a:r>
          </a:p>
          <a:p>
            <a:pPr marL="0" indent="0">
              <a:buNone/>
            </a:pPr>
            <a:r>
              <a:rPr lang="tr-TR" dirty="0" smtClean="0"/>
              <a:t>   olmak </a:t>
            </a:r>
            <a:r>
              <a:rPr lang="tr-TR" dirty="0"/>
              <a:t>üzere 3 kısımda incelenir.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2884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a) G1 EVRESİ: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Hücrenin metabolizma hızı artar.</a:t>
            </a:r>
          </a:p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ATP sentezi hızlanır.</a:t>
            </a:r>
          </a:p>
          <a:p>
            <a:r>
              <a:rPr lang="tr-TR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Protein sentezi artar.</a:t>
            </a:r>
          </a:p>
          <a:p>
            <a:r>
              <a:rPr lang="tr-TR" b="1" dirty="0" err="1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Sitoplazmik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err="1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organellerin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sayısı artar.</a:t>
            </a:r>
          </a:p>
          <a:p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Hücre, hacimce büyür.</a:t>
            </a:r>
          </a:p>
          <a:p>
            <a:r>
              <a:rPr lang="tr-TR" b="1" dirty="0" err="1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Sentrioller</a:t>
            </a:r>
            <a:r>
              <a:rPr lang="tr-TR" b="1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eşlenir.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236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b) S EVRESİ: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dirty="0"/>
              <a:t>DNA kendini eşler.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(REPLİKASYON)</a:t>
            </a:r>
          </a:p>
          <a:p>
            <a:r>
              <a:rPr lang="tr-TR" dirty="0"/>
              <a:t>Eşlenen </a:t>
            </a:r>
            <a:r>
              <a:rPr lang="tr-TR" dirty="0" smtClean="0"/>
              <a:t>DNA’lar,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kromatin iplik </a:t>
            </a:r>
            <a:r>
              <a:rPr lang="tr-TR" dirty="0"/>
              <a:t>halindedir.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KROMATİN İPLİĞİ: </a:t>
            </a:r>
            <a:r>
              <a:rPr lang="tr-TR" dirty="0"/>
              <a:t>Hücre bölünmede olmadığı zaman DNA molekülü ince, uzun iplik şeklindedir. Buna denir.</a:t>
            </a:r>
          </a:p>
          <a:p>
            <a:endParaRPr lang="tr-TR" b="1" dirty="0" smtClean="0"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KROMATİN </a:t>
            </a:r>
            <a:r>
              <a:rPr lang="tr-TR" b="1" dirty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= DNA + PROTEİN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1054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c) G2 EVRESİ: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 büyümeye devam eder.</a:t>
            </a:r>
          </a:p>
          <a:p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Protein sentezi devam eder.</a:t>
            </a:r>
          </a:p>
          <a:p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Büyüme için son hazırlıklar tamamlanır.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1604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!!!!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err="1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Embriyonik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hücreler, büyümeden kısa sürede ve hızla çoğalırlar.</a:t>
            </a:r>
          </a:p>
          <a:p>
            <a:endParaRPr lang="tr-TR" dirty="0"/>
          </a:p>
          <a:p>
            <a:r>
              <a:rPr lang="tr-TR" b="1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Embriyonik</a:t>
            </a:r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hücre döngüsünün </a:t>
            </a:r>
            <a:r>
              <a:rPr lang="tr-TR" b="1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interfaz</a:t>
            </a:r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evresinde, DNA eşlenmesinin gerçekleştiği S evresi görülürken, G1 ve G2 evresi görülmez.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1608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4700423" cy="4419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96752"/>
            <a:ext cx="4121150" cy="469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86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2656"/>
            <a:ext cx="56899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97152"/>
            <a:ext cx="1176337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084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err="1" smtClean="0"/>
              <a:t>Mitotik</a:t>
            </a:r>
            <a:r>
              <a:rPr lang="tr-TR" b="1" dirty="0" smtClean="0"/>
              <a:t> evreye geçmeden önce bazı terimleri öğrenelim: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KROMOZOM:</a:t>
            </a:r>
            <a:r>
              <a:rPr lang="tr-TR" dirty="0"/>
              <a:t> Hücre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bölünmeye başladığı zaman </a:t>
            </a:r>
            <a:r>
              <a:rPr lang="tr-TR" dirty="0"/>
              <a:t>DNA molekülü kısalıp kalınlaşır. Buna </a:t>
            </a:r>
            <a:r>
              <a:rPr lang="tr-TR" dirty="0" smtClean="0"/>
              <a:t>denir.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504" y="2636912"/>
            <a:ext cx="5544616" cy="34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5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Aynı türün bütün bireylerinde kromozom sayısı sabittir, değişmez.</a:t>
            </a:r>
          </a:p>
          <a:p>
            <a:endParaRPr lang="tr-TR" dirty="0"/>
          </a:p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ÖR:</a:t>
            </a:r>
            <a:r>
              <a:rPr lang="tr-TR" dirty="0"/>
              <a:t> İnsanda 46 kromozom,</a:t>
            </a:r>
          </a:p>
          <a:p>
            <a:pPr marL="0" indent="0">
              <a:buNone/>
            </a:pPr>
            <a:r>
              <a:rPr lang="tr-TR" dirty="0"/>
              <a:t>	  Buğdayda 42 kromozom,</a:t>
            </a:r>
          </a:p>
          <a:p>
            <a:pPr marL="0" indent="0">
              <a:buNone/>
            </a:pPr>
            <a:r>
              <a:rPr lang="tr-TR" dirty="0"/>
              <a:t>	  Sirke sineğinde 8 kromozom </a:t>
            </a:r>
          </a:p>
          <a:p>
            <a:pPr marL="0" indent="0">
              <a:buNone/>
            </a:pPr>
            <a:r>
              <a:rPr lang="tr-TR" dirty="0" smtClean="0"/>
              <a:t>    bulunur</a:t>
            </a:r>
            <a:r>
              <a:rPr lang="tr-TR" dirty="0"/>
              <a:t>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6933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859942"/>
            <a:ext cx="6480720" cy="5266222"/>
          </a:xfrm>
        </p:spPr>
      </p:pic>
    </p:spTree>
    <p:extLst>
      <p:ext uri="{BB962C8B-B14F-4D97-AF65-F5344CB8AC3E}">
        <p14:creationId xmlns:p14="http://schemas.microsoft.com/office/powerpoint/2010/main" val="6659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Farklı türden canlıların kromozom sayıları birbirinin aynı olabilir.</a:t>
            </a:r>
          </a:p>
          <a:p>
            <a:endParaRPr lang="tr-TR" dirty="0"/>
          </a:p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ÖR:</a:t>
            </a:r>
            <a:r>
              <a:rPr lang="tr-TR" dirty="0"/>
              <a:t> İnsan hücrelerinde (üreme hücreleri hariç) 46 kromozom bulunur.</a:t>
            </a:r>
          </a:p>
          <a:p>
            <a:r>
              <a:rPr lang="tr-TR" dirty="0" err="1"/>
              <a:t>Moli</a:t>
            </a:r>
            <a:r>
              <a:rPr lang="tr-TR" dirty="0"/>
              <a:t> balığı hücrelerinde de, 46 kromozom bulunur.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0294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KROMATİT:</a:t>
            </a:r>
            <a:r>
              <a:rPr lang="tr-TR" dirty="0"/>
              <a:t> Bir kromozomu oluşturan kollardan her birine denir.</a:t>
            </a:r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36912"/>
            <a:ext cx="5711825" cy="333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42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HAPLOİT HÜCRE: </a:t>
            </a:r>
            <a:r>
              <a:rPr lang="tr-TR" b="1" dirty="0"/>
              <a:t>n sayıda (tek takım) kromozom taşıyan hücrelere denir.</a:t>
            </a:r>
          </a:p>
          <a:p>
            <a:endParaRPr lang="tr-TR" dirty="0"/>
          </a:p>
          <a:p>
            <a:r>
              <a:rPr lang="tr-TR" b="1" dirty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ÖR:</a:t>
            </a: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  </a:t>
            </a:r>
            <a:r>
              <a:rPr lang="tr-TR" dirty="0" smtClean="0"/>
              <a:t>  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Sperm hücresi,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yumurta hücresi,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 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polen hücresi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6356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DİPLOİT HÜCRE: 2n sayıda (iki takım) kromozom taşıyan hücrelere denir.</a:t>
            </a:r>
          </a:p>
          <a:p>
            <a:endParaRPr lang="tr-TR" dirty="0"/>
          </a:p>
          <a:p>
            <a:r>
              <a:rPr lang="tr-TR" b="1" dirty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ÖR: </a:t>
            </a:r>
          </a:p>
          <a:p>
            <a:pPr marL="0" indent="0">
              <a:buNone/>
            </a:pPr>
            <a:r>
              <a:rPr lang="tr-TR" dirty="0" smtClean="0"/>
              <a:t>    </a:t>
            </a: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Sperm </a:t>
            </a:r>
            <a:r>
              <a:rPr lang="tr-TR" b="1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ana hücresi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Yumurta </a:t>
            </a:r>
            <a:r>
              <a:rPr lang="tr-TR" b="1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ana hücresi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Polen </a:t>
            </a:r>
            <a:r>
              <a:rPr lang="tr-TR" b="1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ana hücresi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Yaprak </a:t>
            </a:r>
            <a:r>
              <a:rPr lang="tr-TR" b="1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hücresi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Zigot </a:t>
            </a:r>
            <a:r>
              <a:rPr lang="tr-TR" b="1" dirty="0" err="1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vb</a:t>
            </a:r>
            <a:r>
              <a:rPr lang="tr-TR" b="1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…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0323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tr-TR" sz="2400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HOMOLOG KROMOZOM: </a:t>
            </a:r>
            <a:r>
              <a:rPr lang="tr-TR" sz="24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Anne ve babadan gelen, şekil ve büyüklükleri birbirine eşit olan ve aynı karakterlere etki eden genleri aynı bölgede bulunduran kromozomlardır.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676" y="1600200"/>
            <a:ext cx="581064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46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b="1" dirty="0" err="1"/>
              <a:t>Prokaryot</a:t>
            </a:r>
            <a:r>
              <a:rPr lang="tr-TR" b="1" dirty="0"/>
              <a:t> hücrelerin DNA’sı, </a:t>
            </a:r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HALKASAL;</a:t>
            </a:r>
          </a:p>
          <a:p>
            <a:r>
              <a:rPr lang="tr-TR" b="1" dirty="0" err="1"/>
              <a:t>Ökaryot</a:t>
            </a:r>
            <a:r>
              <a:rPr lang="tr-TR" b="1" dirty="0"/>
              <a:t> hücrelerin DNA’sı ise, 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LİNEER (DOĞRUSAL)’</a:t>
            </a:r>
            <a:r>
              <a:rPr lang="tr-TR" b="1" dirty="0" err="1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dır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endParaRPr lang="tr-TR" dirty="0"/>
          </a:p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SENTROMER:</a:t>
            </a:r>
            <a:r>
              <a:rPr lang="tr-TR" dirty="0"/>
              <a:t> Kromozomların kardeş </a:t>
            </a:r>
            <a:r>
              <a:rPr lang="tr-TR" dirty="0" err="1"/>
              <a:t>kromatitlerinin</a:t>
            </a:r>
            <a:r>
              <a:rPr lang="tr-TR" dirty="0"/>
              <a:t> birbirine bağlandığı bölgeye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134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80728"/>
            <a:ext cx="4945429" cy="5236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3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KİNETOKOR:</a:t>
            </a:r>
            <a:r>
              <a:rPr lang="tr-TR" b="1" dirty="0"/>
              <a:t> İğ ipliklerinin kromozomlara bağlandığı bölgedir.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err="1" smtClean="0"/>
              <a:t>Kinetokorlar</a:t>
            </a:r>
            <a:r>
              <a:rPr lang="tr-TR" dirty="0"/>
              <a:t>;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- Kromozomlar üzerinde bulunur.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	- Protein yapılıdırlar.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9471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229600" cy="331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517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tr-TR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2.) </a:t>
            </a:r>
            <a:r>
              <a:rPr lang="tr-TR" b="1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Mitotik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evre;</a:t>
            </a:r>
            <a:b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endParaRPr lang="tr-TR" b="1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    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Çekirdek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bölünmesi (karyokinez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)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 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/>
              <a:t>      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Sitoplazma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bölünmesi (</a:t>
            </a:r>
            <a:r>
              <a:rPr lang="tr-TR" b="1" dirty="0" err="1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sitokinez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)</a:t>
            </a:r>
          </a:p>
          <a:p>
            <a:pPr marL="0" indent="0">
              <a:buNone/>
            </a:pPr>
            <a:r>
              <a:rPr lang="tr-TR" dirty="0" smtClean="0"/>
              <a:t>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olmak </a:t>
            </a:r>
            <a:r>
              <a:rPr lang="tr-TR" dirty="0"/>
              <a:t>üzere 2 evrede incelenir.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799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Canlılar, nesillerini devam ettirebilmek için üremek zorundadırlar.</a:t>
            </a:r>
          </a:p>
          <a:p>
            <a:pPr>
              <a:buBlip>
                <a:blip r:embed="rId2"/>
              </a:buBlip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dirty="0" smtClean="0"/>
              <a:t>Çoğu canlıda üreme,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içgüdüsel olarak </a:t>
            </a:r>
            <a:r>
              <a:rPr lang="tr-TR" dirty="0" smtClean="0"/>
              <a:t>gerçekleşir.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Bazı canlılarda üreme,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mevsimlere bağlı</a:t>
            </a:r>
            <a:r>
              <a:rPr lang="tr-TR" dirty="0" smtClean="0"/>
              <a:t> iken; bazı canlılarda üreme mevsimlere bağlı olmaksızın gerçekleşir.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1268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A) ÇEKİRDEK BÖLÜNMESİ</a:t>
            </a:r>
            <a:b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(KARYOKİNEZ)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PROFAZ</a:t>
            </a:r>
          </a:p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METAFAZ</a:t>
            </a:r>
          </a:p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ANAFAZ</a:t>
            </a:r>
          </a:p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TELOFAZ</a:t>
            </a:r>
          </a:p>
          <a:p>
            <a:pPr marL="0" indent="0">
              <a:buNone/>
            </a:pPr>
            <a:r>
              <a:rPr lang="tr-TR" dirty="0" smtClean="0"/>
              <a:t>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Olmak </a:t>
            </a:r>
            <a:r>
              <a:rPr lang="tr-TR" dirty="0"/>
              <a:t>üzere 4 evrede incelenir.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7515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PROFAZ: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    - </a:t>
            </a:r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Mitozun ilk evresidir.</a:t>
            </a:r>
          </a:p>
          <a:p>
            <a:pPr marL="0" indent="0">
              <a:buNone/>
            </a:pPr>
            <a:r>
              <a:rPr lang="tr-TR" dirty="0" smtClean="0"/>
              <a:t>    - </a:t>
            </a:r>
            <a:r>
              <a:rPr lang="tr-TR" dirty="0"/>
              <a:t>Eşlenmiş olan 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kromatin iplikleri kısalıp kalınlaşarak kardeş </a:t>
            </a:r>
            <a:r>
              <a:rPr lang="tr-TR" b="1" dirty="0" err="1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kromatitli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kromozomları </a:t>
            </a:r>
            <a:r>
              <a:rPr lang="tr-TR" dirty="0"/>
              <a:t>oluşturur.</a:t>
            </a:r>
          </a:p>
          <a:p>
            <a:pPr marL="0" indent="0">
              <a:buNone/>
            </a:pPr>
            <a:r>
              <a:rPr lang="tr-TR" dirty="0" smtClean="0"/>
              <a:t>    - </a:t>
            </a:r>
            <a:r>
              <a:rPr lang="tr-TR" b="1" dirty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Çekirdek zarı ve çekirdekçik erir </a:t>
            </a:r>
            <a:r>
              <a:rPr lang="tr-TR" dirty="0"/>
              <a:t>ve bu evrenin sonuna doğru kaybolur.</a:t>
            </a:r>
          </a:p>
          <a:p>
            <a:pPr marL="0" indent="0">
              <a:buNone/>
            </a:pPr>
            <a:r>
              <a:rPr lang="tr-TR" dirty="0" smtClean="0"/>
              <a:t>     - </a:t>
            </a:r>
            <a:r>
              <a:rPr lang="tr-TR" dirty="0" err="1"/>
              <a:t>İnterfazda</a:t>
            </a:r>
            <a:r>
              <a:rPr lang="tr-TR" dirty="0"/>
              <a:t> eşlenen </a:t>
            </a:r>
            <a:r>
              <a:rPr lang="tr-TR" dirty="0" err="1"/>
              <a:t>sentrozomun</a:t>
            </a:r>
            <a:r>
              <a:rPr lang="tr-TR" dirty="0"/>
              <a:t> </a:t>
            </a:r>
            <a:r>
              <a:rPr lang="tr-TR" dirty="0" err="1"/>
              <a:t>sentriolleri</a:t>
            </a:r>
            <a:r>
              <a:rPr lang="tr-TR" dirty="0"/>
              <a:t> zıt kutuplara çekilirken aralarında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İĞ İPLİKLERİ oluşur.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3757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26668"/>
            <a:ext cx="5832647" cy="5099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476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METAFAZ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/>
              <a:t>Mitozun ikinci evresidir.</a:t>
            </a:r>
          </a:p>
          <a:p>
            <a:endParaRPr lang="tr-TR" dirty="0"/>
          </a:p>
          <a:p>
            <a:r>
              <a:rPr lang="tr-TR" dirty="0" err="1"/>
              <a:t>Kinetokorlarından</a:t>
            </a:r>
            <a:r>
              <a:rPr lang="tr-TR" dirty="0"/>
              <a:t> iğ </a:t>
            </a:r>
            <a:r>
              <a:rPr lang="tr-TR" dirty="0" smtClean="0"/>
              <a:t>ipliklerine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tutunmuş </a:t>
            </a:r>
            <a:r>
              <a:rPr lang="tr-TR" dirty="0"/>
              <a:t>olan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kromozomlar, 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 hücrenin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ekvator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düzlemin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de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yan yana dizilirler.</a:t>
            </a:r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28800"/>
            <a:ext cx="2925068" cy="44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18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Kromozomların mikroskop altında en belirgin görüldüğü evredir.</a:t>
            </a:r>
          </a:p>
          <a:p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Bu evrede kromozomlar, tek tek sayılabilir, fotoğraflanabilir.</a:t>
            </a:r>
          </a:p>
          <a:p>
            <a:r>
              <a:rPr lang="tr-TR" dirty="0"/>
              <a:t>Bu evrede, </a:t>
            </a:r>
            <a:r>
              <a:rPr lang="tr-TR" b="1" dirty="0" err="1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Down</a:t>
            </a:r>
            <a:r>
              <a:rPr lang="tr-TR" b="1" dirty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sendromu gibi doğuştan gelen anormal kromozom sayısına bağlı durumlar</a:t>
            </a:r>
            <a:r>
              <a:rPr lang="tr-TR" dirty="0"/>
              <a:t> tespit edilebilir.</a:t>
            </a:r>
          </a:p>
          <a:p>
            <a:r>
              <a:rPr lang="tr-TR" dirty="0" err="1"/>
              <a:t>Sentrozomlar</a:t>
            </a:r>
            <a:r>
              <a:rPr lang="tr-TR" dirty="0"/>
              <a:t>, tamamen zıt kutuplardadır.</a:t>
            </a:r>
          </a:p>
          <a:p>
            <a:r>
              <a:rPr lang="tr-TR" dirty="0"/>
              <a:t>İğ ipliği oluşumu tamamlanmıştır.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1286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ANAFAZ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Mitozun üçüncü evresidir.</a:t>
            </a:r>
          </a:p>
          <a:p>
            <a:r>
              <a:rPr lang="tr-TR" b="1" dirty="0"/>
              <a:t>Kromozomun </a:t>
            </a:r>
            <a:r>
              <a:rPr lang="tr-TR" b="1" dirty="0" err="1"/>
              <a:t>sentromerleri</a:t>
            </a:r>
            <a:r>
              <a:rPr lang="tr-TR" b="1" dirty="0"/>
              <a:t> ayrılır.</a:t>
            </a:r>
          </a:p>
          <a:p>
            <a:r>
              <a:rPr lang="tr-TR" b="1" dirty="0"/>
              <a:t>İğ ipliklerinin boylarının </a:t>
            </a:r>
            <a:endParaRPr lang="tr-TR" b="1" dirty="0" smtClean="0"/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kısalmasıyla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KARDEŞ </a:t>
            </a:r>
            <a:endParaRPr lang="tr-TR" b="1" dirty="0" smtClean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KROMATİTLER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birbirinden </a:t>
            </a:r>
            <a:endParaRPr lang="tr-TR" b="1" dirty="0" smtClean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ayrılarak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zıt kutuplara</a:t>
            </a:r>
            <a:r>
              <a:rPr lang="tr-TR" b="1" dirty="0"/>
              <a:t> </a:t>
            </a:r>
            <a:endParaRPr lang="tr-TR" b="1" dirty="0" smtClean="0"/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hareket </a:t>
            </a:r>
            <a:r>
              <a:rPr lang="tr-TR" b="1" dirty="0"/>
              <a:t>ederler.</a:t>
            </a:r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52936"/>
            <a:ext cx="3560515" cy="32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981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endParaRPr lang="tr-TR" dirty="0" smtClean="0"/>
          </a:p>
          <a:p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Kardeş </a:t>
            </a:r>
            <a:r>
              <a:rPr lang="tr-TR" b="1" dirty="0" err="1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kromatitler</a:t>
            </a:r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, zıt kutuplara ulaştıklarında </a:t>
            </a:r>
            <a:r>
              <a:rPr lang="tr-TR" dirty="0"/>
              <a:t>artık 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KROMOZOM</a:t>
            </a:r>
            <a:r>
              <a:rPr lang="tr-TR" dirty="0"/>
              <a:t> olarak adlandırılırlar.</a:t>
            </a:r>
          </a:p>
          <a:p>
            <a:endParaRPr lang="tr-TR" dirty="0"/>
          </a:p>
          <a:p>
            <a:r>
              <a:rPr lang="tr-TR" dirty="0"/>
              <a:t>Kromozomlar zıt kutuplara vardıklarında </a:t>
            </a:r>
            <a:r>
              <a:rPr lang="tr-TR" dirty="0" err="1"/>
              <a:t>anafaz</a:t>
            </a:r>
            <a:r>
              <a:rPr lang="tr-TR" dirty="0"/>
              <a:t> evresi sona erer.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54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TELOFAZ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Mitozun 4. evresidir.</a:t>
            </a:r>
          </a:p>
          <a:p>
            <a:r>
              <a:rPr lang="tr-TR" b="1" dirty="0"/>
              <a:t>İğ iplikleri kaybolur.</a:t>
            </a:r>
          </a:p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Kromozomlar, tekrar </a:t>
            </a:r>
            <a:endParaRPr lang="tr-TR" b="1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kromatin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ipliğine dönüşür.</a:t>
            </a:r>
          </a:p>
          <a:p>
            <a:r>
              <a:rPr lang="tr-TR" b="1" dirty="0"/>
              <a:t>Çekirdek zarı ve çekirdekçik </a:t>
            </a:r>
            <a:endParaRPr lang="tr-TR" b="1" dirty="0" smtClean="0"/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tekrar </a:t>
            </a:r>
            <a:r>
              <a:rPr lang="tr-TR" b="1" dirty="0"/>
              <a:t>görünür hale gelir.</a:t>
            </a:r>
          </a:p>
          <a:p>
            <a:r>
              <a:rPr lang="tr-TR" b="1" dirty="0" err="1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Sitokinez</a:t>
            </a:r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başlar.</a:t>
            </a:r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695" y="2420888"/>
            <a:ext cx="3276104" cy="33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B) SİTOPLAZMA BÖLÜNMESİ </a:t>
            </a:r>
            <a:b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(SİTOKİNEZ)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Hayvan hücrelerinde; </a:t>
            </a:r>
            <a:r>
              <a:rPr lang="tr-TR" b="1" dirty="0" err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aktin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ve </a:t>
            </a:r>
            <a:endParaRPr lang="tr-TR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tr-TR" b="1" dirty="0" err="1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miyozin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ipliklerinin </a:t>
            </a:r>
            <a:endParaRPr lang="tr-TR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(</a:t>
            </a:r>
            <a:r>
              <a:rPr lang="tr-TR" b="1" dirty="0" err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mikrofilament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)</a:t>
            </a:r>
            <a:r>
              <a:rPr lang="tr-TR" b="1" dirty="0"/>
              <a:t> etkileşimi sonucu </a:t>
            </a:r>
            <a:endParaRPr lang="tr-TR" b="1" dirty="0" smtClean="0"/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hücre </a:t>
            </a:r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BOĞUMLANARAK</a:t>
            </a:r>
            <a:r>
              <a:rPr lang="tr-TR" b="1" dirty="0"/>
              <a:t> 2’ye </a:t>
            </a:r>
            <a:endParaRPr lang="tr-TR" b="1" dirty="0" smtClean="0"/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ayrılır</a:t>
            </a:r>
            <a:r>
              <a:rPr lang="tr-TR" b="1" dirty="0"/>
              <a:t>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772816"/>
            <a:ext cx="1800200" cy="41044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3247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tr-TR" dirty="0"/>
              <a:t>Bitki hücresinde; hücrenin ekvator düzleminde </a:t>
            </a:r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ORTA LAMEL oluşumu</a:t>
            </a:r>
            <a:r>
              <a:rPr lang="tr-TR" dirty="0"/>
              <a:t> ile başlar.</a:t>
            </a:r>
          </a:p>
          <a:p>
            <a:r>
              <a:rPr lang="tr-TR" dirty="0"/>
              <a:t>Orta lamel, 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içten dışa doğru uzayarak </a:t>
            </a:r>
            <a:r>
              <a:rPr lang="tr-TR" dirty="0"/>
              <a:t>hücreyi 2’ye böler.</a:t>
            </a:r>
          </a:p>
          <a:p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Bunun sebebi; bitki hücrelerinde zarın dışında HÜCRE DUVARI olmasıdır.</a:t>
            </a:r>
          </a:p>
          <a:p>
            <a:endParaRPr lang="tr-TR" dirty="0"/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700809"/>
            <a:ext cx="2736303" cy="43924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8551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Modern hücre teorisine göre;</a:t>
            </a:r>
            <a:b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</a:t>
            </a:r>
            <a:r>
              <a:rPr lang="tr-TR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Schleıdenn</a:t>
            </a:r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ve </a:t>
            </a:r>
            <a:r>
              <a:rPr lang="tr-TR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</a:t>
            </a:r>
            <a:r>
              <a:rPr lang="tr-TR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chwann</a:t>
            </a:r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)</a:t>
            </a:r>
            <a:endParaRPr lang="tr-TR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dirty="0" smtClean="0"/>
              <a:t>Bütün canlılar,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bir ya da daha fazla hücreden </a:t>
            </a:r>
            <a:r>
              <a:rPr lang="tr-TR" dirty="0" smtClean="0"/>
              <a:t>meydana gelmişlerdir.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Her hücre, </a:t>
            </a:r>
            <a:r>
              <a:rPr lang="tr-TR" dirty="0" smtClean="0"/>
              <a:t>kendinden önce var olan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hücrenin bölünmesiyle</a:t>
            </a:r>
            <a:r>
              <a:rPr lang="tr-TR" dirty="0" smtClean="0"/>
              <a:t> oluşur.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Canlının </a:t>
            </a:r>
            <a:r>
              <a:rPr lang="tr-TR" b="1" dirty="0" smtClean="0"/>
              <a:t>en küçük yapı ve görev birimi</a:t>
            </a:r>
            <a:r>
              <a:rPr lang="tr-TR" dirty="0" smtClean="0"/>
              <a:t>, hücredir.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Canlıların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kalıtsal bilgileri</a:t>
            </a:r>
            <a:r>
              <a:rPr lang="tr-TR" dirty="0" smtClean="0"/>
              <a:t> hücrelerinde bulunur.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Tüm </a:t>
            </a:r>
            <a:r>
              <a:rPr lang="tr-TR" dirty="0" err="1" smtClean="0"/>
              <a:t>metabolik</a:t>
            </a:r>
            <a:r>
              <a:rPr lang="tr-TR" dirty="0" smtClean="0"/>
              <a:t> olaylar, hücrelerde gerçekleşir.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84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Bitki hücrelerinde SENTROZOM olmadığı için İĞ İPLİKLERİNİ, SİTOPLAZMİK PROTEİNLER oluşturur.</a:t>
            </a:r>
          </a:p>
          <a:p>
            <a:endParaRPr lang="tr-TR" b="1" dirty="0"/>
          </a:p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Orta lamel oluşumunda GOLGİ AYGITI görev alır.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212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Mitoz bölünmenin özellikleri: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Mitoz bölünme sonucunda birbirinin aynı olan 2 yeni hücre oluşur.</a:t>
            </a:r>
          </a:p>
          <a:p>
            <a:r>
              <a:rPr lang="tr-TR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Ana hücrenin kalıtım materyali, nitelik ve nicelik olarak değişmeden yeni hücrelere aktarılır.</a:t>
            </a:r>
          </a:p>
          <a:p>
            <a:r>
              <a:rPr lang="tr-TR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Mitoz sonucu oluşan hücreler, tekrar mitoz bölünme geçirebilir.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3130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Eşeysiz üremenin temelini oluşturur.</a:t>
            </a:r>
          </a:p>
          <a:p>
            <a:r>
              <a:rPr lang="tr-TR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Hücrenin kromozom sayısı korunur.</a:t>
            </a:r>
          </a:p>
          <a:p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Her türlü kromozom sayısına sahip bölünebilen hücreler (n, 2n, 3n) mitoz bölünme geçirebilir.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Oluşan hücre sayısı;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ea typeface="Calibri"/>
                <a:cs typeface="Times New Roman"/>
              </a:rPr>
              <a:t>2</a:t>
            </a:r>
            <a:r>
              <a:rPr lang="tr-TR" sz="3600" b="1" baseline="30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ea typeface="Calibri"/>
                <a:cs typeface="Times New Roman"/>
              </a:rPr>
              <a:t>n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formülü ile bulunur.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(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n= Bölünme sayısı)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9319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75000"/>
              <a:lumOff val="25000"/>
            </a:schemeClr>
          </a:solidFill>
        </p:spPr>
        <p:txBody>
          <a:bodyPr/>
          <a:lstStyle/>
          <a:p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 DÖNGÜSÜNÜN KONTROLÜ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➣ Hücre döngüsünün evreleri arasındaki düzeni sağlayan 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G</a:t>
            </a:r>
            <a:r>
              <a:rPr lang="tr-TR" sz="3000" b="1" dirty="0" smtClean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1, 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G</a:t>
            </a:r>
            <a:r>
              <a:rPr lang="tr-TR" sz="3000" b="1" dirty="0" smtClean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2 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ve M </a:t>
            </a:r>
            <a:endParaRPr lang="tr-TR" b="1" dirty="0" smtClean="0">
              <a:solidFill>
                <a:srgbClr val="C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adı verilen kontrol 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noktaları</a:t>
            </a:r>
            <a:r>
              <a:rPr lang="tr-TR" dirty="0" smtClean="0"/>
              <a:t> bulunur.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32856"/>
            <a:ext cx="434373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2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/>
              <a:t>Bu kontrol noktalarında görev alan, döngünün düzgün bir şekilde işlemesini sağlayan </a:t>
            </a:r>
            <a:r>
              <a:rPr lang="tr-TR" b="1" dirty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özel protein molekülleri</a:t>
            </a:r>
            <a:r>
              <a:rPr lang="tr-TR" dirty="0"/>
              <a:t> bulunur.</a:t>
            </a:r>
          </a:p>
          <a:p>
            <a:r>
              <a:rPr lang="tr-TR" dirty="0"/>
              <a:t>Bunlar; </a:t>
            </a:r>
          </a:p>
          <a:p>
            <a:pPr marL="0" indent="0">
              <a:buNone/>
            </a:pPr>
            <a:r>
              <a:rPr lang="tr-TR" dirty="0" smtClean="0"/>
              <a:t>    -</a:t>
            </a:r>
            <a:r>
              <a:rPr lang="tr-TR" dirty="0"/>
              <a:t>	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Siklinler ve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-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	Siklin bağımlı </a:t>
            </a:r>
            <a:r>
              <a:rPr lang="tr-TR" b="1" dirty="0" err="1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kinazlardır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8863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/>
              <a:t>➣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“Siklinler” ve “siklin bağımlı </a:t>
            </a:r>
            <a:r>
              <a:rPr lang="tr-TR" b="1" dirty="0" err="1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kinaz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” </a:t>
            </a:r>
            <a:r>
              <a:rPr lang="tr-TR" dirty="0"/>
              <a:t>moleküllerinin kontrol noktalarındaki etkileşimi sonucu hücre döngüsünü düzenleyen 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“</a:t>
            </a:r>
            <a:r>
              <a:rPr lang="tr-TR" b="1" dirty="0"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dur” </a:t>
            </a:r>
            <a:endParaRPr lang="tr-TR" b="1" dirty="0" smtClean="0">
              <a:solidFill>
                <a:srgbClr val="C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ya da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</a:t>
            </a:r>
            <a:r>
              <a:rPr lang="tr-TR" b="1" dirty="0" smtClean="0"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“</a:t>
            </a:r>
            <a:r>
              <a:rPr lang="tr-TR" b="1" dirty="0"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devam et” </a:t>
            </a:r>
            <a:endParaRPr lang="tr-TR" b="1" dirty="0" smtClean="0">
              <a:solidFill>
                <a:srgbClr val="00B05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sinyalleri </a:t>
            </a:r>
            <a:r>
              <a:rPr lang="tr-TR" dirty="0"/>
              <a:t>oluşur.</a:t>
            </a:r>
          </a:p>
        </p:txBody>
      </p:sp>
    </p:spTree>
    <p:extLst>
      <p:ext uri="{BB962C8B-B14F-4D97-AF65-F5344CB8AC3E}">
        <p14:creationId xmlns:p14="http://schemas.microsoft.com/office/powerpoint/2010/main" val="349213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b="1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➣ </a:t>
            </a: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</a:t>
            </a:r>
            <a:r>
              <a:rPr lang="tr-TR" sz="4000" b="1" dirty="0" smtClean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</a:t>
            </a: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kontrol noktasında;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-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Ortamda yeterli besin ve büyüme faktörü varsa</a:t>
            </a:r>
          </a:p>
          <a:p>
            <a:pPr marL="0" indent="0">
              <a:buNone/>
            </a:pPr>
            <a:r>
              <a:rPr lang="tr-TR" dirty="0" smtClean="0"/>
              <a:t>-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DNA’da hasar bulunmuyorsa</a:t>
            </a:r>
            <a:r>
              <a:rPr lang="tr-TR" dirty="0"/>
              <a:t> ve </a:t>
            </a:r>
          </a:p>
          <a:p>
            <a:pPr marL="0" indent="0">
              <a:buNone/>
            </a:pPr>
            <a:r>
              <a:rPr lang="tr-TR" dirty="0" smtClean="0"/>
              <a:t>-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 yeterli büyüklüğe ulaşmışsa </a:t>
            </a:r>
          </a:p>
          <a:p>
            <a:pPr marL="0" indent="0">
              <a:buNone/>
            </a:pPr>
            <a:r>
              <a:rPr lang="tr-TR" dirty="0"/>
              <a:t>                </a:t>
            </a:r>
            <a:r>
              <a:rPr lang="tr-TR" b="1" dirty="0">
                <a:solidFill>
                  <a:srgbClr val="00B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“devam et”</a:t>
            </a:r>
          </a:p>
          <a:p>
            <a:pPr marL="0" indent="0">
              <a:buNone/>
            </a:pPr>
            <a:r>
              <a:rPr lang="tr-TR" dirty="0"/>
              <a:t>               sinyali verilir.</a:t>
            </a:r>
          </a:p>
        </p:txBody>
      </p:sp>
    </p:spTree>
    <p:extLst>
      <p:ext uri="{BB962C8B-B14F-4D97-AF65-F5344CB8AC3E}">
        <p14:creationId xmlns:p14="http://schemas.microsoft.com/office/powerpoint/2010/main" val="46741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➣ G2 </a:t>
            </a:r>
            <a:r>
              <a:rPr lang="tr-TR" b="1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kontrol noktasında;</a:t>
            </a:r>
            <a:br>
              <a:rPr lang="tr-TR" b="1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endParaRPr lang="tr-TR" b="1" dirty="0"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-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DNA hasarı ve 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</a:t>
            </a:r>
            <a:endParaRPr lang="tr-TR" b="1" dirty="0" smtClean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-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Hücrenin büyüklüğü </a:t>
            </a:r>
            <a:endParaRPr lang="tr-TR" b="1" dirty="0" smtClean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dirty="0"/>
              <a:t> 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kontrol </a:t>
            </a:r>
            <a:r>
              <a:rPr lang="tr-TR" dirty="0"/>
              <a:t>edilir.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9202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b="1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➣ M kontrol noktasında;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FontTx/>
              <a:buChar char="-"/>
            </a:pPr>
            <a:r>
              <a:rPr lang="tr-TR" b="1" dirty="0" err="1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Kinetokorların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iğ ipliklerine bağlanma durumu </a:t>
            </a:r>
            <a:r>
              <a:rPr lang="tr-TR" dirty="0" smtClean="0"/>
              <a:t>kontrol edilir.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FontTx/>
              <a:buChar char="-"/>
            </a:pPr>
            <a:r>
              <a:rPr lang="tr-TR" dirty="0" err="1" smtClean="0"/>
              <a:t>Kinetokorlar</a:t>
            </a:r>
            <a:r>
              <a:rPr lang="tr-TR" dirty="0" smtClean="0"/>
              <a:t>, iğ ipliklerine tutunmazsa 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“dur” </a:t>
            </a:r>
            <a:r>
              <a:rPr lang="tr-TR" dirty="0"/>
              <a:t>sinyali verilir </a:t>
            </a:r>
            <a:r>
              <a:rPr lang="tr-TR" dirty="0" smtClean="0"/>
              <a:t>ve </a:t>
            </a:r>
            <a:r>
              <a:rPr lang="tr-TR" b="1" dirty="0" err="1" smtClean="0"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anafaz</a:t>
            </a: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evresi başlamaz. </a:t>
            </a:r>
            <a:endParaRPr lang="tr-TR" b="1" dirty="0" smtClean="0"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>
              <a:buFontTx/>
              <a:buChar char="-"/>
            </a:pPr>
            <a:endParaRPr lang="tr-TR" dirty="0"/>
          </a:p>
          <a:p>
            <a:pPr>
              <a:buFontTx/>
              <a:buChar char="-"/>
            </a:pPr>
            <a:r>
              <a:rPr lang="tr-TR" dirty="0"/>
              <a:t>Bu sinyal, bütün </a:t>
            </a:r>
            <a:r>
              <a:rPr lang="tr-TR" dirty="0" err="1"/>
              <a:t>kinetokorların</a:t>
            </a:r>
            <a:r>
              <a:rPr lang="tr-TR" dirty="0"/>
              <a:t> iğ ipliklerine tutunmasıyla ortadan kalkar.</a:t>
            </a:r>
          </a:p>
          <a:p>
            <a:pPr>
              <a:buFontTx/>
              <a:buChar char="-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76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18440"/>
            <a:ext cx="5544616" cy="5005117"/>
          </a:xfrm>
          <a:ln w="57150">
            <a:solidFill>
              <a:schemeClr val="accent4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1397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Üreme;</a:t>
            </a:r>
            <a:r>
              <a:rPr lang="tr-TR" dirty="0" smtClean="0"/>
              <a:t>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eşeysiz üreme ve eşeyli üreme </a:t>
            </a:r>
            <a:r>
              <a:rPr lang="tr-TR" dirty="0" smtClean="0"/>
              <a:t>olmak üzere 2 kısımda incelenir.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Eşeysiz ve eşeyli üremenin </a:t>
            </a: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temelini </a:t>
            </a:r>
            <a:r>
              <a:rPr lang="tr-TR" dirty="0" smtClean="0"/>
              <a:t>de hücre bölünmeleri oluşturur.</a:t>
            </a:r>
          </a:p>
          <a:p>
            <a:pPr marL="0" indent="0">
              <a:buNone/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dirty="0" smtClean="0"/>
              <a:t>Hücre bölünmesi; </a:t>
            </a:r>
            <a:r>
              <a:rPr lang="tr-TR" b="1" dirty="0" smtClean="0"/>
              <a:t>üreme, büyüme ve gelişmenin</a:t>
            </a:r>
            <a:r>
              <a:rPr lang="tr-TR" dirty="0" smtClean="0"/>
              <a:t> sağlanması için gereklidir.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5854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Hücreler, </a:t>
            </a:r>
            <a:r>
              <a:rPr lang="tr-TR" dirty="0" err="1" smtClean="0"/>
              <a:t>metabolik</a:t>
            </a:r>
            <a:r>
              <a:rPr lang="tr-TR" dirty="0" smtClean="0"/>
              <a:t> olayları sonucu </a:t>
            </a:r>
            <a:r>
              <a:rPr lang="tr-TR" b="1" dirty="0" smtClean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büyür ve bölünerek </a:t>
            </a:r>
            <a:r>
              <a:rPr lang="tr-TR" dirty="0" smtClean="0"/>
              <a:t>çoğalır.</a:t>
            </a:r>
          </a:p>
          <a:p>
            <a:pPr>
              <a:buBlip>
                <a:blip r:embed="rId2"/>
              </a:buBlip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BÜYÜME: </a:t>
            </a:r>
            <a:r>
              <a:rPr lang="tr-TR" dirty="0" smtClean="0"/>
              <a:t>Hücrenin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hacim ve kütle olarak </a:t>
            </a:r>
            <a:r>
              <a:rPr lang="tr-TR" dirty="0" smtClean="0"/>
              <a:t>artışına denir.</a:t>
            </a:r>
          </a:p>
          <a:p>
            <a:pPr>
              <a:buBlip>
                <a:blip r:embed="rId2"/>
              </a:buBlip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b="1" u="sng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Tek hücreli canlılarda </a:t>
            </a:r>
            <a:r>
              <a:rPr lang="tr-TR" dirty="0" smtClean="0"/>
              <a:t>hücre bölünmesi aynı zamanda </a:t>
            </a:r>
            <a:r>
              <a:rPr lang="tr-TR" b="1" dirty="0" smtClean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üreme anlamı </a:t>
            </a:r>
            <a:r>
              <a:rPr lang="tr-TR" dirty="0" smtClean="0"/>
              <a:t>taşır.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9917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020996"/>
            <a:ext cx="5832648" cy="4953523"/>
          </a:xfrm>
          <a:ln w="38100">
            <a:solidFill>
              <a:schemeClr val="accent2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292136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Çok hücreli canlılarda </a:t>
            </a:r>
            <a:r>
              <a:rPr lang="tr-TR" sz="3200" b="1" dirty="0" smtClean="0"/>
              <a:t>hücre bölünmesi şu olaylar için gereklidir: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Büyüme,</a:t>
            </a:r>
          </a:p>
          <a:p>
            <a:pPr marL="0" indent="0">
              <a:buNone/>
            </a:pPr>
            <a:endParaRPr lang="tr-TR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Yaraların iyileşmesi,</a:t>
            </a:r>
          </a:p>
          <a:p>
            <a:pPr>
              <a:buBlip>
                <a:blip r:embed="rId2"/>
              </a:buBlip>
            </a:pPr>
            <a:endParaRPr lang="tr-TR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Yıpranan kısımların onarımı,</a:t>
            </a:r>
          </a:p>
          <a:p>
            <a:pPr>
              <a:buBlip>
                <a:blip r:embed="rId2"/>
              </a:buBlip>
            </a:pPr>
            <a:endParaRPr lang="tr-TR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Gamet (=üreme hücresi )oluşumunun sağlanması</a:t>
            </a:r>
            <a:endParaRPr lang="tr-TR" b="1" dirty="0">
              <a:solidFill>
                <a:schemeClr val="accent2">
                  <a:lumMod val="7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757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1420</Words>
  <Application>Microsoft Office PowerPoint</Application>
  <PresentationFormat>Ekran Gösterisi (4:3)</PresentationFormat>
  <Paragraphs>267</Paragraphs>
  <Slides>59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59</vt:i4>
      </vt:variant>
    </vt:vector>
  </HeadingPairs>
  <TitlesOfParts>
    <vt:vector size="60" baseType="lpstr">
      <vt:lpstr>Ofis Teması</vt:lpstr>
      <vt:lpstr>I. ÜNİTE: ÜREME</vt:lpstr>
      <vt:lpstr>PowerPoint Sunusu</vt:lpstr>
      <vt:lpstr>PowerPoint Sunusu</vt:lpstr>
      <vt:lpstr>PowerPoint Sunusu</vt:lpstr>
      <vt:lpstr>Modern hücre teorisine göre; (Schleıdenn ve Schwann)</vt:lpstr>
      <vt:lpstr>PowerPoint Sunusu</vt:lpstr>
      <vt:lpstr>PowerPoint Sunusu</vt:lpstr>
      <vt:lpstr>PowerPoint Sunusu</vt:lpstr>
      <vt:lpstr>Çok hücreli canlılarda hücre bölünmesi şu olaylar için gereklidir:</vt:lpstr>
      <vt:lpstr>PowerPoint Sunusu</vt:lpstr>
      <vt:lpstr>PowerPoint Sunusu</vt:lpstr>
      <vt:lpstr>Hücrelerin bölünme hızı;</vt:lpstr>
      <vt:lpstr>PowerPoint Sunusu</vt:lpstr>
      <vt:lpstr> Çok hücreli canlılarda hücre bölünmesi vücudun birçok bölümünde yaşam boyu devam eder.  </vt:lpstr>
      <vt:lpstr>Bazı hücrelerin bölünme hızı da şu şekildedir:</vt:lpstr>
      <vt:lpstr>HÜCRE BÖLÜNMESİNİN NEDENLERİ</vt:lpstr>
      <vt:lpstr>PowerPoint Sunusu</vt:lpstr>
      <vt:lpstr>PowerPoint Sunusu</vt:lpstr>
      <vt:lpstr>HÜCRE DÖNGÜSÜ</vt:lpstr>
      <vt:lpstr>Hücre döngüsünün evreleri:</vt:lpstr>
      <vt:lpstr>1.) İNTERFAZ (HAZIRLIK EVRESİ)</vt:lpstr>
      <vt:lpstr>a) G1 EVRESİ:</vt:lpstr>
      <vt:lpstr>b) S EVRESİ:</vt:lpstr>
      <vt:lpstr>c) G2 EVRESİ:</vt:lpstr>
      <vt:lpstr>!!!!</vt:lpstr>
      <vt:lpstr>PowerPoint Sunusu</vt:lpstr>
      <vt:lpstr>PowerPoint Sunusu</vt:lpstr>
      <vt:lpstr>Mitotik evreye geçmeden önce bazı terimleri öğrenelim:</vt:lpstr>
      <vt:lpstr>PowerPoint Sunusu</vt:lpstr>
      <vt:lpstr>PowerPoint Sunusu</vt:lpstr>
      <vt:lpstr>PowerPoint Sunusu</vt:lpstr>
      <vt:lpstr>PowerPoint Sunusu</vt:lpstr>
      <vt:lpstr>PowerPoint Sunusu</vt:lpstr>
      <vt:lpstr>HOMOLOG KROMOZOM: Anne ve babadan gelen, şekil ve büyüklükleri birbirine eşit olan ve aynı karakterlere etki eden genleri aynı bölgede bulunduran kromozomlardır.</vt:lpstr>
      <vt:lpstr>PowerPoint Sunusu</vt:lpstr>
      <vt:lpstr>PowerPoint Sunusu</vt:lpstr>
      <vt:lpstr>PowerPoint Sunusu</vt:lpstr>
      <vt:lpstr>PowerPoint Sunusu</vt:lpstr>
      <vt:lpstr> 2.) Mitotik evre; </vt:lpstr>
      <vt:lpstr>A) ÇEKİRDEK BÖLÜNMESİ (KARYOKİNEZ)</vt:lpstr>
      <vt:lpstr>PROFAZ:</vt:lpstr>
      <vt:lpstr>PowerPoint Sunusu</vt:lpstr>
      <vt:lpstr>METAFAZ</vt:lpstr>
      <vt:lpstr>PowerPoint Sunusu</vt:lpstr>
      <vt:lpstr>ANAFAZ</vt:lpstr>
      <vt:lpstr>PowerPoint Sunusu</vt:lpstr>
      <vt:lpstr>TELOFAZ</vt:lpstr>
      <vt:lpstr>B) SİTOPLAZMA BÖLÜNMESİ  (SİTOKİNEZ)</vt:lpstr>
      <vt:lpstr>PowerPoint Sunusu</vt:lpstr>
      <vt:lpstr>PowerPoint Sunusu</vt:lpstr>
      <vt:lpstr>Mitoz bölünmenin özellikleri:</vt:lpstr>
      <vt:lpstr>PowerPoint Sunusu</vt:lpstr>
      <vt:lpstr>HÜCRE DÖNGÜSÜNÜN KONTROLÜ</vt:lpstr>
      <vt:lpstr>PowerPoint Sunusu</vt:lpstr>
      <vt:lpstr>PowerPoint Sunusu</vt:lpstr>
      <vt:lpstr>➣ G1 kontrol noktasında;</vt:lpstr>
      <vt:lpstr> ➣ G2 kontrol noktasında; </vt:lpstr>
      <vt:lpstr>➣ M kontrol noktasında; 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ÜNİTE: ÜREME</dc:title>
  <dc:creator>Casper</dc:creator>
  <cp:lastModifiedBy>Casper</cp:lastModifiedBy>
  <cp:revision>22</cp:revision>
  <dcterms:created xsi:type="dcterms:W3CDTF">2014-09-16T16:41:19Z</dcterms:created>
  <dcterms:modified xsi:type="dcterms:W3CDTF">2014-09-17T18:49:41Z</dcterms:modified>
</cp:coreProperties>
</file>