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1"/>
  </p:notesMasterIdLst>
  <p:sldIdLst>
    <p:sldId id="272" r:id="rId2"/>
    <p:sldId id="289" r:id="rId3"/>
    <p:sldId id="290" r:id="rId4"/>
    <p:sldId id="293" r:id="rId5"/>
    <p:sldId id="294" r:id="rId6"/>
    <p:sldId id="292" r:id="rId7"/>
    <p:sldId id="295" r:id="rId8"/>
    <p:sldId id="274" r:id="rId9"/>
    <p:sldId id="296" r:id="rId10"/>
    <p:sldId id="297" r:id="rId11"/>
    <p:sldId id="298" r:id="rId12"/>
    <p:sldId id="299" r:id="rId13"/>
    <p:sldId id="300" r:id="rId14"/>
    <p:sldId id="301" r:id="rId15"/>
    <p:sldId id="302" r:id="rId16"/>
    <p:sldId id="303" r:id="rId17"/>
    <p:sldId id="304" r:id="rId18"/>
    <p:sldId id="306" r:id="rId19"/>
    <p:sldId id="305" r:id="rId20"/>
    <p:sldId id="307" r:id="rId21"/>
    <p:sldId id="308" r:id="rId22"/>
    <p:sldId id="309" r:id="rId23"/>
    <p:sldId id="310" r:id="rId24"/>
    <p:sldId id="311" r:id="rId25"/>
    <p:sldId id="316" r:id="rId26"/>
    <p:sldId id="312" r:id="rId27"/>
    <p:sldId id="313" r:id="rId28"/>
    <p:sldId id="315" r:id="rId29"/>
    <p:sldId id="317" r:id="rId30"/>
    <p:sldId id="314" r:id="rId31"/>
    <p:sldId id="318" r:id="rId32"/>
    <p:sldId id="319" r:id="rId33"/>
    <p:sldId id="322" r:id="rId34"/>
    <p:sldId id="323" r:id="rId35"/>
    <p:sldId id="324" r:id="rId36"/>
    <p:sldId id="325" r:id="rId37"/>
    <p:sldId id="326" r:id="rId38"/>
    <p:sldId id="327" r:id="rId39"/>
    <p:sldId id="328" r:id="rId40"/>
    <p:sldId id="277" r:id="rId41"/>
    <p:sldId id="330" r:id="rId42"/>
    <p:sldId id="329" r:id="rId43"/>
    <p:sldId id="331" r:id="rId44"/>
    <p:sldId id="332" r:id="rId45"/>
    <p:sldId id="333" r:id="rId46"/>
    <p:sldId id="334" r:id="rId47"/>
    <p:sldId id="335" r:id="rId48"/>
    <p:sldId id="336" r:id="rId49"/>
    <p:sldId id="278" r:id="rId50"/>
    <p:sldId id="337" r:id="rId51"/>
    <p:sldId id="338" r:id="rId52"/>
    <p:sldId id="339" r:id="rId53"/>
    <p:sldId id="340" r:id="rId54"/>
    <p:sldId id="341" r:id="rId55"/>
    <p:sldId id="342" r:id="rId56"/>
    <p:sldId id="343" r:id="rId57"/>
    <p:sldId id="344" r:id="rId58"/>
    <p:sldId id="345" r:id="rId59"/>
    <p:sldId id="346" r:id="rId60"/>
    <p:sldId id="347" r:id="rId61"/>
    <p:sldId id="348" r:id="rId62"/>
    <p:sldId id="349" r:id="rId63"/>
    <p:sldId id="350" r:id="rId64"/>
    <p:sldId id="351" r:id="rId65"/>
    <p:sldId id="352" r:id="rId66"/>
    <p:sldId id="353" r:id="rId67"/>
    <p:sldId id="354" r:id="rId68"/>
    <p:sldId id="280" r:id="rId69"/>
    <p:sldId id="355" r:id="rId70"/>
    <p:sldId id="356" r:id="rId71"/>
    <p:sldId id="357" r:id="rId72"/>
    <p:sldId id="358" r:id="rId73"/>
    <p:sldId id="359" r:id="rId74"/>
    <p:sldId id="360" r:id="rId75"/>
    <p:sldId id="361" r:id="rId76"/>
    <p:sldId id="362" r:id="rId77"/>
    <p:sldId id="363" r:id="rId78"/>
    <p:sldId id="364" r:id="rId79"/>
    <p:sldId id="365" r:id="rId80"/>
    <p:sldId id="366" r:id="rId81"/>
    <p:sldId id="367" r:id="rId82"/>
    <p:sldId id="368" r:id="rId83"/>
    <p:sldId id="369" r:id="rId84"/>
    <p:sldId id="370" r:id="rId85"/>
    <p:sldId id="371" r:id="rId86"/>
    <p:sldId id="372" r:id="rId87"/>
    <p:sldId id="373" r:id="rId88"/>
    <p:sldId id="374" r:id="rId89"/>
    <p:sldId id="376" r:id="rId90"/>
    <p:sldId id="377" r:id="rId91"/>
    <p:sldId id="378" r:id="rId92"/>
    <p:sldId id="379" r:id="rId93"/>
    <p:sldId id="380" r:id="rId94"/>
    <p:sldId id="381" r:id="rId95"/>
    <p:sldId id="382" r:id="rId96"/>
    <p:sldId id="383" r:id="rId97"/>
    <p:sldId id="384" r:id="rId98"/>
    <p:sldId id="385" r:id="rId99"/>
    <p:sldId id="259" r:id="rId10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474" y="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558A8B-E746-42DB-8BEE-FA9FE1B4EF18}" type="datetimeFigureOut">
              <a:rPr lang="tr-TR" smtClean="0"/>
              <a:t>25.11.2020</a:t>
            </a:fld>
            <a:endParaRPr lang="tr-TR"/>
          </a:p>
        </p:txBody>
      </p:sp>
      <p:sp>
        <p:nvSpPr>
          <p:cNvPr id="4" name="Slayt Resmi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340A7A-BC5B-4917-8140-AA229786DC62}" type="slidenum">
              <a:rPr lang="tr-TR" smtClean="0"/>
              <a:t>‹#›</a:t>
            </a:fld>
            <a:endParaRPr lang="tr-TR"/>
          </a:p>
        </p:txBody>
      </p:sp>
    </p:spTree>
    <p:extLst>
      <p:ext uri="{BB962C8B-B14F-4D97-AF65-F5344CB8AC3E}">
        <p14:creationId xmlns:p14="http://schemas.microsoft.com/office/powerpoint/2010/main" val="42085797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Sorubak.com</a:t>
            </a:r>
          </a:p>
        </p:txBody>
      </p:sp>
      <p:sp>
        <p:nvSpPr>
          <p:cNvPr id="4" name="Slayt Numarası Yer Tutucusu 3"/>
          <p:cNvSpPr>
            <a:spLocks noGrp="1"/>
          </p:cNvSpPr>
          <p:nvPr>
            <p:ph type="sldNum" sz="quarter" idx="5"/>
          </p:nvPr>
        </p:nvSpPr>
        <p:spPr/>
        <p:txBody>
          <a:bodyPr/>
          <a:lstStyle/>
          <a:p>
            <a:fld id="{58340A7A-BC5B-4917-8140-AA229786DC62}" type="slidenum">
              <a:rPr lang="tr-TR" smtClean="0"/>
              <a:t>2</a:t>
            </a:fld>
            <a:endParaRPr lang="tr-TR"/>
          </a:p>
        </p:txBody>
      </p:sp>
    </p:spTree>
    <p:extLst>
      <p:ext uri="{BB962C8B-B14F-4D97-AF65-F5344CB8AC3E}">
        <p14:creationId xmlns:p14="http://schemas.microsoft.com/office/powerpoint/2010/main" val="23494783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25.11.2020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D9F75050-0E15-4C5B-92B0-66D068882F1F}" type="datetimeFigureOut">
              <a:rPr lang="tr-TR" smtClean="0"/>
              <a:pPr/>
              <a:t>25.11.2020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D9F75050-0E15-4C5B-92B0-66D068882F1F}" type="datetimeFigureOut">
              <a:rPr lang="tr-TR" smtClean="0"/>
              <a:pPr/>
              <a:t>25.11.2020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D9F75050-0E15-4C5B-92B0-66D068882F1F}" type="datetimeFigureOut">
              <a:rPr lang="tr-TR" smtClean="0"/>
              <a:pPr/>
              <a:t>25.11.2020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25.11.2020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D9F75050-0E15-4C5B-92B0-66D068882F1F}" type="datetimeFigureOut">
              <a:rPr lang="tr-TR" smtClean="0"/>
              <a:pPr/>
              <a:t>25.11.2020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D9F75050-0E15-4C5B-92B0-66D068882F1F}" type="datetimeFigureOut">
              <a:rPr lang="tr-TR" smtClean="0"/>
              <a:pPr/>
              <a:t>25.11.2020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D9F75050-0E15-4C5B-92B0-66D068882F1F}" type="datetimeFigureOut">
              <a:rPr lang="tr-TR" smtClean="0"/>
              <a:pPr/>
              <a:t>25.11.2020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25.11.2020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25.11.2020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25.11.2020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25.11.2020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1.png"/><Relationship Id="rId2" Type="http://schemas.openxmlformats.org/officeDocument/2006/relationships/image" Target="../media/image7.jpe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21.gif"/></Relationships>
</file>

<file path=ppt/slides/_rels/slide7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22.gif"/></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21.gif"/></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21.gif"/></Relationships>
</file>

<file path=ppt/slides/_rels/slide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img10.hostingpics.net/pics/401007ab.gif"/>
          <p:cNvPicPr>
            <a:picLocks noChangeAspect="1" noChangeArrowheads="1" noCrop="1"/>
          </p:cNvPicPr>
          <p:nvPr/>
        </p:nvPicPr>
        <p:blipFill>
          <a:blip r:embed="rId2" cstate="print"/>
          <a:srcRect/>
          <a:stretch>
            <a:fillRect/>
          </a:stretch>
        </p:blipFill>
        <p:spPr bwMode="auto">
          <a:xfrm>
            <a:off x="251520" y="260648"/>
            <a:ext cx="5580000" cy="5677734"/>
          </a:xfrm>
          <a:prstGeom prst="rect">
            <a:avLst/>
          </a:prstGeom>
          <a:noFill/>
        </p:spPr>
      </p:pic>
      <p:sp>
        <p:nvSpPr>
          <p:cNvPr id="4" name="3 Dikdörtgen Belirtme Çizgisi"/>
          <p:cNvSpPr/>
          <p:nvPr/>
        </p:nvSpPr>
        <p:spPr>
          <a:xfrm>
            <a:off x="4139952" y="404664"/>
            <a:ext cx="4608512" cy="1656184"/>
          </a:xfrm>
          <a:prstGeom prst="wedgeRectCallout">
            <a:avLst>
              <a:gd name="adj1" fmla="val -79773"/>
              <a:gd name="adj2" fmla="val 104121"/>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200" dirty="0">
              <a:solidFill>
                <a:schemeClr val="tx1"/>
              </a:solidFill>
            </a:endParaRPr>
          </a:p>
        </p:txBody>
      </p:sp>
      <p:sp>
        <p:nvSpPr>
          <p:cNvPr id="5" name="4 Dikdörtgen"/>
          <p:cNvSpPr/>
          <p:nvPr/>
        </p:nvSpPr>
        <p:spPr>
          <a:xfrm>
            <a:off x="4211960" y="476672"/>
            <a:ext cx="4320480" cy="1077218"/>
          </a:xfrm>
          <a:prstGeom prst="rect">
            <a:avLst/>
          </a:prstGeom>
        </p:spPr>
        <p:txBody>
          <a:bodyPr wrap="square">
            <a:spAutoFit/>
          </a:bodyPr>
          <a:lstStyle/>
          <a:p>
            <a:pPr algn="ctr"/>
            <a:r>
              <a:rPr lang="tr-TR" sz="3200" dirty="0">
                <a:latin typeface="Arial" pitchFamily="34" charset="0"/>
                <a:cs typeface="Arial" pitchFamily="34" charset="0"/>
              </a:rPr>
              <a:t>MERHABA </a:t>
            </a:r>
          </a:p>
          <a:p>
            <a:pPr algn="ctr"/>
            <a:r>
              <a:rPr lang="tr-TR" sz="3200" dirty="0">
                <a:latin typeface="Arial" pitchFamily="34" charset="0"/>
                <a:cs typeface="Arial" pitchFamily="34" charset="0"/>
              </a:rPr>
              <a:t>ARKADAŞLAR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10.hostingpics.net/pics/401007ab.gif"/>
          <p:cNvPicPr>
            <a:picLocks noChangeAspect="1" noChangeArrowheads="1" noCrop="1"/>
          </p:cNvPicPr>
          <p:nvPr/>
        </p:nvPicPr>
        <p:blipFill>
          <a:blip r:embed="rId2" cstate="print"/>
          <a:srcRect/>
          <a:stretch>
            <a:fillRect/>
          </a:stretch>
        </p:blipFill>
        <p:spPr bwMode="auto">
          <a:xfrm>
            <a:off x="2915816" y="2636912"/>
            <a:ext cx="3832654" cy="3899783"/>
          </a:xfrm>
          <a:prstGeom prst="rect">
            <a:avLst/>
          </a:prstGeom>
          <a:noFill/>
        </p:spPr>
      </p:pic>
      <p:sp>
        <p:nvSpPr>
          <p:cNvPr id="8" name="7 Köşeleri Yuvarlanmış Dikdörtgen Belirtme Çizgisi"/>
          <p:cNvSpPr/>
          <p:nvPr/>
        </p:nvSpPr>
        <p:spPr>
          <a:xfrm>
            <a:off x="539552" y="692696"/>
            <a:ext cx="7668000" cy="2448272"/>
          </a:xfrm>
          <a:prstGeom prst="wedgeRoundRectCallout">
            <a:avLst>
              <a:gd name="adj1" fmla="val -2843"/>
              <a:gd name="adj2" fmla="val 99391"/>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r>
              <a:rPr lang="tr-TR" sz="3200" b="1" dirty="0">
                <a:latin typeface="Arial" pitchFamily="34" charset="0"/>
                <a:cs typeface="Arial" pitchFamily="34" charset="0"/>
              </a:rPr>
              <a:t>Avrupa’daki birçok ülkeler Osmanlı Devletinin tersine </a:t>
            </a:r>
            <a:r>
              <a:rPr lang="tr-TR" sz="3200" b="1" dirty="0">
                <a:solidFill>
                  <a:srgbClr val="FF0000"/>
                </a:solidFill>
                <a:latin typeface="Arial" pitchFamily="34" charset="0"/>
                <a:cs typeface="Arial" pitchFamily="34" charset="0"/>
              </a:rPr>
              <a:t>askeri </a:t>
            </a:r>
            <a:r>
              <a:rPr lang="tr-TR" sz="3200" b="1" dirty="0">
                <a:latin typeface="Arial" pitchFamily="34" charset="0"/>
                <a:cs typeface="Arial" pitchFamily="34" charset="0"/>
              </a:rPr>
              <a:t>ve </a:t>
            </a:r>
            <a:r>
              <a:rPr lang="tr-TR" sz="3200" b="1" dirty="0">
                <a:solidFill>
                  <a:srgbClr val="FF0000"/>
                </a:solidFill>
                <a:latin typeface="Arial" pitchFamily="34" charset="0"/>
                <a:cs typeface="Arial" pitchFamily="34" charset="0"/>
              </a:rPr>
              <a:t>ekonomik</a:t>
            </a:r>
            <a:r>
              <a:rPr lang="tr-TR" sz="3200" b="1" dirty="0">
                <a:latin typeface="Arial" pitchFamily="34" charset="0"/>
                <a:cs typeface="Arial" pitchFamily="34" charset="0"/>
              </a:rPr>
              <a:t> alanlarda geliştiler ve güçlendiler.</a:t>
            </a:r>
            <a:endParaRPr lang="tr-TR" sz="32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10.hostingpics.net/pics/401007ab.gif"/>
          <p:cNvPicPr>
            <a:picLocks noChangeAspect="1" noChangeArrowheads="1" noCrop="1"/>
          </p:cNvPicPr>
          <p:nvPr/>
        </p:nvPicPr>
        <p:blipFill>
          <a:blip r:embed="rId2" cstate="print"/>
          <a:srcRect/>
          <a:stretch>
            <a:fillRect/>
          </a:stretch>
        </p:blipFill>
        <p:spPr bwMode="auto">
          <a:xfrm>
            <a:off x="3275856" y="2958217"/>
            <a:ext cx="3832654" cy="3899783"/>
          </a:xfrm>
          <a:prstGeom prst="rect">
            <a:avLst/>
          </a:prstGeom>
          <a:noFill/>
        </p:spPr>
      </p:pic>
      <p:sp>
        <p:nvSpPr>
          <p:cNvPr id="8" name="7 Köşeleri Yuvarlanmış Dikdörtgen Belirtme Çizgisi"/>
          <p:cNvSpPr/>
          <p:nvPr/>
        </p:nvSpPr>
        <p:spPr>
          <a:xfrm>
            <a:off x="539552" y="692696"/>
            <a:ext cx="8208912" cy="2808312"/>
          </a:xfrm>
          <a:prstGeom prst="wedgeRoundRectCallout">
            <a:avLst>
              <a:gd name="adj1" fmla="val -1643"/>
              <a:gd name="adj2" fmla="val 90374"/>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endParaRPr lang="tr-TR" sz="100" b="1" dirty="0">
              <a:latin typeface="Arial" pitchFamily="34" charset="0"/>
              <a:cs typeface="Arial" pitchFamily="34" charset="0"/>
            </a:endParaRPr>
          </a:p>
          <a:p>
            <a:endParaRPr lang="tr-TR" sz="100" b="1" dirty="0">
              <a:latin typeface="Arial" pitchFamily="34" charset="0"/>
              <a:cs typeface="Arial" pitchFamily="34" charset="0"/>
            </a:endParaRPr>
          </a:p>
          <a:p>
            <a:endParaRPr lang="tr-TR" sz="100" b="1" dirty="0">
              <a:latin typeface="Arial" pitchFamily="34" charset="0"/>
              <a:cs typeface="Arial" pitchFamily="34" charset="0"/>
            </a:endParaRPr>
          </a:p>
          <a:p>
            <a:endParaRPr lang="tr-TR" sz="100" b="1" dirty="0">
              <a:latin typeface="Arial" pitchFamily="34" charset="0"/>
              <a:cs typeface="Arial" pitchFamily="34" charset="0"/>
            </a:endParaRPr>
          </a:p>
          <a:p>
            <a:endParaRPr lang="tr-TR" sz="100" b="1" dirty="0">
              <a:latin typeface="Arial" pitchFamily="34" charset="0"/>
              <a:cs typeface="Arial" pitchFamily="34" charset="0"/>
            </a:endParaRPr>
          </a:p>
          <a:p>
            <a:endParaRPr lang="tr-TR" sz="100" b="1" dirty="0">
              <a:latin typeface="Arial" pitchFamily="34" charset="0"/>
              <a:cs typeface="Arial" pitchFamily="34" charset="0"/>
            </a:endParaRPr>
          </a:p>
          <a:p>
            <a:endParaRPr lang="tr-TR" sz="100" b="1" dirty="0">
              <a:latin typeface="Arial" pitchFamily="34" charset="0"/>
              <a:cs typeface="Arial" pitchFamily="34" charset="0"/>
            </a:endParaRPr>
          </a:p>
          <a:p>
            <a:endParaRPr lang="tr-TR" sz="100" b="1" dirty="0">
              <a:latin typeface="Arial" pitchFamily="34" charset="0"/>
              <a:cs typeface="Arial" pitchFamily="34" charset="0"/>
            </a:endParaRPr>
          </a:p>
          <a:p>
            <a:endParaRPr lang="tr-TR" sz="100" b="1" dirty="0">
              <a:latin typeface="Arial" pitchFamily="34" charset="0"/>
              <a:cs typeface="Arial" pitchFamily="34" charset="0"/>
            </a:endParaRPr>
          </a:p>
          <a:p>
            <a:r>
              <a:rPr lang="tr-TR" sz="2800" b="1" dirty="0">
                <a:latin typeface="Arial" pitchFamily="34" charset="0"/>
                <a:cs typeface="Arial" pitchFamily="34" charset="0"/>
              </a:rPr>
              <a:t>Avrupalı ülkeler bir zamanlar her alanda güçlü olan Osmanlı Devletine </a:t>
            </a:r>
          </a:p>
          <a:p>
            <a:r>
              <a:rPr lang="tr-TR" sz="2800" b="1" dirty="0">
                <a:solidFill>
                  <a:srgbClr val="FF0000"/>
                </a:solidFill>
                <a:latin typeface="Arial" pitchFamily="34" charset="0"/>
                <a:cs typeface="Arial" pitchFamily="34" charset="0"/>
              </a:rPr>
              <a:t>‘’HASTA ADAM‘’  </a:t>
            </a:r>
            <a:r>
              <a:rPr lang="tr-TR" sz="2800" b="1" dirty="0">
                <a:latin typeface="Arial" pitchFamily="34" charset="0"/>
                <a:cs typeface="Arial" pitchFamily="34" charset="0"/>
              </a:rPr>
              <a:t>demeye başlamışlardı.</a:t>
            </a:r>
            <a:endParaRPr lang="tr-TR" sz="2800" dirty="0">
              <a:latin typeface="Arial" pitchFamily="34" charset="0"/>
              <a:cs typeface="Arial" pitchFamily="34" charset="0"/>
            </a:endParaRPr>
          </a:p>
          <a:p>
            <a:r>
              <a:rPr lang="tr-TR" sz="2800" b="1" dirty="0">
                <a:latin typeface="Arial" pitchFamily="34" charset="0"/>
                <a:cs typeface="Arial" pitchFamily="34" charset="0"/>
              </a:rPr>
              <a:t>Bu devletlerin artık tek bir amaçları vardı. </a:t>
            </a:r>
          </a:p>
          <a:p>
            <a:r>
              <a:rPr lang="tr-TR" sz="2800" b="1" dirty="0">
                <a:latin typeface="Arial" pitchFamily="34" charset="0"/>
                <a:cs typeface="Arial" pitchFamily="34" charset="0"/>
              </a:rPr>
              <a:t>Oda Osmanlı Devletinin topraklarını ele geçirmekti.</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10.hostingpics.net/pics/401007ab.gif"/>
          <p:cNvPicPr>
            <a:picLocks noChangeAspect="1" noChangeArrowheads="1" noCrop="1"/>
          </p:cNvPicPr>
          <p:nvPr/>
        </p:nvPicPr>
        <p:blipFill>
          <a:blip r:embed="rId2" cstate="print"/>
          <a:srcRect/>
          <a:stretch>
            <a:fillRect/>
          </a:stretch>
        </p:blipFill>
        <p:spPr bwMode="auto">
          <a:xfrm>
            <a:off x="3275856" y="2958217"/>
            <a:ext cx="3832654" cy="3899783"/>
          </a:xfrm>
          <a:prstGeom prst="rect">
            <a:avLst/>
          </a:prstGeom>
          <a:noFill/>
        </p:spPr>
      </p:pic>
      <p:sp>
        <p:nvSpPr>
          <p:cNvPr id="8" name="7 Köşeleri Yuvarlanmış Dikdörtgen Belirtme Çizgisi"/>
          <p:cNvSpPr/>
          <p:nvPr/>
        </p:nvSpPr>
        <p:spPr>
          <a:xfrm>
            <a:off x="611560" y="692696"/>
            <a:ext cx="8208912" cy="2808312"/>
          </a:xfrm>
          <a:prstGeom prst="wedgeRoundRectCallout">
            <a:avLst>
              <a:gd name="adj1" fmla="val -1643"/>
              <a:gd name="adj2" fmla="val 90374"/>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endParaRPr lang="tr-TR" sz="100" b="1" dirty="0">
              <a:latin typeface="Arial" pitchFamily="34" charset="0"/>
              <a:cs typeface="Arial" pitchFamily="34" charset="0"/>
            </a:endParaRPr>
          </a:p>
          <a:p>
            <a:endParaRPr lang="tr-TR" sz="100" b="1" dirty="0">
              <a:latin typeface="Arial" pitchFamily="34" charset="0"/>
              <a:cs typeface="Arial" pitchFamily="34" charset="0"/>
            </a:endParaRPr>
          </a:p>
          <a:p>
            <a:endParaRPr lang="tr-TR" sz="100" b="1" dirty="0">
              <a:latin typeface="Arial" pitchFamily="34" charset="0"/>
              <a:cs typeface="Arial" pitchFamily="34" charset="0"/>
            </a:endParaRPr>
          </a:p>
          <a:p>
            <a:endParaRPr lang="tr-TR" sz="100" b="1" dirty="0">
              <a:latin typeface="Arial" pitchFamily="34" charset="0"/>
              <a:cs typeface="Arial" pitchFamily="34" charset="0"/>
            </a:endParaRPr>
          </a:p>
          <a:p>
            <a:endParaRPr lang="tr-TR" sz="100" b="1" dirty="0">
              <a:latin typeface="Arial" pitchFamily="34" charset="0"/>
              <a:cs typeface="Arial" pitchFamily="34" charset="0"/>
            </a:endParaRPr>
          </a:p>
          <a:p>
            <a:endParaRPr lang="tr-TR" sz="100" b="1" dirty="0">
              <a:latin typeface="Arial" pitchFamily="34" charset="0"/>
              <a:cs typeface="Arial" pitchFamily="34" charset="0"/>
            </a:endParaRPr>
          </a:p>
          <a:p>
            <a:endParaRPr lang="tr-TR" sz="100" b="1" dirty="0">
              <a:latin typeface="Arial" pitchFamily="34" charset="0"/>
              <a:cs typeface="Arial" pitchFamily="34" charset="0"/>
            </a:endParaRPr>
          </a:p>
          <a:p>
            <a:endParaRPr lang="tr-TR" sz="100" b="1" dirty="0">
              <a:latin typeface="Arial" pitchFamily="34" charset="0"/>
              <a:cs typeface="Arial" pitchFamily="34" charset="0"/>
            </a:endParaRPr>
          </a:p>
          <a:p>
            <a:endParaRPr lang="tr-TR" sz="100" b="1" dirty="0">
              <a:latin typeface="Arial" pitchFamily="34" charset="0"/>
              <a:cs typeface="Arial" pitchFamily="34" charset="0"/>
            </a:endParaRPr>
          </a:p>
          <a:p>
            <a:r>
              <a:rPr lang="tr-TR" sz="3200" b="1" dirty="0">
                <a:latin typeface="Arial" pitchFamily="34" charset="0"/>
                <a:cs typeface="Arial" pitchFamily="34" charset="0"/>
              </a:rPr>
              <a:t>Bunu yapabilmek içinde her şeyi göze almışlardı. İlk harekete geçen ülke </a:t>
            </a:r>
            <a:r>
              <a:rPr lang="tr-TR" sz="3200" b="1" u="sng" dirty="0">
                <a:latin typeface="Arial" pitchFamily="34" charset="0"/>
                <a:cs typeface="Arial" pitchFamily="34" charset="0"/>
              </a:rPr>
              <a:t>İtalıyaydı. </a:t>
            </a:r>
            <a:endParaRPr lang="tr-TR" sz="3200" u="sng" dirty="0">
              <a:latin typeface="Arial" pitchFamily="34" charset="0"/>
              <a:cs typeface="Arial" pitchFamily="34" charset="0"/>
            </a:endParaRPr>
          </a:p>
          <a:p>
            <a:r>
              <a:rPr lang="tr-TR" sz="3200" b="1" dirty="0">
                <a:latin typeface="Arial" pitchFamily="34" charset="0"/>
                <a:cs typeface="Arial" pitchFamily="34" charset="0"/>
              </a:rPr>
              <a:t>İtalyanlar </a:t>
            </a:r>
            <a:r>
              <a:rPr lang="tr-TR" sz="3200" b="1" dirty="0">
                <a:solidFill>
                  <a:srgbClr val="FF0000"/>
                </a:solidFill>
                <a:latin typeface="Arial" pitchFamily="34" charset="0"/>
                <a:cs typeface="Arial" pitchFamily="34" charset="0"/>
              </a:rPr>
              <a:t>Trablusgarp</a:t>
            </a:r>
            <a:r>
              <a:rPr lang="tr-TR" sz="3200" b="1" dirty="0">
                <a:latin typeface="Arial" pitchFamily="34" charset="0"/>
                <a:cs typeface="Arial" pitchFamily="34" charset="0"/>
              </a:rPr>
              <a:t>’a asker çıkararak işgal etmeye başladılar.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755576" y="1412776"/>
            <a:ext cx="7315200" cy="1762125"/>
          </a:xfrm>
          <a:prstGeom prst="rect">
            <a:avLst/>
          </a:prstGeom>
          <a:noFill/>
          <a:ln w="38100">
            <a:solidFill>
              <a:schemeClr val="tx1"/>
            </a:solidFill>
            <a:miter lim="800000"/>
            <a:headEnd/>
            <a:tailEnd/>
          </a:ln>
          <a:effectLst/>
        </p:spPr>
        <p:txBody>
          <a:bodyPr>
            <a:spAutoFit/>
          </a:bodyPr>
          <a:lstStyle/>
          <a:p>
            <a:r>
              <a:rPr lang="tr-TR" sz="4000" b="1" dirty="0">
                <a:solidFill>
                  <a:srgbClr val="FF0000"/>
                </a:solidFill>
                <a:latin typeface="Comic Sans MS" pitchFamily="66" charset="0"/>
              </a:rPr>
              <a:t>    </a:t>
            </a:r>
            <a:r>
              <a:rPr lang="tr-TR" sz="5400" b="1" dirty="0">
                <a:solidFill>
                  <a:srgbClr val="FF0000"/>
                </a:solidFill>
                <a:latin typeface="Arial" pitchFamily="34" charset="0"/>
                <a:cs typeface="Arial" pitchFamily="34" charset="0"/>
              </a:rPr>
              <a:t>TRABLUSGARP</a:t>
            </a:r>
          </a:p>
          <a:p>
            <a:r>
              <a:rPr lang="tr-TR" sz="5400" b="1" dirty="0">
                <a:solidFill>
                  <a:srgbClr val="FF0000"/>
                </a:solidFill>
                <a:latin typeface="Arial" pitchFamily="34" charset="0"/>
                <a:cs typeface="Arial" pitchFamily="34" charset="0"/>
              </a:rPr>
              <a:t>           SAVAŞI</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1699-1913-osmanlc4b1-devleti"/>
          <p:cNvPicPr>
            <a:picLocks noChangeAspect="1" noChangeArrowheads="1"/>
          </p:cNvPicPr>
          <p:nvPr/>
        </p:nvPicPr>
        <p:blipFill>
          <a:blip r:embed="rId2" cstate="print"/>
          <a:srcRect l="3690" t="3816" r="7422" b="7910"/>
          <a:stretch>
            <a:fillRect/>
          </a:stretch>
        </p:blipFill>
        <p:spPr bwMode="auto">
          <a:xfrm>
            <a:off x="0" y="0"/>
            <a:ext cx="9144000" cy="6858000"/>
          </a:xfrm>
          <a:prstGeom prst="rect">
            <a:avLst/>
          </a:prstGeom>
          <a:noFill/>
          <a:ln w="9525">
            <a:noFill/>
            <a:miter lim="800000"/>
            <a:headEnd/>
            <a:tailEnd/>
          </a:ln>
        </p:spPr>
      </p:pic>
      <p:sp>
        <p:nvSpPr>
          <p:cNvPr id="15364" name="Oval 4"/>
          <p:cNvSpPr>
            <a:spLocks noChangeArrowheads="1"/>
          </p:cNvSpPr>
          <p:nvPr/>
        </p:nvSpPr>
        <p:spPr bwMode="auto">
          <a:xfrm>
            <a:off x="1447800" y="4572000"/>
            <a:ext cx="3962400" cy="2286000"/>
          </a:xfrm>
          <a:prstGeom prst="ellipse">
            <a:avLst/>
          </a:prstGeom>
          <a:noFill/>
          <a:ln w="63500">
            <a:solidFill>
              <a:schemeClr val="tx1"/>
            </a:solidFill>
            <a:round/>
            <a:headEnd/>
            <a:tailEnd/>
          </a:ln>
          <a:effectLst/>
        </p:spPr>
        <p:txBody>
          <a:bodyPr wrap="none" anchor="ctr"/>
          <a:lstStyle/>
          <a:p>
            <a:endParaRPr lang="tr-TR"/>
          </a:p>
        </p:txBody>
      </p:sp>
      <p:sp>
        <p:nvSpPr>
          <p:cNvPr id="4" name="3 Sol Ok"/>
          <p:cNvSpPr/>
          <p:nvPr/>
        </p:nvSpPr>
        <p:spPr>
          <a:xfrm rot="16200000">
            <a:off x="2792081" y="4344823"/>
            <a:ext cx="1728192" cy="616626"/>
          </a:xfrm>
          <a:prstGeom prst="lef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5000" fill="hold" grpId="0" nodeType="click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par>
                          <p:cTn id="8" fill="hold">
                            <p:stCondLst>
                              <p:cond delay="2500"/>
                            </p:stCondLst>
                            <p:childTnLst>
                              <p:par>
                                <p:cTn id="9" presetID="8" presetClass="entr" presetSubtype="16" fill="hold" grpId="0" nodeType="afterEffect">
                                  <p:stCondLst>
                                    <p:cond delay="0"/>
                                  </p:stCondLst>
                                  <p:childTnLst>
                                    <p:set>
                                      <p:cBhvr>
                                        <p:cTn id="10" dur="1" fill="hold">
                                          <p:stCondLst>
                                            <p:cond delay="0"/>
                                          </p:stCondLst>
                                        </p:cTn>
                                        <p:tgtEl>
                                          <p:spTgt spid="15364"/>
                                        </p:tgtEl>
                                        <p:attrNameLst>
                                          <p:attrName>style.visibility</p:attrName>
                                        </p:attrNameLst>
                                      </p:cBhvr>
                                      <p:to>
                                        <p:strVal val="visible"/>
                                      </p:to>
                                    </p:set>
                                    <p:animEffect transition="in" filter="diamond(in)">
                                      <p:cBhvr>
                                        <p:cTn id="11" dur="20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nimBg="1"/>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381000" y="304800"/>
            <a:ext cx="8534400" cy="5632311"/>
          </a:xfrm>
          <a:prstGeom prst="rect">
            <a:avLst/>
          </a:prstGeom>
          <a:solidFill>
            <a:srgbClr val="CCFFCC"/>
          </a:solidFill>
          <a:ln w="38100">
            <a:solidFill>
              <a:schemeClr val="tx1"/>
            </a:solidFill>
            <a:miter lim="800000"/>
            <a:headEnd/>
            <a:tailEnd/>
          </a:ln>
          <a:effectLst/>
        </p:spPr>
        <p:txBody>
          <a:bodyPr>
            <a:spAutoFit/>
          </a:bodyPr>
          <a:lstStyle/>
          <a:p>
            <a:r>
              <a:rPr lang="tr-TR" sz="2800" dirty="0">
                <a:latin typeface="Arial" pitchFamily="34" charset="0"/>
                <a:cs typeface="Arial" pitchFamily="34" charset="0"/>
              </a:rPr>
              <a:t>                </a:t>
            </a:r>
            <a:r>
              <a:rPr lang="tr-TR" sz="3600" b="1" u="sng" dirty="0">
                <a:solidFill>
                  <a:srgbClr val="FF0000"/>
                </a:solidFill>
                <a:latin typeface="Arial" pitchFamily="34" charset="0"/>
                <a:cs typeface="Arial" pitchFamily="34" charset="0"/>
              </a:rPr>
              <a:t>TRABLUSGARP SAVAŞI</a:t>
            </a:r>
            <a:r>
              <a:rPr lang="tr-TR" sz="3600" b="1" u="sng" dirty="0">
                <a:latin typeface="Arial" pitchFamily="34" charset="0"/>
                <a:cs typeface="Arial" pitchFamily="34" charset="0"/>
              </a:rPr>
              <a:t> </a:t>
            </a:r>
            <a:endParaRPr lang="tr-TR" sz="3600" b="1" dirty="0">
              <a:latin typeface="Arial" pitchFamily="34" charset="0"/>
              <a:cs typeface="Arial" pitchFamily="34" charset="0"/>
            </a:endParaRPr>
          </a:p>
          <a:p>
            <a:r>
              <a:rPr lang="tr-TR" sz="3600" b="1" dirty="0">
                <a:latin typeface="Arial" pitchFamily="34" charset="0"/>
                <a:cs typeface="Arial" pitchFamily="34" charset="0"/>
              </a:rPr>
              <a:t>İtalya 1911’de Osmanlı Devletine savaş açarak Osmanlı Devletinin sınırları içinde kalan Trablusgarp’ı işgal etti. Mustafa Kemal bu savaşa katıldı. Mustafa Kemal ve Türk askerleri İtalyanlılara karşı başarıyla savaşmışlardır. Fakat </a:t>
            </a:r>
            <a:r>
              <a:rPr lang="tr-TR" sz="3600" b="1" dirty="0">
                <a:solidFill>
                  <a:srgbClr val="FF0000"/>
                </a:solidFill>
                <a:latin typeface="Arial" pitchFamily="34" charset="0"/>
                <a:cs typeface="Arial" pitchFamily="34" charset="0"/>
              </a:rPr>
              <a:t>Balkan Savaşı </a:t>
            </a:r>
            <a:r>
              <a:rPr lang="tr-TR" sz="3600" b="1" dirty="0">
                <a:latin typeface="Arial" pitchFamily="34" charset="0"/>
                <a:cs typeface="Arial" pitchFamily="34" charset="0"/>
              </a:rPr>
              <a:t>çıkması üzerine Osmanlı Devleti İtalya ile barış yapmak zorunda kaldı.</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1699-1913-osmanlc4b1-devleti"/>
          <p:cNvPicPr>
            <a:picLocks noChangeAspect="1" noChangeArrowheads="1"/>
          </p:cNvPicPr>
          <p:nvPr/>
        </p:nvPicPr>
        <p:blipFill>
          <a:blip r:embed="rId2" cstate="print"/>
          <a:srcRect l="3690" t="3816" r="7422" b="7910"/>
          <a:stretch>
            <a:fillRect/>
          </a:stretch>
        </p:blipFill>
        <p:spPr bwMode="auto">
          <a:xfrm>
            <a:off x="0" y="0"/>
            <a:ext cx="9144000" cy="6858000"/>
          </a:xfrm>
          <a:prstGeom prst="rect">
            <a:avLst/>
          </a:prstGeom>
          <a:noFill/>
          <a:ln w="9525">
            <a:noFill/>
            <a:miter lim="800000"/>
            <a:headEnd/>
            <a:tailEnd/>
          </a:ln>
        </p:spPr>
      </p:pic>
      <p:pic>
        <p:nvPicPr>
          <p:cNvPr id="19460" name="Picture 4" descr="untitled"/>
          <p:cNvPicPr>
            <a:picLocks noChangeAspect="1" noChangeArrowheads="1"/>
          </p:cNvPicPr>
          <p:nvPr/>
        </p:nvPicPr>
        <p:blipFill>
          <a:blip r:embed="rId3" cstate="print"/>
          <a:srcRect/>
          <a:stretch>
            <a:fillRect/>
          </a:stretch>
        </p:blipFill>
        <p:spPr bwMode="auto">
          <a:xfrm>
            <a:off x="2514600" y="5105400"/>
            <a:ext cx="1905000" cy="1266825"/>
          </a:xfrm>
          <a:prstGeom prst="rect">
            <a:avLst/>
          </a:prstGeom>
          <a:noFill/>
        </p:spPr>
      </p:pic>
      <p:pic>
        <p:nvPicPr>
          <p:cNvPr id="19461" name="Picture 5" descr="images"/>
          <p:cNvPicPr>
            <a:picLocks noChangeAspect="1" noChangeArrowheads="1"/>
          </p:cNvPicPr>
          <p:nvPr/>
        </p:nvPicPr>
        <p:blipFill>
          <a:blip r:embed="rId4" cstate="print"/>
          <a:srcRect b="4675"/>
          <a:stretch>
            <a:fillRect/>
          </a:stretch>
        </p:blipFill>
        <p:spPr bwMode="auto">
          <a:xfrm>
            <a:off x="2667000" y="5257800"/>
            <a:ext cx="1447800" cy="10350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nodeType="clickEffect">
                                  <p:stCondLst>
                                    <p:cond delay="0"/>
                                  </p:stCondLst>
                                  <p:childTnLst>
                                    <p:animEffect transition="out" filter="box(in)">
                                      <p:cBhvr>
                                        <p:cTn id="6" dur="500"/>
                                        <p:tgtEl>
                                          <p:spTgt spid="19461"/>
                                        </p:tgtEl>
                                      </p:cBhvr>
                                    </p:animEffect>
                                    <p:set>
                                      <p:cBhvr>
                                        <p:cTn id="7" dur="1" fill="hold">
                                          <p:stCondLst>
                                            <p:cond delay="499"/>
                                          </p:stCondLst>
                                        </p:cTn>
                                        <p:tgtEl>
                                          <p:spTgt spid="1946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9460"/>
                                        </p:tgtEl>
                                        <p:attrNameLst>
                                          <p:attrName>style.visibility</p:attrName>
                                        </p:attrNameLst>
                                      </p:cBhvr>
                                      <p:to>
                                        <p:strVal val="visible"/>
                                      </p:to>
                                    </p:set>
                                    <p:animEffect transition="in" filter="box(in)">
                                      <p:cBhvr>
                                        <p:cTn id="12" dur="5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827584" y="1484784"/>
            <a:ext cx="7315200" cy="923330"/>
          </a:xfrm>
          <a:prstGeom prst="rect">
            <a:avLst/>
          </a:prstGeom>
          <a:noFill/>
          <a:ln w="25400">
            <a:solidFill>
              <a:schemeClr val="tx1"/>
            </a:solidFill>
            <a:miter lim="800000"/>
            <a:headEnd/>
            <a:tailEnd/>
          </a:ln>
        </p:spPr>
        <p:txBody>
          <a:bodyPr>
            <a:spAutoFit/>
          </a:bodyPr>
          <a:lstStyle/>
          <a:p>
            <a:r>
              <a:rPr lang="tr-TR" sz="5400" b="1" dirty="0">
                <a:latin typeface="Arial" pitchFamily="34" charset="0"/>
                <a:cs typeface="Arial" pitchFamily="34" charset="0"/>
              </a:rPr>
              <a:t>    </a:t>
            </a:r>
            <a:r>
              <a:rPr lang="tr-TR" sz="5400" b="1" dirty="0">
                <a:solidFill>
                  <a:srgbClr val="FF0000"/>
                </a:solidFill>
                <a:latin typeface="Arial" pitchFamily="34" charset="0"/>
                <a:cs typeface="Arial" pitchFamily="34" charset="0"/>
              </a:rPr>
              <a:t>BALKAN SAVAŞI</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img10.hostingpics.net/pics/401007ab.gif"/>
          <p:cNvPicPr>
            <a:picLocks noChangeAspect="1" noChangeArrowheads="1" noCrop="1"/>
          </p:cNvPicPr>
          <p:nvPr/>
        </p:nvPicPr>
        <p:blipFill>
          <a:blip r:embed="rId2" cstate="print"/>
          <a:srcRect/>
          <a:stretch>
            <a:fillRect/>
          </a:stretch>
        </p:blipFill>
        <p:spPr bwMode="auto">
          <a:xfrm>
            <a:off x="539552" y="764704"/>
            <a:ext cx="4316878" cy="4392488"/>
          </a:xfrm>
          <a:prstGeom prst="rect">
            <a:avLst/>
          </a:prstGeom>
          <a:noFill/>
        </p:spPr>
      </p:pic>
      <p:sp>
        <p:nvSpPr>
          <p:cNvPr id="8" name="7 Köşeleri Yuvarlanmış Dikdörtgen Belirtme Çizgisi"/>
          <p:cNvSpPr/>
          <p:nvPr/>
        </p:nvSpPr>
        <p:spPr>
          <a:xfrm>
            <a:off x="3275856" y="836712"/>
            <a:ext cx="5472608" cy="1152128"/>
          </a:xfrm>
          <a:prstGeom prst="wedgeRoundRectCallout">
            <a:avLst>
              <a:gd name="adj1" fmla="val -61876"/>
              <a:gd name="adj2" fmla="val 116225"/>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r>
              <a:rPr lang="tr-TR" sz="3600" dirty="0">
                <a:solidFill>
                  <a:schemeClr val="tx1"/>
                </a:solidFill>
                <a:latin typeface="Arial" pitchFamily="34" charset="0"/>
                <a:cs typeface="Arial" pitchFamily="34" charset="0"/>
              </a:rPr>
              <a:t>  </a:t>
            </a:r>
            <a:r>
              <a:rPr lang="tr-TR" sz="3600" b="1" dirty="0">
                <a:solidFill>
                  <a:schemeClr val="tx1"/>
                </a:solidFill>
                <a:effectLst>
                  <a:outerShdw blurRad="38100" dist="38100" dir="2700000" algn="tl">
                    <a:srgbClr val="000000">
                      <a:alpha val="43137"/>
                    </a:srgbClr>
                  </a:outerShdw>
                </a:effectLst>
                <a:latin typeface="Arial" pitchFamily="34" charset="0"/>
                <a:cs typeface="Arial" pitchFamily="34" charset="0"/>
              </a:rPr>
              <a:t>Önce Balkan neresi onu haritada görelim.</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1699-1913-osmanlc4b1-devleti"/>
          <p:cNvPicPr>
            <a:picLocks noChangeAspect="1" noChangeArrowheads="1"/>
          </p:cNvPicPr>
          <p:nvPr/>
        </p:nvPicPr>
        <p:blipFill>
          <a:blip r:embed="rId2" cstate="print"/>
          <a:srcRect l="3690" t="3816" r="7422" b="7910"/>
          <a:stretch>
            <a:fillRect/>
          </a:stretch>
        </p:blipFill>
        <p:spPr bwMode="auto">
          <a:xfrm>
            <a:off x="0" y="0"/>
            <a:ext cx="9144000" cy="6858000"/>
          </a:xfrm>
          <a:prstGeom prst="rect">
            <a:avLst/>
          </a:prstGeom>
          <a:noFill/>
          <a:ln w="9525">
            <a:noFill/>
            <a:miter lim="800000"/>
            <a:headEnd/>
            <a:tailEnd/>
          </a:ln>
        </p:spPr>
      </p:pic>
      <p:sp>
        <p:nvSpPr>
          <p:cNvPr id="14339" name="Oval 4"/>
          <p:cNvSpPr>
            <a:spLocks noChangeArrowheads="1"/>
          </p:cNvSpPr>
          <p:nvPr/>
        </p:nvSpPr>
        <p:spPr bwMode="auto">
          <a:xfrm>
            <a:off x="3779912" y="1772816"/>
            <a:ext cx="1676400" cy="2438400"/>
          </a:xfrm>
          <a:prstGeom prst="ellipse">
            <a:avLst/>
          </a:prstGeom>
          <a:noFill/>
          <a:ln w="63500">
            <a:solidFill>
              <a:srgbClr val="FFFF00"/>
            </a:solidFill>
            <a:round/>
            <a:headEnd/>
            <a:tailEnd/>
          </a:ln>
        </p:spPr>
        <p:txBody>
          <a:bodyPr wrap="none" anchor="ctr"/>
          <a:lstStyle/>
          <a:p>
            <a:endParaRPr lang="tr-TR"/>
          </a:p>
        </p:txBody>
      </p:sp>
      <p:pic>
        <p:nvPicPr>
          <p:cNvPr id="14340" name="Picture 4" descr="untitled"/>
          <p:cNvPicPr>
            <a:picLocks noChangeAspect="1" noChangeArrowheads="1"/>
          </p:cNvPicPr>
          <p:nvPr/>
        </p:nvPicPr>
        <p:blipFill>
          <a:blip r:embed="rId3" cstate="print"/>
          <a:srcRect/>
          <a:stretch>
            <a:fillRect/>
          </a:stretch>
        </p:blipFill>
        <p:spPr bwMode="auto">
          <a:xfrm>
            <a:off x="2362200" y="5105400"/>
            <a:ext cx="1905000" cy="126682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img10.hostingpics.net/pics/401007ab.gif"/>
          <p:cNvPicPr>
            <a:picLocks noChangeAspect="1" noChangeArrowheads="1" noCrop="1"/>
          </p:cNvPicPr>
          <p:nvPr/>
        </p:nvPicPr>
        <p:blipFill>
          <a:blip r:embed="rId3" cstate="print"/>
          <a:srcRect/>
          <a:stretch>
            <a:fillRect/>
          </a:stretch>
        </p:blipFill>
        <p:spPr bwMode="auto">
          <a:xfrm>
            <a:off x="539552" y="764704"/>
            <a:ext cx="4316878" cy="4392488"/>
          </a:xfrm>
          <a:prstGeom prst="rect">
            <a:avLst/>
          </a:prstGeom>
          <a:noFill/>
        </p:spPr>
      </p:pic>
      <p:sp>
        <p:nvSpPr>
          <p:cNvPr id="8" name="7 Köşeleri Yuvarlanmış Dikdörtgen Belirtme Çizgisi"/>
          <p:cNvSpPr/>
          <p:nvPr/>
        </p:nvSpPr>
        <p:spPr>
          <a:xfrm>
            <a:off x="3707904" y="836712"/>
            <a:ext cx="4536504" cy="1152128"/>
          </a:xfrm>
          <a:prstGeom prst="wedgeRoundRectCallout">
            <a:avLst>
              <a:gd name="adj1" fmla="val -72929"/>
              <a:gd name="adj2" fmla="val 121109"/>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r>
              <a:rPr lang="tr-TR" sz="3600" dirty="0">
                <a:solidFill>
                  <a:schemeClr val="tx1"/>
                </a:solidFill>
                <a:latin typeface="Arial" pitchFamily="34" charset="0"/>
                <a:cs typeface="Arial" pitchFamily="34" charset="0"/>
              </a:rPr>
              <a:t>    </a:t>
            </a:r>
            <a:r>
              <a:rPr lang="tr-TR" sz="3600" b="1" dirty="0">
                <a:solidFill>
                  <a:schemeClr val="tx1"/>
                </a:solidFill>
                <a:effectLst>
                  <a:outerShdw blurRad="38100" dist="38100" dir="2700000" algn="tl">
                    <a:srgbClr val="000000">
                      <a:alpha val="43137"/>
                    </a:srgbClr>
                  </a:outerShdw>
                </a:effectLst>
                <a:latin typeface="Arial" pitchFamily="34" charset="0"/>
                <a:cs typeface="Arial" pitchFamily="34" charset="0"/>
              </a:rPr>
              <a:t>SİZLERE BAZI SORULARIM VAR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img10.hostingpics.net/pics/401007ab.gif"/>
          <p:cNvPicPr>
            <a:picLocks noChangeAspect="1" noChangeArrowheads="1" noCrop="1"/>
          </p:cNvPicPr>
          <p:nvPr/>
        </p:nvPicPr>
        <p:blipFill>
          <a:blip r:embed="rId2" cstate="print"/>
          <a:srcRect/>
          <a:stretch>
            <a:fillRect/>
          </a:stretch>
        </p:blipFill>
        <p:spPr bwMode="auto">
          <a:xfrm>
            <a:off x="0" y="1556792"/>
            <a:ext cx="4316878" cy="4392488"/>
          </a:xfrm>
          <a:prstGeom prst="rect">
            <a:avLst/>
          </a:prstGeom>
          <a:noFill/>
        </p:spPr>
      </p:pic>
      <p:sp>
        <p:nvSpPr>
          <p:cNvPr id="8" name="7 Köşeleri Yuvarlanmış Dikdörtgen Belirtme Çizgisi"/>
          <p:cNvSpPr/>
          <p:nvPr/>
        </p:nvSpPr>
        <p:spPr>
          <a:xfrm>
            <a:off x="2411760" y="836712"/>
            <a:ext cx="6336704" cy="1656184"/>
          </a:xfrm>
          <a:prstGeom prst="wedgeRoundRectCallout">
            <a:avLst>
              <a:gd name="adj1" fmla="val -51220"/>
              <a:gd name="adj2" fmla="val 99237"/>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r>
              <a:rPr lang="tr-TR" sz="3600" b="1" dirty="0">
                <a:solidFill>
                  <a:schemeClr val="tx1"/>
                </a:solidFill>
                <a:effectLst>
                  <a:outerShdw blurRad="38100" dist="38100" dir="2700000" algn="tl">
                    <a:srgbClr val="000000">
                      <a:alpha val="43137"/>
                    </a:srgbClr>
                  </a:outerShdw>
                </a:effectLst>
                <a:latin typeface="Arial" pitchFamily="34" charset="0"/>
                <a:cs typeface="Arial" pitchFamily="34" charset="0"/>
              </a:rPr>
              <a:t>Sizce Balkan Savaşının çıkmasının sebebi ne olabilir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683568" y="476672"/>
            <a:ext cx="7128792" cy="646331"/>
          </a:xfrm>
          <a:prstGeom prst="rect">
            <a:avLst/>
          </a:prstGeom>
          <a:noFill/>
          <a:ln w="38100">
            <a:noFill/>
            <a:miter lim="800000"/>
            <a:headEnd/>
            <a:tailEnd/>
          </a:ln>
        </p:spPr>
        <p:txBody>
          <a:bodyPr wrap="square">
            <a:spAutoFit/>
          </a:bodyPr>
          <a:lstStyle/>
          <a:p>
            <a:r>
              <a:rPr lang="tr-TR" dirty="0"/>
              <a:t> </a:t>
            </a:r>
            <a:r>
              <a:rPr lang="tr-TR" sz="3600" b="1" u="sng" dirty="0">
                <a:solidFill>
                  <a:srgbClr val="FF0000"/>
                </a:solidFill>
                <a:latin typeface="Arial" pitchFamily="34" charset="0"/>
                <a:cs typeface="Arial" pitchFamily="34" charset="0"/>
              </a:rPr>
              <a:t>Balkan Savaşının Çıkış Sebebi</a:t>
            </a:r>
            <a:endParaRPr lang="tr-TR" sz="3600" u="sng" dirty="0">
              <a:solidFill>
                <a:srgbClr val="FF0000"/>
              </a:solidFill>
              <a:latin typeface="Arial" pitchFamily="34" charset="0"/>
              <a:cs typeface="Arial" pitchFamily="34" charset="0"/>
            </a:endParaRPr>
          </a:p>
        </p:txBody>
      </p:sp>
      <p:sp>
        <p:nvSpPr>
          <p:cNvPr id="15363" name="Rectangle 5"/>
          <p:cNvSpPr>
            <a:spLocks noChangeArrowheads="1"/>
          </p:cNvSpPr>
          <p:nvPr/>
        </p:nvSpPr>
        <p:spPr bwMode="auto">
          <a:xfrm>
            <a:off x="467544" y="1268760"/>
            <a:ext cx="8155632" cy="3970318"/>
          </a:xfrm>
          <a:prstGeom prst="rect">
            <a:avLst/>
          </a:prstGeom>
          <a:noFill/>
          <a:ln w="38100">
            <a:noFill/>
            <a:miter lim="800000"/>
            <a:headEnd/>
            <a:tailEnd/>
          </a:ln>
        </p:spPr>
        <p:txBody>
          <a:bodyPr wrap="square">
            <a:spAutoFit/>
          </a:bodyPr>
          <a:lstStyle/>
          <a:p>
            <a:r>
              <a:rPr lang="tr-TR" dirty="0"/>
              <a:t> </a:t>
            </a:r>
            <a:r>
              <a:rPr lang="tr-TR" sz="3600" b="1" dirty="0">
                <a:latin typeface="Arial" pitchFamily="34" charset="0"/>
                <a:cs typeface="Arial" pitchFamily="34" charset="0"/>
              </a:rPr>
              <a:t>Osmanlı Devleti altında yaşayan yabancı milletler artık özgürlüklerini  ( bağımsızlıklarını ) istiyorlardı.</a:t>
            </a:r>
          </a:p>
          <a:p>
            <a:r>
              <a:rPr lang="tr-TR" sz="3600" b="1" dirty="0">
                <a:latin typeface="Arial" pitchFamily="34" charset="0"/>
                <a:cs typeface="Arial" pitchFamily="34" charset="0"/>
              </a:rPr>
              <a:t>Bunun içinde Osmanlı Devletine karşı ayaklanmaya başladılar.</a:t>
            </a:r>
          </a:p>
          <a:p>
            <a:r>
              <a:rPr lang="tr-TR" sz="3600" b="1" dirty="0">
                <a:latin typeface="Arial" pitchFamily="34" charset="0"/>
                <a:cs typeface="Arial" pitchFamily="34" charset="0"/>
              </a:rPr>
              <a:t>Amaçlarına ulaşmak içinde savaş açtılar.</a:t>
            </a:r>
            <a:endParaRPr lang="tr-TR" sz="3600" dirty="0">
              <a:latin typeface="Arial" pitchFamily="34" charset="0"/>
              <a:cs typeface="Arial"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img10.hostingpics.net/pics/401007ab.gif"/>
          <p:cNvPicPr>
            <a:picLocks noChangeAspect="1" noChangeArrowheads="1" noCrop="1"/>
          </p:cNvPicPr>
          <p:nvPr/>
        </p:nvPicPr>
        <p:blipFill>
          <a:blip r:embed="rId2" cstate="print"/>
          <a:srcRect/>
          <a:stretch>
            <a:fillRect/>
          </a:stretch>
        </p:blipFill>
        <p:spPr bwMode="auto">
          <a:xfrm>
            <a:off x="0" y="1556792"/>
            <a:ext cx="4316878" cy="4392488"/>
          </a:xfrm>
          <a:prstGeom prst="rect">
            <a:avLst/>
          </a:prstGeom>
          <a:noFill/>
        </p:spPr>
      </p:pic>
      <p:sp>
        <p:nvSpPr>
          <p:cNvPr id="8" name="7 Köşeleri Yuvarlanmış Dikdörtgen Belirtme Çizgisi"/>
          <p:cNvSpPr/>
          <p:nvPr/>
        </p:nvSpPr>
        <p:spPr>
          <a:xfrm>
            <a:off x="2411760" y="836712"/>
            <a:ext cx="6336704" cy="1656184"/>
          </a:xfrm>
          <a:prstGeom prst="wedgeRoundRectCallout">
            <a:avLst>
              <a:gd name="adj1" fmla="val -51220"/>
              <a:gd name="adj2" fmla="val 99237"/>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r>
              <a:rPr lang="tr-TR" sz="3600" b="1" dirty="0">
                <a:solidFill>
                  <a:schemeClr val="tx1"/>
                </a:solidFill>
                <a:effectLst>
                  <a:outerShdw blurRad="38100" dist="38100" dir="2700000" algn="tl">
                    <a:srgbClr val="000000">
                      <a:alpha val="43137"/>
                    </a:srgbClr>
                  </a:outerShdw>
                </a:effectLst>
                <a:latin typeface="Arial" pitchFamily="34" charset="0"/>
                <a:cs typeface="Arial" pitchFamily="34" charset="0"/>
              </a:rPr>
              <a:t>Bağımsızlıklarını isteyen ve Balkan Savaşırın çıkaran ülkeleri görelim şimdi.</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304800" y="457200"/>
            <a:ext cx="8534400" cy="1778000"/>
          </a:xfrm>
          <a:prstGeom prst="rect">
            <a:avLst/>
          </a:prstGeom>
          <a:solidFill>
            <a:srgbClr val="CCFFCC"/>
          </a:solidFill>
          <a:ln w="38100">
            <a:solidFill>
              <a:schemeClr val="tx1"/>
            </a:solidFill>
            <a:miter lim="800000"/>
            <a:headEnd/>
            <a:tailEnd/>
          </a:ln>
        </p:spPr>
        <p:txBody>
          <a:bodyPr>
            <a:spAutoFit/>
          </a:bodyPr>
          <a:lstStyle/>
          <a:p>
            <a:r>
              <a:rPr lang="tr-TR" dirty="0"/>
              <a:t> </a:t>
            </a:r>
            <a:r>
              <a:rPr lang="tr-TR" sz="3600" b="1" dirty="0">
                <a:latin typeface="Arial" pitchFamily="34" charset="0"/>
                <a:cs typeface="Arial" pitchFamily="34" charset="0"/>
              </a:rPr>
              <a:t>Osmanlı Devleti, Balkan Savaşında </a:t>
            </a:r>
          </a:p>
          <a:p>
            <a:r>
              <a:rPr lang="tr-TR" sz="3600" b="1" dirty="0">
                <a:latin typeface="Arial" pitchFamily="34" charset="0"/>
                <a:cs typeface="Arial" pitchFamily="34" charset="0"/>
              </a:rPr>
              <a:t>4 ülkeye karşı savaşmak zorunda kaldı.</a:t>
            </a:r>
            <a:r>
              <a:rPr lang="tr-TR" sz="3600" dirty="0">
                <a:latin typeface="Arial" pitchFamily="34" charset="0"/>
                <a:cs typeface="Arial" pitchFamily="34" charset="0"/>
              </a:rPr>
              <a:t> </a:t>
            </a:r>
          </a:p>
        </p:txBody>
      </p:sp>
      <p:sp>
        <p:nvSpPr>
          <p:cNvPr id="18435" name="Text Box 3"/>
          <p:cNvSpPr txBox="1">
            <a:spLocks noChangeArrowheads="1"/>
          </p:cNvSpPr>
          <p:nvPr/>
        </p:nvSpPr>
        <p:spPr bwMode="auto">
          <a:xfrm>
            <a:off x="381000" y="2438400"/>
            <a:ext cx="8382000" cy="666750"/>
          </a:xfrm>
          <a:prstGeom prst="rect">
            <a:avLst/>
          </a:prstGeom>
          <a:solidFill>
            <a:srgbClr val="00FF00">
              <a:alpha val="47000"/>
            </a:srgbClr>
          </a:solidFill>
          <a:ln w="25400">
            <a:solidFill>
              <a:schemeClr val="tx1"/>
            </a:solidFill>
            <a:miter lim="800000"/>
            <a:headEnd/>
            <a:tailEnd/>
          </a:ln>
          <a:effectLst/>
        </p:spPr>
        <p:txBody>
          <a:bodyPr>
            <a:spAutoFit/>
          </a:bodyPr>
          <a:lstStyle/>
          <a:p>
            <a:pPr marL="342900" indent="-342900">
              <a:defRPr/>
            </a:pPr>
            <a:r>
              <a:rPr lang="tr-TR" sz="3600" b="1" dirty="0">
                <a:effectLst>
                  <a:outerShdw blurRad="38100" dist="38100" dir="2700000" algn="tl">
                    <a:srgbClr val="FFFFFF"/>
                  </a:outerShdw>
                </a:effectLst>
                <a:latin typeface="Arial" pitchFamily="34" charset="0"/>
                <a:cs typeface="Arial" pitchFamily="34" charset="0"/>
              </a:rPr>
              <a:t>1-)</a:t>
            </a:r>
            <a:r>
              <a:rPr lang="tr-TR" sz="3200" b="1" dirty="0">
                <a:effectLst>
                  <a:outerShdw blurRad="38100" dist="38100" dir="2700000" algn="tl">
                    <a:srgbClr val="FFFFFF"/>
                  </a:outerShdw>
                </a:effectLst>
                <a:latin typeface="Arial" pitchFamily="34" charset="0"/>
                <a:cs typeface="Arial" pitchFamily="34" charset="0"/>
              </a:rPr>
              <a:t> </a:t>
            </a:r>
            <a:r>
              <a:rPr lang="tr-TR" sz="3600" b="1" dirty="0">
                <a:effectLst>
                  <a:outerShdw blurRad="38100" dist="38100" dir="2700000" algn="tl">
                    <a:srgbClr val="FFFFFF"/>
                  </a:outerShdw>
                </a:effectLst>
                <a:latin typeface="Arial" pitchFamily="34" charset="0"/>
                <a:cs typeface="Arial" pitchFamily="34" charset="0"/>
              </a:rPr>
              <a:t>Bulgaristan Krallığı</a:t>
            </a:r>
          </a:p>
        </p:txBody>
      </p:sp>
      <p:sp>
        <p:nvSpPr>
          <p:cNvPr id="18436" name="Text Box 4"/>
          <p:cNvSpPr txBox="1">
            <a:spLocks noChangeArrowheads="1"/>
          </p:cNvSpPr>
          <p:nvPr/>
        </p:nvSpPr>
        <p:spPr bwMode="auto">
          <a:xfrm>
            <a:off x="381000" y="3429000"/>
            <a:ext cx="8382000" cy="666750"/>
          </a:xfrm>
          <a:prstGeom prst="rect">
            <a:avLst/>
          </a:prstGeom>
          <a:solidFill>
            <a:srgbClr val="00FF00">
              <a:alpha val="47000"/>
            </a:srgbClr>
          </a:solidFill>
          <a:ln w="25400">
            <a:solidFill>
              <a:schemeClr val="tx1"/>
            </a:solidFill>
            <a:miter lim="800000"/>
            <a:headEnd/>
            <a:tailEnd/>
          </a:ln>
          <a:effectLst/>
        </p:spPr>
        <p:txBody>
          <a:bodyPr>
            <a:spAutoFit/>
          </a:bodyPr>
          <a:lstStyle/>
          <a:p>
            <a:pPr marL="342900" indent="-342900">
              <a:defRPr/>
            </a:pPr>
            <a:r>
              <a:rPr lang="tr-TR" sz="3600" b="1" dirty="0">
                <a:effectLst>
                  <a:outerShdw blurRad="38100" dist="38100" dir="2700000" algn="tl">
                    <a:srgbClr val="FFFFFF"/>
                  </a:outerShdw>
                </a:effectLst>
                <a:latin typeface="Arial" pitchFamily="34" charset="0"/>
                <a:cs typeface="Arial" pitchFamily="34" charset="0"/>
              </a:rPr>
              <a:t>2-)</a:t>
            </a:r>
            <a:r>
              <a:rPr lang="tr-TR" sz="3200" b="1" dirty="0">
                <a:effectLst>
                  <a:outerShdw blurRad="38100" dist="38100" dir="2700000" algn="tl">
                    <a:srgbClr val="FFFFFF"/>
                  </a:outerShdw>
                </a:effectLst>
                <a:latin typeface="Arial" pitchFamily="34" charset="0"/>
                <a:cs typeface="Arial" pitchFamily="34" charset="0"/>
              </a:rPr>
              <a:t> </a:t>
            </a:r>
            <a:r>
              <a:rPr lang="tr-TR" sz="3600" b="1" dirty="0">
                <a:effectLst>
                  <a:outerShdw blurRad="38100" dist="38100" dir="2700000" algn="tl">
                    <a:srgbClr val="FFFFFF"/>
                  </a:outerShdw>
                </a:effectLst>
                <a:latin typeface="Arial" pitchFamily="34" charset="0"/>
                <a:cs typeface="Arial" pitchFamily="34" charset="0"/>
              </a:rPr>
              <a:t>Sırbistan Krallığı</a:t>
            </a:r>
          </a:p>
        </p:txBody>
      </p:sp>
      <p:sp>
        <p:nvSpPr>
          <p:cNvPr id="18437" name="Text Box 5"/>
          <p:cNvSpPr txBox="1">
            <a:spLocks noChangeArrowheads="1"/>
          </p:cNvSpPr>
          <p:nvPr/>
        </p:nvSpPr>
        <p:spPr bwMode="auto">
          <a:xfrm>
            <a:off x="381000" y="4343400"/>
            <a:ext cx="8382000" cy="666750"/>
          </a:xfrm>
          <a:prstGeom prst="rect">
            <a:avLst/>
          </a:prstGeom>
          <a:solidFill>
            <a:srgbClr val="00FF00">
              <a:alpha val="47000"/>
            </a:srgbClr>
          </a:solidFill>
          <a:ln w="25400">
            <a:solidFill>
              <a:schemeClr val="tx1"/>
            </a:solidFill>
            <a:miter lim="800000"/>
            <a:headEnd/>
            <a:tailEnd/>
          </a:ln>
          <a:effectLst/>
        </p:spPr>
        <p:txBody>
          <a:bodyPr>
            <a:spAutoFit/>
          </a:bodyPr>
          <a:lstStyle/>
          <a:p>
            <a:pPr marL="342900" indent="-342900">
              <a:defRPr/>
            </a:pPr>
            <a:r>
              <a:rPr lang="tr-TR" sz="3600" b="1" dirty="0">
                <a:effectLst>
                  <a:outerShdw blurRad="38100" dist="38100" dir="2700000" algn="tl">
                    <a:srgbClr val="FFFFFF"/>
                  </a:outerShdw>
                </a:effectLst>
                <a:latin typeface="Arial" pitchFamily="34" charset="0"/>
                <a:cs typeface="Arial" pitchFamily="34" charset="0"/>
              </a:rPr>
              <a:t>3-)</a:t>
            </a:r>
            <a:r>
              <a:rPr lang="tr-TR" sz="3200" b="1" dirty="0">
                <a:effectLst>
                  <a:outerShdw blurRad="38100" dist="38100" dir="2700000" algn="tl">
                    <a:srgbClr val="FFFFFF"/>
                  </a:outerShdw>
                </a:effectLst>
                <a:latin typeface="Arial" pitchFamily="34" charset="0"/>
                <a:cs typeface="Arial" pitchFamily="34" charset="0"/>
              </a:rPr>
              <a:t> </a:t>
            </a:r>
            <a:r>
              <a:rPr lang="tr-TR" sz="3600" b="1" dirty="0">
                <a:effectLst>
                  <a:outerShdw blurRad="38100" dist="38100" dir="2700000" algn="tl">
                    <a:srgbClr val="FFFFFF"/>
                  </a:outerShdw>
                </a:effectLst>
                <a:latin typeface="Arial" pitchFamily="34" charset="0"/>
                <a:cs typeface="Arial" pitchFamily="34" charset="0"/>
              </a:rPr>
              <a:t>Yunanistan Krallığı</a:t>
            </a:r>
          </a:p>
        </p:txBody>
      </p:sp>
      <p:sp>
        <p:nvSpPr>
          <p:cNvPr id="18438" name="Text Box 6"/>
          <p:cNvSpPr txBox="1">
            <a:spLocks noChangeArrowheads="1"/>
          </p:cNvSpPr>
          <p:nvPr/>
        </p:nvSpPr>
        <p:spPr bwMode="auto">
          <a:xfrm>
            <a:off x="381000" y="5334000"/>
            <a:ext cx="8382000" cy="666750"/>
          </a:xfrm>
          <a:prstGeom prst="rect">
            <a:avLst/>
          </a:prstGeom>
          <a:solidFill>
            <a:srgbClr val="00FF00">
              <a:alpha val="47000"/>
            </a:srgbClr>
          </a:solidFill>
          <a:ln w="25400">
            <a:solidFill>
              <a:schemeClr val="tx1"/>
            </a:solidFill>
            <a:miter lim="800000"/>
            <a:headEnd/>
            <a:tailEnd/>
          </a:ln>
          <a:effectLst/>
        </p:spPr>
        <p:txBody>
          <a:bodyPr>
            <a:spAutoFit/>
          </a:bodyPr>
          <a:lstStyle/>
          <a:p>
            <a:pPr marL="342900" indent="-342900">
              <a:defRPr/>
            </a:pPr>
            <a:r>
              <a:rPr lang="tr-TR" sz="3600" b="1" dirty="0">
                <a:effectLst>
                  <a:outerShdw blurRad="38100" dist="38100" dir="2700000" algn="tl">
                    <a:srgbClr val="FFFFFF"/>
                  </a:outerShdw>
                </a:effectLst>
                <a:latin typeface="Arial" pitchFamily="34" charset="0"/>
                <a:cs typeface="Arial" pitchFamily="34" charset="0"/>
              </a:rPr>
              <a:t>4-)</a:t>
            </a:r>
            <a:r>
              <a:rPr lang="tr-TR" sz="3200" b="1" dirty="0">
                <a:effectLst>
                  <a:outerShdw blurRad="38100" dist="38100" dir="2700000" algn="tl">
                    <a:srgbClr val="FFFFFF"/>
                  </a:outerShdw>
                </a:effectLst>
                <a:latin typeface="Arial" pitchFamily="34" charset="0"/>
                <a:cs typeface="Arial" pitchFamily="34" charset="0"/>
              </a:rPr>
              <a:t> </a:t>
            </a:r>
            <a:r>
              <a:rPr lang="tr-TR" sz="3600" b="1" dirty="0">
                <a:effectLst>
                  <a:outerShdw blurRad="38100" dist="38100" dir="2700000" algn="tl">
                    <a:srgbClr val="FFFFFF"/>
                  </a:outerShdw>
                </a:effectLst>
                <a:latin typeface="Arial" pitchFamily="34" charset="0"/>
                <a:cs typeface="Arial" pitchFamily="34" charset="0"/>
              </a:rPr>
              <a:t>Karadağ Krallığı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box(in)">
                                      <p:cBhvr>
                                        <p:cTn id="7" dur="500"/>
                                        <p:tgtEl>
                                          <p:spTgt spid="1843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8436"/>
                                        </p:tgtEl>
                                        <p:attrNameLst>
                                          <p:attrName>style.visibility</p:attrName>
                                        </p:attrNameLst>
                                      </p:cBhvr>
                                      <p:to>
                                        <p:strVal val="visible"/>
                                      </p:to>
                                    </p:set>
                                    <p:animEffect transition="in" filter="box(in)">
                                      <p:cBhvr>
                                        <p:cTn id="12" dur="500"/>
                                        <p:tgtEl>
                                          <p:spTgt spid="1843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8437"/>
                                        </p:tgtEl>
                                        <p:attrNameLst>
                                          <p:attrName>style.visibility</p:attrName>
                                        </p:attrNameLst>
                                      </p:cBhvr>
                                      <p:to>
                                        <p:strVal val="visible"/>
                                      </p:to>
                                    </p:set>
                                    <p:animEffect transition="in" filter="box(in)">
                                      <p:cBhvr>
                                        <p:cTn id="17" dur="500"/>
                                        <p:tgtEl>
                                          <p:spTgt spid="1843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8438"/>
                                        </p:tgtEl>
                                        <p:attrNameLst>
                                          <p:attrName>style.visibility</p:attrName>
                                        </p:attrNameLst>
                                      </p:cBhvr>
                                      <p:to>
                                        <p:strVal val="visible"/>
                                      </p:to>
                                    </p:set>
                                    <p:animEffect transition="in" filter="box(in)">
                                      <p:cBhvr>
                                        <p:cTn id="22" dur="500"/>
                                        <p:tgtEl>
                                          <p:spTgt spid="18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nimBg="1"/>
      <p:bldP spid="18436" grpId="0" animBg="1"/>
      <p:bldP spid="18437" grpId="0" animBg="1"/>
      <p:bldP spid="1843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img10.hostingpics.net/pics/401007ab.gif"/>
          <p:cNvPicPr>
            <a:picLocks noChangeAspect="1" noChangeArrowheads="1" noCrop="1"/>
          </p:cNvPicPr>
          <p:nvPr/>
        </p:nvPicPr>
        <p:blipFill>
          <a:blip r:embed="rId2" cstate="print"/>
          <a:srcRect/>
          <a:stretch>
            <a:fillRect/>
          </a:stretch>
        </p:blipFill>
        <p:spPr bwMode="auto">
          <a:xfrm>
            <a:off x="0" y="1556792"/>
            <a:ext cx="4316878" cy="4392488"/>
          </a:xfrm>
          <a:prstGeom prst="rect">
            <a:avLst/>
          </a:prstGeom>
          <a:noFill/>
        </p:spPr>
      </p:pic>
      <p:sp>
        <p:nvSpPr>
          <p:cNvPr id="8" name="7 Köşeleri Yuvarlanmış Dikdörtgen Belirtme Çizgisi"/>
          <p:cNvSpPr/>
          <p:nvPr/>
        </p:nvSpPr>
        <p:spPr>
          <a:xfrm>
            <a:off x="2411760" y="836712"/>
            <a:ext cx="6336704" cy="1656184"/>
          </a:xfrm>
          <a:prstGeom prst="wedgeRoundRectCallout">
            <a:avLst>
              <a:gd name="adj1" fmla="val -51220"/>
              <a:gd name="adj2" fmla="val 99237"/>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r>
              <a:rPr lang="tr-TR" sz="3600" b="1" dirty="0">
                <a:solidFill>
                  <a:schemeClr val="tx1"/>
                </a:solidFill>
                <a:effectLst>
                  <a:outerShdw blurRad="38100" dist="38100" dir="2700000" algn="tl">
                    <a:srgbClr val="000000">
                      <a:alpha val="43137"/>
                    </a:srgbClr>
                  </a:outerShdw>
                </a:effectLst>
                <a:latin typeface="Arial" pitchFamily="34" charset="0"/>
                <a:cs typeface="Arial" pitchFamily="34" charset="0"/>
              </a:rPr>
              <a:t>Bu 4 ülkeyi haritada görelim.</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harunyahya.com/image/osmanli_vizyonu/balkanlar_savas_harita.jpg"/>
          <p:cNvPicPr>
            <a:picLocks noChangeAspect="1" noChangeArrowheads="1"/>
          </p:cNvPicPr>
          <p:nvPr/>
        </p:nvPicPr>
        <p:blipFill>
          <a:blip r:embed="rId2" cstate="print"/>
          <a:srcRect/>
          <a:stretch>
            <a:fillRect/>
          </a:stretch>
        </p:blipFill>
        <p:spPr bwMode="auto">
          <a:xfrm>
            <a:off x="0" y="-1"/>
            <a:ext cx="9144000" cy="6806943"/>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img10.hostingpics.net/pics/401007ab.gif"/>
          <p:cNvPicPr>
            <a:picLocks noChangeAspect="1" noChangeArrowheads="1" noCrop="1"/>
          </p:cNvPicPr>
          <p:nvPr/>
        </p:nvPicPr>
        <p:blipFill>
          <a:blip r:embed="rId2" cstate="print"/>
          <a:srcRect/>
          <a:stretch>
            <a:fillRect/>
          </a:stretch>
        </p:blipFill>
        <p:spPr bwMode="auto">
          <a:xfrm>
            <a:off x="0" y="1556792"/>
            <a:ext cx="4316878" cy="4392488"/>
          </a:xfrm>
          <a:prstGeom prst="rect">
            <a:avLst/>
          </a:prstGeom>
          <a:noFill/>
        </p:spPr>
      </p:pic>
      <p:sp>
        <p:nvSpPr>
          <p:cNvPr id="8" name="7 Köşeleri Yuvarlanmış Dikdörtgen Belirtme Çizgisi"/>
          <p:cNvSpPr/>
          <p:nvPr/>
        </p:nvSpPr>
        <p:spPr>
          <a:xfrm>
            <a:off x="2411760" y="836712"/>
            <a:ext cx="6336704" cy="1656184"/>
          </a:xfrm>
          <a:prstGeom prst="wedgeRoundRectCallout">
            <a:avLst>
              <a:gd name="adj1" fmla="val -51220"/>
              <a:gd name="adj2" fmla="val 99237"/>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r>
              <a:rPr lang="tr-TR" sz="3600" b="1" dirty="0">
                <a:solidFill>
                  <a:schemeClr val="tx1"/>
                </a:solidFill>
                <a:effectLst>
                  <a:outerShdw blurRad="38100" dist="38100" dir="2700000" algn="tl">
                    <a:srgbClr val="000000">
                      <a:alpha val="43137"/>
                    </a:srgbClr>
                  </a:outerShdw>
                </a:effectLst>
                <a:latin typeface="Arial" pitchFamily="34" charset="0"/>
                <a:cs typeface="Arial" pitchFamily="34" charset="0"/>
              </a:rPr>
              <a:t>Balkan Savaşı nasıl sonuçlanmıştır sizce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304800" y="762000"/>
            <a:ext cx="8534400" cy="5016758"/>
          </a:xfrm>
          <a:prstGeom prst="rect">
            <a:avLst/>
          </a:prstGeom>
          <a:solidFill>
            <a:srgbClr val="CCFFCC"/>
          </a:solidFill>
          <a:ln w="38100">
            <a:solidFill>
              <a:schemeClr val="tx1"/>
            </a:solidFill>
            <a:miter lim="800000"/>
            <a:headEnd/>
            <a:tailEnd/>
          </a:ln>
        </p:spPr>
        <p:txBody>
          <a:bodyPr>
            <a:spAutoFit/>
          </a:bodyPr>
          <a:lstStyle/>
          <a:p>
            <a:r>
              <a:rPr lang="tr-TR" dirty="0"/>
              <a:t> </a:t>
            </a:r>
            <a:r>
              <a:rPr lang="tr-TR" sz="4000" b="1" dirty="0">
                <a:latin typeface="Arial" pitchFamily="34" charset="0"/>
                <a:cs typeface="Arial" pitchFamily="34" charset="0"/>
              </a:rPr>
              <a:t>Osmanlı Devleti Balkan Savaşında yenildi ve barış istemek zorunda kaldı. Barış karşılığında</a:t>
            </a:r>
          </a:p>
          <a:p>
            <a:r>
              <a:rPr lang="tr-TR" sz="4000" b="1" dirty="0">
                <a:latin typeface="Arial" pitchFamily="34" charset="0"/>
                <a:cs typeface="Arial" pitchFamily="34" charset="0"/>
              </a:rPr>
              <a:t>balkanlardaki toprakları savaştığı ülkelere bırakmak zorunda kaldı.</a:t>
            </a:r>
          </a:p>
          <a:p>
            <a:r>
              <a:rPr lang="tr-TR" sz="4000" b="1" dirty="0">
                <a:latin typeface="Arial" pitchFamily="34" charset="0"/>
                <a:cs typeface="Arial" pitchFamily="34" charset="0"/>
              </a:rPr>
              <a:t>Osmanlı Devleti, Trablusgarp ve Balkan Savaşları sonunda birçok toprağını kaybetti.</a:t>
            </a:r>
            <a:r>
              <a:rPr lang="tr-TR" sz="3600" dirty="0">
                <a:latin typeface="Arial" pitchFamily="34" charset="0"/>
                <a:cs typeface="Arial" pitchFamily="34" charset="0"/>
              </a:rPr>
              <a:t>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harunyahya.com/image/osmanli_vizyonu/balkanlar_savas_harita.jpg"/>
          <p:cNvPicPr>
            <a:picLocks noChangeAspect="1" noChangeArrowheads="1"/>
          </p:cNvPicPr>
          <p:nvPr/>
        </p:nvPicPr>
        <p:blipFill>
          <a:blip r:embed="rId2" cstate="print"/>
          <a:srcRect/>
          <a:stretch>
            <a:fillRect/>
          </a:stretch>
        </p:blipFill>
        <p:spPr bwMode="auto">
          <a:xfrm>
            <a:off x="0" y="-1"/>
            <a:ext cx="9144000" cy="6806943"/>
          </a:xfrm>
          <a:prstGeom prst="rect">
            <a:avLst/>
          </a:prstGeom>
          <a:noFill/>
        </p:spPr>
      </p:pic>
      <p:pic>
        <p:nvPicPr>
          <p:cNvPr id="3" name="Picture 8" descr="images"/>
          <p:cNvPicPr>
            <a:picLocks noChangeAspect="1" noChangeArrowheads="1"/>
          </p:cNvPicPr>
          <p:nvPr/>
        </p:nvPicPr>
        <p:blipFill>
          <a:blip r:embed="rId3" cstate="print"/>
          <a:srcRect b="4675"/>
          <a:stretch>
            <a:fillRect/>
          </a:stretch>
        </p:blipFill>
        <p:spPr bwMode="auto">
          <a:xfrm>
            <a:off x="1907704" y="1916832"/>
            <a:ext cx="720080" cy="514794"/>
          </a:xfrm>
          <a:prstGeom prst="rect">
            <a:avLst/>
          </a:prstGeom>
          <a:noFill/>
          <a:ln w="9525">
            <a:noFill/>
            <a:miter lim="800000"/>
            <a:headEnd/>
            <a:tailEnd/>
          </a:ln>
        </p:spPr>
      </p:pic>
      <p:pic>
        <p:nvPicPr>
          <p:cNvPr id="4" name="Picture 8" descr="images"/>
          <p:cNvPicPr>
            <a:picLocks noChangeAspect="1" noChangeArrowheads="1"/>
          </p:cNvPicPr>
          <p:nvPr/>
        </p:nvPicPr>
        <p:blipFill>
          <a:blip r:embed="rId3" cstate="print"/>
          <a:srcRect b="4675"/>
          <a:stretch>
            <a:fillRect/>
          </a:stretch>
        </p:blipFill>
        <p:spPr bwMode="auto">
          <a:xfrm>
            <a:off x="2771800" y="1988840"/>
            <a:ext cx="720080" cy="514794"/>
          </a:xfrm>
          <a:prstGeom prst="rect">
            <a:avLst/>
          </a:prstGeom>
          <a:noFill/>
          <a:ln w="9525">
            <a:noFill/>
            <a:miter lim="800000"/>
            <a:headEnd/>
            <a:tailEnd/>
          </a:ln>
        </p:spPr>
      </p:pic>
      <p:pic>
        <p:nvPicPr>
          <p:cNvPr id="5" name="Picture 8" descr="images"/>
          <p:cNvPicPr>
            <a:picLocks noChangeAspect="1" noChangeArrowheads="1"/>
          </p:cNvPicPr>
          <p:nvPr/>
        </p:nvPicPr>
        <p:blipFill>
          <a:blip r:embed="rId3" cstate="print"/>
          <a:srcRect b="4675"/>
          <a:stretch>
            <a:fillRect/>
          </a:stretch>
        </p:blipFill>
        <p:spPr bwMode="auto">
          <a:xfrm>
            <a:off x="4139952" y="2492896"/>
            <a:ext cx="720080" cy="514794"/>
          </a:xfrm>
          <a:prstGeom prst="rect">
            <a:avLst/>
          </a:prstGeom>
          <a:noFill/>
          <a:ln w="9525">
            <a:noFill/>
            <a:miter lim="800000"/>
            <a:headEnd/>
            <a:tailEnd/>
          </a:ln>
        </p:spPr>
      </p:pic>
      <p:pic>
        <p:nvPicPr>
          <p:cNvPr id="6" name="Picture 8" descr="images"/>
          <p:cNvPicPr>
            <a:picLocks noChangeAspect="1" noChangeArrowheads="1"/>
          </p:cNvPicPr>
          <p:nvPr/>
        </p:nvPicPr>
        <p:blipFill>
          <a:blip r:embed="rId3" cstate="print"/>
          <a:srcRect b="4675"/>
          <a:stretch>
            <a:fillRect/>
          </a:stretch>
        </p:blipFill>
        <p:spPr bwMode="auto">
          <a:xfrm>
            <a:off x="2483768" y="3933056"/>
            <a:ext cx="720080" cy="514794"/>
          </a:xfrm>
          <a:prstGeom prst="rect">
            <a:avLst/>
          </a:prstGeom>
          <a:noFill/>
          <a:ln w="9525">
            <a:noFill/>
            <a:miter lim="800000"/>
            <a:headEnd/>
            <a:tailEnd/>
          </a:ln>
        </p:spPr>
      </p:pic>
      <p:pic>
        <p:nvPicPr>
          <p:cNvPr id="7" name="Picture 5" descr="sırbi"/>
          <p:cNvPicPr>
            <a:picLocks noChangeAspect="1" noChangeArrowheads="1"/>
          </p:cNvPicPr>
          <p:nvPr/>
        </p:nvPicPr>
        <p:blipFill>
          <a:blip r:embed="rId4" cstate="print"/>
          <a:srcRect/>
          <a:stretch>
            <a:fillRect/>
          </a:stretch>
        </p:blipFill>
        <p:spPr bwMode="auto">
          <a:xfrm>
            <a:off x="1979712" y="1916832"/>
            <a:ext cx="648072" cy="530240"/>
          </a:xfrm>
          <a:prstGeom prst="rect">
            <a:avLst/>
          </a:prstGeom>
          <a:noFill/>
          <a:ln w="9525">
            <a:noFill/>
            <a:miter lim="800000"/>
            <a:headEnd/>
            <a:tailEnd/>
          </a:ln>
        </p:spPr>
      </p:pic>
      <p:pic>
        <p:nvPicPr>
          <p:cNvPr id="8" name="Picture 4" descr="untitled"/>
          <p:cNvPicPr>
            <a:picLocks noChangeAspect="1" noChangeArrowheads="1"/>
          </p:cNvPicPr>
          <p:nvPr/>
        </p:nvPicPr>
        <p:blipFill>
          <a:blip r:embed="rId5" cstate="print"/>
          <a:srcRect/>
          <a:stretch>
            <a:fillRect/>
          </a:stretch>
        </p:blipFill>
        <p:spPr bwMode="auto">
          <a:xfrm>
            <a:off x="2771800" y="1988840"/>
            <a:ext cx="720080" cy="504056"/>
          </a:xfrm>
          <a:prstGeom prst="rect">
            <a:avLst/>
          </a:prstGeom>
          <a:noFill/>
          <a:ln w="9525">
            <a:noFill/>
            <a:miter lim="800000"/>
            <a:headEnd/>
            <a:tailEnd/>
          </a:ln>
        </p:spPr>
      </p:pic>
      <p:pic>
        <p:nvPicPr>
          <p:cNvPr id="9" name="Picture 7" descr="karadağ"/>
          <p:cNvPicPr>
            <a:picLocks noChangeAspect="1" noChangeArrowheads="1"/>
          </p:cNvPicPr>
          <p:nvPr/>
        </p:nvPicPr>
        <p:blipFill>
          <a:blip r:embed="rId6" cstate="print"/>
          <a:srcRect/>
          <a:stretch>
            <a:fillRect/>
          </a:stretch>
        </p:blipFill>
        <p:spPr bwMode="auto">
          <a:xfrm>
            <a:off x="4067944" y="2492896"/>
            <a:ext cx="852488" cy="619125"/>
          </a:xfrm>
          <a:prstGeom prst="rect">
            <a:avLst/>
          </a:prstGeom>
          <a:noFill/>
          <a:ln w="9525">
            <a:noFill/>
            <a:miter lim="800000"/>
            <a:headEnd/>
            <a:tailEnd/>
          </a:ln>
        </p:spPr>
      </p:pic>
      <p:pic>
        <p:nvPicPr>
          <p:cNvPr id="10" name="Picture 6" descr="yun"/>
          <p:cNvPicPr>
            <a:picLocks noChangeAspect="1" noChangeArrowheads="1"/>
          </p:cNvPicPr>
          <p:nvPr/>
        </p:nvPicPr>
        <p:blipFill>
          <a:blip r:embed="rId7" cstate="print"/>
          <a:srcRect/>
          <a:stretch>
            <a:fillRect/>
          </a:stretch>
        </p:blipFill>
        <p:spPr bwMode="auto">
          <a:xfrm>
            <a:off x="2483768" y="3933056"/>
            <a:ext cx="914400" cy="6048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nodeType="clickEffect">
                                  <p:stCondLst>
                                    <p:cond delay="0"/>
                                  </p:stCondLst>
                                  <p:childTnLst>
                                    <p:animEffect transition="out" filter="box(i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xit" presetSubtype="16" fill="hold" nodeType="clickEffect">
                                  <p:stCondLst>
                                    <p:cond delay="0"/>
                                  </p:stCondLst>
                                  <p:childTnLst>
                                    <p:animEffect transition="out" filter="box(in)">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ox(i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xit" presetSubtype="16" fill="hold" nodeType="clickEffect">
                                  <p:stCondLst>
                                    <p:cond delay="0"/>
                                  </p:stCondLst>
                                  <p:childTnLst>
                                    <p:animEffect transition="out" filter="box(in)">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ox(i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xit" presetSubtype="16" fill="hold" nodeType="clickEffect">
                                  <p:stCondLst>
                                    <p:cond delay="0"/>
                                  </p:stCondLst>
                                  <p:childTnLst>
                                    <p:animEffect transition="out" filter="box(in)">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ox(in)">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10.hostingpics.net/pics/401007ab.gif"/>
          <p:cNvPicPr>
            <a:picLocks noChangeAspect="1" noChangeArrowheads="1" noCrop="1"/>
          </p:cNvPicPr>
          <p:nvPr/>
        </p:nvPicPr>
        <p:blipFill>
          <a:blip r:embed="rId2" cstate="print"/>
          <a:srcRect/>
          <a:stretch>
            <a:fillRect/>
          </a:stretch>
        </p:blipFill>
        <p:spPr bwMode="auto">
          <a:xfrm>
            <a:off x="323528" y="2348880"/>
            <a:ext cx="3750730" cy="3816424"/>
          </a:xfrm>
          <a:prstGeom prst="rect">
            <a:avLst/>
          </a:prstGeom>
          <a:noFill/>
        </p:spPr>
      </p:pic>
      <p:sp>
        <p:nvSpPr>
          <p:cNvPr id="8" name="7 Köşeleri Yuvarlanmış Dikdörtgen Belirtme Çizgisi"/>
          <p:cNvSpPr/>
          <p:nvPr/>
        </p:nvSpPr>
        <p:spPr>
          <a:xfrm>
            <a:off x="1259632" y="836712"/>
            <a:ext cx="7668344" cy="1656184"/>
          </a:xfrm>
          <a:prstGeom prst="wedgeRoundRectCallout">
            <a:avLst>
              <a:gd name="adj1" fmla="val -37939"/>
              <a:gd name="adj2" fmla="val 130665"/>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r>
              <a:rPr lang="tr-TR" sz="3200" b="1" dirty="0">
                <a:solidFill>
                  <a:schemeClr val="tx1"/>
                </a:solidFill>
                <a:effectLst>
                  <a:outerShdw blurRad="38100" dist="38100" dir="2700000" algn="tl">
                    <a:srgbClr val="000000">
                      <a:alpha val="43137"/>
                    </a:srgbClr>
                  </a:outerShdw>
                </a:effectLst>
                <a:latin typeface="Arial" pitchFamily="34" charset="0"/>
                <a:cs typeface="Arial" pitchFamily="34" charset="0"/>
              </a:rPr>
              <a:t>Trablusgarp ve Balkan Savaşı sonunda Osmanlı devletinin kaybettiği toprakları haritada görelim.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img10.hostingpics.net/pics/401007ab.gif"/>
          <p:cNvPicPr>
            <a:picLocks noChangeAspect="1" noChangeArrowheads="1" noCrop="1"/>
          </p:cNvPicPr>
          <p:nvPr/>
        </p:nvPicPr>
        <p:blipFill>
          <a:blip r:embed="rId2" cstate="print"/>
          <a:srcRect/>
          <a:stretch>
            <a:fillRect/>
          </a:stretch>
        </p:blipFill>
        <p:spPr bwMode="auto">
          <a:xfrm>
            <a:off x="0" y="1556792"/>
            <a:ext cx="4316878" cy="4392488"/>
          </a:xfrm>
          <a:prstGeom prst="rect">
            <a:avLst/>
          </a:prstGeom>
          <a:noFill/>
        </p:spPr>
      </p:pic>
      <p:sp>
        <p:nvSpPr>
          <p:cNvPr id="8" name="7 Köşeleri Yuvarlanmış Dikdörtgen Belirtme Çizgisi"/>
          <p:cNvSpPr/>
          <p:nvPr/>
        </p:nvSpPr>
        <p:spPr>
          <a:xfrm>
            <a:off x="3059832" y="836712"/>
            <a:ext cx="4608512" cy="1800200"/>
          </a:xfrm>
          <a:prstGeom prst="wedgeRoundRectCallout">
            <a:avLst>
              <a:gd name="adj1" fmla="val -71379"/>
              <a:gd name="adj2" fmla="val 99961"/>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r>
              <a:rPr lang="tr-TR" sz="2800" b="1" dirty="0">
                <a:solidFill>
                  <a:schemeClr val="tx1"/>
                </a:solidFill>
                <a:effectLst>
                  <a:outerShdw blurRad="38100" dist="38100" dir="2700000" algn="tl">
                    <a:srgbClr val="000000">
                      <a:alpha val="43137"/>
                    </a:srgbClr>
                  </a:outerShdw>
                </a:effectLst>
                <a:latin typeface="Arial" pitchFamily="34" charset="0"/>
                <a:cs typeface="Arial" pitchFamily="34" charset="0"/>
              </a:rPr>
              <a:t>OSMANLI DEVLETİNİ KİM VE HANGİ TARİHTE KURMUŞTUR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1699-1913-osmanlc4b1-devleti"/>
          <p:cNvPicPr>
            <a:picLocks noChangeAspect="1" noChangeArrowheads="1"/>
          </p:cNvPicPr>
          <p:nvPr/>
        </p:nvPicPr>
        <p:blipFill>
          <a:blip r:embed="rId2" cstate="print"/>
          <a:srcRect l="3690" t="3816" r="7422" b="7910"/>
          <a:stretch>
            <a:fillRect/>
          </a:stretch>
        </p:blipFill>
        <p:spPr bwMode="auto">
          <a:xfrm>
            <a:off x="0" y="0"/>
            <a:ext cx="9144000" cy="6858000"/>
          </a:xfrm>
          <a:prstGeom prst="rect">
            <a:avLst/>
          </a:prstGeom>
          <a:noFill/>
          <a:ln w="9525">
            <a:noFill/>
            <a:miter lim="800000"/>
            <a:headEnd/>
            <a:tailEnd/>
          </a:ln>
        </p:spPr>
      </p:pic>
      <p:pic>
        <p:nvPicPr>
          <p:cNvPr id="18440" name="Picture 9" descr="untitled"/>
          <p:cNvPicPr>
            <a:picLocks noChangeAspect="1" noChangeArrowheads="1"/>
          </p:cNvPicPr>
          <p:nvPr/>
        </p:nvPicPr>
        <p:blipFill>
          <a:blip r:embed="rId3" cstate="print"/>
          <a:srcRect/>
          <a:stretch>
            <a:fillRect/>
          </a:stretch>
        </p:blipFill>
        <p:spPr bwMode="auto">
          <a:xfrm>
            <a:off x="2843808" y="5517232"/>
            <a:ext cx="1377275" cy="915888"/>
          </a:xfrm>
          <a:prstGeom prst="rect">
            <a:avLst/>
          </a:prstGeom>
          <a:noFill/>
          <a:ln w="9525">
            <a:noFill/>
            <a:miter lim="800000"/>
            <a:headEnd/>
            <a:tailEnd/>
          </a:ln>
        </p:spPr>
      </p:pic>
      <p:pic>
        <p:nvPicPr>
          <p:cNvPr id="9" name="Picture 5" descr="sırbi"/>
          <p:cNvPicPr>
            <a:picLocks noChangeAspect="1" noChangeArrowheads="1"/>
          </p:cNvPicPr>
          <p:nvPr/>
        </p:nvPicPr>
        <p:blipFill>
          <a:blip r:embed="rId4" cstate="print"/>
          <a:srcRect/>
          <a:stretch>
            <a:fillRect/>
          </a:stretch>
        </p:blipFill>
        <p:spPr bwMode="auto">
          <a:xfrm>
            <a:off x="3491880" y="1772816"/>
            <a:ext cx="648072" cy="530240"/>
          </a:xfrm>
          <a:prstGeom prst="rect">
            <a:avLst/>
          </a:prstGeom>
          <a:noFill/>
          <a:ln w="9525">
            <a:noFill/>
            <a:miter lim="800000"/>
            <a:headEnd/>
            <a:tailEnd/>
          </a:ln>
        </p:spPr>
      </p:pic>
      <p:pic>
        <p:nvPicPr>
          <p:cNvPr id="10" name="Picture 4" descr="untitled"/>
          <p:cNvPicPr>
            <a:picLocks noChangeAspect="1" noChangeArrowheads="1"/>
          </p:cNvPicPr>
          <p:nvPr/>
        </p:nvPicPr>
        <p:blipFill>
          <a:blip r:embed="rId5" cstate="print"/>
          <a:srcRect/>
          <a:stretch>
            <a:fillRect/>
          </a:stretch>
        </p:blipFill>
        <p:spPr bwMode="auto">
          <a:xfrm>
            <a:off x="4427984" y="1772816"/>
            <a:ext cx="720080" cy="504056"/>
          </a:xfrm>
          <a:prstGeom prst="rect">
            <a:avLst/>
          </a:prstGeom>
          <a:noFill/>
          <a:ln w="9525">
            <a:noFill/>
            <a:miter lim="800000"/>
            <a:headEnd/>
            <a:tailEnd/>
          </a:ln>
        </p:spPr>
      </p:pic>
      <p:pic>
        <p:nvPicPr>
          <p:cNvPr id="11" name="Picture 7" descr="karadağ"/>
          <p:cNvPicPr>
            <a:picLocks noChangeAspect="1" noChangeArrowheads="1"/>
          </p:cNvPicPr>
          <p:nvPr/>
        </p:nvPicPr>
        <p:blipFill>
          <a:blip r:embed="rId6" cstate="print"/>
          <a:srcRect/>
          <a:stretch>
            <a:fillRect/>
          </a:stretch>
        </p:blipFill>
        <p:spPr bwMode="auto">
          <a:xfrm>
            <a:off x="4716016" y="2564904"/>
            <a:ext cx="648072" cy="470667"/>
          </a:xfrm>
          <a:prstGeom prst="rect">
            <a:avLst/>
          </a:prstGeom>
          <a:noFill/>
          <a:ln w="9525">
            <a:noFill/>
            <a:miter lim="800000"/>
            <a:headEnd/>
            <a:tailEnd/>
          </a:ln>
        </p:spPr>
      </p:pic>
      <p:pic>
        <p:nvPicPr>
          <p:cNvPr id="12" name="Picture 6" descr="yun"/>
          <p:cNvPicPr>
            <a:picLocks noChangeAspect="1" noChangeArrowheads="1"/>
          </p:cNvPicPr>
          <p:nvPr/>
        </p:nvPicPr>
        <p:blipFill>
          <a:blip r:embed="rId7" cstate="print"/>
          <a:srcRect/>
          <a:stretch>
            <a:fillRect/>
          </a:stretch>
        </p:blipFill>
        <p:spPr bwMode="auto">
          <a:xfrm>
            <a:off x="4067944" y="3212976"/>
            <a:ext cx="720080" cy="476303"/>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827584" y="1196752"/>
            <a:ext cx="7315200" cy="1800225"/>
          </a:xfrm>
          <a:prstGeom prst="rect">
            <a:avLst/>
          </a:prstGeom>
          <a:noFill/>
          <a:ln w="63500">
            <a:solidFill>
              <a:schemeClr val="tx1"/>
            </a:solidFill>
            <a:miter lim="800000"/>
            <a:headEnd/>
            <a:tailEnd/>
          </a:ln>
        </p:spPr>
        <p:txBody>
          <a:bodyPr>
            <a:spAutoFit/>
          </a:bodyPr>
          <a:lstStyle/>
          <a:p>
            <a:r>
              <a:rPr lang="tr-TR" sz="5400" b="1" dirty="0">
                <a:latin typeface="Comic Sans MS" pitchFamily="66" charset="0"/>
              </a:rPr>
              <a:t>   </a:t>
            </a:r>
            <a:r>
              <a:rPr lang="tr-TR" sz="5400" b="1" dirty="0">
                <a:solidFill>
                  <a:srgbClr val="FF0000"/>
                </a:solidFill>
                <a:latin typeface="Arial" pitchFamily="34" charset="0"/>
                <a:cs typeface="Arial" pitchFamily="34" charset="0"/>
              </a:rPr>
              <a:t>I.DÜNYA  SAVAŞI</a:t>
            </a:r>
          </a:p>
          <a:p>
            <a:r>
              <a:rPr lang="tr-TR" sz="5400" b="1" dirty="0">
                <a:latin typeface="Arial" pitchFamily="34" charset="0"/>
                <a:cs typeface="Arial" pitchFamily="34" charset="0"/>
              </a:rPr>
              <a:t>      </a:t>
            </a:r>
            <a:r>
              <a:rPr lang="tr-TR" sz="5400" b="1" dirty="0">
                <a:solidFill>
                  <a:srgbClr val="FF0000"/>
                </a:solidFill>
                <a:latin typeface="Arial" pitchFamily="34" charset="0"/>
                <a:cs typeface="Arial" pitchFamily="34" charset="0"/>
              </a:rPr>
              <a:t>( 1914 – 1918 )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10.hostingpics.net/pics/401007ab.gif"/>
          <p:cNvPicPr>
            <a:picLocks noChangeAspect="1" noChangeArrowheads="1" noCrop="1"/>
          </p:cNvPicPr>
          <p:nvPr/>
        </p:nvPicPr>
        <p:blipFill>
          <a:blip r:embed="rId2" cstate="print"/>
          <a:srcRect/>
          <a:stretch>
            <a:fillRect/>
          </a:stretch>
        </p:blipFill>
        <p:spPr bwMode="auto">
          <a:xfrm>
            <a:off x="323528" y="2348880"/>
            <a:ext cx="3750730" cy="3816424"/>
          </a:xfrm>
          <a:prstGeom prst="rect">
            <a:avLst/>
          </a:prstGeom>
          <a:noFill/>
        </p:spPr>
      </p:pic>
      <p:sp>
        <p:nvSpPr>
          <p:cNvPr id="8" name="7 Köşeleri Yuvarlanmış Dikdörtgen Belirtme Çizgisi"/>
          <p:cNvSpPr/>
          <p:nvPr/>
        </p:nvSpPr>
        <p:spPr>
          <a:xfrm>
            <a:off x="1259632" y="836712"/>
            <a:ext cx="7668344" cy="1656184"/>
          </a:xfrm>
          <a:prstGeom prst="wedgeRoundRectCallout">
            <a:avLst>
              <a:gd name="adj1" fmla="val -37939"/>
              <a:gd name="adj2" fmla="val 130665"/>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r>
              <a:rPr lang="tr-TR" sz="3200" b="1" dirty="0">
                <a:solidFill>
                  <a:schemeClr val="tx1"/>
                </a:solidFill>
                <a:effectLst>
                  <a:outerShdw blurRad="38100" dist="38100" dir="2700000" algn="tl">
                    <a:srgbClr val="000000">
                      <a:alpha val="43137"/>
                    </a:srgbClr>
                  </a:outerShdw>
                </a:effectLst>
                <a:latin typeface="Arial" pitchFamily="34" charset="0"/>
                <a:cs typeface="Arial" pitchFamily="34" charset="0"/>
              </a:rPr>
              <a:t>I. Dünya Savaşının çıkış sebebi nedir acaba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10.hostingpics.net/pics/401007ab.gif"/>
          <p:cNvPicPr>
            <a:picLocks noChangeAspect="1" noChangeArrowheads="1" noCrop="1"/>
          </p:cNvPicPr>
          <p:nvPr/>
        </p:nvPicPr>
        <p:blipFill>
          <a:blip r:embed="rId2" cstate="print"/>
          <a:srcRect/>
          <a:stretch>
            <a:fillRect/>
          </a:stretch>
        </p:blipFill>
        <p:spPr bwMode="auto">
          <a:xfrm>
            <a:off x="323528" y="2348880"/>
            <a:ext cx="3750730" cy="3816424"/>
          </a:xfrm>
          <a:prstGeom prst="rect">
            <a:avLst/>
          </a:prstGeom>
          <a:noFill/>
        </p:spPr>
      </p:pic>
      <p:sp>
        <p:nvSpPr>
          <p:cNvPr id="8" name="7 Köşeleri Yuvarlanmış Dikdörtgen Belirtme Çizgisi"/>
          <p:cNvSpPr/>
          <p:nvPr/>
        </p:nvSpPr>
        <p:spPr>
          <a:xfrm>
            <a:off x="1259632" y="836712"/>
            <a:ext cx="7668344" cy="1656184"/>
          </a:xfrm>
          <a:prstGeom prst="wedgeRoundRectCallout">
            <a:avLst>
              <a:gd name="adj1" fmla="val -37939"/>
              <a:gd name="adj2" fmla="val 130665"/>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defRPr/>
            </a:pPr>
            <a:r>
              <a:rPr lang="tr-TR" sz="3200" b="1" dirty="0">
                <a:latin typeface="Arial" pitchFamily="34" charset="0"/>
                <a:cs typeface="Arial" pitchFamily="34" charset="0"/>
              </a:rPr>
              <a:t>Avrupa’daki ülkeler kendi aralarında birçok konuda anlaşmazlığa düştüler.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10.hostingpics.net/pics/401007ab.gif"/>
          <p:cNvPicPr>
            <a:picLocks noChangeAspect="1" noChangeArrowheads="1" noCrop="1"/>
          </p:cNvPicPr>
          <p:nvPr/>
        </p:nvPicPr>
        <p:blipFill>
          <a:blip r:embed="rId2" cstate="print"/>
          <a:srcRect/>
          <a:stretch>
            <a:fillRect/>
          </a:stretch>
        </p:blipFill>
        <p:spPr bwMode="auto">
          <a:xfrm>
            <a:off x="323528" y="2348880"/>
            <a:ext cx="3750730" cy="3816424"/>
          </a:xfrm>
          <a:prstGeom prst="rect">
            <a:avLst/>
          </a:prstGeom>
          <a:noFill/>
        </p:spPr>
      </p:pic>
      <p:sp>
        <p:nvSpPr>
          <p:cNvPr id="8" name="7 Köşeleri Yuvarlanmış Dikdörtgen Belirtme Çizgisi"/>
          <p:cNvSpPr/>
          <p:nvPr/>
        </p:nvSpPr>
        <p:spPr>
          <a:xfrm>
            <a:off x="1259632" y="836712"/>
            <a:ext cx="7668344" cy="1656184"/>
          </a:xfrm>
          <a:prstGeom prst="wedgeRoundRectCallout">
            <a:avLst>
              <a:gd name="adj1" fmla="val -37939"/>
              <a:gd name="adj2" fmla="val 130665"/>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defRPr/>
            </a:pPr>
            <a:r>
              <a:rPr lang="tr-TR" sz="3200" b="1" dirty="0">
                <a:latin typeface="Arial" pitchFamily="34" charset="0"/>
                <a:cs typeface="Arial" pitchFamily="34" charset="0"/>
              </a:rPr>
              <a:t>Bu anlaşmazlığın en önemli sebebi </a:t>
            </a:r>
            <a:r>
              <a:rPr lang="tr-TR" sz="3200" b="1" dirty="0">
                <a:solidFill>
                  <a:srgbClr val="FF0000"/>
                </a:solidFill>
                <a:latin typeface="Arial" pitchFamily="34" charset="0"/>
                <a:cs typeface="Arial" pitchFamily="34" charset="0"/>
              </a:rPr>
              <a:t>yeni topraklar</a:t>
            </a:r>
            <a:r>
              <a:rPr lang="tr-TR" sz="3200" b="1" dirty="0">
                <a:latin typeface="Arial" pitchFamily="34" charset="0"/>
                <a:cs typeface="Arial" pitchFamily="34" charset="0"/>
              </a:rPr>
              <a:t> elde etmekti.</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10.hostingpics.net/pics/401007ab.gif"/>
          <p:cNvPicPr>
            <a:picLocks noChangeAspect="1" noChangeArrowheads="1" noCrop="1"/>
          </p:cNvPicPr>
          <p:nvPr/>
        </p:nvPicPr>
        <p:blipFill>
          <a:blip r:embed="rId2" cstate="print"/>
          <a:srcRect/>
          <a:stretch>
            <a:fillRect/>
          </a:stretch>
        </p:blipFill>
        <p:spPr bwMode="auto">
          <a:xfrm>
            <a:off x="323528" y="2348880"/>
            <a:ext cx="3750730" cy="3816424"/>
          </a:xfrm>
          <a:prstGeom prst="rect">
            <a:avLst/>
          </a:prstGeom>
          <a:noFill/>
        </p:spPr>
      </p:pic>
      <p:sp>
        <p:nvSpPr>
          <p:cNvPr id="8" name="7 Köşeleri Yuvarlanmış Dikdörtgen Belirtme Çizgisi"/>
          <p:cNvSpPr/>
          <p:nvPr/>
        </p:nvSpPr>
        <p:spPr>
          <a:xfrm>
            <a:off x="1259632" y="836712"/>
            <a:ext cx="7668344" cy="1656184"/>
          </a:xfrm>
          <a:prstGeom prst="wedgeRoundRectCallout">
            <a:avLst>
              <a:gd name="adj1" fmla="val -37939"/>
              <a:gd name="adj2" fmla="val 130665"/>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defRPr/>
            </a:pPr>
            <a:r>
              <a:rPr lang="tr-TR" sz="3200" b="1" dirty="0">
                <a:latin typeface="Arial" pitchFamily="34" charset="0"/>
                <a:cs typeface="Arial" pitchFamily="34" charset="0"/>
              </a:rPr>
              <a:t>Bu anlaşmazlık sonucunda I. Dünya Savaşı çıktı.</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10.hostingpics.net/pics/401007ab.gif"/>
          <p:cNvPicPr>
            <a:picLocks noChangeAspect="1" noChangeArrowheads="1" noCrop="1"/>
          </p:cNvPicPr>
          <p:nvPr/>
        </p:nvPicPr>
        <p:blipFill>
          <a:blip r:embed="rId2" cstate="print"/>
          <a:srcRect/>
          <a:stretch>
            <a:fillRect/>
          </a:stretch>
        </p:blipFill>
        <p:spPr bwMode="auto">
          <a:xfrm>
            <a:off x="323528" y="2348880"/>
            <a:ext cx="3750730" cy="3816424"/>
          </a:xfrm>
          <a:prstGeom prst="rect">
            <a:avLst/>
          </a:prstGeom>
          <a:noFill/>
        </p:spPr>
      </p:pic>
      <p:sp>
        <p:nvSpPr>
          <p:cNvPr id="8" name="7 Köşeleri Yuvarlanmış Dikdörtgen Belirtme Çizgisi"/>
          <p:cNvSpPr/>
          <p:nvPr/>
        </p:nvSpPr>
        <p:spPr>
          <a:xfrm>
            <a:off x="1259632" y="836712"/>
            <a:ext cx="7668344" cy="1944216"/>
          </a:xfrm>
          <a:prstGeom prst="wedgeRoundRectCallout">
            <a:avLst>
              <a:gd name="adj1" fmla="val -36838"/>
              <a:gd name="adj2" fmla="val 103893"/>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defRPr/>
            </a:pPr>
            <a:r>
              <a:rPr lang="tr-TR" sz="2400" b="1" dirty="0">
                <a:latin typeface="Arial" pitchFamily="34" charset="0"/>
                <a:cs typeface="Arial" pitchFamily="34" charset="0"/>
              </a:rPr>
              <a:t>Osmanlı Devleti ilk önceleri bu savaşa katılmak istemedi.</a:t>
            </a:r>
            <a:r>
              <a:rPr lang="tr-TR" sz="2400" b="1" dirty="0">
                <a:effectLst>
                  <a:outerShdw blurRad="38100" dist="38100" dir="2700000" algn="tl">
                    <a:srgbClr val="FFFFFF"/>
                  </a:outerShdw>
                </a:effectLst>
                <a:latin typeface="Arial" pitchFamily="34" charset="0"/>
                <a:cs typeface="Arial" pitchFamily="34" charset="0"/>
              </a:rPr>
              <a:t> Fakat sonradan belki Trablusgarp ve</a:t>
            </a:r>
          </a:p>
          <a:p>
            <a:pPr>
              <a:defRPr/>
            </a:pPr>
            <a:r>
              <a:rPr lang="tr-TR" sz="2400" b="1" dirty="0">
                <a:effectLst>
                  <a:outerShdw blurRad="38100" dist="38100" dir="2700000" algn="tl">
                    <a:srgbClr val="FFFFFF"/>
                  </a:outerShdw>
                </a:effectLst>
                <a:latin typeface="Arial" pitchFamily="34" charset="0"/>
                <a:cs typeface="Arial" pitchFamily="34" charset="0"/>
              </a:rPr>
              <a:t>Balkan Savaşında kaybettiği toprakları geri alabilirim ümidiyle 1.Dünya </a:t>
            </a:r>
            <a:r>
              <a:rPr lang="tr-TR" sz="2400" b="1" dirty="0" err="1">
                <a:effectLst>
                  <a:outerShdw blurRad="38100" dist="38100" dir="2700000" algn="tl">
                    <a:srgbClr val="FFFFFF"/>
                  </a:outerShdw>
                </a:effectLst>
                <a:latin typeface="Arial" pitchFamily="34" charset="0"/>
                <a:cs typeface="Arial" pitchFamily="34" charset="0"/>
              </a:rPr>
              <a:t>Savaş’na</a:t>
            </a:r>
            <a:r>
              <a:rPr lang="tr-TR" sz="2400" b="1" dirty="0">
                <a:effectLst>
                  <a:outerShdw blurRad="38100" dist="38100" dir="2700000" algn="tl">
                    <a:srgbClr val="FFFFFF"/>
                  </a:outerShdw>
                </a:effectLst>
                <a:latin typeface="Arial" pitchFamily="34" charset="0"/>
                <a:cs typeface="Arial" pitchFamily="34" charset="0"/>
              </a:rPr>
              <a:t> girdi.</a:t>
            </a:r>
            <a:endParaRPr lang="tr-TR" sz="2400" b="1" dirty="0">
              <a:latin typeface="Arial" pitchFamily="34" charset="0"/>
              <a:cs typeface="Arial"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10.hostingpics.net/pics/401007ab.gif"/>
          <p:cNvPicPr>
            <a:picLocks noChangeAspect="1" noChangeArrowheads="1" noCrop="1"/>
          </p:cNvPicPr>
          <p:nvPr/>
        </p:nvPicPr>
        <p:blipFill>
          <a:blip r:embed="rId2" cstate="print"/>
          <a:srcRect/>
          <a:stretch>
            <a:fillRect/>
          </a:stretch>
        </p:blipFill>
        <p:spPr bwMode="auto">
          <a:xfrm>
            <a:off x="323528" y="2348880"/>
            <a:ext cx="3750730" cy="3816424"/>
          </a:xfrm>
          <a:prstGeom prst="rect">
            <a:avLst/>
          </a:prstGeom>
          <a:noFill/>
        </p:spPr>
      </p:pic>
      <p:sp>
        <p:nvSpPr>
          <p:cNvPr id="8" name="7 Köşeleri Yuvarlanmış Dikdörtgen Belirtme Çizgisi"/>
          <p:cNvSpPr/>
          <p:nvPr/>
        </p:nvSpPr>
        <p:spPr>
          <a:xfrm>
            <a:off x="1259632" y="836712"/>
            <a:ext cx="7668344" cy="1944216"/>
          </a:xfrm>
          <a:prstGeom prst="wedgeRoundRectCallout">
            <a:avLst>
              <a:gd name="adj1" fmla="val -36838"/>
              <a:gd name="adj2" fmla="val 103893"/>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defRPr/>
            </a:pPr>
            <a:r>
              <a:rPr lang="tr-TR" sz="2800" b="1" dirty="0">
                <a:solidFill>
                  <a:schemeClr val="tx1"/>
                </a:solidFill>
                <a:latin typeface="Arial" pitchFamily="34" charset="0"/>
                <a:cs typeface="Arial" pitchFamily="34" charset="0"/>
              </a:rPr>
              <a:t>Arkadaşlar şunu iyi bilelim:</a:t>
            </a:r>
          </a:p>
          <a:p>
            <a:pPr>
              <a:defRPr/>
            </a:pPr>
            <a:r>
              <a:rPr lang="tr-TR" sz="2800" b="1" dirty="0">
                <a:solidFill>
                  <a:srgbClr val="FF0000"/>
                </a:solidFill>
                <a:latin typeface="Arial" pitchFamily="34" charset="0"/>
                <a:cs typeface="Arial" pitchFamily="34" charset="0"/>
              </a:rPr>
              <a:t>Çanakkale Savaşı,</a:t>
            </a:r>
            <a:r>
              <a:rPr lang="tr-TR" sz="2800" b="1" dirty="0">
                <a:latin typeface="Arial" pitchFamily="34" charset="0"/>
                <a:cs typeface="Arial" pitchFamily="34" charset="0"/>
              </a:rPr>
              <a:t>Osmanlı Devletinin 1.Dünya Savaşı içinde yaptığı bir savaştır. Kurtuluş Savaşında </a:t>
            </a:r>
            <a:r>
              <a:rPr lang="tr-TR" sz="2800" b="1" u="sng" dirty="0">
                <a:latin typeface="Arial" pitchFamily="34" charset="0"/>
                <a:cs typeface="Arial" pitchFamily="34" charset="0"/>
              </a:rPr>
              <a:t>değil</a:t>
            </a:r>
            <a:r>
              <a:rPr lang="tr-TR" sz="2800" b="1" dirty="0">
                <a:latin typeface="Arial" pitchFamily="34" charset="0"/>
                <a:cs typeface="Arial" pitchFamily="34" charset="0"/>
              </a:rPr>
              <a:t>.</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10.hostingpics.net/pics/401007ab.gif"/>
          <p:cNvPicPr>
            <a:picLocks noChangeAspect="1" noChangeArrowheads="1" noCrop="1"/>
          </p:cNvPicPr>
          <p:nvPr/>
        </p:nvPicPr>
        <p:blipFill>
          <a:blip r:embed="rId2" cstate="print"/>
          <a:srcRect/>
          <a:stretch>
            <a:fillRect/>
          </a:stretch>
        </p:blipFill>
        <p:spPr bwMode="auto">
          <a:xfrm>
            <a:off x="323528" y="2348880"/>
            <a:ext cx="3750730" cy="3816424"/>
          </a:xfrm>
          <a:prstGeom prst="rect">
            <a:avLst/>
          </a:prstGeom>
          <a:noFill/>
        </p:spPr>
      </p:pic>
      <p:sp>
        <p:nvSpPr>
          <p:cNvPr id="8" name="7 Köşeleri Yuvarlanmış Dikdörtgen Belirtme Çizgisi"/>
          <p:cNvSpPr/>
          <p:nvPr/>
        </p:nvSpPr>
        <p:spPr>
          <a:xfrm>
            <a:off x="1259632" y="836712"/>
            <a:ext cx="7668344" cy="1944216"/>
          </a:xfrm>
          <a:prstGeom prst="wedgeRoundRectCallout">
            <a:avLst>
              <a:gd name="adj1" fmla="val -36838"/>
              <a:gd name="adj2" fmla="val 103893"/>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defRPr/>
            </a:pPr>
            <a:r>
              <a:rPr lang="tr-TR" sz="4000" b="1" dirty="0">
                <a:latin typeface="Arial" pitchFamily="34" charset="0"/>
                <a:cs typeface="Arial" pitchFamily="34" charset="0"/>
              </a:rPr>
              <a:t>Şimdi I. Dünya Savaşındaki taraflar kimlerdi onları görelim.</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10.hostingpics.net/pics/401007ab.gif"/>
          <p:cNvPicPr>
            <a:picLocks noChangeAspect="1" noChangeArrowheads="1" noCrop="1"/>
          </p:cNvPicPr>
          <p:nvPr/>
        </p:nvPicPr>
        <p:blipFill>
          <a:blip r:embed="rId2" cstate="print"/>
          <a:srcRect/>
          <a:stretch>
            <a:fillRect/>
          </a:stretch>
        </p:blipFill>
        <p:spPr bwMode="auto">
          <a:xfrm>
            <a:off x="323528" y="2348880"/>
            <a:ext cx="3750730" cy="3816424"/>
          </a:xfrm>
          <a:prstGeom prst="rect">
            <a:avLst/>
          </a:prstGeom>
          <a:noFill/>
        </p:spPr>
      </p:pic>
      <p:sp>
        <p:nvSpPr>
          <p:cNvPr id="8" name="7 Köşeleri Yuvarlanmış Dikdörtgen Belirtme Çizgisi"/>
          <p:cNvSpPr/>
          <p:nvPr/>
        </p:nvSpPr>
        <p:spPr>
          <a:xfrm>
            <a:off x="1259632" y="836712"/>
            <a:ext cx="7668344" cy="1656184"/>
          </a:xfrm>
          <a:prstGeom prst="wedgeRoundRectCallout">
            <a:avLst>
              <a:gd name="adj1" fmla="val -37939"/>
              <a:gd name="adj2" fmla="val 130665"/>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defRPr/>
            </a:pPr>
            <a:r>
              <a:rPr lang="tr-TR" sz="3200" b="1" dirty="0">
                <a:latin typeface="Arial" pitchFamily="34" charset="0"/>
                <a:cs typeface="Arial" pitchFamily="34" charset="0"/>
              </a:rPr>
              <a:t>Savaşan ülkeler 2 gruba ayrılmıştı:</a:t>
            </a:r>
          </a:p>
          <a:p>
            <a:pPr>
              <a:defRPr/>
            </a:pPr>
            <a:r>
              <a:rPr lang="tr-TR" sz="3200" b="1" dirty="0">
                <a:solidFill>
                  <a:srgbClr val="00B0F0"/>
                </a:solidFill>
                <a:latin typeface="Arial" pitchFamily="34" charset="0"/>
                <a:cs typeface="Arial" pitchFamily="34" charset="0"/>
              </a:rPr>
              <a:t>1-) İTTİFAK GÜÇLER</a:t>
            </a:r>
          </a:p>
          <a:p>
            <a:pPr>
              <a:defRPr/>
            </a:pPr>
            <a:r>
              <a:rPr lang="tr-TR" sz="3200" b="1" dirty="0">
                <a:solidFill>
                  <a:srgbClr val="FF0000"/>
                </a:solidFill>
                <a:latin typeface="Arial" pitchFamily="34" charset="0"/>
                <a:cs typeface="Arial" pitchFamily="34" charset="0"/>
              </a:rPr>
              <a:t>2-) İTİLAF GÜÇLER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img10.hostingpics.net/pics/401007ab.gif"/>
          <p:cNvPicPr>
            <a:picLocks noChangeAspect="1" noChangeArrowheads="1" noCrop="1"/>
          </p:cNvPicPr>
          <p:nvPr/>
        </p:nvPicPr>
        <p:blipFill>
          <a:blip r:embed="rId2" cstate="print"/>
          <a:srcRect/>
          <a:stretch>
            <a:fillRect/>
          </a:stretch>
        </p:blipFill>
        <p:spPr bwMode="auto">
          <a:xfrm>
            <a:off x="0" y="2465512"/>
            <a:ext cx="4316878" cy="4392488"/>
          </a:xfrm>
          <a:prstGeom prst="rect">
            <a:avLst/>
          </a:prstGeom>
          <a:noFill/>
        </p:spPr>
      </p:pic>
      <p:sp>
        <p:nvSpPr>
          <p:cNvPr id="8" name="7 Köşeleri Yuvarlanmış Dikdörtgen Belirtme Çizgisi"/>
          <p:cNvSpPr/>
          <p:nvPr/>
        </p:nvSpPr>
        <p:spPr>
          <a:xfrm>
            <a:off x="3131840" y="3356992"/>
            <a:ext cx="4608512" cy="1800200"/>
          </a:xfrm>
          <a:prstGeom prst="wedgeRoundRectCallout">
            <a:avLst>
              <a:gd name="adj1" fmla="val -75347"/>
              <a:gd name="adj2" fmla="val 11657"/>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r>
              <a:rPr lang="tr-TR" sz="2800" b="1" dirty="0">
                <a:solidFill>
                  <a:schemeClr val="tx1"/>
                </a:solidFill>
                <a:effectLst>
                  <a:outerShdw blurRad="38100" dist="38100" dir="2700000" algn="tl">
                    <a:srgbClr val="000000">
                      <a:alpha val="43137"/>
                    </a:srgbClr>
                  </a:outerShdw>
                </a:effectLst>
                <a:latin typeface="Arial" pitchFamily="34" charset="0"/>
                <a:cs typeface="Arial" pitchFamily="34" charset="0"/>
              </a:rPr>
              <a:t>  Osmanlı Devletinin kurucusu : </a:t>
            </a:r>
            <a:r>
              <a:rPr lang="tr-TR" sz="2800" b="1" dirty="0">
                <a:solidFill>
                  <a:srgbClr val="FF0000"/>
                </a:solidFill>
                <a:effectLst>
                  <a:outerShdw blurRad="38100" dist="38100" dir="2700000" algn="tl">
                    <a:srgbClr val="000000">
                      <a:alpha val="43137"/>
                    </a:srgbClr>
                  </a:outerShdw>
                </a:effectLst>
                <a:latin typeface="Arial" pitchFamily="34" charset="0"/>
                <a:cs typeface="Arial" pitchFamily="34" charset="0"/>
              </a:rPr>
              <a:t>Osman Bey</a:t>
            </a:r>
          </a:p>
        </p:txBody>
      </p:sp>
      <p:pic>
        <p:nvPicPr>
          <p:cNvPr id="4" name="Picture 4" descr="osman-bey"/>
          <p:cNvPicPr>
            <a:picLocks noChangeAspect="1" noChangeArrowheads="1"/>
          </p:cNvPicPr>
          <p:nvPr/>
        </p:nvPicPr>
        <p:blipFill>
          <a:blip r:embed="rId3" cstate="print"/>
          <a:srcRect/>
          <a:stretch>
            <a:fillRect/>
          </a:stretch>
        </p:blipFill>
        <p:spPr bwMode="auto">
          <a:xfrm>
            <a:off x="3419872" y="332656"/>
            <a:ext cx="3456384" cy="2990867"/>
          </a:xfrm>
          <a:prstGeom prst="rect">
            <a:avLst/>
          </a:prstGeo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683568" y="908720"/>
            <a:ext cx="2767681" cy="584775"/>
          </a:xfrm>
          <a:prstGeom prst="rect">
            <a:avLst/>
          </a:prstGeom>
          <a:noFill/>
          <a:ln w="28575">
            <a:noFill/>
          </a:ln>
        </p:spPr>
        <p:txBody>
          <a:bodyPr wrap="none" rtlCol="0">
            <a:spAutoFit/>
          </a:bodyPr>
          <a:lstStyle/>
          <a:p>
            <a:r>
              <a:rPr lang="tr-TR" sz="3200" b="1" u="sng" dirty="0">
                <a:solidFill>
                  <a:srgbClr val="00B0F0"/>
                </a:solidFill>
                <a:effectLst>
                  <a:outerShdw blurRad="38100" dist="38100" dir="2700000" algn="tl">
                    <a:srgbClr val="000000">
                      <a:alpha val="43137"/>
                    </a:srgbClr>
                  </a:outerShdw>
                </a:effectLst>
                <a:latin typeface="Arial" pitchFamily="34" charset="0"/>
                <a:cs typeface="Arial" pitchFamily="34" charset="0"/>
              </a:rPr>
              <a:t>İTTİFAK DEV</a:t>
            </a:r>
            <a:r>
              <a:rPr lang="tr-TR" sz="3200" b="1" dirty="0">
                <a:solidFill>
                  <a:srgbClr val="00B0F0"/>
                </a:solidFill>
                <a:effectLst>
                  <a:outerShdw blurRad="38100" dist="38100" dir="2700000" algn="tl">
                    <a:srgbClr val="000000">
                      <a:alpha val="43137"/>
                    </a:srgbClr>
                  </a:outerShdw>
                </a:effectLst>
                <a:latin typeface="Arial" pitchFamily="34" charset="0"/>
                <a:cs typeface="Arial" pitchFamily="34" charset="0"/>
              </a:rPr>
              <a:t>.</a:t>
            </a:r>
          </a:p>
        </p:txBody>
      </p:sp>
      <p:sp>
        <p:nvSpPr>
          <p:cNvPr id="3" name="2 Metin kutusu"/>
          <p:cNvSpPr txBox="1"/>
          <p:nvPr/>
        </p:nvSpPr>
        <p:spPr>
          <a:xfrm>
            <a:off x="5868144" y="980728"/>
            <a:ext cx="2493760" cy="584775"/>
          </a:xfrm>
          <a:prstGeom prst="rect">
            <a:avLst/>
          </a:prstGeom>
          <a:noFill/>
          <a:ln w="28575">
            <a:noFill/>
          </a:ln>
        </p:spPr>
        <p:txBody>
          <a:bodyPr wrap="none" rtlCol="0">
            <a:spAutoFit/>
          </a:bodyPr>
          <a:lstStyle/>
          <a:p>
            <a:r>
              <a:rPr lang="tr-TR" sz="3200" b="1" u="sng" dirty="0">
                <a:solidFill>
                  <a:srgbClr val="FF0000"/>
                </a:solidFill>
                <a:effectLst>
                  <a:outerShdw blurRad="38100" dist="38100" dir="2700000" algn="tl">
                    <a:srgbClr val="000000">
                      <a:alpha val="43137"/>
                    </a:srgbClr>
                  </a:outerShdw>
                </a:effectLst>
                <a:latin typeface="Arial" pitchFamily="34" charset="0"/>
                <a:cs typeface="Arial" pitchFamily="34" charset="0"/>
              </a:rPr>
              <a:t>İTİLAF DEV.</a:t>
            </a:r>
          </a:p>
        </p:txBody>
      </p:sp>
      <p:sp>
        <p:nvSpPr>
          <p:cNvPr id="4" name="3 Metin kutusu"/>
          <p:cNvSpPr txBox="1"/>
          <p:nvPr/>
        </p:nvSpPr>
        <p:spPr>
          <a:xfrm>
            <a:off x="683568" y="1628800"/>
            <a:ext cx="2198807" cy="584775"/>
          </a:xfrm>
          <a:prstGeom prst="rect">
            <a:avLst/>
          </a:prstGeom>
          <a:noFill/>
          <a:ln w="28575">
            <a:solidFill>
              <a:schemeClr val="tx1"/>
            </a:solidFill>
          </a:ln>
        </p:spPr>
        <p:txBody>
          <a:bodyPr wrap="none" rtlCol="0">
            <a:spAutoFit/>
          </a:bodyPr>
          <a:lstStyle/>
          <a:p>
            <a:r>
              <a:rPr lang="tr-TR" sz="3200" b="1" dirty="0">
                <a:solidFill>
                  <a:srgbClr val="00B0F0"/>
                </a:solidFill>
                <a:effectLst>
                  <a:outerShdw blurRad="38100" dist="38100" dir="2700000" algn="tl">
                    <a:srgbClr val="000000">
                      <a:alpha val="43137"/>
                    </a:srgbClr>
                  </a:outerShdw>
                </a:effectLst>
                <a:latin typeface="Arial" pitchFamily="34" charset="0"/>
                <a:cs typeface="Arial" pitchFamily="34" charset="0"/>
              </a:rPr>
              <a:t>ALMANYA</a:t>
            </a:r>
          </a:p>
        </p:txBody>
      </p:sp>
      <p:sp>
        <p:nvSpPr>
          <p:cNvPr id="5" name="4 Metin kutusu"/>
          <p:cNvSpPr txBox="1"/>
          <p:nvPr/>
        </p:nvSpPr>
        <p:spPr>
          <a:xfrm>
            <a:off x="683568" y="2348880"/>
            <a:ext cx="3110916" cy="584775"/>
          </a:xfrm>
          <a:prstGeom prst="rect">
            <a:avLst/>
          </a:prstGeom>
          <a:noFill/>
          <a:ln w="28575">
            <a:solidFill>
              <a:schemeClr val="tx1"/>
            </a:solidFill>
          </a:ln>
        </p:spPr>
        <p:txBody>
          <a:bodyPr wrap="none" rtlCol="0">
            <a:spAutoFit/>
          </a:bodyPr>
          <a:lstStyle/>
          <a:p>
            <a:r>
              <a:rPr lang="tr-TR" sz="3200" b="1" dirty="0">
                <a:solidFill>
                  <a:srgbClr val="00B0F0"/>
                </a:solidFill>
                <a:effectLst>
                  <a:outerShdw blurRad="38100" dist="38100" dir="2700000" algn="tl">
                    <a:srgbClr val="000000">
                      <a:alpha val="43137"/>
                    </a:srgbClr>
                  </a:outerShdw>
                </a:effectLst>
                <a:latin typeface="Arial" pitchFamily="34" charset="0"/>
                <a:cs typeface="Arial" pitchFamily="34" charset="0"/>
              </a:rPr>
              <a:t>OSAMNLI DEV.</a:t>
            </a:r>
          </a:p>
        </p:txBody>
      </p:sp>
      <p:sp>
        <p:nvSpPr>
          <p:cNvPr id="6" name="5 Metin kutusu"/>
          <p:cNvSpPr txBox="1"/>
          <p:nvPr/>
        </p:nvSpPr>
        <p:spPr>
          <a:xfrm>
            <a:off x="683568" y="3140968"/>
            <a:ext cx="3817071" cy="1077218"/>
          </a:xfrm>
          <a:prstGeom prst="rect">
            <a:avLst/>
          </a:prstGeom>
          <a:noFill/>
          <a:ln w="28575">
            <a:solidFill>
              <a:schemeClr val="tx1"/>
            </a:solidFill>
          </a:ln>
        </p:spPr>
        <p:txBody>
          <a:bodyPr wrap="none" rtlCol="0">
            <a:spAutoFit/>
          </a:bodyPr>
          <a:lstStyle/>
          <a:p>
            <a:r>
              <a:rPr lang="tr-TR" sz="3200" b="1" dirty="0">
                <a:solidFill>
                  <a:srgbClr val="00B0F0"/>
                </a:solidFill>
                <a:effectLst>
                  <a:outerShdw blurRad="38100" dist="38100" dir="2700000" algn="tl">
                    <a:srgbClr val="000000">
                      <a:alpha val="43137"/>
                    </a:srgbClr>
                  </a:outerShdw>
                </a:effectLst>
                <a:latin typeface="Arial" pitchFamily="34" charset="0"/>
                <a:cs typeface="Arial" pitchFamily="34" charset="0"/>
              </a:rPr>
              <a:t>AVUSTURYA-</a:t>
            </a:r>
          </a:p>
          <a:p>
            <a:r>
              <a:rPr lang="tr-TR" sz="3200" b="1" dirty="0">
                <a:solidFill>
                  <a:srgbClr val="00B0F0"/>
                </a:solidFill>
                <a:effectLst>
                  <a:outerShdw blurRad="38100" dist="38100" dir="2700000" algn="tl">
                    <a:srgbClr val="000000">
                      <a:alpha val="43137"/>
                    </a:srgbClr>
                  </a:outerShdw>
                </a:effectLst>
                <a:latin typeface="Arial" pitchFamily="34" charset="0"/>
                <a:cs typeface="Arial" pitchFamily="34" charset="0"/>
              </a:rPr>
              <a:t>MACARİSTAN İMP.</a:t>
            </a:r>
          </a:p>
        </p:txBody>
      </p:sp>
      <p:sp>
        <p:nvSpPr>
          <p:cNvPr id="7" name="6 Metin kutusu"/>
          <p:cNvSpPr txBox="1"/>
          <p:nvPr/>
        </p:nvSpPr>
        <p:spPr>
          <a:xfrm>
            <a:off x="683568" y="4437112"/>
            <a:ext cx="3140603" cy="584775"/>
          </a:xfrm>
          <a:prstGeom prst="rect">
            <a:avLst/>
          </a:prstGeom>
          <a:noFill/>
          <a:ln w="28575">
            <a:solidFill>
              <a:schemeClr val="tx1"/>
            </a:solidFill>
          </a:ln>
        </p:spPr>
        <p:txBody>
          <a:bodyPr wrap="none" rtlCol="0">
            <a:spAutoFit/>
          </a:bodyPr>
          <a:lstStyle/>
          <a:p>
            <a:r>
              <a:rPr lang="tr-TR" sz="3200" b="1" dirty="0">
                <a:solidFill>
                  <a:srgbClr val="00B0F0"/>
                </a:solidFill>
                <a:effectLst>
                  <a:outerShdw blurRad="38100" dist="38100" dir="2700000" algn="tl">
                    <a:srgbClr val="000000">
                      <a:alpha val="43137"/>
                    </a:srgbClr>
                  </a:outerShdw>
                </a:effectLst>
                <a:latin typeface="Arial" pitchFamily="34" charset="0"/>
                <a:cs typeface="Arial" pitchFamily="34" charset="0"/>
              </a:rPr>
              <a:t>BULGARİSTAN</a:t>
            </a:r>
          </a:p>
        </p:txBody>
      </p:sp>
      <p:sp>
        <p:nvSpPr>
          <p:cNvPr id="8" name="7 Metin kutusu"/>
          <p:cNvSpPr txBox="1"/>
          <p:nvPr/>
        </p:nvSpPr>
        <p:spPr>
          <a:xfrm>
            <a:off x="683568" y="5301208"/>
            <a:ext cx="1559979" cy="584775"/>
          </a:xfrm>
          <a:prstGeom prst="rect">
            <a:avLst/>
          </a:prstGeom>
          <a:noFill/>
          <a:ln w="28575">
            <a:solidFill>
              <a:schemeClr val="tx1"/>
            </a:solidFill>
          </a:ln>
        </p:spPr>
        <p:txBody>
          <a:bodyPr wrap="none" rtlCol="0">
            <a:spAutoFit/>
          </a:bodyPr>
          <a:lstStyle/>
          <a:p>
            <a:r>
              <a:rPr lang="tr-TR" sz="3200" b="1" dirty="0">
                <a:solidFill>
                  <a:srgbClr val="FF0000"/>
                </a:solidFill>
                <a:effectLst>
                  <a:outerShdw blurRad="38100" dist="38100" dir="2700000" algn="tl">
                    <a:srgbClr val="000000">
                      <a:alpha val="43137"/>
                    </a:srgbClr>
                  </a:outerShdw>
                </a:effectLst>
                <a:latin typeface="Arial" pitchFamily="34" charset="0"/>
                <a:cs typeface="Arial" pitchFamily="34" charset="0"/>
              </a:rPr>
              <a:t>İTALYA</a:t>
            </a:r>
          </a:p>
        </p:txBody>
      </p:sp>
      <p:sp>
        <p:nvSpPr>
          <p:cNvPr id="9" name="8 Metin kutusu"/>
          <p:cNvSpPr txBox="1"/>
          <p:nvPr/>
        </p:nvSpPr>
        <p:spPr>
          <a:xfrm>
            <a:off x="5868144" y="1772816"/>
            <a:ext cx="2068195" cy="584775"/>
          </a:xfrm>
          <a:prstGeom prst="rect">
            <a:avLst/>
          </a:prstGeom>
          <a:noFill/>
          <a:ln w="28575">
            <a:solidFill>
              <a:schemeClr val="tx1"/>
            </a:solidFill>
          </a:ln>
        </p:spPr>
        <p:txBody>
          <a:bodyPr wrap="none" rtlCol="0">
            <a:spAutoFit/>
          </a:bodyPr>
          <a:lstStyle/>
          <a:p>
            <a:r>
              <a:rPr lang="tr-TR" sz="3200" b="1" dirty="0">
                <a:solidFill>
                  <a:srgbClr val="FF0000"/>
                </a:solidFill>
                <a:effectLst>
                  <a:outerShdw blurRad="38100" dist="38100" dir="2700000" algn="tl">
                    <a:srgbClr val="000000">
                      <a:alpha val="43137"/>
                    </a:srgbClr>
                  </a:outerShdw>
                </a:effectLst>
                <a:latin typeface="Arial" pitchFamily="34" charset="0"/>
                <a:cs typeface="Arial" pitchFamily="34" charset="0"/>
              </a:rPr>
              <a:t>İNGİLTER</a:t>
            </a:r>
          </a:p>
        </p:txBody>
      </p:sp>
      <p:sp>
        <p:nvSpPr>
          <p:cNvPr id="10" name="9 Metin kutusu"/>
          <p:cNvSpPr txBox="1"/>
          <p:nvPr/>
        </p:nvSpPr>
        <p:spPr>
          <a:xfrm>
            <a:off x="5868144" y="2564904"/>
            <a:ext cx="1895071" cy="584775"/>
          </a:xfrm>
          <a:prstGeom prst="rect">
            <a:avLst/>
          </a:prstGeom>
          <a:noFill/>
          <a:ln w="28575">
            <a:solidFill>
              <a:schemeClr val="tx1"/>
            </a:solidFill>
          </a:ln>
        </p:spPr>
        <p:txBody>
          <a:bodyPr wrap="none" rtlCol="0">
            <a:spAutoFit/>
          </a:bodyPr>
          <a:lstStyle/>
          <a:p>
            <a:r>
              <a:rPr lang="tr-TR" sz="3200" b="1" dirty="0">
                <a:solidFill>
                  <a:srgbClr val="FF0000"/>
                </a:solidFill>
                <a:effectLst>
                  <a:outerShdw blurRad="38100" dist="38100" dir="2700000" algn="tl">
                    <a:srgbClr val="000000">
                      <a:alpha val="43137"/>
                    </a:srgbClr>
                  </a:outerShdw>
                </a:effectLst>
                <a:latin typeface="Arial" pitchFamily="34" charset="0"/>
                <a:cs typeface="Arial" pitchFamily="34" charset="0"/>
              </a:rPr>
              <a:t>FRANSA</a:t>
            </a:r>
          </a:p>
        </p:txBody>
      </p:sp>
      <p:sp>
        <p:nvSpPr>
          <p:cNvPr id="11" name="10 Metin kutusu"/>
          <p:cNvSpPr txBox="1"/>
          <p:nvPr/>
        </p:nvSpPr>
        <p:spPr>
          <a:xfrm>
            <a:off x="5868144" y="3356992"/>
            <a:ext cx="1584857" cy="584775"/>
          </a:xfrm>
          <a:prstGeom prst="rect">
            <a:avLst/>
          </a:prstGeom>
          <a:noFill/>
          <a:ln w="28575">
            <a:solidFill>
              <a:schemeClr val="tx1"/>
            </a:solidFill>
          </a:ln>
        </p:spPr>
        <p:txBody>
          <a:bodyPr wrap="none" rtlCol="0">
            <a:spAutoFit/>
          </a:bodyPr>
          <a:lstStyle/>
          <a:p>
            <a:r>
              <a:rPr lang="tr-TR" sz="3200" b="1" dirty="0">
                <a:solidFill>
                  <a:srgbClr val="FF0000"/>
                </a:solidFill>
                <a:effectLst>
                  <a:outerShdw blurRad="38100" dist="38100" dir="2700000" algn="tl">
                    <a:srgbClr val="000000">
                      <a:alpha val="43137"/>
                    </a:srgbClr>
                  </a:outerShdw>
                </a:effectLst>
                <a:latin typeface="Arial" pitchFamily="34" charset="0"/>
                <a:cs typeface="Arial" pitchFamily="34" charset="0"/>
              </a:rPr>
              <a:t>RUSYA</a:t>
            </a:r>
          </a:p>
        </p:txBody>
      </p:sp>
      <p:sp>
        <p:nvSpPr>
          <p:cNvPr id="12" name="11 Metin kutusu"/>
          <p:cNvSpPr txBox="1"/>
          <p:nvPr/>
        </p:nvSpPr>
        <p:spPr>
          <a:xfrm>
            <a:off x="5868144" y="4077072"/>
            <a:ext cx="2845651" cy="584775"/>
          </a:xfrm>
          <a:prstGeom prst="rect">
            <a:avLst/>
          </a:prstGeom>
          <a:noFill/>
          <a:ln w="28575">
            <a:solidFill>
              <a:schemeClr val="tx1"/>
            </a:solidFill>
          </a:ln>
        </p:spPr>
        <p:txBody>
          <a:bodyPr wrap="none" rtlCol="0">
            <a:spAutoFit/>
          </a:bodyPr>
          <a:lstStyle/>
          <a:p>
            <a:r>
              <a:rPr lang="tr-TR" sz="3200" b="1" dirty="0">
                <a:solidFill>
                  <a:srgbClr val="FF0000"/>
                </a:solidFill>
                <a:effectLst>
                  <a:outerShdw blurRad="38100" dist="38100" dir="2700000" algn="tl">
                    <a:srgbClr val="000000">
                      <a:alpha val="43137"/>
                    </a:srgbClr>
                  </a:outerShdw>
                </a:effectLst>
                <a:latin typeface="Arial" pitchFamily="34" charset="0"/>
                <a:cs typeface="Arial" pitchFamily="34" charset="0"/>
              </a:rPr>
              <a:t>YUNANİSTAN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5.55556E-7 -4.85661E-6 L 0.56823 -0.00046 " pathEditMode="relative" rAng="0" ptsTypes="AA">
                                      <p:cBhvr>
                                        <p:cTn id="6" dur="2000" fill="hold"/>
                                        <p:tgtEl>
                                          <p:spTgt spid="8"/>
                                        </p:tgtEl>
                                        <p:attrNameLst>
                                          <p:attrName>ppt_x</p:attrName>
                                          <p:attrName>ppt_y</p:attrName>
                                        </p:attrNameLst>
                                      </p:cBhvr>
                                      <p:rCtr x="28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10.hostingpics.net/pics/401007ab.gif"/>
          <p:cNvPicPr>
            <a:picLocks noChangeAspect="1" noChangeArrowheads="1" noCrop="1"/>
          </p:cNvPicPr>
          <p:nvPr/>
        </p:nvPicPr>
        <p:blipFill>
          <a:blip r:embed="rId2" cstate="print"/>
          <a:srcRect/>
          <a:stretch>
            <a:fillRect/>
          </a:stretch>
        </p:blipFill>
        <p:spPr bwMode="auto">
          <a:xfrm>
            <a:off x="323528" y="2348880"/>
            <a:ext cx="3750730" cy="3816424"/>
          </a:xfrm>
          <a:prstGeom prst="rect">
            <a:avLst/>
          </a:prstGeom>
          <a:noFill/>
        </p:spPr>
      </p:pic>
      <p:sp>
        <p:nvSpPr>
          <p:cNvPr id="8" name="7 Köşeleri Yuvarlanmış Dikdörtgen Belirtme Çizgisi"/>
          <p:cNvSpPr/>
          <p:nvPr/>
        </p:nvSpPr>
        <p:spPr>
          <a:xfrm>
            <a:off x="1259632" y="836712"/>
            <a:ext cx="7668344" cy="1656184"/>
          </a:xfrm>
          <a:prstGeom prst="wedgeRoundRectCallout">
            <a:avLst>
              <a:gd name="adj1" fmla="val -37939"/>
              <a:gd name="adj2" fmla="val 130665"/>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defRPr/>
            </a:pPr>
            <a:r>
              <a:rPr lang="tr-TR" sz="3200" b="1" dirty="0">
                <a:latin typeface="Arial" pitchFamily="34" charset="0"/>
                <a:cs typeface="Arial" pitchFamily="34" charset="0"/>
              </a:rPr>
              <a:t>Osmanlı Devleti açısından savaşın sonucunu görelim.</a:t>
            </a:r>
            <a:endParaRPr lang="tr-TR" sz="3200" b="1" dirty="0">
              <a:solidFill>
                <a:srgbClr val="FF0000"/>
              </a:solidFill>
              <a:latin typeface="Arial" pitchFamily="34" charset="0"/>
              <a:cs typeface="Arial"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323528" y="260648"/>
            <a:ext cx="8534400" cy="5491163"/>
          </a:xfrm>
          <a:prstGeom prst="rect">
            <a:avLst/>
          </a:prstGeom>
          <a:noFill/>
          <a:ln w="38100">
            <a:solidFill>
              <a:schemeClr val="tx1"/>
            </a:solidFill>
            <a:miter lim="800000"/>
            <a:headEnd/>
            <a:tailEnd/>
          </a:ln>
          <a:effectLst/>
        </p:spPr>
        <p:txBody>
          <a:bodyPr>
            <a:spAutoFit/>
          </a:bodyPr>
          <a:lstStyle/>
          <a:p>
            <a:pPr>
              <a:defRPr/>
            </a:pPr>
            <a:r>
              <a:rPr lang="tr-TR" dirty="0"/>
              <a:t>       </a:t>
            </a:r>
            <a:r>
              <a:rPr lang="tr-TR" sz="3200" b="1" u="sng" dirty="0">
                <a:solidFill>
                  <a:srgbClr val="FF0000"/>
                </a:solidFill>
                <a:effectLst>
                  <a:outerShdw blurRad="38100" dist="38100" dir="2700000" algn="tl">
                    <a:srgbClr val="000000"/>
                  </a:outerShdw>
                </a:effectLst>
                <a:latin typeface="Arial" pitchFamily="34" charset="0"/>
                <a:cs typeface="Arial" pitchFamily="34" charset="0"/>
              </a:rPr>
              <a:t>1.DÜNYA SAVAŞININ SONUÇLARI</a:t>
            </a:r>
            <a:endParaRPr lang="tr-TR" sz="3200" b="1" dirty="0">
              <a:solidFill>
                <a:srgbClr val="FF0000"/>
              </a:solidFill>
              <a:effectLst>
                <a:outerShdw blurRad="38100" dist="38100" dir="2700000" algn="tl">
                  <a:srgbClr val="000000"/>
                </a:outerShdw>
              </a:effectLst>
              <a:latin typeface="Arial" pitchFamily="34" charset="0"/>
              <a:cs typeface="Arial" pitchFamily="34" charset="0"/>
            </a:endParaRPr>
          </a:p>
          <a:p>
            <a:pPr>
              <a:defRPr/>
            </a:pPr>
            <a:r>
              <a:rPr lang="tr-TR" sz="3200" b="1" dirty="0">
                <a:latin typeface="Arial" pitchFamily="34" charset="0"/>
                <a:cs typeface="Arial" pitchFamily="34" charset="0"/>
              </a:rPr>
              <a:t>1.Dünya Savaşı 1914 yılında başladı ve 1918 yılında sona erdi. Almanya savaşı kaybedince teslim olmak zorunda kaldı. Almanya’nın teslim olması sonucunda Osmanlı Devleti tek başına kaldı. </a:t>
            </a:r>
          </a:p>
          <a:p>
            <a:pPr>
              <a:defRPr/>
            </a:pPr>
            <a:r>
              <a:rPr lang="tr-TR" sz="3200" b="1" dirty="0">
                <a:latin typeface="Arial" pitchFamily="34" charset="0"/>
                <a:cs typeface="Arial" pitchFamily="34" charset="0"/>
              </a:rPr>
              <a:t>Savaşı sürdüremeyeceğini anlayınca barış istemek zorunda kaldı.</a:t>
            </a:r>
          </a:p>
          <a:p>
            <a:pPr>
              <a:defRPr/>
            </a:pPr>
            <a:r>
              <a:rPr lang="tr-TR" sz="3200" b="1" dirty="0">
                <a:latin typeface="Arial" pitchFamily="34" charset="0"/>
                <a:cs typeface="Arial" pitchFamily="34" charset="0"/>
              </a:rPr>
              <a:t>Osmanlı Devleti çok ağır şartlar içeren </a:t>
            </a:r>
            <a:r>
              <a:rPr lang="tr-TR" sz="3200" b="1" dirty="0">
                <a:solidFill>
                  <a:srgbClr val="00B0F0"/>
                </a:solidFill>
                <a:effectLst>
                  <a:outerShdw blurRad="38100" dist="38100" dir="2700000" algn="tl">
                    <a:srgbClr val="000000"/>
                  </a:outerShdw>
                </a:effectLst>
                <a:latin typeface="Arial" pitchFamily="34" charset="0"/>
                <a:cs typeface="Arial" pitchFamily="34" charset="0"/>
              </a:rPr>
              <a:t>MONDROS ATEŞKES ANTLAŞMASINI</a:t>
            </a:r>
            <a:r>
              <a:rPr lang="tr-TR" sz="3200" b="1" dirty="0">
                <a:solidFill>
                  <a:srgbClr val="00B0F0"/>
                </a:solidFill>
                <a:latin typeface="Arial" pitchFamily="34" charset="0"/>
                <a:cs typeface="Arial" pitchFamily="34" charset="0"/>
              </a:rPr>
              <a:t> </a:t>
            </a:r>
            <a:r>
              <a:rPr lang="tr-TR" sz="3200" b="1" dirty="0">
                <a:latin typeface="Arial" pitchFamily="34" charset="0"/>
                <a:cs typeface="Arial" pitchFamily="34" charset="0"/>
              </a:rPr>
              <a:t>imzalamak zorunda kaldı.</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228600" y="381000"/>
            <a:ext cx="8763000" cy="5491163"/>
          </a:xfrm>
          <a:prstGeom prst="rect">
            <a:avLst/>
          </a:prstGeom>
          <a:noFill/>
          <a:ln w="38100">
            <a:solidFill>
              <a:schemeClr val="tx1"/>
            </a:solidFill>
            <a:miter lim="800000"/>
            <a:headEnd/>
            <a:tailEnd/>
          </a:ln>
          <a:effectLst/>
        </p:spPr>
        <p:txBody>
          <a:bodyPr>
            <a:spAutoFit/>
          </a:bodyPr>
          <a:lstStyle/>
          <a:p>
            <a:pPr>
              <a:defRPr/>
            </a:pPr>
            <a:r>
              <a:rPr lang="tr-TR" dirty="0"/>
              <a:t>        </a:t>
            </a:r>
            <a:r>
              <a:rPr lang="tr-TR" sz="3200" b="1" dirty="0">
                <a:solidFill>
                  <a:srgbClr val="FF0000"/>
                </a:solidFill>
                <a:effectLst>
                  <a:outerShdw blurRad="38100" dist="38100" dir="2700000" algn="tl">
                    <a:srgbClr val="000000"/>
                  </a:outerShdw>
                </a:effectLst>
                <a:latin typeface="Comic Sans MS" pitchFamily="66" charset="0"/>
              </a:rPr>
              <a:t>MONDROS ATEŞKES ANTLAŞMASI </a:t>
            </a:r>
          </a:p>
          <a:p>
            <a:pPr>
              <a:defRPr/>
            </a:pPr>
            <a:r>
              <a:rPr lang="tr-TR" sz="3200" b="1" dirty="0">
                <a:solidFill>
                  <a:srgbClr val="FF0000"/>
                </a:solidFill>
                <a:effectLst>
                  <a:outerShdw blurRad="38100" dist="38100" dir="2700000" algn="tl">
                    <a:srgbClr val="000000"/>
                  </a:outerShdw>
                </a:effectLst>
                <a:latin typeface="Comic Sans MS" pitchFamily="66" charset="0"/>
              </a:rPr>
              <a:t>             ( 30 EKİM 1918 )</a:t>
            </a:r>
          </a:p>
          <a:p>
            <a:pPr>
              <a:defRPr/>
            </a:pPr>
            <a:r>
              <a:rPr lang="tr-TR" sz="3200" b="1" dirty="0">
                <a:effectLst>
                  <a:outerShdw blurRad="38100" dist="38100" dir="2700000" algn="tl">
                    <a:srgbClr val="FFFFFF"/>
                  </a:outerShdw>
                </a:effectLst>
                <a:latin typeface="Comic Sans MS" pitchFamily="66" charset="0"/>
              </a:rPr>
              <a:t>Almanya’nın teslim olması sonucunda yalnız kalan Osmanlı Devleti savaştığı ülkelerle barış istemek zorunda kaldı. Osmanlı Devleti çok ağır şartlar içeren </a:t>
            </a:r>
          </a:p>
          <a:p>
            <a:pPr>
              <a:defRPr/>
            </a:pPr>
            <a:r>
              <a:rPr lang="tr-T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mic Sans MS" pitchFamily="66" charset="0"/>
              </a:rPr>
              <a:t>MONDROS ATEŞKES ANTLAŞMASINI </a:t>
            </a:r>
            <a:r>
              <a:rPr lang="tr-TR" sz="3200" b="1" dirty="0">
                <a:effectLst>
                  <a:outerShdw blurRad="38100" dist="38100" dir="2700000" algn="tl">
                    <a:srgbClr val="FFFFFF"/>
                  </a:outerShdw>
                </a:effectLst>
                <a:latin typeface="Comic Sans MS" pitchFamily="66" charset="0"/>
              </a:rPr>
              <a:t>imzalamak zorunda kaldı.</a:t>
            </a:r>
          </a:p>
          <a:p>
            <a:pPr>
              <a:defRPr/>
            </a:pPr>
            <a:r>
              <a:rPr lang="tr-TR" sz="3200" b="1" dirty="0">
                <a:effectLst>
                  <a:outerShdw blurRad="38100" dist="38100" dir="2700000" algn="tl">
                    <a:srgbClr val="FFFFFF"/>
                  </a:outerShdw>
                </a:effectLst>
                <a:latin typeface="Comic Sans MS" pitchFamily="66" charset="0"/>
              </a:rPr>
              <a:t>Bu antlaşma savaşı kazanan devletlerin Osmanlı Devleti parçalamak ve işgal etme niyetlerini açıkça gösteriyordu.</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10.hostingpics.net/pics/401007ab.gif"/>
          <p:cNvPicPr>
            <a:picLocks noChangeAspect="1" noChangeArrowheads="1" noCrop="1"/>
          </p:cNvPicPr>
          <p:nvPr/>
        </p:nvPicPr>
        <p:blipFill>
          <a:blip r:embed="rId2" cstate="print"/>
          <a:srcRect/>
          <a:stretch>
            <a:fillRect/>
          </a:stretch>
        </p:blipFill>
        <p:spPr bwMode="auto">
          <a:xfrm>
            <a:off x="323528" y="2348880"/>
            <a:ext cx="3750730" cy="3816424"/>
          </a:xfrm>
          <a:prstGeom prst="rect">
            <a:avLst/>
          </a:prstGeom>
          <a:noFill/>
        </p:spPr>
      </p:pic>
      <p:sp>
        <p:nvSpPr>
          <p:cNvPr id="8" name="7 Köşeleri Yuvarlanmış Dikdörtgen Belirtme Çizgisi"/>
          <p:cNvSpPr/>
          <p:nvPr/>
        </p:nvSpPr>
        <p:spPr>
          <a:xfrm>
            <a:off x="1259632" y="836712"/>
            <a:ext cx="7668344" cy="1656184"/>
          </a:xfrm>
          <a:prstGeom prst="wedgeRoundRectCallout">
            <a:avLst>
              <a:gd name="adj1" fmla="val -37939"/>
              <a:gd name="adj2" fmla="val 130665"/>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defRPr/>
            </a:pPr>
            <a:r>
              <a:rPr lang="tr-TR" sz="3200" b="1" dirty="0">
                <a:latin typeface="Arial" pitchFamily="34" charset="0"/>
                <a:cs typeface="Arial" pitchFamily="34" charset="0"/>
              </a:rPr>
              <a:t>Bu antlaşmanın şartları nelermiş onları görelim şimdi.</a:t>
            </a:r>
            <a:endParaRPr lang="tr-TR" sz="3200" b="1" dirty="0">
              <a:solidFill>
                <a:srgbClr val="FF0000"/>
              </a:solidFill>
              <a:latin typeface="Arial" pitchFamily="34" charset="0"/>
              <a:cs typeface="Arial"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228600" y="381000"/>
            <a:ext cx="8763000" cy="984250"/>
          </a:xfrm>
          <a:prstGeom prst="rect">
            <a:avLst/>
          </a:prstGeom>
          <a:noFill/>
          <a:ln w="38100">
            <a:noFill/>
            <a:miter lim="800000"/>
            <a:headEnd/>
            <a:tailEnd/>
          </a:ln>
          <a:effectLst/>
        </p:spPr>
        <p:txBody>
          <a:bodyPr>
            <a:spAutoFit/>
          </a:bodyPr>
          <a:lstStyle/>
          <a:p>
            <a:pPr>
              <a:defRPr/>
            </a:pPr>
            <a:r>
              <a:rPr lang="tr-TR"/>
              <a:t>        </a:t>
            </a:r>
            <a:r>
              <a:rPr lang="tr-TR" sz="2800" b="1">
                <a:solidFill>
                  <a:srgbClr val="FF0000"/>
                </a:solidFill>
                <a:effectLst>
                  <a:outerShdw blurRad="38100" dist="38100" dir="2700000" algn="tl">
                    <a:srgbClr val="000000"/>
                  </a:outerShdw>
                </a:effectLst>
                <a:latin typeface="Comic Sans MS" pitchFamily="66" charset="0"/>
              </a:rPr>
              <a:t>MONDROS ATEŞKES ANTLAŞMASININ</a:t>
            </a:r>
          </a:p>
          <a:p>
            <a:pPr>
              <a:defRPr/>
            </a:pPr>
            <a:r>
              <a:rPr lang="tr-TR" sz="2800" b="1">
                <a:solidFill>
                  <a:srgbClr val="FF0000"/>
                </a:solidFill>
                <a:effectLst>
                  <a:outerShdw blurRad="38100" dist="38100" dir="2700000" algn="tl">
                    <a:srgbClr val="000000"/>
                  </a:outerShdw>
                </a:effectLst>
                <a:latin typeface="Comic Sans MS" pitchFamily="66" charset="0"/>
              </a:rPr>
              <a:t>               MADDELERİ ( ŞARTLARI )</a:t>
            </a:r>
          </a:p>
        </p:txBody>
      </p:sp>
      <p:sp>
        <p:nvSpPr>
          <p:cNvPr id="28676" name="Text Box 4"/>
          <p:cNvSpPr txBox="1">
            <a:spLocks noChangeArrowheads="1"/>
          </p:cNvSpPr>
          <p:nvPr/>
        </p:nvSpPr>
        <p:spPr bwMode="auto">
          <a:xfrm>
            <a:off x="228600" y="1600200"/>
            <a:ext cx="8382000" cy="1093788"/>
          </a:xfrm>
          <a:prstGeom prst="rect">
            <a:avLst/>
          </a:prstGeom>
          <a:noFill/>
          <a:ln w="25400">
            <a:solidFill>
              <a:schemeClr val="tx1"/>
            </a:solidFill>
            <a:miter lim="800000"/>
            <a:headEnd/>
            <a:tailEnd/>
          </a:ln>
          <a:effectLst/>
        </p:spPr>
        <p:txBody>
          <a:bodyPr>
            <a:spAutoFit/>
          </a:bodyPr>
          <a:lstStyle/>
          <a:p>
            <a:pPr marL="342900" indent="-342900">
              <a:defRPr/>
            </a:pPr>
            <a:r>
              <a:rPr lang="tr-TR" sz="3600" b="1">
                <a:effectLst>
                  <a:outerShdw blurRad="38100" dist="38100" dir="2700000" algn="tl">
                    <a:srgbClr val="FFFFFF"/>
                  </a:outerShdw>
                </a:effectLst>
                <a:latin typeface="Comic Sans MS" pitchFamily="66" charset="0"/>
              </a:rPr>
              <a:t>1-)</a:t>
            </a:r>
            <a:r>
              <a:rPr lang="tr-TR" sz="3200" b="1">
                <a:effectLst>
                  <a:outerShdw blurRad="38100" dist="38100" dir="2700000" algn="tl">
                    <a:srgbClr val="FFFFFF"/>
                  </a:outerShdw>
                </a:effectLst>
                <a:latin typeface="Comic Sans MS" pitchFamily="66" charset="0"/>
              </a:rPr>
              <a:t> </a:t>
            </a:r>
            <a:r>
              <a:rPr lang="tr-TR" sz="2800" b="1">
                <a:effectLst>
                  <a:outerShdw blurRad="38100" dist="38100" dir="2700000" algn="tl">
                    <a:srgbClr val="FFFFFF"/>
                  </a:outerShdw>
                </a:effectLst>
                <a:latin typeface="Comic Sans MS" pitchFamily="66" charset="0"/>
              </a:rPr>
              <a:t>Çanakkale ve İstanbul Boğazının kontrolü</a:t>
            </a:r>
          </a:p>
          <a:p>
            <a:pPr marL="342900" indent="-342900">
              <a:defRPr/>
            </a:pPr>
            <a:r>
              <a:rPr lang="tr-TR" sz="2800" b="1">
                <a:effectLst>
                  <a:outerShdw blurRad="38100" dist="38100" dir="2700000" algn="tl">
                    <a:srgbClr val="FFFFFF"/>
                  </a:outerShdw>
                </a:effectLst>
                <a:latin typeface="Comic Sans MS" pitchFamily="66" charset="0"/>
              </a:rPr>
              <a:t>      savaşı kazanan devletlere verilecek.</a:t>
            </a:r>
            <a:r>
              <a:rPr lang="tr-TR" sz="2800">
                <a:latin typeface="Comic Sans MS" pitchFamily="66" charset="0"/>
              </a:rPr>
              <a:t> </a:t>
            </a:r>
          </a:p>
        </p:txBody>
      </p:sp>
      <p:sp>
        <p:nvSpPr>
          <p:cNvPr id="28677" name="Text Box 5"/>
          <p:cNvSpPr txBox="1">
            <a:spLocks noChangeArrowheads="1"/>
          </p:cNvSpPr>
          <p:nvPr/>
        </p:nvSpPr>
        <p:spPr bwMode="auto">
          <a:xfrm>
            <a:off x="228600" y="2971800"/>
            <a:ext cx="8382000" cy="1093788"/>
          </a:xfrm>
          <a:prstGeom prst="rect">
            <a:avLst/>
          </a:prstGeom>
          <a:noFill/>
          <a:ln w="25400">
            <a:solidFill>
              <a:schemeClr val="tx1"/>
            </a:solidFill>
            <a:miter lim="800000"/>
            <a:headEnd/>
            <a:tailEnd/>
          </a:ln>
          <a:effectLst/>
        </p:spPr>
        <p:txBody>
          <a:bodyPr>
            <a:spAutoFit/>
          </a:bodyPr>
          <a:lstStyle/>
          <a:p>
            <a:pPr marL="342900" indent="-342900">
              <a:defRPr/>
            </a:pPr>
            <a:r>
              <a:rPr lang="tr-TR" sz="3600" b="1" dirty="0">
                <a:effectLst>
                  <a:outerShdw blurRad="38100" dist="38100" dir="2700000" algn="tl">
                    <a:srgbClr val="FFFFFF"/>
                  </a:outerShdw>
                </a:effectLst>
                <a:latin typeface="Comic Sans MS" pitchFamily="66" charset="0"/>
              </a:rPr>
              <a:t>2-)</a:t>
            </a:r>
            <a:r>
              <a:rPr lang="tr-TR" sz="3200" b="1" dirty="0">
                <a:effectLst>
                  <a:outerShdw blurRad="38100" dist="38100" dir="2700000" algn="tl">
                    <a:srgbClr val="FFFFFF"/>
                  </a:outerShdw>
                </a:effectLst>
                <a:latin typeface="Comic Sans MS" pitchFamily="66" charset="0"/>
              </a:rPr>
              <a:t> </a:t>
            </a:r>
            <a:r>
              <a:rPr lang="tr-TR" sz="2800" b="1" dirty="0">
                <a:effectLst>
                  <a:outerShdw blurRad="38100" dist="38100" dir="2700000" algn="tl">
                    <a:srgbClr val="FFFFFF"/>
                  </a:outerShdw>
                </a:effectLst>
                <a:latin typeface="Comic Sans MS" pitchFamily="66" charset="0"/>
              </a:rPr>
              <a:t>Osmanlı Devleti askerleri derhal terhis</a:t>
            </a:r>
          </a:p>
          <a:p>
            <a:pPr marL="342900" indent="-342900">
              <a:defRPr/>
            </a:pPr>
            <a:r>
              <a:rPr lang="tr-TR" sz="2800" b="1" dirty="0">
                <a:effectLst>
                  <a:outerShdw blurRad="38100" dist="38100" dir="2700000" algn="tl">
                    <a:srgbClr val="FFFFFF"/>
                  </a:outerShdw>
                </a:effectLst>
                <a:latin typeface="Comic Sans MS" pitchFamily="66" charset="0"/>
              </a:rPr>
              <a:t>      edilecek.( Sayısı azaltılacak )</a:t>
            </a:r>
          </a:p>
        </p:txBody>
      </p:sp>
      <p:sp>
        <p:nvSpPr>
          <p:cNvPr id="28678" name="Text Box 6"/>
          <p:cNvSpPr txBox="1">
            <a:spLocks noChangeArrowheads="1"/>
          </p:cNvSpPr>
          <p:nvPr/>
        </p:nvSpPr>
        <p:spPr bwMode="auto">
          <a:xfrm>
            <a:off x="228600" y="4343400"/>
            <a:ext cx="8382000" cy="1520825"/>
          </a:xfrm>
          <a:prstGeom prst="rect">
            <a:avLst/>
          </a:prstGeom>
          <a:noFill/>
          <a:ln w="25400">
            <a:solidFill>
              <a:schemeClr val="tx1"/>
            </a:solidFill>
            <a:miter lim="800000"/>
            <a:headEnd/>
            <a:tailEnd/>
          </a:ln>
          <a:effectLst/>
        </p:spPr>
        <p:txBody>
          <a:bodyPr>
            <a:spAutoFit/>
          </a:bodyPr>
          <a:lstStyle/>
          <a:p>
            <a:pPr marL="342900" indent="-342900">
              <a:defRPr/>
            </a:pPr>
            <a:r>
              <a:rPr lang="tr-TR" sz="3600" b="1">
                <a:effectLst>
                  <a:outerShdw blurRad="38100" dist="38100" dir="2700000" algn="tl">
                    <a:srgbClr val="FFFFFF"/>
                  </a:outerShdw>
                </a:effectLst>
                <a:latin typeface="Comic Sans MS" pitchFamily="66" charset="0"/>
              </a:rPr>
              <a:t>3-)</a:t>
            </a:r>
            <a:r>
              <a:rPr lang="tr-TR" sz="3200" b="1">
                <a:effectLst>
                  <a:outerShdw blurRad="38100" dist="38100" dir="2700000" algn="tl">
                    <a:srgbClr val="FFFFFF"/>
                  </a:outerShdw>
                </a:effectLst>
                <a:latin typeface="Comic Sans MS" pitchFamily="66" charset="0"/>
              </a:rPr>
              <a:t> </a:t>
            </a:r>
            <a:r>
              <a:rPr lang="tr-TR" sz="2800" b="1">
                <a:effectLst>
                  <a:outerShdw blurRad="38100" dist="38100" dir="2700000" algn="tl">
                    <a:srgbClr val="FFFFFF"/>
                  </a:outerShdw>
                </a:effectLst>
                <a:latin typeface="Comic Sans MS" pitchFamily="66" charset="0"/>
              </a:rPr>
              <a:t>Omsalı Devletinin ordusuna ait bütün</a:t>
            </a:r>
          </a:p>
          <a:p>
            <a:pPr marL="342900" indent="-342900">
              <a:defRPr/>
            </a:pPr>
            <a:r>
              <a:rPr lang="tr-TR" sz="2800" b="1">
                <a:effectLst>
                  <a:outerShdw blurRad="38100" dist="38100" dir="2700000" algn="tl">
                    <a:srgbClr val="FFFFFF"/>
                  </a:outerShdw>
                </a:effectLst>
                <a:latin typeface="Comic Sans MS" pitchFamily="66" charset="0"/>
              </a:rPr>
              <a:t>      silahlar savaşı kazanan devletlere teslim</a:t>
            </a:r>
          </a:p>
          <a:p>
            <a:pPr marL="342900" indent="-342900">
              <a:defRPr/>
            </a:pPr>
            <a:r>
              <a:rPr lang="tr-TR" sz="2800" b="1">
                <a:effectLst>
                  <a:outerShdw blurRad="38100" dist="38100" dir="2700000" algn="tl">
                    <a:srgbClr val="FFFFFF"/>
                  </a:outerShdw>
                </a:effectLst>
                <a:latin typeface="Comic Sans MS" pitchFamily="66" charset="0"/>
              </a:rPr>
              <a:t>      edilecek.</a:t>
            </a:r>
            <a:r>
              <a:rPr lang="tr-TR" sz="2800">
                <a:latin typeface="Comic Sans MS" pitchFamily="66"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box(in)">
                                      <p:cBhvr>
                                        <p:cTn id="7" dur="500"/>
                                        <p:tgtEl>
                                          <p:spTgt spid="2867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8677"/>
                                        </p:tgtEl>
                                        <p:attrNameLst>
                                          <p:attrName>style.visibility</p:attrName>
                                        </p:attrNameLst>
                                      </p:cBhvr>
                                      <p:to>
                                        <p:strVal val="visible"/>
                                      </p:to>
                                    </p:set>
                                    <p:animEffect transition="in" filter="box(in)">
                                      <p:cBhvr>
                                        <p:cTn id="12" dur="500"/>
                                        <p:tgtEl>
                                          <p:spTgt spid="2867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8678"/>
                                        </p:tgtEl>
                                        <p:attrNameLst>
                                          <p:attrName>style.visibility</p:attrName>
                                        </p:attrNameLst>
                                      </p:cBhvr>
                                      <p:to>
                                        <p:strVal val="visible"/>
                                      </p:to>
                                    </p:set>
                                    <p:animEffect transition="in" filter="box(in)">
                                      <p:cBhvr>
                                        <p:cTn id="17" dur="500"/>
                                        <p:tgtEl>
                                          <p:spTgt spid="28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animBg="1"/>
      <p:bldP spid="28677" grpId="0" animBg="1"/>
      <p:bldP spid="2867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ext Box 3"/>
          <p:cNvSpPr txBox="1">
            <a:spLocks noChangeArrowheads="1"/>
          </p:cNvSpPr>
          <p:nvPr/>
        </p:nvSpPr>
        <p:spPr bwMode="auto">
          <a:xfrm>
            <a:off x="228600" y="609600"/>
            <a:ext cx="8686800" cy="1093788"/>
          </a:xfrm>
          <a:prstGeom prst="rect">
            <a:avLst/>
          </a:prstGeom>
          <a:noFill/>
          <a:ln w="25400">
            <a:solidFill>
              <a:schemeClr val="tx1"/>
            </a:solidFill>
            <a:miter lim="800000"/>
            <a:headEnd/>
            <a:tailEnd/>
          </a:ln>
          <a:effectLst/>
        </p:spPr>
        <p:txBody>
          <a:bodyPr>
            <a:spAutoFit/>
          </a:bodyPr>
          <a:lstStyle/>
          <a:p>
            <a:pPr marL="342900" indent="-342900">
              <a:defRPr/>
            </a:pPr>
            <a:r>
              <a:rPr lang="tr-TR" sz="3600" b="1">
                <a:effectLst>
                  <a:outerShdw blurRad="38100" dist="38100" dir="2700000" algn="tl">
                    <a:srgbClr val="FFFFFF"/>
                  </a:outerShdw>
                </a:effectLst>
                <a:latin typeface="Comic Sans MS" pitchFamily="66" charset="0"/>
              </a:rPr>
              <a:t>4-) </a:t>
            </a:r>
            <a:r>
              <a:rPr lang="tr-TR" sz="2800" b="1">
                <a:effectLst>
                  <a:outerShdw blurRad="38100" dist="38100" dir="2700000" algn="tl">
                    <a:srgbClr val="FFFFFF"/>
                  </a:outerShdw>
                </a:effectLst>
                <a:latin typeface="Comic Sans MS" pitchFamily="66" charset="0"/>
              </a:rPr>
              <a:t>Limanlar, postane ve telgraf merkezlerinin</a:t>
            </a:r>
          </a:p>
          <a:p>
            <a:pPr marL="342900" indent="-342900">
              <a:defRPr/>
            </a:pPr>
            <a:r>
              <a:rPr lang="tr-TR" sz="2800" b="1">
                <a:effectLst>
                  <a:outerShdw blurRad="38100" dist="38100" dir="2700000" algn="tl">
                    <a:srgbClr val="FFFFFF"/>
                  </a:outerShdw>
                </a:effectLst>
                <a:latin typeface="Comic Sans MS" pitchFamily="66" charset="0"/>
              </a:rPr>
              <a:t>    kontrolü savaşı kazanan devletlere verilecek.</a:t>
            </a:r>
          </a:p>
        </p:txBody>
      </p:sp>
      <p:sp>
        <p:nvSpPr>
          <p:cNvPr id="29700" name="Text Box 4"/>
          <p:cNvSpPr txBox="1">
            <a:spLocks noChangeArrowheads="1"/>
          </p:cNvSpPr>
          <p:nvPr/>
        </p:nvSpPr>
        <p:spPr bwMode="auto">
          <a:xfrm>
            <a:off x="304800" y="2438400"/>
            <a:ext cx="8382000" cy="1093788"/>
          </a:xfrm>
          <a:prstGeom prst="rect">
            <a:avLst/>
          </a:prstGeom>
          <a:noFill/>
          <a:ln w="25400">
            <a:solidFill>
              <a:schemeClr val="tx1"/>
            </a:solidFill>
            <a:miter lim="800000"/>
            <a:headEnd/>
            <a:tailEnd/>
          </a:ln>
          <a:effectLst/>
        </p:spPr>
        <p:txBody>
          <a:bodyPr>
            <a:spAutoFit/>
          </a:bodyPr>
          <a:lstStyle/>
          <a:p>
            <a:pPr marL="342900" indent="-342900">
              <a:defRPr/>
            </a:pPr>
            <a:r>
              <a:rPr lang="tr-TR" sz="3600" b="1">
                <a:effectLst>
                  <a:outerShdw blurRad="38100" dist="38100" dir="2700000" algn="tl">
                    <a:srgbClr val="FFFFFF"/>
                  </a:outerShdw>
                </a:effectLst>
                <a:latin typeface="Comic Sans MS" pitchFamily="66" charset="0"/>
              </a:rPr>
              <a:t>5-)</a:t>
            </a:r>
            <a:r>
              <a:rPr lang="tr-TR" sz="3200" b="1">
                <a:effectLst>
                  <a:outerShdw blurRad="38100" dist="38100" dir="2700000" algn="tl">
                    <a:srgbClr val="FFFFFF"/>
                  </a:outerShdw>
                </a:effectLst>
                <a:latin typeface="Comic Sans MS" pitchFamily="66" charset="0"/>
              </a:rPr>
              <a:t> </a:t>
            </a:r>
            <a:r>
              <a:rPr lang="tr-TR" sz="2800" b="1">
                <a:effectLst>
                  <a:outerShdw blurRad="38100" dist="38100" dir="2700000" algn="tl">
                    <a:srgbClr val="FFFFFF"/>
                  </a:outerShdw>
                </a:effectLst>
                <a:latin typeface="Comic Sans MS" pitchFamily="66" charset="0"/>
              </a:rPr>
              <a:t>Osmanlı Devletinin elinde bulunan savaş</a:t>
            </a:r>
          </a:p>
          <a:p>
            <a:pPr marL="342900" indent="-342900">
              <a:defRPr/>
            </a:pPr>
            <a:r>
              <a:rPr lang="tr-TR" sz="2800" b="1">
                <a:effectLst>
                  <a:outerShdw blurRad="38100" dist="38100" dir="2700000" algn="tl">
                    <a:srgbClr val="FFFFFF"/>
                  </a:outerShdw>
                </a:effectLst>
                <a:latin typeface="Comic Sans MS" pitchFamily="66" charset="0"/>
              </a:rPr>
              <a:t>      esirleri derhal serbest bırakılacak.</a:t>
            </a:r>
            <a:r>
              <a:rPr lang="tr-TR" sz="2800">
                <a:latin typeface="Comic Sans MS" pitchFamily="66" charset="0"/>
              </a:rPr>
              <a:t> </a:t>
            </a:r>
          </a:p>
        </p:txBody>
      </p:sp>
      <p:sp>
        <p:nvSpPr>
          <p:cNvPr id="29701" name="Text Box 5"/>
          <p:cNvSpPr txBox="1">
            <a:spLocks noChangeArrowheads="1"/>
          </p:cNvSpPr>
          <p:nvPr/>
        </p:nvSpPr>
        <p:spPr bwMode="auto">
          <a:xfrm>
            <a:off x="304800" y="4191000"/>
            <a:ext cx="8382000" cy="1520825"/>
          </a:xfrm>
          <a:prstGeom prst="rect">
            <a:avLst/>
          </a:prstGeom>
          <a:noFill/>
          <a:ln w="25400">
            <a:solidFill>
              <a:schemeClr val="tx1"/>
            </a:solidFill>
            <a:miter lim="800000"/>
            <a:headEnd/>
            <a:tailEnd/>
          </a:ln>
          <a:effectLst/>
        </p:spPr>
        <p:txBody>
          <a:bodyPr>
            <a:spAutoFit/>
          </a:bodyPr>
          <a:lstStyle/>
          <a:p>
            <a:pPr marL="342900" indent="-342900">
              <a:defRPr/>
            </a:pPr>
            <a:r>
              <a:rPr lang="tr-TR" sz="3600" b="1">
                <a:effectLst>
                  <a:outerShdw blurRad="38100" dist="38100" dir="2700000" algn="tl">
                    <a:srgbClr val="FFFFFF"/>
                  </a:outerShdw>
                </a:effectLst>
                <a:latin typeface="Comic Sans MS" pitchFamily="66" charset="0"/>
              </a:rPr>
              <a:t>6-)</a:t>
            </a:r>
            <a:r>
              <a:rPr lang="tr-TR" sz="3200" b="1">
                <a:effectLst>
                  <a:outerShdw blurRad="38100" dist="38100" dir="2700000" algn="tl">
                    <a:srgbClr val="FFFFFF"/>
                  </a:outerShdw>
                </a:effectLst>
                <a:latin typeface="Comic Sans MS" pitchFamily="66" charset="0"/>
              </a:rPr>
              <a:t> </a:t>
            </a:r>
            <a:r>
              <a:rPr lang="tr-TR" sz="2800" b="1">
                <a:effectLst>
                  <a:outerShdw blurRad="38100" dist="38100" dir="2700000" algn="tl">
                    <a:srgbClr val="FFFFFF"/>
                  </a:outerShdw>
                </a:effectLst>
                <a:latin typeface="Comic Sans MS" pitchFamily="66" charset="0"/>
              </a:rPr>
              <a:t>Savaşı kazanan devletler Osmanlı Devletinin her türlü yer üstü ve yeraltı kaynaklarını istedikleri gibi kullanabilecekler.</a:t>
            </a:r>
            <a:r>
              <a:rPr lang="tr-TR" sz="2800">
                <a:latin typeface="Comic Sans MS" pitchFamily="66"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box(in)">
                                      <p:cBhvr>
                                        <p:cTn id="7" dur="500"/>
                                        <p:tgtEl>
                                          <p:spTgt spid="2969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9700"/>
                                        </p:tgtEl>
                                        <p:attrNameLst>
                                          <p:attrName>style.visibility</p:attrName>
                                        </p:attrNameLst>
                                      </p:cBhvr>
                                      <p:to>
                                        <p:strVal val="visible"/>
                                      </p:to>
                                    </p:set>
                                    <p:animEffect transition="in" filter="box(in)">
                                      <p:cBhvr>
                                        <p:cTn id="12" dur="500"/>
                                        <p:tgtEl>
                                          <p:spTgt spid="2970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9701"/>
                                        </p:tgtEl>
                                        <p:attrNameLst>
                                          <p:attrName>style.visibility</p:attrName>
                                        </p:attrNameLst>
                                      </p:cBhvr>
                                      <p:to>
                                        <p:strVal val="visible"/>
                                      </p:to>
                                    </p:set>
                                    <p:animEffect transition="in" filter="box(in)">
                                      <p:cBhvr>
                                        <p:cTn id="17" dur="500"/>
                                        <p:tgtEl>
                                          <p:spTgt spid="29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nimBg="1"/>
      <p:bldP spid="29700" grpId="0" animBg="1"/>
      <p:bldP spid="2970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304800" y="457200"/>
            <a:ext cx="8458200" cy="1520825"/>
          </a:xfrm>
          <a:prstGeom prst="rect">
            <a:avLst/>
          </a:prstGeom>
          <a:blipFill>
            <a:blip r:embed="rId2" cstate="print"/>
            <a:tile tx="0" ty="0" sx="100000" sy="100000" flip="none" algn="tl"/>
          </a:blipFill>
          <a:ln w="25400">
            <a:solidFill>
              <a:schemeClr val="tx1"/>
            </a:solidFill>
            <a:miter lim="800000"/>
            <a:headEnd/>
            <a:tailEnd/>
          </a:ln>
          <a:effectLst>
            <a:outerShdw blurRad="50800" dist="50800" dir="5400000" algn="ctr" rotWithShape="0">
              <a:srgbClr val="000000"/>
            </a:outerShdw>
          </a:effectLst>
        </p:spPr>
        <p:txBody>
          <a:bodyPr>
            <a:spAutoFit/>
          </a:bodyPr>
          <a:lstStyle/>
          <a:p>
            <a:pPr marL="342900" indent="-342900">
              <a:defRPr/>
            </a:pPr>
            <a:r>
              <a:rPr lang="tr-TR" sz="3600" b="1">
                <a:effectLst>
                  <a:outerShdw blurRad="38100" dist="38100" dir="2700000" algn="tl">
                    <a:srgbClr val="FFFFFF"/>
                  </a:outerShdw>
                </a:effectLst>
                <a:latin typeface="Comic Sans MS" pitchFamily="66" charset="0"/>
              </a:rPr>
              <a:t>7-)</a:t>
            </a:r>
            <a:r>
              <a:rPr lang="tr-TR" sz="3200" b="1">
                <a:effectLst>
                  <a:outerShdw blurRad="38100" dist="38100" dir="2700000" algn="tl">
                    <a:srgbClr val="FFFFFF"/>
                  </a:outerShdw>
                </a:effectLst>
                <a:latin typeface="Comic Sans MS" pitchFamily="66" charset="0"/>
              </a:rPr>
              <a:t> </a:t>
            </a:r>
            <a:r>
              <a:rPr lang="tr-TR" sz="2800" b="1">
                <a:effectLst>
                  <a:outerShdw blurRad="38100" dist="38100" dir="2700000" algn="tl">
                    <a:srgbClr val="FFFFFF"/>
                  </a:outerShdw>
                </a:effectLst>
                <a:latin typeface="Comic Sans MS" pitchFamily="66" charset="0"/>
              </a:rPr>
              <a:t>Savaşı kazanan devletler güvenliklerini</a:t>
            </a:r>
          </a:p>
          <a:p>
            <a:pPr marL="342900" indent="-342900">
              <a:defRPr/>
            </a:pPr>
            <a:r>
              <a:rPr lang="tr-TR" sz="2800" b="1">
                <a:effectLst>
                  <a:outerShdw blurRad="38100" dist="38100" dir="2700000" algn="tl">
                    <a:srgbClr val="FFFFFF"/>
                  </a:outerShdw>
                </a:effectLst>
                <a:latin typeface="Comic Sans MS" pitchFamily="66" charset="0"/>
              </a:rPr>
              <a:t>      tehdit eden bir durum ortaya çıktığı anda </a:t>
            </a:r>
          </a:p>
          <a:p>
            <a:pPr marL="342900" indent="-342900">
              <a:defRPr/>
            </a:pPr>
            <a:r>
              <a:rPr lang="tr-TR" sz="2800" b="1">
                <a:effectLst>
                  <a:outerShdw blurRad="38100" dist="38100" dir="2700000" algn="tl">
                    <a:srgbClr val="FFFFFF"/>
                  </a:outerShdw>
                </a:effectLst>
                <a:latin typeface="Comic Sans MS" pitchFamily="66" charset="0"/>
              </a:rPr>
              <a:t>      istedikleri yerleri işgal edebileceklerdi.</a:t>
            </a:r>
          </a:p>
        </p:txBody>
      </p:sp>
      <p:sp>
        <p:nvSpPr>
          <p:cNvPr id="23555" name="Rectangle 3"/>
          <p:cNvSpPr>
            <a:spLocks noChangeArrowheads="1"/>
          </p:cNvSpPr>
          <p:nvPr/>
        </p:nvSpPr>
        <p:spPr bwMode="auto">
          <a:xfrm>
            <a:off x="228600" y="2133600"/>
            <a:ext cx="8763000" cy="2265363"/>
          </a:xfrm>
          <a:prstGeom prst="rect">
            <a:avLst/>
          </a:prstGeom>
          <a:noFill/>
          <a:ln w="38100">
            <a:solidFill>
              <a:schemeClr val="tx1"/>
            </a:solidFill>
            <a:miter lim="800000"/>
            <a:headEnd/>
            <a:tailEnd/>
          </a:ln>
          <a:effectLst/>
        </p:spPr>
        <p:txBody>
          <a:bodyPr>
            <a:spAutoFit/>
          </a:bodyPr>
          <a:lstStyle/>
          <a:p>
            <a:pPr>
              <a:defRPr/>
            </a:pPr>
            <a:r>
              <a:rPr lang="tr-TR" dirty="0"/>
              <a:t>  </a:t>
            </a:r>
            <a:r>
              <a:rPr lang="tr-TR" sz="2800" b="1" dirty="0">
                <a:effectLst>
                  <a:outerShdw blurRad="38100" dist="38100" dir="2700000" algn="tl">
                    <a:srgbClr val="FFFFFF"/>
                  </a:outerShdw>
                </a:effectLst>
                <a:latin typeface="Comic Sans MS" pitchFamily="66" charset="0"/>
              </a:rPr>
              <a:t>Mondros Ateşkes Antlaşmasının en ağır maddesi</a:t>
            </a:r>
          </a:p>
          <a:p>
            <a:pPr>
              <a:defRPr/>
            </a:pPr>
            <a:r>
              <a:rPr lang="tr-TR" sz="2800" b="1" dirty="0">
                <a:effectLst>
                  <a:outerShdw blurRad="38100" dist="38100" dir="2700000" algn="tl">
                    <a:srgbClr val="FFFFFF"/>
                  </a:outerShdw>
                </a:effectLst>
                <a:latin typeface="Comic Sans MS" pitchFamily="66" charset="0"/>
              </a:rPr>
              <a:t> bu </a:t>
            </a:r>
            <a:r>
              <a:rPr lang="tr-TR" sz="2800" b="1" dirty="0">
                <a:solidFill>
                  <a:srgbClr val="FF0000"/>
                </a:solidFill>
                <a:effectLst>
                  <a:outerShdw blurRad="38100" dist="38100" dir="2700000" algn="tl">
                    <a:srgbClr val="FFFFFF"/>
                  </a:outerShdw>
                </a:effectLst>
                <a:latin typeface="Comic Sans MS" pitchFamily="66" charset="0"/>
              </a:rPr>
              <a:t>7. maddeydi.</a:t>
            </a:r>
            <a:r>
              <a:rPr lang="tr-TR" sz="2800" b="1" dirty="0">
                <a:effectLst>
                  <a:outerShdw blurRad="38100" dist="38100" dir="2700000" algn="tl">
                    <a:srgbClr val="FFFFFF"/>
                  </a:outerShdw>
                </a:effectLst>
                <a:latin typeface="Comic Sans MS" pitchFamily="66" charset="0"/>
              </a:rPr>
              <a:t>Bu madde açıkça Osmanlı</a:t>
            </a:r>
          </a:p>
          <a:p>
            <a:pPr>
              <a:defRPr/>
            </a:pPr>
            <a:r>
              <a:rPr lang="tr-TR" sz="2800" b="1" dirty="0">
                <a:effectLst>
                  <a:outerShdw blurRad="38100" dist="38100" dir="2700000" algn="tl">
                    <a:srgbClr val="FFFFFF"/>
                  </a:outerShdw>
                </a:effectLst>
                <a:latin typeface="Comic Sans MS" pitchFamily="66" charset="0"/>
              </a:rPr>
              <a:t> Devletinin topraklarının parçalanması anlamına</a:t>
            </a:r>
          </a:p>
          <a:p>
            <a:pPr>
              <a:defRPr/>
            </a:pPr>
            <a:r>
              <a:rPr lang="tr-TR" sz="2800" b="1" dirty="0">
                <a:effectLst>
                  <a:outerShdw blurRad="38100" dist="38100" dir="2700000" algn="tl">
                    <a:srgbClr val="FFFFFF"/>
                  </a:outerShdw>
                </a:effectLst>
                <a:latin typeface="Comic Sans MS" pitchFamily="66" charset="0"/>
              </a:rPr>
              <a:t> geliyordu. </a:t>
            </a:r>
          </a:p>
          <a:p>
            <a:pPr>
              <a:defRPr/>
            </a:pPr>
            <a:r>
              <a:rPr lang="tr-TR" sz="2800" b="1" dirty="0">
                <a:solidFill>
                  <a:srgbClr val="FF0000"/>
                </a:solidFill>
                <a:effectLst>
                  <a:outerShdw blurRad="38100" dist="38100" dir="2700000" algn="tl">
                    <a:srgbClr val="000000"/>
                  </a:outerShdw>
                </a:effectLst>
                <a:latin typeface="Comic Sans MS" pitchFamily="66" charset="0"/>
              </a:rPr>
              <a:t>                 </a:t>
            </a:r>
          </a:p>
        </p:txBody>
      </p:sp>
      <p:sp>
        <p:nvSpPr>
          <p:cNvPr id="23556" name="Rectangle 4"/>
          <p:cNvSpPr>
            <a:spLocks noChangeArrowheads="1"/>
          </p:cNvSpPr>
          <p:nvPr/>
        </p:nvSpPr>
        <p:spPr bwMode="auto">
          <a:xfrm>
            <a:off x="228600" y="4572000"/>
            <a:ext cx="8763000" cy="1838325"/>
          </a:xfrm>
          <a:prstGeom prst="rect">
            <a:avLst/>
          </a:prstGeom>
          <a:noFill/>
          <a:ln w="38100">
            <a:solidFill>
              <a:schemeClr val="tx1"/>
            </a:solidFill>
            <a:miter lim="800000"/>
            <a:headEnd/>
            <a:tailEnd/>
          </a:ln>
          <a:effectLst/>
        </p:spPr>
        <p:txBody>
          <a:bodyPr>
            <a:spAutoFit/>
          </a:bodyPr>
          <a:lstStyle/>
          <a:p>
            <a:pPr>
              <a:defRPr/>
            </a:pPr>
            <a:r>
              <a:rPr lang="tr-TR"/>
              <a:t>  </a:t>
            </a:r>
            <a:r>
              <a:rPr lang="tr-TR" sz="2800" b="1">
                <a:effectLst>
                  <a:outerShdw blurRad="38100" dist="38100" dir="2700000" algn="tl">
                    <a:srgbClr val="FFFFFF"/>
                  </a:outerShdw>
                </a:effectLst>
                <a:latin typeface="Comic Sans MS" pitchFamily="66" charset="0"/>
              </a:rPr>
              <a:t>Mondros Ateşkes Antlaşması imzalanır imzalanmaz savaşı kazanan devletler </a:t>
            </a:r>
          </a:p>
          <a:p>
            <a:pPr>
              <a:defRPr/>
            </a:pPr>
            <a:r>
              <a:rPr lang="tr-TR" sz="2800" b="1">
                <a:effectLst>
                  <a:outerShdw blurRad="38100" dist="38100" dir="2700000" algn="tl">
                    <a:srgbClr val="FFFFFF"/>
                  </a:outerShdw>
                </a:effectLst>
                <a:latin typeface="Comic Sans MS" pitchFamily="66" charset="0"/>
              </a:rPr>
              <a:t>Osmanlı Devletinin topraklarını işgal etmeye başladılar.</a:t>
            </a:r>
            <a:r>
              <a:rPr lang="tr-TR"/>
              <a:t> </a:t>
            </a:r>
            <a:r>
              <a:rPr lang="tr-TR" sz="2800" b="1">
                <a:solidFill>
                  <a:srgbClr val="FF0000"/>
                </a:solidFill>
                <a:effectLst>
                  <a:outerShdw blurRad="38100" dist="38100" dir="2700000" algn="tl">
                    <a:srgbClr val="000000"/>
                  </a:outerShdw>
                </a:effectLst>
                <a:latin typeface="Comic Sans MS" pitchFamily="66"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ox(in)">
                                      <p:cBhvr>
                                        <p:cTn id="7" dur="500"/>
                                        <p:tgtEl>
                                          <p:spTgt spid="2355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3555"/>
                                        </p:tgtEl>
                                        <p:attrNameLst>
                                          <p:attrName>style.visibility</p:attrName>
                                        </p:attrNameLst>
                                      </p:cBhvr>
                                      <p:to>
                                        <p:strVal val="visible"/>
                                      </p:to>
                                    </p:set>
                                    <p:animEffect transition="in" filter="box(in)">
                                      <p:cBhvr>
                                        <p:cTn id="12" dur="500"/>
                                        <p:tgtEl>
                                          <p:spTgt spid="2355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3556"/>
                                        </p:tgtEl>
                                        <p:attrNameLst>
                                          <p:attrName>style.visibility</p:attrName>
                                        </p:attrNameLst>
                                      </p:cBhvr>
                                      <p:to>
                                        <p:strVal val="visible"/>
                                      </p:to>
                                    </p:set>
                                    <p:animEffect transition="in" filter="box(in)">
                                      <p:cBhvr>
                                        <p:cTn id="17" dur="5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nimBg="1"/>
      <p:bldP spid="23555" grpId="0" animBg="1"/>
      <p:bldP spid="2355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762000" y="1447800"/>
            <a:ext cx="7315200" cy="1754326"/>
          </a:xfrm>
          <a:prstGeom prst="rect">
            <a:avLst/>
          </a:prstGeom>
          <a:blipFill>
            <a:blip r:embed="rId2" cstate="print"/>
            <a:tile tx="0" ty="0" sx="100000" sy="100000" flip="none" algn="tl"/>
          </a:blipFill>
          <a:ln w="63500">
            <a:solidFill>
              <a:schemeClr val="tx1"/>
            </a:solidFill>
            <a:miter lim="800000"/>
            <a:headEnd/>
            <a:tailEnd/>
          </a:ln>
        </p:spPr>
        <p:txBody>
          <a:bodyPr>
            <a:spAutoFit/>
          </a:bodyPr>
          <a:lstStyle/>
          <a:p>
            <a:r>
              <a:rPr lang="tr-TR" sz="5400" b="1" dirty="0">
                <a:solidFill>
                  <a:srgbClr val="FF0000"/>
                </a:solidFill>
                <a:effectLst/>
                <a:latin typeface="Comic Sans MS" pitchFamily="66" charset="0"/>
              </a:rPr>
              <a:t>      </a:t>
            </a:r>
            <a:r>
              <a:rPr lang="tr-TR"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Arial" pitchFamily="34" charset="0"/>
                <a:cs typeface="Arial" pitchFamily="34" charset="0"/>
              </a:rPr>
              <a:t>KURTULUŞ</a:t>
            </a:r>
          </a:p>
          <a:p>
            <a:r>
              <a:rPr lang="tr-TR"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Arial" pitchFamily="34" charset="0"/>
                <a:cs typeface="Arial" pitchFamily="34" charset="0"/>
              </a:rPr>
              <a:t>  SAVAŞINA  DOĞRU</a:t>
            </a:r>
            <a:endParaRPr lang="tr-TR" sz="5400" b="1" dirty="0">
              <a:solidFill>
                <a:srgbClr val="FF0000"/>
              </a:solidFill>
              <a:effectLst/>
              <a:latin typeface="Arial" pitchFamily="34" charset="0"/>
              <a:cs typeface="Arial"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delinetciler.org/resimler/2009/11/80.jpg"/>
          <p:cNvPicPr>
            <a:picLocks noChangeAspect="1" noChangeArrowheads="1"/>
          </p:cNvPicPr>
          <p:nvPr/>
        </p:nvPicPr>
        <p:blipFill>
          <a:blip r:embed="rId2" cstate="print"/>
          <a:srcRect b="16469"/>
          <a:stretch>
            <a:fillRect/>
          </a:stretch>
        </p:blipFill>
        <p:spPr bwMode="auto">
          <a:xfrm>
            <a:off x="0" y="0"/>
            <a:ext cx="9144000" cy="6381328"/>
          </a:xfrm>
          <a:prstGeom prst="rect">
            <a:avLst/>
          </a:prstGeom>
          <a:noFill/>
        </p:spPr>
      </p:pic>
      <p:sp>
        <p:nvSpPr>
          <p:cNvPr id="5" name="4 Sol Ok Belirtme Çizgisi"/>
          <p:cNvSpPr/>
          <p:nvPr/>
        </p:nvSpPr>
        <p:spPr>
          <a:xfrm>
            <a:off x="1475656" y="2060848"/>
            <a:ext cx="2448000" cy="1224136"/>
          </a:xfrm>
          <a:prstGeom prst="leftArrowCallout">
            <a:avLst>
              <a:gd name="adj1" fmla="val 38791"/>
              <a:gd name="adj2" fmla="val 30746"/>
              <a:gd name="adj3" fmla="val 58327"/>
              <a:gd name="adj4" fmla="val 64977"/>
            </a:avLst>
          </a:prstGeom>
          <a:blipFill>
            <a:blip r:embed="rId3" cstate="print"/>
            <a:tile tx="0" ty="0" sx="100000" sy="100000" flip="none" algn="tl"/>
          </a:blip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solidFill>
                  <a:srgbClr val="FF0000"/>
                </a:solidFill>
                <a:effectLst>
                  <a:outerShdw blurRad="38100" dist="38100" dir="2700000" algn="tl">
                    <a:srgbClr val="000000">
                      <a:alpha val="43137"/>
                    </a:srgbClr>
                  </a:outerShdw>
                </a:effectLst>
                <a:latin typeface="Arial" pitchFamily="34" charset="0"/>
                <a:cs typeface="Arial" pitchFamily="34" charset="0"/>
              </a:rPr>
              <a:t>YUNAN </a:t>
            </a:r>
          </a:p>
          <a:p>
            <a:pPr algn="ctr"/>
            <a:r>
              <a:rPr lang="tr-TR" sz="2400" b="1" dirty="0">
                <a:solidFill>
                  <a:schemeClr val="tx1"/>
                </a:solidFill>
                <a:effectLst>
                  <a:outerShdw blurRad="38100" dist="38100" dir="2700000" algn="tl">
                    <a:srgbClr val="000000">
                      <a:alpha val="43137"/>
                    </a:srgbClr>
                  </a:outerShdw>
                </a:effectLst>
                <a:latin typeface="Arial" pitchFamily="34" charset="0"/>
                <a:cs typeface="Arial" pitchFamily="34" charset="0"/>
              </a:rPr>
              <a:t>İzmir</a:t>
            </a:r>
          </a:p>
        </p:txBody>
      </p:sp>
      <p:sp>
        <p:nvSpPr>
          <p:cNvPr id="6" name="5 Yukarı Ok Belirtme Çizgisi"/>
          <p:cNvSpPr/>
          <p:nvPr/>
        </p:nvSpPr>
        <p:spPr>
          <a:xfrm>
            <a:off x="899592" y="4221088"/>
            <a:ext cx="2088000" cy="1944216"/>
          </a:xfrm>
          <a:prstGeom prst="upArrowCallout">
            <a:avLst/>
          </a:prstGeom>
          <a:blipFill>
            <a:blip r:embed="rId3" cstate="print"/>
            <a:tile tx="0" ty="0" sx="100000" sy="100000" flip="none" algn="tl"/>
          </a:blip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solidFill>
                  <a:srgbClr val="FF0000"/>
                </a:solidFill>
                <a:effectLst>
                  <a:outerShdw blurRad="38100" dist="38100" dir="2700000" algn="tl">
                    <a:srgbClr val="000000">
                      <a:alpha val="43137"/>
                    </a:srgbClr>
                  </a:outerShdw>
                </a:effectLst>
                <a:latin typeface="Arial" pitchFamily="34" charset="0"/>
                <a:cs typeface="Arial" pitchFamily="34" charset="0"/>
              </a:rPr>
              <a:t>İTALYA</a:t>
            </a:r>
          </a:p>
          <a:p>
            <a:pPr algn="ctr"/>
            <a:r>
              <a:rPr lang="tr-TR" sz="2400" b="1" dirty="0">
                <a:solidFill>
                  <a:schemeClr val="tx1"/>
                </a:solidFill>
                <a:effectLst>
                  <a:outerShdw blurRad="38100" dist="38100" dir="2700000" algn="tl">
                    <a:srgbClr val="000000">
                      <a:alpha val="43137"/>
                    </a:srgbClr>
                  </a:outerShdw>
                </a:effectLst>
                <a:latin typeface="Arial" pitchFamily="34" charset="0"/>
                <a:cs typeface="Arial" pitchFamily="34" charset="0"/>
              </a:rPr>
              <a:t>Antalya ve çevresini</a:t>
            </a:r>
          </a:p>
        </p:txBody>
      </p:sp>
      <p:sp>
        <p:nvSpPr>
          <p:cNvPr id="7" name="6 Yukarı Ok Belirtme Çizgisi"/>
          <p:cNvSpPr/>
          <p:nvPr/>
        </p:nvSpPr>
        <p:spPr>
          <a:xfrm>
            <a:off x="3635896" y="4293096"/>
            <a:ext cx="2304000" cy="1944216"/>
          </a:xfrm>
          <a:prstGeom prst="upArrowCallout">
            <a:avLst/>
          </a:prstGeom>
          <a:blipFill>
            <a:blip r:embed="rId3" cstate="print"/>
            <a:tile tx="0" ty="0" sx="100000" sy="100000" flip="none" algn="tl"/>
          </a:blip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solidFill>
                  <a:srgbClr val="FF0000"/>
                </a:solidFill>
                <a:effectLst>
                  <a:outerShdw blurRad="38100" dist="38100" dir="2700000" algn="tl">
                    <a:srgbClr val="000000">
                      <a:alpha val="43137"/>
                    </a:srgbClr>
                  </a:outerShdw>
                </a:effectLst>
                <a:latin typeface="Arial" pitchFamily="34" charset="0"/>
                <a:cs typeface="Arial" pitchFamily="34" charset="0"/>
              </a:rPr>
              <a:t>FRANSA</a:t>
            </a:r>
          </a:p>
          <a:p>
            <a:pPr algn="ctr"/>
            <a:r>
              <a:rPr lang="tr-TR" sz="2400" b="1" dirty="0">
                <a:solidFill>
                  <a:schemeClr val="tx1"/>
                </a:solidFill>
                <a:effectLst>
                  <a:outerShdw blurRad="38100" dist="38100" dir="2700000" algn="tl">
                    <a:srgbClr val="000000">
                      <a:alpha val="43137"/>
                    </a:srgbClr>
                  </a:outerShdw>
                </a:effectLst>
                <a:latin typeface="Arial" pitchFamily="34" charset="0"/>
                <a:cs typeface="Arial" pitchFamily="34" charset="0"/>
              </a:rPr>
              <a:t>Adana, Urfa, Maraş</a:t>
            </a:r>
          </a:p>
        </p:txBody>
      </p:sp>
      <p:sp>
        <p:nvSpPr>
          <p:cNvPr id="10" name="9 Aşağı Ok Belirtme Çizgisi"/>
          <p:cNvSpPr/>
          <p:nvPr/>
        </p:nvSpPr>
        <p:spPr>
          <a:xfrm>
            <a:off x="6300192" y="2780928"/>
            <a:ext cx="2268000" cy="1656000"/>
          </a:xfrm>
          <a:prstGeom prst="downArrowCallout">
            <a:avLst/>
          </a:prstGeom>
          <a:blipFill>
            <a:blip r:embed="rId3" cstate="print"/>
            <a:tile tx="0" ty="0" sx="100000" sy="100000" flip="none" algn="tl"/>
          </a:blip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solidFill>
                  <a:srgbClr val="FF0000"/>
                </a:solidFill>
                <a:effectLst>
                  <a:outerShdw blurRad="38100" dist="38100" dir="2700000" algn="tl">
                    <a:srgbClr val="000000">
                      <a:alpha val="43137"/>
                    </a:srgbClr>
                  </a:outerShdw>
                </a:effectLst>
                <a:latin typeface="Arial" pitchFamily="34" charset="0"/>
                <a:cs typeface="Arial" pitchFamily="34" charset="0"/>
              </a:rPr>
              <a:t>İNGİLTERE</a:t>
            </a:r>
          </a:p>
          <a:p>
            <a:pPr algn="ctr"/>
            <a:r>
              <a:rPr lang="tr-TR" sz="2400" b="1" dirty="0">
                <a:solidFill>
                  <a:schemeClr val="tx1"/>
                </a:solidFill>
                <a:effectLst>
                  <a:outerShdw blurRad="38100" dist="38100" dir="2700000" algn="tl">
                    <a:srgbClr val="000000">
                      <a:alpha val="43137"/>
                    </a:srgbClr>
                  </a:outerShdw>
                </a:effectLst>
                <a:latin typeface="Arial" pitchFamily="34" charset="0"/>
                <a:cs typeface="Arial" pitchFamily="34" charset="0"/>
              </a:rPr>
              <a:t>Musul ve çevresi</a:t>
            </a:r>
          </a:p>
        </p:txBody>
      </p:sp>
      <p:sp>
        <p:nvSpPr>
          <p:cNvPr id="11" name="10 Sol Ok Belirtme Çizgisi"/>
          <p:cNvSpPr/>
          <p:nvPr/>
        </p:nvSpPr>
        <p:spPr>
          <a:xfrm flipH="1">
            <a:off x="4788024" y="980728"/>
            <a:ext cx="3024064" cy="1044000"/>
          </a:xfrm>
          <a:prstGeom prst="leftArrowCallout">
            <a:avLst>
              <a:gd name="adj1" fmla="val 38791"/>
              <a:gd name="adj2" fmla="val 30746"/>
              <a:gd name="adj3" fmla="val 77192"/>
              <a:gd name="adj4" fmla="val 64977"/>
            </a:avLst>
          </a:prstGeom>
          <a:blipFill>
            <a:blip r:embed="rId3" cstate="print"/>
            <a:tile tx="0" ty="0" sx="100000" sy="100000" flip="none" algn="tl"/>
          </a:blip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100" b="1" dirty="0">
                <a:solidFill>
                  <a:srgbClr val="FF0000"/>
                </a:solidFill>
                <a:effectLst>
                  <a:outerShdw blurRad="38100" dist="38100" dir="2700000" algn="tl">
                    <a:srgbClr val="000000">
                      <a:alpha val="43137"/>
                    </a:srgbClr>
                  </a:outerShdw>
                </a:effectLst>
                <a:latin typeface="Arial" pitchFamily="34" charset="0"/>
                <a:cs typeface="Arial" pitchFamily="34" charset="0"/>
              </a:rPr>
              <a:t>ERMENİSTAN </a:t>
            </a:r>
          </a:p>
          <a:p>
            <a:pPr algn="ctr"/>
            <a:r>
              <a:rPr lang="tr-TR" sz="2100" b="1" dirty="0">
                <a:solidFill>
                  <a:schemeClr val="tx1"/>
                </a:solidFill>
                <a:effectLst>
                  <a:outerShdw blurRad="38100" dist="38100" dir="2700000" algn="tl">
                    <a:srgbClr val="000000">
                      <a:alpha val="43137"/>
                    </a:srgbClr>
                  </a:outerShdw>
                </a:effectLst>
                <a:latin typeface="Arial" pitchFamily="34" charset="0"/>
                <a:cs typeface="Arial" pitchFamily="34" charset="0"/>
              </a:rPr>
              <a:t>Kars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10.hostingpics.net/pics/401007ab.gif"/>
          <p:cNvPicPr>
            <a:picLocks noChangeAspect="1" noChangeArrowheads="1" noCrop="1"/>
          </p:cNvPicPr>
          <p:nvPr/>
        </p:nvPicPr>
        <p:blipFill>
          <a:blip r:embed="rId2" cstate="print"/>
          <a:srcRect/>
          <a:stretch>
            <a:fillRect/>
          </a:stretch>
        </p:blipFill>
        <p:spPr bwMode="auto">
          <a:xfrm>
            <a:off x="395536" y="3789040"/>
            <a:ext cx="2759971" cy="2808312"/>
          </a:xfrm>
          <a:prstGeom prst="rect">
            <a:avLst/>
          </a:prstGeom>
          <a:noFill/>
        </p:spPr>
      </p:pic>
      <p:pic>
        <p:nvPicPr>
          <p:cNvPr id="32770" name="Picture 2" descr="https://line.do/uploads/544b57cbe18614e4494a9cb6_1414305964290.jpg"/>
          <p:cNvPicPr>
            <a:picLocks noChangeAspect="1" noChangeArrowheads="1"/>
          </p:cNvPicPr>
          <p:nvPr/>
        </p:nvPicPr>
        <p:blipFill>
          <a:blip r:embed="rId3" cstate="print"/>
          <a:srcRect/>
          <a:stretch>
            <a:fillRect/>
          </a:stretch>
        </p:blipFill>
        <p:spPr bwMode="auto">
          <a:xfrm>
            <a:off x="755576" y="332656"/>
            <a:ext cx="7656750" cy="3600400"/>
          </a:xfrm>
          <a:prstGeom prst="rect">
            <a:avLst/>
          </a:prstGeom>
          <a:noFill/>
        </p:spPr>
      </p:pic>
      <p:sp>
        <p:nvSpPr>
          <p:cNvPr id="3" name="Freeform 8"/>
          <p:cNvSpPr>
            <a:spLocks/>
          </p:cNvSpPr>
          <p:nvPr/>
        </p:nvSpPr>
        <p:spPr bwMode="auto">
          <a:xfrm rot="19395663">
            <a:off x="2109541" y="1383359"/>
            <a:ext cx="1044000" cy="540000"/>
          </a:xfrm>
          <a:custGeom>
            <a:avLst/>
            <a:gdLst/>
            <a:ahLst/>
            <a:cxnLst>
              <a:cxn ang="0">
                <a:pos x="620" y="275"/>
              </a:cxn>
              <a:cxn ang="0">
                <a:pos x="921" y="250"/>
              </a:cxn>
              <a:cxn ang="0">
                <a:pos x="1024" y="207"/>
              </a:cxn>
              <a:cxn ang="0">
                <a:pos x="1076" y="189"/>
              </a:cxn>
              <a:cxn ang="0">
                <a:pos x="1101" y="181"/>
              </a:cxn>
              <a:cxn ang="0">
                <a:pos x="1162" y="138"/>
              </a:cxn>
              <a:cxn ang="0">
                <a:pos x="1695" y="103"/>
              </a:cxn>
              <a:cxn ang="0">
                <a:pos x="1832" y="0"/>
              </a:cxn>
              <a:cxn ang="0">
                <a:pos x="1961" y="52"/>
              </a:cxn>
              <a:cxn ang="0">
                <a:pos x="2030" y="146"/>
              </a:cxn>
              <a:cxn ang="0">
                <a:pos x="1952" y="292"/>
              </a:cxn>
              <a:cxn ang="0">
                <a:pos x="1952" y="473"/>
              </a:cxn>
              <a:cxn ang="0">
                <a:pos x="2038" y="490"/>
              </a:cxn>
              <a:cxn ang="0">
                <a:pos x="2030" y="576"/>
              </a:cxn>
              <a:cxn ang="0">
                <a:pos x="1970" y="585"/>
              </a:cxn>
              <a:cxn ang="0">
                <a:pos x="1884" y="611"/>
              </a:cxn>
              <a:cxn ang="0">
                <a:pos x="1746" y="714"/>
              </a:cxn>
              <a:cxn ang="0">
                <a:pos x="1471" y="800"/>
              </a:cxn>
              <a:cxn ang="0">
                <a:pos x="1394" y="791"/>
              </a:cxn>
              <a:cxn ang="0">
                <a:pos x="1299" y="722"/>
              </a:cxn>
              <a:cxn ang="0">
                <a:pos x="1136" y="671"/>
              </a:cxn>
              <a:cxn ang="0">
                <a:pos x="611" y="654"/>
              </a:cxn>
              <a:cxn ang="0">
                <a:pos x="379" y="628"/>
              </a:cxn>
              <a:cxn ang="0">
                <a:pos x="182" y="576"/>
              </a:cxn>
              <a:cxn ang="0">
                <a:pos x="53" y="525"/>
              </a:cxn>
              <a:cxn ang="0">
                <a:pos x="345" y="430"/>
              </a:cxn>
              <a:cxn ang="0">
                <a:pos x="422" y="396"/>
              </a:cxn>
              <a:cxn ang="0">
                <a:pos x="439" y="370"/>
              </a:cxn>
              <a:cxn ang="0">
                <a:pos x="457" y="318"/>
              </a:cxn>
              <a:cxn ang="0">
                <a:pos x="620" y="275"/>
              </a:cxn>
            </a:cxnLst>
            <a:rect l="0" t="0" r="r" b="b"/>
            <a:pathLst>
              <a:path w="2047" h="800">
                <a:moveTo>
                  <a:pt x="620" y="275"/>
                </a:moveTo>
                <a:cubicBezTo>
                  <a:pt x="702" y="271"/>
                  <a:pt x="835" y="279"/>
                  <a:pt x="921" y="250"/>
                </a:cubicBezTo>
                <a:cubicBezTo>
                  <a:pt x="958" y="237"/>
                  <a:pt x="988" y="219"/>
                  <a:pt x="1024" y="207"/>
                </a:cubicBezTo>
                <a:cubicBezTo>
                  <a:pt x="1041" y="201"/>
                  <a:pt x="1059" y="195"/>
                  <a:pt x="1076" y="189"/>
                </a:cubicBezTo>
                <a:cubicBezTo>
                  <a:pt x="1084" y="186"/>
                  <a:pt x="1101" y="181"/>
                  <a:pt x="1101" y="181"/>
                </a:cubicBezTo>
                <a:cubicBezTo>
                  <a:pt x="1123" y="160"/>
                  <a:pt x="1132" y="147"/>
                  <a:pt x="1162" y="138"/>
                </a:cubicBezTo>
                <a:cubicBezTo>
                  <a:pt x="1309" y="38"/>
                  <a:pt x="1567" y="105"/>
                  <a:pt x="1695" y="103"/>
                </a:cubicBezTo>
                <a:cubicBezTo>
                  <a:pt x="1744" y="70"/>
                  <a:pt x="1774" y="20"/>
                  <a:pt x="1832" y="0"/>
                </a:cubicBezTo>
                <a:cubicBezTo>
                  <a:pt x="1917" y="13"/>
                  <a:pt x="1898" y="11"/>
                  <a:pt x="1961" y="52"/>
                </a:cubicBezTo>
                <a:cubicBezTo>
                  <a:pt x="1984" y="86"/>
                  <a:pt x="2008" y="113"/>
                  <a:pt x="2030" y="146"/>
                </a:cubicBezTo>
                <a:cubicBezTo>
                  <a:pt x="2022" y="229"/>
                  <a:pt x="2031" y="268"/>
                  <a:pt x="1952" y="292"/>
                </a:cubicBezTo>
                <a:cubicBezTo>
                  <a:pt x="1912" y="334"/>
                  <a:pt x="1899" y="437"/>
                  <a:pt x="1952" y="473"/>
                </a:cubicBezTo>
                <a:cubicBezTo>
                  <a:pt x="1962" y="480"/>
                  <a:pt x="2035" y="489"/>
                  <a:pt x="2038" y="490"/>
                </a:cubicBezTo>
                <a:cubicBezTo>
                  <a:pt x="2035" y="519"/>
                  <a:pt x="2047" y="553"/>
                  <a:pt x="2030" y="576"/>
                </a:cubicBezTo>
                <a:cubicBezTo>
                  <a:pt x="2018" y="592"/>
                  <a:pt x="1990" y="581"/>
                  <a:pt x="1970" y="585"/>
                </a:cubicBezTo>
                <a:cubicBezTo>
                  <a:pt x="1949" y="589"/>
                  <a:pt x="1899" y="601"/>
                  <a:pt x="1884" y="611"/>
                </a:cubicBezTo>
                <a:cubicBezTo>
                  <a:pt x="1834" y="644"/>
                  <a:pt x="1801" y="688"/>
                  <a:pt x="1746" y="714"/>
                </a:cubicBezTo>
                <a:cubicBezTo>
                  <a:pt x="1660" y="755"/>
                  <a:pt x="1560" y="769"/>
                  <a:pt x="1471" y="800"/>
                </a:cubicBezTo>
                <a:cubicBezTo>
                  <a:pt x="1445" y="797"/>
                  <a:pt x="1419" y="799"/>
                  <a:pt x="1394" y="791"/>
                </a:cubicBezTo>
                <a:cubicBezTo>
                  <a:pt x="1353" y="777"/>
                  <a:pt x="1333" y="742"/>
                  <a:pt x="1299" y="722"/>
                </a:cubicBezTo>
                <a:cubicBezTo>
                  <a:pt x="1259" y="698"/>
                  <a:pt x="1182" y="674"/>
                  <a:pt x="1136" y="671"/>
                </a:cubicBezTo>
                <a:cubicBezTo>
                  <a:pt x="1059" y="666"/>
                  <a:pt x="678" y="656"/>
                  <a:pt x="611" y="654"/>
                </a:cubicBezTo>
                <a:cubicBezTo>
                  <a:pt x="538" y="628"/>
                  <a:pt x="456" y="640"/>
                  <a:pt x="379" y="628"/>
                </a:cubicBezTo>
                <a:cubicBezTo>
                  <a:pt x="315" y="606"/>
                  <a:pt x="248" y="591"/>
                  <a:pt x="182" y="576"/>
                </a:cubicBezTo>
                <a:cubicBezTo>
                  <a:pt x="134" y="565"/>
                  <a:pt x="97" y="539"/>
                  <a:pt x="53" y="525"/>
                </a:cubicBezTo>
                <a:cubicBezTo>
                  <a:pt x="0" y="371"/>
                  <a:pt x="307" y="431"/>
                  <a:pt x="345" y="430"/>
                </a:cubicBezTo>
                <a:cubicBezTo>
                  <a:pt x="406" y="410"/>
                  <a:pt x="381" y="423"/>
                  <a:pt x="422" y="396"/>
                </a:cubicBezTo>
                <a:cubicBezTo>
                  <a:pt x="428" y="387"/>
                  <a:pt x="435" y="379"/>
                  <a:pt x="439" y="370"/>
                </a:cubicBezTo>
                <a:cubicBezTo>
                  <a:pt x="447" y="353"/>
                  <a:pt x="440" y="324"/>
                  <a:pt x="457" y="318"/>
                </a:cubicBezTo>
                <a:cubicBezTo>
                  <a:pt x="530" y="295"/>
                  <a:pt x="725" y="355"/>
                  <a:pt x="620" y="275"/>
                </a:cubicBezTo>
                <a:close/>
              </a:path>
            </a:pathLst>
          </a:custGeom>
          <a:solidFill>
            <a:srgbClr val="FF0000"/>
          </a:solidFill>
          <a:ln w="76200" cap="flat">
            <a:solidFill>
              <a:schemeClr val="tx1"/>
            </a:solidFill>
            <a:prstDash val="solid"/>
            <a:round/>
            <a:headEnd/>
            <a:tailEnd/>
          </a:ln>
          <a:effectLst/>
        </p:spPr>
        <p:txBody>
          <a:bodyPr/>
          <a:lstStyle/>
          <a:p>
            <a:endParaRPr lang="tr-TR"/>
          </a:p>
        </p:txBody>
      </p:sp>
      <p:sp>
        <p:nvSpPr>
          <p:cNvPr id="5" name="4 Köşeleri Yuvarlanmış Dikdörtgen Belirtme Çizgisi"/>
          <p:cNvSpPr/>
          <p:nvPr/>
        </p:nvSpPr>
        <p:spPr>
          <a:xfrm>
            <a:off x="2987824" y="4077072"/>
            <a:ext cx="4968552" cy="1440160"/>
          </a:xfrm>
          <a:prstGeom prst="wedgeRoundRectCallout">
            <a:avLst>
              <a:gd name="adj1" fmla="val -75063"/>
              <a:gd name="adj2" fmla="val 19471"/>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r>
              <a:rPr lang="tr-TR" sz="2800" b="1" dirty="0">
                <a:solidFill>
                  <a:schemeClr val="tx1"/>
                </a:solidFill>
                <a:effectLst>
                  <a:outerShdw blurRad="38100" dist="38100" dir="2700000" algn="tl">
                    <a:srgbClr val="000000">
                      <a:alpha val="43137"/>
                    </a:srgbClr>
                  </a:outerShdw>
                </a:effectLst>
                <a:latin typeface="Arial" pitchFamily="34" charset="0"/>
                <a:cs typeface="Arial" pitchFamily="34" charset="0"/>
              </a:rPr>
              <a:t>1299 tarihinde küçük bir beylik olarak kurulmuştur.</a:t>
            </a:r>
            <a:endParaRPr lang="tr-TR" sz="2800" b="1" dirty="0">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10.hostingpics.net/pics/401007ab.gif"/>
          <p:cNvPicPr>
            <a:picLocks noChangeAspect="1" noChangeArrowheads="1" noCrop="1"/>
          </p:cNvPicPr>
          <p:nvPr/>
        </p:nvPicPr>
        <p:blipFill>
          <a:blip r:embed="rId2" cstate="print"/>
          <a:srcRect/>
          <a:stretch>
            <a:fillRect/>
          </a:stretch>
        </p:blipFill>
        <p:spPr bwMode="auto">
          <a:xfrm>
            <a:off x="323528" y="2348880"/>
            <a:ext cx="3750730" cy="3816424"/>
          </a:xfrm>
          <a:prstGeom prst="rect">
            <a:avLst/>
          </a:prstGeom>
          <a:noFill/>
        </p:spPr>
      </p:pic>
      <p:sp>
        <p:nvSpPr>
          <p:cNvPr id="8" name="7 Köşeleri Yuvarlanmış Dikdörtgen Belirtme Çizgisi"/>
          <p:cNvSpPr/>
          <p:nvPr/>
        </p:nvSpPr>
        <p:spPr>
          <a:xfrm>
            <a:off x="1259632" y="836712"/>
            <a:ext cx="7668344" cy="1656184"/>
          </a:xfrm>
          <a:prstGeom prst="wedgeRoundRectCallout">
            <a:avLst>
              <a:gd name="adj1" fmla="val -37939"/>
              <a:gd name="adj2" fmla="val 130665"/>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defRPr/>
            </a:pPr>
            <a:r>
              <a:rPr lang="tr-TR" sz="3200" b="1" dirty="0">
                <a:latin typeface="Arial" pitchFamily="34" charset="0"/>
                <a:cs typeface="Arial" pitchFamily="34" charset="0"/>
              </a:rPr>
              <a:t>Bu işgaller karşısında sizce Mustafa Kemal neler hissediyordu ?</a:t>
            </a:r>
            <a:endParaRPr lang="tr-TR" sz="3200" b="1" dirty="0">
              <a:solidFill>
                <a:srgbClr val="FF0000"/>
              </a:solidFill>
              <a:latin typeface="Arial" pitchFamily="34" charset="0"/>
              <a:cs typeface="Arial"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251520" y="620689"/>
            <a:ext cx="8424000" cy="4524315"/>
          </a:xfrm>
          <a:prstGeom prst="rect">
            <a:avLst/>
          </a:prstGeom>
          <a:noFill/>
          <a:ln w="38100">
            <a:solidFill>
              <a:schemeClr val="tx1"/>
            </a:solidFill>
            <a:miter lim="800000"/>
            <a:headEnd/>
            <a:tailEnd/>
          </a:ln>
          <a:effectLst/>
        </p:spPr>
        <p:txBody>
          <a:bodyPr wrap="square">
            <a:spAutoFit/>
          </a:bodyPr>
          <a:lstStyle/>
          <a:p>
            <a:pPr>
              <a:defRPr/>
            </a:pPr>
            <a:r>
              <a:rPr lang="tr-TR" dirty="0"/>
              <a:t>     </a:t>
            </a:r>
            <a:r>
              <a:rPr lang="tr-TR" sz="3200" b="1" dirty="0">
                <a:effectLst>
                  <a:outerShdw blurRad="38100" dist="38100" dir="2700000" algn="tl">
                    <a:srgbClr val="FFFFFF"/>
                  </a:outerShdw>
                </a:effectLst>
                <a:latin typeface="Arial" pitchFamily="34" charset="0"/>
                <a:cs typeface="Arial" pitchFamily="34" charset="0"/>
              </a:rPr>
              <a:t>Mustafa Kemal yurdun işgal edilmesine üzülüyor ve bu durumu kabullenemiyordu. Bu durumdan kurtulabilmek için çareler</a:t>
            </a:r>
          </a:p>
          <a:p>
            <a:pPr>
              <a:defRPr/>
            </a:pPr>
            <a:r>
              <a:rPr lang="tr-TR" sz="3200" b="1" dirty="0">
                <a:effectLst>
                  <a:outerShdw blurRad="38100" dist="38100" dir="2700000" algn="tl">
                    <a:srgbClr val="FFFFFF"/>
                  </a:outerShdw>
                </a:effectLst>
                <a:latin typeface="Arial" pitchFamily="34" charset="0"/>
                <a:cs typeface="Arial" pitchFamily="34" charset="0"/>
              </a:rPr>
              <a:t>aramaya başladı. Fakat İstanbul işgal</a:t>
            </a:r>
          </a:p>
          <a:p>
            <a:pPr>
              <a:defRPr/>
            </a:pPr>
            <a:r>
              <a:rPr lang="tr-TR" sz="3200" b="1" dirty="0">
                <a:effectLst>
                  <a:outerShdw blurRad="38100" dist="38100" dir="2700000" algn="tl">
                    <a:srgbClr val="FFFFFF"/>
                  </a:outerShdw>
                </a:effectLst>
                <a:latin typeface="Arial" pitchFamily="34" charset="0"/>
                <a:cs typeface="Arial" pitchFamily="34" charset="0"/>
              </a:rPr>
              <a:t>edildiği için rahat çalışamıyordu.</a:t>
            </a:r>
          </a:p>
          <a:p>
            <a:pPr>
              <a:defRPr/>
            </a:pPr>
            <a:r>
              <a:rPr lang="tr-TR" sz="3200" b="1" dirty="0">
                <a:effectLst>
                  <a:outerShdw blurRad="38100" dist="38100" dir="2700000" algn="tl">
                    <a:srgbClr val="FFFFFF"/>
                  </a:outerShdw>
                </a:effectLst>
                <a:latin typeface="Arial" pitchFamily="34" charset="0"/>
                <a:cs typeface="Arial" pitchFamily="34" charset="0"/>
              </a:rPr>
              <a:t>Tek bir çare vardı. O da İstanbul’dan</a:t>
            </a:r>
          </a:p>
          <a:p>
            <a:pPr>
              <a:defRPr/>
            </a:pPr>
            <a:r>
              <a:rPr lang="tr-TR" sz="3200" b="1" dirty="0">
                <a:effectLst>
                  <a:outerShdw blurRad="38100" dist="38100" dir="2700000" algn="tl">
                    <a:srgbClr val="FFFFFF"/>
                  </a:outerShdw>
                </a:effectLst>
                <a:latin typeface="Arial" pitchFamily="34" charset="0"/>
                <a:cs typeface="Arial" pitchFamily="34" charset="0"/>
              </a:rPr>
              <a:t>ayrılarak rahat bir şekilde çalışabileceği  </a:t>
            </a:r>
          </a:p>
          <a:p>
            <a:pPr>
              <a:defRPr/>
            </a:pPr>
            <a:r>
              <a:rPr lang="tr-TR" sz="3200" b="1" dirty="0">
                <a:effectLst>
                  <a:outerShdw blurRad="38100" dist="38100" dir="2700000" algn="tl">
                    <a:srgbClr val="FFFFFF"/>
                  </a:outerShdw>
                </a:effectLst>
                <a:latin typeface="Arial" pitchFamily="34" charset="0"/>
                <a:cs typeface="Arial" pitchFamily="34" charset="0"/>
              </a:rPr>
              <a:t>bir yere gitmekti.</a:t>
            </a:r>
          </a:p>
          <a:p>
            <a:pPr>
              <a:defRPr/>
            </a:pPr>
            <a:r>
              <a:rPr lang="tr-TR" sz="3200" b="1" dirty="0">
                <a:solidFill>
                  <a:srgbClr val="FF0000"/>
                </a:solidFill>
                <a:effectLst>
                  <a:outerShdw blurRad="38100" dist="38100" dir="2700000" algn="tl">
                    <a:srgbClr val="000000"/>
                  </a:outerShdw>
                </a:effectLst>
                <a:latin typeface="Arial" pitchFamily="34" charset="0"/>
                <a:cs typeface="Arial" pitchFamily="34" charset="0"/>
              </a:rPr>
              <a:t>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10.hostingpics.net/pics/401007ab.gif"/>
          <p:cNvPicPr>
            <a:picLocks noChangeAspect="1" noChangeArrowheads="1" noCrop="1"/>
          </p:cNvPicPr>
          <p:nvPr/>
        </p:nvPicPr>
        <p:blipFill>
          <a:blip r:embed="rId2" cstate="print"/>
          <a:srcRect/>
          <a:stretch>
            <a:fillRect/>
          </a:stretch>
        </p:blipFill>
        <p:spPr bwMode="auto">
          <a:xfrm>
            <a:off x="323528" y="2348880"/>
            <a:ext cx="3750730" cy="3816424"/>
          </a:xfrm>
          <a:prstGeom prst="rect">
            <a:avLst/>
          </a:prstGeom>
          <a:noFill/>
        </p:spPr>
      </p:pic>
      <p:sp>
        <p:nvSpPr>
          <p:cNvPr id="8" name="7 Köşeleri Yuvarlanmış Dikdörtgen Belirtme Çizgisi"/>
          <p:cNvSpPr/>
          <p:nvPr/>
        </p:nvSpPr>
        <p:spPr>
          <a:xfrm>
            <a:off x="1259632" y="836712"/>
            <a:ext cx="7668344" cy="1656184"/>
          </a:xfrm>
          <a:prstGeom prst="wedgeRoundRectCallout">
            <a:avLst>
              <a:gd name="adj1" fmla="val -37939"/>
              <a:gd name="adj2" fmla="val 130665"/>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defRPr/>
            </a:pPr>
            <a:r>
              <a:rPr lang="tr-TR" sz="3200" b="1" dirty="0">
                <a:latin typeface="Arial" pitchFamily="34" charset="0"/>
                <a:cs typeface="Arial" pitchFamily="34" charset="0"/>
              </a:rPr>
              <a:t>Sizce Mustafa Kemal nereye gitti ?</a:t>
            </a:r>
            <a:endParaRPr lang="tr-TR" sz="3200" b="1" dirty="0">
              <a:solidFill>
                <a:srgbClr val="FF0000"/>
              </a:solidFill>
              <a:latin typeface="Arial" pitchFamily="34" charset="0"/>
              <a:cs typeface="Arial"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turkiye-haritasi"/>
          <p:cNvPicPr>
            <a:picLocks noChangeAspect="1" noChangeArrowheads="1"/>
          </p:cNvPicPr>
          <p:nvPr/>
        </p:nvPicPr>
        <p:blipFill>
          <a:blip r:embed="rId2" cstate="print"/>
          <a:srcRect/>
          <a:stretch>
            <a:fillRect/>
          </a:stretch>
        </p:blipFill>
        <p:spPr bwMode="auto">
          <a:xfrm>
            <a:off x="304800" y="914400"/>
            <a:ext cx="8534400" cy="5105400"/>
          </a:xfrm>
          <a:prstGeom prst="rect">
            <a:avLst/>
          </a:prstGeom>
          <a:noFill/>
          <a:ln w="9525">
            <a:noFill/>
            <a:miter lim="800000"/>
            <a:headEnd/>
            <a:tailEnd/>
          </a:ln>
        </p:spPr>
      </p:pic>
      <p:sp>
        <p:nvSpPr>
          <p:cNvPr id="77828" name="Freeform 4"/>
          <p:cNvSpPr>
            <a:spLocks/>
          </p:cNvSpPr>
          <p:nvPr/>
        </p:nvSpPr>
        <p:spPr bwMode="auto">
          <a:xfrm>
            <a:off x="1905000" y="990600"/>
            <a:ext cx="3008313" cy="928688"/>
          </a:xfrm>
          <a:custGeom>
            <a:avLst/>
            <a:gdLst>
              <a:gd name="T0" fmla="*/ 0 w 1895"/>
              <a:gd name="T1" fmla="*/ 1365925250 h 585"/>
              <a:gd name="T2" fmla="*/ 108367552 w 1895"/>
              <a:gd name="T3" fmla="*/ 1237398059 h 585"/>
              <a:gd name="T4" fmla="*/ 131048163 w 1895"/>
              <a:gd name="T5" fmla="*/ 1171873989 h 585"/>
              <a:gd name="T6" fmla="*/ 194052857 w 1895"/>
              <a:gd name="T7" fmla="*/ 1129030534 h 585"/>
              <a:gd name="T8" fmla="*/ 239415715 w 1895"/>
              <a:gd name="T9" fmla="*/ 1083667716 h 585"/>
              <a:gd name="T10" fmla="*/ 433467034 w 1895"/>
              <a:gd name="T11" fmla="*/ 824092186 h 585"/>
              <a:gd name="T12" fmla="*/ 607358593 w 1895"/>
              <a:gd name="T13" fmla="*/ 587197470 h 585"/>
              <a:gd name="T14" fmla="*/ 866934068 w 1895"/>
              <a:gd name="T15" fmla="*/ 478829944 h 585"/>
              <a:gd name="T16" fmla="*/ 1451610264 w 1895"/>
              <a:gd name="T17" fmla="*/ 304939836 h 585"/>
              <a:gd name="T18" fmla="*/ 2147483647 w 1895"/>
              <a:gd name="T19" fmla="*/ 0 h 585"/>
              <a:gd name="T20" fmla="*/ 2147483647 w 1895"/>
              <a:gd name="T21" fmla="*/ 65524095 h 585"/>
              <a:gd name="T22" fmla="*/ 2147483647 w 1895"/>
              <a:gd name="T23" fmla="*/ 131048190 h 585"/>
              <a:gd name="T24" fmla="*/ 2147483647 w 1895"/>
              <a:gd name="T25" fmla="*/ 262096381 h 585"/>
              <a:gd name="T26" fmla="*/ 2147483647 w 1895"/>
              <a:gd name="T27" fmla="*/ 433467126 h 585"/>
              <a:gd name="T28" fmla="*/ 2147483647 w 1895"/>
              <a:gd name="T29" fmla="*/ 630039337 h 585"/>
              <a:gd name="T30" fmla="*/ 2147483647 w 1895"/>
              <a:gd name="T31" fmla="*/ 912297070 h 585"/>
              <a:gd name="T32" fmla="*/ 2147483647 w 1895"/>
              <a:gd name="T33" fmla="*/ 1474292775 h 58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95"/>
              <a:gd name="T52" fmla="*/ 0 h 585"/>
              <a:gd name="T53" fmla="*/ 1895 w 1895"/>
              <a:gd name="T54" fmla="*/ 585 h 58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95" h="585">
                <a:moveTo>
                  <a:pt x="0" y="542"/>
                </a:moveTo>
                <a:cubicBezTo>
                  <a:pt x="18" y="524"/>
                  <a:pt x="31" y="514"/>
                  <a:pt x="43" y="491"/>
                </a:cubicBezTo>
                <a:cubicBezTo>
                  <a:pt x="47" y="483"/>
                  <a:pt x="46" y="472"/>
                  <a:pt x="52" y="465"/>
                </a:cubicBezTo>
                <a:cubicBezTo>
                  <a:pt x="58" y="457"/>
                  <a:pt x="69" y="454"/>
                  <a:pt x="77" y="448"/>
                </a:cubicBezTo>
                <a:cubicBezTo>
                  <a:pt x="84" y="443"/>
                  <a:pt x="90" y="437"/>
                  <a:pt x="95" y="430"/>
                </a:cubicBezTo>
                <a:cubicBezTo>
                  <a:pt x="121" y="395"/>
                  <a:pt x="145" y="361"/>
                  <a:pt x="172" y="327"/>
                </a:cubicBezTo>
                <a:cubicBezTo>
                  <a:pt x="178" y="320"/>
                  <a:pt x="228" y="242"/>
                  <a:pt x="241" y="233"/>
                </a:cubicBezTo>
                <a:cubicBezTo>
                  <a:pt x="248" y="228"/>
                  <a:pt x="331" y="194"/>
                  <a:pt x="344" y="190"/>
                </a:cubicBezTo>
                <a:cubicBezTo>
                  <a:pt x="384" y="147"/>
                  <a:pt x="519" y="130"/>
                  <a:pt x="576" y="121"/>
                </a:cubicBezTo>
                <a:cubicBezTo>
                  <a:pt x="708" y="75"/>
                  <a:pt x="848" y="46"/>
                  <a:pt x="980" y="0"/>
                </a:cubicBezTo>
                <a:cubicBezTo>
                  <a:pt x="1154" y="7"/>
                  <a:pt x="1167" y="7"/>
                  <a:pt x="1290" y="26"/>
                </a:cubicBezTo>
                <a:cubicBezTo>
                  <a:pt x="1356" y="50"/>
                  <a:pt x="1383" y="46"/>
                  <a:pt x="1470" y="52"/>
                </a:cubicBezTo>
                <a:cubicBezTo>
                  <a:pt x="1553" y="74"/>
                  <a:pt x="1637" y="74"/>
                  <a:pt x="1719" y="104"/>
                </a:cubicBezTo>
                <a:cubicBezTo>
                  <a:pt x="1744" y="128"/>
                  <a:pt x="1772" y="148"/>
                  <a:pt x="1797" y="172"/>
                </a:cubicBezTo>
                <a:cubicBezTo>
                  <a:pt x="1806" y="202"/>
                  <a:pt x="1817" y="223"/>
                  <a:pt x="1831" y="250"/>
                </a:cubicBezTo>
                <a:cubicBezTo>
                  <a:pt x="1850" y="288"/>
                  <a:pt x="1850" y="326"/>
                  <a:pt x="1874" y="362"/>
                </a:cubicBezTo>
                <a:cubicBezTo>
                  <a:pt x="1895" y="442"/>
                  <a:pt x="1891" y="492"/>
                  <a:pt x="1891" y="585"/>
                </a:cubicBezTo>
              </a:path>
            </a:pathLst>
          </a:custGeom>
          <a:noFill/>
          <a:ln w="63500">
            <a:solidFill>
              <a:srgbClr val="FFFF00"/>
            </a:solidFill>
            <a:round/>
            <a:headEnd/>
            <a:tailEnd type="triangle" w="med" len="med"/>
          </a:ln>
        </p:spPr>
        <p:txBody>
          <a:bodyPr/>
          <a:lstStyle/>
          <a:p>
            <a:endParaRPr lang="tr-TR"/>
          </a:p>
        </p:txBody>
      </p:sp>
      <p:sp>
        <p:nvSpPr>
          <p:cNvPr id="28676" name="Text Box 9"/>
          <p:cNvSpPr txBox="1">
            <a:spLocks noChangeArrowheads="1"/>
          </p:cNvSpPr>
          <p:nvPr/>
        </p:nvSpPr>
        <p:spPr bwMode="auto">
          <a:xfrm>
            <a:off x="4191000" y="1905000"/>
            <a:ext cx="1447800" cy="366713"/>
          </a:xfrm>
          <a:prstGeom prst="rect">
            <a:avLst/>
          </a:prstGeom>
          <a:solidFill>
            <a:srgbClr val="FF0000"/>
          </a:solidFill>
          <a:ln w="9525">
            <a:noFill/>
            <a:miter lim="800000"/>
            <a:headEnd/>
            <a:tailEnd/>
          </a:ln>
        </p:spPr>
        <p:txBody>
          <a:bodyPr>
            <a:spAutoFit/>
          </a:bodyPr>
          <a:lstStyle/>
          <a:p>
            <a:pPr>
              <a:spcBef>
                <a:spcPct val="50000"/>
              </a:spcBef>
            </a:pPr>
            <a:r>
              <a:rPr lang="tr-TR" b="1"/>
              <a:t>SAMSUN</a:t>
            </a:r>
          </a:p>
        </p:txBody>
      </p:sp>
      <p:sp>
        <p:nvSpPr>
          <p:cNvPr id="28677" name="Text Box 10"/>
          <p:cNvSpPr txBox="1">
            <a:spLocks noChangeArrowheads="1"/>
          </p:cNvSpPr>
          <p:nvPr/>
        </p:nvSpPr>
        <p:spPr bwMode="auto">
          <a:xfrm>
            <a:off x="1219200" y="1905000"/>
            <a:ext cx="1447800" cy="366713"/>
          </a:xfrm>
          <a:prstGeom prst="rect">
            <a:avLst/>
          </a:prstGeom>
          <a:solidFill>
            <a:srgbClr val="FF0000"/>
          </a:solidFill>
          <a:ln w="9525">
            <a:noFill/>
            <a:miter lim="800000"/>
            <a:headEnd/>
            <a:tailEnd/>
          </a:ln>
        </p:spPr>
        <p:txBody>
          <a:bodyPr>
            <a:spAutoFit/>
          </a:bodyPr>
          <a:lstStyle/>
          <a:p>
            <a:pPr>
              <a:spcBef>
                <a:spcPct val="50000"/>
              </a:spcBef>
            </a:pPr>
            <a:r>
              <a:rPr lang="tr-TR" b="1" dirty="0"/>
              <a:t>İSTANBUL</a:t>
            </a:r>
          </a:p>
        </p:txBody>
      </p:sp>
      <p:pic>
        <p:nvPicPr>
          <p:cNvPr id="28683" name="Picture 11" descr="http://www.lililamouette.com/wp-content/gallery/emoticones-de-bateau/081mer.gif"/>
          <p:cNvPicPr>
            <a:picLocks noChangeAspect="1" noChangeArrowheads="1" noCrop="1"/>
          </p:cNvPicPr>
          <p:nvPr/>
        </p:nvPicPr>
        <p:blipFill>
          <a:blip r:embed="rId3" cstate="print"/>
          <a:srcRect/>
          <a:stretch>
            <a:fillRect/>
          </a:stretch>
        </p:blipFill>
        <p:spPr bwMode="auto">
          <a:xfrm>
            <a:off x="1066800" y="304800"/>
            <a:ext cx="1880235" cy="1600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4" presetClass="path" presetSubtype="0" accel="50000" decel="50000" fill="hold" nodeType="clickEffect">
                                  <p:stCondLst>
                                    <p:cond delay="0"/>
                                  </p:stCondLst>
                                  <p:childTnLst>
                                    <p:animMotion origin="layout" path="M -4.44444E-6 -1.65587E-6 L 0.08178 -0.04926 C 0.09896 -0.06036 0.12448 -0.06637 0.15139 -0.06637 C 0.18178 -0.06637 0.20625 -0.06036 0.22344 -0.04926 L 0.30556 -1.65587E-6 " pathEditMode="relative" rAng="0" ptsTypes="FffFF">
                                      <p:cBhvr>
                                        <p:cTn id="6" dur="3000" fill="hold"/>
                                        <p:tgtEl>
                                          <p:spTgt spid="28683"/>
                                        </p:tgtEl>
                                        <p:attrNameLst>
                                          <p:attrName>ppt_x</p:attrName>
                                          <p:attrName>ppt_y</p:attrName>
                                        </p:attrNameLst>
                                      </p:cBhvr>
                                      <p:rCtr x="15300" y="-33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323528" y="404664"/>
            <a:ext cx="8534400" cy="5561013"/>
          </a:xfrm>
          <a:prstGeom prst="rect">
            <a:avLst/>
          </a:prstGeom>
          <a:noFill/>
          <a:ln w="38100">
            <a:solidFill>
              <a:schemeClr val="tx1"/>
            </a:solidFill>
            <a:miter lim="800000"/>
            <a:headEnd/>
            <a:tailEnd/>
          </a:ln>
          <a:effectLst/>
        </p:spPr>
        <p:txBody>
          <a:bodyPr>
            <a:spAutoFit/>
          </a:bodyPr>
          <a:lstStyle/>
          <a:p>
            <a:pPr>
              <a:defRPr/>
            </a:pPr>
            <a:r>
              <a:rPr lang="tr-TR" dirty="0"/>
              <a:t>                                        </a:t>
            </a:r>
            <a:r>
              <a:rPr lang="tr-TR" sz="3200" b="1" u="sng" dirty="0">
                <a:solidFill>
                  <a:srgbClr val="FF0000"/>
                </a:solidFill>
                <a:effectLst>
                  <a:outerShdw blurRad="38100" dist="38100" dir="2700000" algn="tl">
                    <a:srgbClr val="000000"/>
                  </a:outerShdw>
                </a:effectLst>
                <a:latin typeface="Arial" pitchFamily="34" charset="0"/>
                <a:cs typeface="Arial" pitchFamily="34" charset="0"/>
              </a:rPr>
              <a:t>SAMSUNA ÇIKIŞ</a:t>
            </a:r>
          </a:p>
          <a:p>
            <a:pPr>
              <a:defRPr/>
            </a:pPr>
            <a:r>
              <a:rPr lang="tr-TR" sz="3600" b="1" dirty="0">
                <a:effectLst>
                  <a:outerShdw blurRad="38100" dist="38100" dir="2700000" algn="tl">
                    <a:srgbClr val="FFFFFF"/>
                  </a:outerShdw>
                </a:effectLst>
                <a:latin typeface="Arial" pitchFamily="34" charset="0"/>
                <a:cs typeface="Arial" pitchFamily="34" charset="0"/>
              </a:rPr>
              <a:t>Mustafa Kemal kurtuluş çareleri aramak, rahat bir şekilde çalışabilmek için Samsun’a gitmeye karar verdi.İstanbul’dan Bandırma vapuruyla ayrılarak Samsun’a yola çıktı.Mustafa Kemal 19 Mayıs 1919 tarihinde Samsuna vardı. </a:t>
            </a:r>
          </a:p>
          <a:p>
            <a:pPr>
              <a:defRPr/>
            </a:pPr>
            <a:r>
              <a:rPr lang="tr-TR" sz="3600" b="1" dirty="0">
                <a:solidFill>
                  <a:srgbClr val="FF0000"/>
                </a:solidFill>
                <a:effectLst>
                  <a:outerShdw blurRad="38100" dist="38100" dir="2700000" algn="tl">
                    <a:srgbClr val="000000"/>
                  </a:outerShdw>
                </a:effectLst>
                <a:latin typeface="Arial" pitchFamily="34" charset="0"/>
                <a:cs typeface="Arial" pitchFamily="34" charset="0"/>
              </a:rPr>
              <a:t>19 Mayıs 1919 Kurtuluş Savaşının başlangıç tarihi olarak kabul edilir.</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304800" y="457200"/>
            <a:ext cx="8534400" cy="5073650"/>
          </a:xfrm>
          <a:prstGeom prst="rect">
            <a:avLst/>
          </a:prstGeom>
          <a:noFill/>
          <a:ln w="38100">
            <a:solidFill>
              <a:schemeClr val="tx1"/>
            </a:solidFill>
            <a:miter lim="800000"/>
            <a:headEnd/>
            <a:tailEnd/>
          </a:ln>
          <a:effectLst/>
        </p:spPr>
        <p:txBody>
          <a:bodyPr>
            <a:spAutoFit/>
          </a:bodyPr>
          <a:lstStyle/>
          <a:p>
            <a:pPr>
              <a:defRPr/>
            </a:pPr>
            <a:r>
              <a:rPr lang="tr-TR" sz="3600" b="1" dirty="0">
                <a:effectLst>
                  <a:outerShdw blurRad="38100" dist="38100" dir="2700000" algn="tl">
                    <a:srgbClr val="FFFFFF"/>
                  </a:outerShdw>
                </a:effectLst>
                <a:latin typeface="Arial" pitchFamily="34" charset="0"/>
                <a:cs typeface="Arial" pitchFamily="34" charset="0"/>
              </a:rPr>
              <a:t>Samsun’a varır varmaz çalışmalarına başladı.İlk olarak Türk halkına vatanın ne durumda olduğu ve kurtuluş yolunun ne olduğu açıklanması gerekiyordu.</a:t>
            </a:r>
          </a:p>
          <a:p>
            <a:pPr>
              <a:defRPr/>
            </a:pPr>
            <a:r>
              <a:rPr lang="tr-TR" sz="3600" b="1" dirty="0">
                <a:effectLst>
                  <a:outerShdw blurRad="38100" dist="38100" dir="2700000" algn="tl">
                    <a:srgbClr val="FFFFFF"/>
                  </a:outerShdw>
                </a:effectLst>
                <a:latin typeface="Arial" pitchFamily="34" charset="0"/>
                <a:cs typeface="Arial" pitchFamily="34" charset="0"/>
              </a:rPr>
              <a:t>Bunu yapabilmek için Türk Halkı ile toplantıların yapılması gerekiyordu. Toplantıları başlatmak için ilk önce</a:t>
            </a:r>
          </a:p>
          <a:p>
            <a:pPr>
              <a:defRPr/>
            </a:pPr>
            <a:r>
              <a:rPr lang="tr-TR" sz="3600" b="1" dirty="0">
                <a:solidFill>
                  <a:srgbClr val="FF0000"/>
                </a:solidFill>
                <a:effectLst>
                  <a:outerShdw blurRad="38100" dist="38100" dir="2700000" algn="tl">
                    <a:srgbClr val="000000"/>
                  </a:outerShdw>
                </a:effectLst>
                <a:latin typeface="Arial" pitchFamily="34" charset="0"/>
                <a:cs typeface="Arial" pitchFamily="34" charset="0"/>
              </a:rPr>
              <a:t>Amasya</a:t>
            </a:r>
            <a:r>
              <a:rPr lang="tr-TR" sz="3600" b="1" dirty="0">
                <a:effectLst>
                  <a:outerShdw blurRad="38100" dist="38100" dir="2700000" algn="tl">
                    <a:srgbClr val="FFFFFF"/>
                  </a:outerShdw>
                </a:effectLst>
                <a:latin typeface="Arial" pitchFamily="34" charset="0"/>
                <a:cs typeface="Arial" pitchFamily="34" charset="0"/>
              </a:rPr>
              <a:t>’ya gitti.</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turkiye-haritasi"/>
          <p:cNvPicPr>
            <a:picLocks noChangeAspect="1" noChangeArrowheads="1"/>
          </p:cNvPicPr>
          <p:nvPr/>
        </p:nvPicPr>
        <p:blipFill>
          <a:blip r:embed="rId2" cstate="print"/>
          <a:srcRect/>
          <a:stretch>
            <a:fillRect/>
          </a:stretch>
        </p:blipFill>
        <p:spPr bwMode="auto">
          <a:xfrm>
            <a:off x="304800" y="381000"/>
            <a:ext cx="8534400" cy="6248400"/>
          </a:xfrm>
          <a:prstGeom prst="rect">
            <a:avLst/>
          </a:prstGeom>
          <a:noFill/>
          <a:ln w="9525">
            <a:noFill/>
            <a:miter lim="800000"/>
            <a:headEnd/>
            <a:tailEnd/>
          </a:ln>
        </p:spPr>
      </p:pic>
      <p:sp>
        <p:nvSpPr>
          <p:cNvPr id="79875" name="Freeform 3"/>
          <p:cNvSpPr>
            <a:spLocks/>
          </p:cNvSpPr>
          <p:nvPr/>
        </p:nvSpPr>
        <p:spPr bwMode="auto">
          <a:xfrm>
            <a:off x="4648200" y="1524000"/>
            <a:ext cx="381000" cy="533400"/>
          </a:xfrm>
          <a:custGeom>
            <a:avLst/>
            <a:gdLst>
              <a:gd name="T0" fmla="*/ 843959280 w 172"/>
              <a:gd name="T1" fmla="*/ 0 h 241"/>
              <a:gd name="T2" fmla="*/ 421979640 w 172"/>
              <a:gd name="T3" fmla="*/ 504556572 h 241"/>
              <a:gd name="T4" fmla="*/ 171735758 w 172"/>
              <a:gd name="T5" fmla="*/ 803371298 h 241"/>
              <a:gd name="T6" fmla="*/ 0 w 172"/>
              <a:gd name="T7" fmla="*/ 1180562744 h 241"/>
              <a:gd name="T8" fmla="*/ 0 60000 65536"/>
              <a:gd name="T9" fmla="*/ 0 60000 65536"/>
              <a:gd name="T10" fmla="*/ 0 60000 65536"/>
              <a:gd name="T11" fmla="*/ 0 60000 65536"/>
              <a:gd name="T12" fmla="*/ 0 w 172"/>
              <a:gd name="T13" fmla="*/ 0 h 241"/>
              <a:gd name="T14" fmla="*/ 172 w 172"/>
              <a:gd name="T15" fmla="*/ 241 h 241"/>
            </a:gdLst>
            <a:ahLst/>
            <a:cxnLst>
              <a:cxn ang="T8">
                <a:pos x="T0" y="T1"/>
              </a:cxn>
              <a:cxn ang="T9">
                <a:pos x="T2" y="T3"/>
              </a:cxn>
              <a:cxn ang="T10">
                <a:pos x="T4" y="T5"/>
              </a:cxn>
              <a:cxn ang="T11">
                <a:pos x="T6" y="T7"/>
              </a:cxn>
            </a:cxnLst>
            <a:rect l="T12" t="T13" r="T14" b="T15"/>
            <a:pathLst>
              <a:path w="172" h="241">
                <a:moveTo>
                  <a:pt x="172" y="0"/>
                </a:moveTo>
                <a:cubicBezTo>
                  <a:pt x="156" y="53"/>
                  <a:pt x="122" y="67"/>
                  <a:pt x="86" y="103"/>
                </a:cubicBezTo>
                <a:cubicBezTo>
                  <a:pt x="67" y="122"/>
                  <a:pt x="54" y="144"/>
                  <a:pt x="35" y="164"/>
                </a:cubicBezTo>
                <a:cubicBezTo>
                  <a:pt x="25" y="192"/>
                  <a:pt x="0" y="210"/>
                  <a:pt x="0" y="241"/>
                </a:cubicBezTo>
              </a:path>
            </a:pathLst>
          </a:custGeom>
          <a:noFill/>
          <a:ln w="63500">
            <a:solidFill>
              <a:srgbClr val="FFFF00"/>
            </a:solidFill>
            <a:round/>
            <a:headEnd/>
            <a:tailEnd type="triangle" w="med" len="med"/>
          </a:ln>
        </p:spPr>
        <p:txBody>
          <a:bodyPr/>
          <a:lstStyle/>
          <a:p>
            <a:endParaRPr lang="tr-TR"/>
          </a:p>
        </p:txBody>
      </p:sp>
      <p:sp>
        <p:nvSpPr>
          <p:cNvPr id="31748" name="Text Box 4"/>
          <p:cNvSpPr txBox="1">
            <a:spLocks noChangeArrowheads="1"/>
          </p:cNvSpPr>
          <p:nvPr/>
        </p:nvSpPr>
        <p:spPr bwMode="auto">
          <a:xfrm>
            <a:off x="4038600" y="2057400"/>
            <a:ext cx="1447800" cy="366713"/>
          </a:xfrm>
          <a:prstGeom prst="rect">
            <a:avLst/>
          </a:prstGeom>
          <a:solidFill>
            <a:srgbClr val="FF0000"/>
          </a:solidFill>
          <a:ln w="9525">
            <a:noFill/>
            <a:miter lim="800000"/>
            <a:headEnd/>
            <a:tailEnd/>
          </a:ln>
        </p:spPr>
        <p:txBody>
          <a:bodyPr>
            <a:spAutoFit/>
          </a:bodyPr>
          <a:lstStyle/>
          <a:p>
            <a:pPr>
              <a:spcBef>
                <a:spcPct val="50000"/>
              </a:spcBef>
            </a:pPr>
            <a:r>
              <a:rPr lang="tr-TR" b="1"/>
              <a:t>AMASYA</a:t>
            </a:r>
          </a:p>
        </p:txBody>
      </p:sp>
      <p:sp>
        <p:nvSpPr>
          <p:cNvPr id="31749" name="Text Box 6"/>
          <p:cNvSpPr txBox="1">
            <a:spLocks noChangeArrowheads="1"/>
          </p:cNvSpPr>
          <p:nvPr/>
        </p:nvSpPr>
        <p:spPr bwMode="auto">
          <a:xfrm>
            <a:off x="4419600" y="1143000"/>
            <a:ext cx="1447800" cy="366713"/>
          </a:xfrm>
          <a:prstGeom prst="rect">
            <a:avLst/>
          </a:prstGeom>
          <a:solidFill>
            <a:srgbClr val="FF0000"/>
          </a:solidFill>
          <a:ln w="9525">
            <a:noFill/>
            <a:miter lim="800000"/>
            <a:headEnd/>
            <a:tailEnd/>
          </a:ln>
        </p:spPr>
        <p:txBody>
          <a:bodyPr>
            <a:spAutoFit/>
          </a:bodyPr>
          <a:lstStyle/>
          <a:p>
            <a:pPr>
              <a:spcBef>
                <a:spcPct val="50000"/>
              </a:spcBef>
            </a:pPr>
            <a:r>
              <a:rPr lang="tr-TR" b="1"/>
              <a:t>SAMSUN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9875"/>
                                        </p:tgtEl>
                                        <p:attrNameLst>
                                          <p:attrName>style.visibility</p:attrName>
                                        </p:attrNameLst>
                                      </p:cBhvr>
                                      <p:to>
                                        <p:strVal val="visible"/>
                                      </p:to>
                                    </p:set>
                                    <p:animEffect transition="in" filter="checkerboard(across)">
                                      <p:cBhvr>
                                        <p:cTn id="7" dur="500"/>
                                        <p:tgtEl>
                                          <p:spTgt spid="798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304800" y="457200"/>
            <a:ext cx="8534400" cy="5003800"/>
          </a:xfrm>
          <a:prstGeom prst="rect">
            <a:avLst/>
          </a:prstGeom>
          <a:noFill/>
          <a:ln w="38100">
            <a:solidFill>
              <a:schemeClr val="tx1"/>
            </a:solidFill>
            <a:miter lim="800000"/>
            <a:headEnd/>
            <a:tailEnd/>
          </a:ln>
          <a:effectLst/>
        </p:spPr>
        <p:txBody>
          <a:bodyPr>
            <a:spAutoFit/>
          </a:bodyPr>
          <a:lstStyle/>
          <a:p>
            <a:pPr>
              <a:defRPr/>
            </a:pPr>
            <a:r>
              <a:rPr lang="tr-TR" dirty="0"/>
              <a:t>          </a:t>
            </a:r>
            <a:r>
              <a:rPr lang="tr-TR" sz="3200" b="1" u="sng" dirty="0">
                <a:solidFill>
                  <a:srgbClr val="FF0000"/>
                </a:solidFill>
                <a:effectLst>
                  <a:outerShdw blurRad="38100" dist="38100" dir="2700000" algn="tl">
                    <a:srgbClr val="000000"/>
                  </a:outerShdw>
                </a:effectLst>
                <a:latin typeface="Comic Sans MS" pitchFamily="66" charset="0"/>
              </a:rPr>
              <a:t>AMASYA GENELGESİ ( BİLDİRİSİ )</a:t>
            </a:r>
            <a:endParaRPr lang="tr-TR" sz="3200" b="1" dirty="0">
              <a:solidFill>
                <a:srgbClr val="FF0000"/>
              </a:solidFill>
              <a:effectLst>
                <a:outerShdw blurRad="38100" dist="38100" dir="2700000" algn="tl">
                  <a:srgbClr val="000000"/>
                </a:outerShdw>
              </a:effectLst>
              <a:latin typeface="Comic Sans MS" pitchFamily="66" charset="0"/>
            </a:endParaRPr>
          </a:p>
          <a:p>
            <a:pPr>
              <a:defRPr/>
            </a:pPr>
            <a:r>
              <a:rPr lang="tr-TR" sz="3200" b="1" dirty="0">
                <a:effectLst>
                  <a:outerShdw blurRad="38100" dist="38100" dir="2700000" algn="tl">
                    <a:srgbClr val="FFFFFF"/>
                  </a:outerShdw>
                </a:effectLst>
                <a:latin typeface="Comic Sans MS" pitchFamily="66" charset="0"/>
              </a:rPr>
              <a:t>Mustafa Kemal Amasya’da Türk halkı ile toplantılar yaptı. Bu toplantılar sonucunda </a:t>
            </a:r>
          </a:p>
          <a:p>
            <a:pPr>
              <a:defRPr/>
            </a:pPr>
            <a:r>
              <a:rPr lang="tr-TR" sz="3200" b="1" dirty="0">
                <a:effectLst>
                  <a:outerShdw blurRad="38100" dist="38100" dir="2700000" algn="tl">
                    <a:srgbClr val="FFFFFF"/>
                  </a:outerShdw>
                </a:effectLst>
                <a:latin typeface="Comic Sans MS" pitchFamily="66" charset="0"/>
              </a:rPr>
              <a:t>Mustafa Kemal bir bildiri yayınladı. </a:t>
            </a:r>
          </a:p>
          <a:p>
            <a:pPr>
              <a:defRPr/>
            </a:pPr>
            <a:r>
              <a:rPr lang="tr-TR" sz="3200" b="1" dirty="0">
                <a:solidFill>
                  <a:srgbClr val="FF0000"/>
                </a:solidFill>
                <a:effectLst>
                  <a:outerShdw blurRad="38100" dist="38100" dir="2700000" algn="tl">
                    <a:srgbClr val="000000"/>
                  </a:outerShdw>
                </a:effectLst>
                <a:latin typeface="Comic Sans MS" pitchFamily="66" charset="0"/>
              </a:rPr>
              <a:t>Bu bildiride Mustafa Kemal Türk halkına seslenerek, vatanın işgal edildiğini ve buna karşı gelinmesi gerektiğini açıkladı.</a:t>
            </a:r>
          </a:p>
          <a:p>
            <a:pPr>
              <a:defRPr/>
            </a:pPr>
            <a:r>
              <a:rPr lang="tr-TR" sz="3200" b="1" dirty="0">
                <a:effectLst>
                  <a:outerShdw blurRad="38100" dist="38100" dir="2700000" algn="tl">
                    <a:srgbClr val="FFFFFF"/>
                  </a:outerShdw>
                </a:effectLst>
                <a:latin typeface="Comic Sans MS" pitchFamily="66" charset="0"/>
              </a:rPr>
              <a:t>    Mustafa Kemal Amasya’dan sonra </a:t>
            </a:r>
            <a:r>
              <a:rPr lang="tr-TR" sz="3200" b="1" dirty="0">
                <a:solidFill>
                  <a:srgbClr val="FF0000"/>
                </a:solidFill>
                <a:effectLst>
                  <a:outerShdw blurRad="38100" dist="38100" dir="2700000" algn="tl">
                    <a:srgbClr val="000000"/>
                  </a:outerShdw>
                </a:effectLst>
                <a:latin typeface="Comic Sans MS" pitchFamily="66" charset="0"/>
              </a:rPr>
              <a:t>Erzurum</a:t>
            </a:r>
            <a:r>
              <a:rPr lang="tr-TR" sz="3200" b="1" dirty="0">
                <a:effectLst>
                  <a:outerShdw blurRad="38100" dist="38100" dir="2700000" algn="tl">
                    <a:srgbClr val="FFFFFF"/>
                  </a:outerShdw>
                </a:effectLst>
                <a:latin typeface="Comic Sans MS" pitchFamily="66" charset="0"/>
              </a:rPr>
              <a:t> ve </a:t>
            </a:r>
            <a:r>
              <a:rPr lang="tr-TR" sz="3200" b="1" dirty="0">
                <a:solidFill>
                  <a:srgbClr val="FF0000"/>
                </a:solidFill>
                <a:effectLst>
                  <a:outerShdw blurRad="38100" dist="38100" dir="2700000" algn="tl">
                    <a:srgbClr val="000000"/>
                  </a:outerShdw>
                </a:effectLst>
                <a:latin typeface="Comic Sans MS" pitchFamily="66" charset="0"/>
              </a:rPr>
              <a:t>Sivas’</a:t>
            </a:r>
            <a:r>
              <a:rPr lang="tr-TR" sz="3200" b="1" dirty="0">
                <a:effectLst>
                  <a:outerShdw blurRad="38100" dist="38100" dir="2700000" algn="tl">
                    <a:srgbClr val="FFFFFF"/>
                  </a:outerShdw>
                </a:effectLst>
                <a:latin typeface="Comic Sans MS" pitchFamily="66" charset="0"/>
              </a:rPr>
              <a:t>ta da toplantılar yapmaya karar verdi.</a:t>
            </a:r>
            <a:r>
              <a:rPr lang="tr-TR" sz="3200" dirty="0">
                <a:latin typeface="Comic Sans MS" pitchFamily="66" charset="0"/>
              </a:rPr>
              <a:t>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turkiye-haritasi"/>
          <p:cNvPicPr>
            <a:picLocks noChangeAspect="1" noChangeArrowheads="1"/>
          </p:cNvPicPr>
          <p:nvPr/>
        </p:nvPicPr>
        <p:blipFill>
          <a:blip r:embed="rId2" cstate="print"/>
          <a:srcRect/>
          <a:stretch>
            <a:fillRect/>
          </a:stretch>
        </p:blipFill>
        <p:spPr bwMode="auto">
          <a:xfrm>
            <a:off x="304800" y="381000"/>
            <a:ext cx="8534400" cy="6248400"/>
          </a:xfrm>
          <a:prstGeom prst="rect">
            <a:avLst/>
          </a:prstGeom>
        </p:spPr>
      </p:pic>
      <p:sp>
        <p:nvSpPr>
          <p:cNvPr id="80900" name="Freeform 4"/>
          <p:cNvSpPr>
            <a:spLocks/>
          </p:cNvSpPr>
          <p:nvPr/>
        </p:nvSpPr>
        <p:spPr bwMode="auto">
          <a:xfrm>
            <a:off x="4876800" y="1981200"/>
            <a:ext cx="2438400" cy="533400"/>
          </a:xfrm>
          <a:custGeom>
            <a:avLst/>
            <a:gdLst>
              <a:gd name="T0" fmla="*/ 0 w 1633"/>
              <a:gd name="T1" fmla="*/ 0 h 283"/>
              <a:gd name="T2" fmla="*/ 1685618529 w 1633"/>
              <a:gd name="T3" fmla="*/ 213148869 h 283"/>
              <a:gd name="T4" fmla="*/ 2147483647 w 1633"/>
              <a:gd name="T5" fmla="*/ 486690654 h 283"/>
              <a:gd name="T6" fmla="*/ 2147483647 w 1633"/>
              <a:gd name="T7" fmla="*/ 579055633 h 283"/>
              <a:gd name="T8" fmla="*/ 2147483647 w 1633"/>
              <a:gd name="T9" fmla="*/ 699841467 h 283"/>
              <a:gd name="T10" fmla="*/ 2147483647 w 1633"/>
              <a:gd name="T11" fmla="*/ 944962221 h 283"/>
              <a:gd name="T12" fmla="*/ 2147483647 w 1633"/>
              <a:gd name="T13" fmla="*/ 1005355373 h 283"/>
              <a:gd name="T14" fmla="*/ 0 60000 65536"/>
              <a:gd name="T15" fmla="*/ 0 60000 65536"/>
              <a:gd name="T16" fmla="*/ 0 60000 65536"/>
              <a:gd name="T17" fmla="*/ 0 60000 65536"/>
              <a:gd name="T18" fmla="*/ 0 60000 65536"/>
              <a:gd name="T19" fmla="*/ 0 60000 65536"/>
              <a:gd name="T20" fmla="*/ 0 60000 65536"/>
              <a:gd name="T21" fmla="*/ 0 w 1633"/>
              <a:gd name="T22" fmla="*/ 0 h 283"/>
              <a:gd name="T23" fmla="*/ 1633 w 1633"/>
              <a:gd name="T24" fmla="*/ 283 h 2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33" h="283">
                <a:moveTo>
                  <a:pt x="0" y="0"/>
                </a:moveTo>
                <a:cubicBezTo>
                  <a:pt x="257" y="9"/>
                  <a:pt x="501" y="50"/>
                  <a:pt x="756" y="60"/>
                </a:cubicBezTo>
                <a:cubicBezTo>
                  <a:pt x="874" y="101"/>
                  <a:pt x="1003" y="118"/>
                  <a:pt x="1126" y="137"/>
                </a:cubicBezTo>
                <a:cubicBezTo>
                  <a:pt x="1164" y="150"/>
                  <a:pt x="1198" y="157"/>
                  <a:pt x="1238" y="163"/>
                </a:cubicBezTo>
                <a:cubicBezTo>
                  <a:pt x="1293" y="183"/>
                  <a:pt x="1351" y="191"/>
                  <a:pt x="1409" y="197"/>
                </a:cubicBezTo>
                <a:cubicBezTo>
                  <a:pt x="1482" y="212"/>
                  <a:pt x="1538" y="245"/>
                  <a:pt x="1607" y="266"/>
                </a:cubicBezTo>
                <a:cubicBezTo>
                  <a:pt x="1616" y="272"/>
                  <a:pt x="1633" y="283"/>
                  <a:pt x="1633" y="283"/>
                </a:cubicBezTo>
              </a:path>
            </a:pathLst>
          </a:custGeom>
          <a:noFill/>
          <a:ln w="63500">
            <a:solidFill>
              <a:srgbClr val="FFFF00"/>
            </a:solidFill>
            <a:round/>
            <a:headEnd/>
            <a:tailEnd type="triangle" w="med" len="med"/>
          </a:ln>
        </p:spPr>
        <p:txBody>
          <a:bodyPr/>
          <a:lstStyle/>
          <a:p>
            <a:endParaRPr lang="tr-TR"/>
          </a:p>
        </p:txBody>
      </p:sp>
      <p:sp>
        <p:nvSpPr>
          <p:cNvPr id="33796" name="Text Box 5"/>
          <p:cNvSpPr txBox="1">
            <a:spLocks noChangeArrowheads="1"/>
          </p:cNvSpPr>
          <p:nvPr/>
        </p:nvSpPr>
        <p:spPr bwMode="auto">
          <a:xfrm>
            <a:off x="3962400" y="1905000"/>
            <a:ext cx="1295400" cy="366713"/>
          </a:xfrm>
          <a:prstGeom prst="rect">
            <a:avLst/>
          </a:prstGeom>
          <a:solidFill>
            <a:srgbClr val="FF0000"/>
          </a:solidFill>
          <a:ln w="9525">
            <a:noFill/>
            <a:miter lim="800000"/>
            <a:headEnd/>
            <a:tailEnd/>
          </a:ln>
        </p:spPr>
        <p:txBody>
          <a:bodyPr>
            <a:spAutoFit/>
          </a:bodyPr>
          <a:lstStyle/>
          <a:p>
            <a:pPr>
              <a:spcBef>
                <a:spcPct val="50000"/>
              </a:spcBef>
            </a:pPr>
            <a:r>
              <a:rPr lang="tr-TR" b="1"/>
              <a:t>AMASYA</a:t>
            </a:r>
          </a:p>
        </p:txBody>
      </p:sp>
      <p:sp>
        <p:nvSpPr>
          <p:cNvPr id="33797" name="Text Box 6"/>
          <p:cNvSpPr txBox="1">
            <a:spLocks noChangeArrowheads="1"/>
          </p:cNvSpPr>
          <p:nvPr/>
        </p:nvSpPr>
        <p:spPr bwMode="auto">
          <a:xfrm>
            <a:off x="6629400" y="2514600"/>
            <a:ext cx="1447800" cy="366713"/>
          </a:xfrm>
          <a:prstGeom prst="rect">
            <a:avLst/>
          </a:prstGeom>
          <a:solidFill>
            <a:srgbClr val="FF0000"/>
          </a:solidFill>
          <a:ln w="9525">
            <a:noFill/>
            <a:miter lim="800000"/>
            <a:headEnd/>
            <a:tailEnd/>
          </a:ln>
        </p:spPr>
        <p:txBody>
          <a:bodyPr>
            <a:spAutoFit/>
          </a:bodyPr>
          <a:lstStyle/>
          <a:p>
            <a:pPr>
              <a:spcBef>
                <a:spcPct val="50000"/>
              </a:spcBef>
            </a:pPr>
            <a:r>
              <a:rPr lang="tr-TR" b="1"/>
              <a:t>ERZURUM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0900"/>
                                        </p:tgtEl>
                                        <p:attrNameLst>
                                          <p:attrName>style.visibility</p:attrName>
                                        </p:attrNameLst>
                                      </p:cBhvr>
                                      <p:to>
                                        <p:strVal val="visible"/>
                                      </p:to>
                                    </p:set>
                                    <p:animEffect transition="in" filter="checkerboard(across)">
                                      <p:cBhvr>
                                        <p:cTn id="7" dur="500"/>
                                        <p:tgtEl>
                                          <p:spTgt spid="809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381000" y="533400"/>
            <a:ext cx="8534400" cy="2876550"/>
          </a:xfrm>
          <a:prstGeom prst="rect">
            <a:avLst/>
          </a:prstGeom>
          <a:noFill/>
          <a:ln w="38100">
            <a:solidFill>
              <a:schemeClr val="tx1"/>
            </a:solidFill>
            <a:miter lim="800000"/>
            <a:headEnd/>
            <a:tailEnd/>
          </a:ln>
          <a:effectLst/>
        </p:spPr>
        <p:txBody>
          <a:bodyPr>
            <a:spAutoFit/>
          </a:bodyPr>
          <a:lstStyle/>
          <a:p>
            <a:pPr>
              <a:defRPr/>
            </a:pPr>
            <a:r>
              <a:rPr lang="tr-TR"/>
              <a:t>                          </a:t>
            </a:r>
            <a:r>
              <a:rPr lang="tr-TR" sz="3600" b="1" u="sng">
                <a:solidFill>
                  <a:srgbClr val="FF0000"/>
                </a:solidFill>
                <a:effectLst>
                  <a:outerShdw blurRad="38100" dist="38100" dir="2700000" algn="tl">
                    <a:srgbClr val="000000"/>
                  </a:outerShdw>
                </a:effectLst>
                <a:latin typeface="Comic Sans MS" pitchFamily="66" charset="0"/>
              </a:rPr>
              <a:t>ERZURUM KONGRESİ</a:t>
            </a:r>
            <a:endParaRPr lang="tr-TR" sz="3600" b="1">
              <a:solidFill>
                <a:srgbClr val="FF0000"/>
              </a:solidFill>
              <a:effectLst>
                <a:outerShdw blurRad="38100" dist="38100" dir="2700000" algn="tl">
                  <a:srgbClr val="000000"/>
                </a:outerShdw>
              </a:effectLst>
              <a:latin typeface="Comic Sans MS" pitchFamily="66" charset="0"/>
            </a:endParaRPr>
          </a:p>
          <a:p>
            <a:pPr>
              <a:defRPr/>
            </a:pPr>
            <a:r>
              <a:rPr lang="tr-TR" sz="3600" b="1">
                <a:effectLst>
                  <a:outerShdw blurRad="38100" dist="38100" dir="2700000" algn="tl">
                    <a:srgbClr val="FFFFFF"/>
                  </a:outerShdw>
                </a:effectLst>
                <a:latin typeface="Comic Sans MS" pitchFamily="66" charset="0"/>
              </a:rPr>
              <a:t>Erzurum kongresinde kurtuluş için neler yapılması ve yapacakları için nelere ihtiyaç duyulduğu üzerinde konuşuldu.</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1699-1913-osmanlc4b1-devleti"/>
          <p:cNvPicPr>
            <a:picLocks noChangeAspect="1" noChangeArrowheads="1"/>
          </p:cNvPicPr>
          <p:nvPr/>
        </p:nvPicPr>
        <p:blipFill>
          <a:blip r:embed="rId2" cstate="print"/>
          <a:srcRect l="3690" t="3816" r="7422" b="7910"/>
          <a:stretch>
            <a:fillRect/>
          </a:stretch>
        </p:blipFill>
        <p:spPr bwMode="auto">
          <a:xfrm>
            <a:off x="0" y="0"/>
            <a:ext cx="9144000" cy="6858000"/>
          </a:xfrm>
          <a:prstGeom prst="rect">
            <a:avLst/>
          </a:prstGeom>
          <a:noFill/>
          <a:ln w="9525">
            <a:noFill/>
            <a:miter lim="800000"/>
            <a:headEnd/>
            <a:tailEnd/>
          </a:ln>
        </p:spPr>
      </p:pic>
      <p:sp>
        <p:nvSpPr>
          <p:cNvPr id="3" name="Freeform 8"/>
          <p:cNvSpPr>
            <a:spLocks/>
          </p:cNvSpPr>
          <p:nvPr/>
        </p:nvSpPr>
        <p:spPr bwMode="auto">
          <a:xfrm rot="19395663">
            <a:off x="5338969" y="3288254"/>
            <a:ext cx="612000" cy="360000"/>
          </a:xfrm>
          <a:custGeom>
            <a:avLst/>
            <a:gdLst/>
            <a:ahLst/>
            <a:cxnLst>
              <a:cxn ang="0">
                <a:pos x="620" y="275"/>
              </a:cxn>
              <a:cxn ang="0">
                <a:pos x="921" y="250"/>
              </a:cxn>
              <a:cxn ang="0">
                <a:pos x="1024" y="207"/>
              </a:cxn>
              <a:cxn ang="0">
                <a:pos x="1076" y="189"/>
              </a:cxn>
              <a:cxn ang="0">
                <a:pos x="1101" y="181"/>
              </a:cxn>
              <a:cxn ang="0">
                <a:pos x="1162" y="138"/>
              </a:cxn>
              <a:cxn ang="0">
                <a:pos x="1695" y="103"/>
              </a:cxn>
              <a:cxn ang="0">
                <a:pos x="1832" y="0"/>
              </a:cxn>
              <a:cxn ang="0">
                <a:pos x="1961" y="52"/>
              </a:cxn>
              <a:cxn ang="0">
                <a:pos x="2030" y="146"/>
              </a:cxn>
              <a:cxn ang="0">
                <a:pos x="1952" y="292"/>
              </a:cxn>
              <a:cxn ang="0">
                <a:pos x="1952" y="473"/>
              </a:cxn>
              <a:cxn ang="0">
                <a:pos x="2038" y="490"/>
              </a:cxn>
              <a:cxn ang="0">
                <a:pos x="2030" y="576"/>
              </a:cxn>
              <a:cxn ang="0">
                <a:pos x="1970" y="585"/>
              </a:cxn>
              <a:cxn ang="0">
                <a:pos x="1884" y="611"/>
              </a:cxn>
              <a:cxn ang="0">
                <a:pos x="1746" y="714"/>
              </a:cxn>
              <a:cxn ang="0">
                <a:pos x="1471" y="800"/>
              </a:cxn>
              <a:cxn ang="0">
                <a:pos x="1394" y="791"/>
              </a:cxn>
              <a:cxn ang="0">
                <a:pos x="1299" y="722"/>
              </a:cxn>
              <a:cxn ang="0">
                <a:pos x="1136" y="671"/>
              </a:cxn>
              <a:cxn ang="0">
                <a:pos x="611" y="654"/>
              </a:cxn>
              <a:cxn ang="0">
                <a:pos x="379" y="628"/>
              </a:cxn>
              <a:cxn ang="0">
                <a:pos x="182" y="576"/>
              </a:cxn>
              <a:cxn ang="0">
                <a:pos x="53" y="525"/>
              </a:cxn>
              <a:cxn ang="0">
                <a:pos x="345" y="430"/>
              </a:cxn>
              <a:cxn ang="0">
                <a:pos x="422" y="396"/>
              </a:cxn>
              <a:cxn ang="0">
                <a:pos x="439" y="370"/>
              </a:cxn>
              <a:cxn ang="0">
                <a:pos x="457" y="318"/>
              </a:cxn>
              <a:cxn ang="0">
                <a:pos x="620" y="275"/>
              </a:cxn>
            </a:cxnLst>
            <a:rect l="0" t="0" r="r" b="b"/>
            <a:pathLst>
              <a:path w="2047" h="800">
                <a:moveTo>
                  <a:pt x="620" y="275"/>
                </a:moveTo>
                <a:cubicBezTo>
                  <a:pt x="702" y="271"/>
                  <a:pt x="835" y="279"/>
                  <a:pt x="921" y="250"/>
                </a:cubicBezTo>
                <a:cubicBezTo>
                  <a:pt x="958" y="237"/>
                  <a:pt x="988" y="219"/>
                  <a:pt x="1024" y="207"/>
                </a:cubicBezTo>
                <a:cubicBezTo>
                  <a:pt x="1041" y="201"/>
                  <a:pt x="1059" y="195"/>
                  <a:pt x="1076" y="189"/>
                </a:cubicBezTo>
                <a:cubicBezTo>
                  <a:pt x="1084" y="186"/>
                  <a:pt x="1101" y="181"/>
                  <a:pt x="1101" y="181"/>
                </a:cubicBezTo>
                <a:cubicBezTo>
                  <a:pt x="1123" y="160"/>
                  <a:pt x="1132" y="147"/>
                  <a:pt x="1162" y="138"/>
                </a:cubicBezTo>
                <a:cubicBezTo>
                  <a:pt x="1309" y="38"/>
                  <a:pt x="1567" y="105"/>
                  <a:pt x="1695" y="103"/>
                </a:cubicBezTo>
                <a:cubicBezTo>
                  <a:pt x="1744" y="70"/>
                  <a:pt x="1774" y="20"/>
                  <a:pt x="1832" y="0"/>
                </a:cubicBezTo>
                <a:cubicBezTo>
                  <a:pt x="1917" y="13"/>
                  <a:pt x="1898" y="11"/>
                  <a:pt x="1961" y="52"/>
                </a:cubicBezTo>
                <a:cubicBezTo>
                  <a:pt x="1984" y="86"/>
                  <a:pt x="2008" y="113"/>
                  <a:pt x="2030" y="146"/>
                </a:cubicBezTo>
                <a:cubicBezTo>
                  <a:pt x="2022" y="229"/>
                  <a:pt x="2031" y="268"/>
                  <a:pt x="1952" y="292"/>
                </a:cubicBezTo>
                <a:cubicBezTo>
                  <a:pt x="1912" y="334"/>
                  <a:pt x="1899" y="437"/>
                  <a:pt x="1952" y="473"/>
                </a:cubicBezTo>
                <a:cubicBezTo>
                  <a:pt x="1962" y="480"/>
                  <a:pt x="2035" y="489"/>
                  <a:pt x="2038" y="490"/>
                </a:cubicBezTo>
                <a:cubicBezTo>
                  <a:pt x="2035" y="519"/>
                  <a:pt x="2047" y="553"/>
                  <a:pt x="2030" y="576"/>
                </a:cubicBezTo>
                <a:cubicBezTo>
                  <a:pt x="2018" y="592"/>
                  <a:pt x="1990" y="581"/>
                  <a:pt x="1970" y="585"/>
                </a:cubicBezTo>
                <a:cubicBezTo>
                  <a:pt x="1949" y="589"/>
                  <a:pt x="1899" y="601"/>
                  <a:pt x="1884" y="611"/>
                </a:cubicBezTo>
                <a:cubicBezTo>
                  <a:pt x="1834" y="644"/>
                  <a:pt x="1801" y="688"/>
                  <a:pt x="1746" y="714"/>
                </a:cubicBezTo>
                <a:cubicBezTo>
                  <a:pt x="1660" y="755"/>
                  <a:pt x="1560" y="769"/>
                  <a:pt x="1471" y="800"/>
                </a:cubicBezTo>
                <a:cubicBezTo>
                  <a:pt x="1445" y="797"/>
                  <a:pt x="1419" y="799"/>
                  <a:pt x="1394" y="791"/>
                </a:cubicBezTo>
                <a:cubicBezTo>
                  <a:pt x="1353" y="777"/>
                  <a:pt x="1333" y="742"/>
                  <a:pt x="1299" y="722"/>
                </a:cubicBezTo>
                <a:cubicBezTo>
                  <a:pt x="1259" y="698"/>
                  <a:pt x="1182" y="674"/>
                  <a:pt x="1136" y="671"/>
                </a:cubicBezTo>
                <a:cubicBezTo>
                  <a:pt x="1059" y="666"/>
                  <a:pt x="678" y="656"/>
                  <a:pt x="611" y="654"/>
                </a:cubicBezTo>
                <a:cubicBezTo>
                  <a:pt x="538" y="628"/>
                  <a:pt x="456" y="640"/>
                  <a:pt x="379" y="628"/>
                </a:cubicBezTo>
                <a:cubicBezTo>
                  <a:pt x="315" y="606"/>
                  <a:pt x="248" y="591"/>
                  <a:pt x="182" y="576"/>
                </a:cubicBezTo>
                <a:cubicBezTo>
                  <a:pt x="134" y="565"/>
                  <a:pt x="97" y="539"/>
                  <a:pt x="53" y="525"/>
                </a:cubicBezTo>
                <a:cubicBezTo>
                  <a:pt x="0" y="371"/>
                  <a:pt x="307" y="431"/>
                  <a:pt x="345" y="430"/>
                </a:cubicBezTo>
                <a:cubicBezTo>
                  <a:pt x="406" y="410"/>
                  <a:pt x="381" y="423"/>
                  <a:pt x="422" y="396"/>
                </a:cubicBezTo>
                <a:cubicBezTo>
                  <a:pt x="428" y="387"/>
                  <a:pt x="435" y="379"/>
                  <a:pt x="439" y="370"/>
                </a:cubicBezTo>
                <a:cubicBezTo>
                  <a:pt x="447" y="353"/>
                  <a:pt x="440" y="324"/>
                  <a:pt x="457" y="318"/>
                </a:cubicBezTo>
                <a:cubicBezTo>
                  <a:pt x="530" y="295"/>
                  <a:pt x="725" y="355"/>
                  <a:pt x="620" y="275"/>
                </a:cubicBezTo>
                <a:close/>
              </a:path>
            </a:pathLst>
          </a:custGeom>
          <a:solidFill>
            <a:srgbClr val="FF0000"/>
          </a:solidFill>
          <a:ln w="76200" cap="flat">
            <a:solidFill>
              <a:schemeClr val="tx1"/>
            </a:solidFill>
            <a:prstDash val="solid"/>
            <a:round/>
            <a:headEnd/>
            <a:tailEnd/>
          </a:ln>
          <a:effectLst/>
        </p:spPr>
        <p:txBody>
          <a:bodyPr/>
          <a:lstStyle/>
          <a:p>
            <a:endParaRPr lang="tr-TR"/>
          </a:p>
        </p:txBody>
      </p:sp>
      <p:sp>
        <p:nvSpPr>
          <p:cNvPr id="5" name="4 Sol Ok"/>
          <p:cNvSpPr/>
          <p:nvPr/>
        </p:nvSpPr>
        <p:spPr>
          <a:xfrm rot="2916194">
            <a:off x="4427984" y="2348880"/>
            <a:ext cx="1152128" cy="648072"/>
          </a:xfrm>
          <a:prstGeom prst="lef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Sol Ok"/>
          <p:cNvSpPr/>
          <p:nvPr/>
        </p:nvSpPr>
        <p:spPr>
          <a:xfrm rot="7121313">
            <a:off x="5626738" y="2238543"/>
            <a:ext cx="1152128" cy="648072"/>
          </a:xfrm>
          <a:prstGeom prst="lef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Sol Ok"/>
          <p:cNvSpPr/>
          <p:nvPr/>
        </p:nvSpPr>
        <p:spPr>
          <a:xfrm rot="11021948">
            <a:off x="6247891" y="3177458"/>
            <a:ext cx="1152128" cy="648072"/>
          </a:xfrm>
          <a:prstGeom prst="lef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Sol Ok"/>
          <p:cNvSpPr/>
          <p:nvPr/>
        </p:nvSpPr>
        <p:spPr>
          <a:xfrm rot="19726763">
            <a:off x="4152477" y="3536650"/>
            <a:ext cx="1152128" cy="648072"/>
          </a:xfrm>
          <a:prstGeom prst="lef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8 Sol Ok"/>
          <p:cNvSpPr/>
          <p:nvPr/>
        </p:nvSpPr>
        <p:spPr>
          <a:xfrm rot="14390922">
            <a:off x="5645599" y="3981871"/>
            <a:ext cx="1152128" cy="648072"/>
          </a:xfrm>
          <a:prstGeom prst="lef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500"/>
                                        <p:tgtEl>
                                          <p:spTgt spid="7"/>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heckerboard(across)">
                                      <p:cBhvr>
                                        <p:cTn id="16" dur="500"/>
                                        <p:tgtEl>
                                          <p:spTgt spid="9"/>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6" presetClass="emph" presetSubtype="0" fill="hold" grpId="1" nodeType="clickEffect">
                                  <p:stCondLst>
                                    <p:cond delay="0"/>
                                  </p:stCondLst>
                                  <p:childTnLst>
                                    <p:animEffect transition="out" filter="fade">
                                      <p:cBhvr>
                                        <p:cTn id="23" dur="500" tmFilter="0, 0; .2, .5; .8, .5; 1, 0"/>
                                        <p:tgtEl>
                                          <p:spTgt spid="5"/>
                                        </p:tgtEl>
                                      </p:cBhvr>
                                    </p:animEffect>
                                    <p:animScale>
                                      <p:cBhvr>
                                        <p:cTn id="24" dur="250" autoRev="1" fill="hold"/>
                                        <p:tgtEl>
                                          <p:spTgt spid="5"/>
                                        </p:tgtEl>
                                      </p:cBhvr>
                                      <p:by x="105000" y="105000"/>
                                    </p:animScale>
                                  </p:childTnLst>
                                </p:cTn>
                              </p:par>
                              <p:par>
                                <p:cTn id="25" presetID="26" presetClass="emph" presetSubtype="0" fill="hold" grpId="1" nodeType="withEffect">
                                  <p:stCondLst>
                                    <p:cond delay="0"/>
                                  </p:stCondLst>
                                  <p:childTnLst>
                                    <p:animEffect transition="out" filter="fade">
                                      <p:cBhvr>
                                        <p:cTn id="26" dur="500" tmFilter="0, 0; .2, .5; .8, .5; 1, 0"/>
                                        <p:tgtEl>
                                          <p:spTgt spid="6"/>
                                        </p:tgtEl>
                                      </p:cBhvr>
                                    </p:animEffect>
                                    <p:animScale>
                                      <p:cBhvr>
                                        <p:cTn id="27" dur="250" autoRev="1" fill="hold"/>
                                        <p:tgtEl>
                                          <p:spTgt spid="6"/>
                                        </p:tgtEl>
                                      </p:cBhvr>
                                      <p:by x="105000" y="105000"/>
                                    </p:animScale>
                                  </p:childTnLst>
                                </p:cTn>
                              </p:par>
                              <p:par>
                                <p:cTn id="28" presetID="26" presetClass="emph" presetSubtype="0" fill="hold" grpId="1" nodeType="withEffect">
                                  <p:stCondLst>
                                    <p:cond delay="0"/>
                                  </p:stCondLst>
                                  <p:childTnLst>
                                    <p:animEffect transition="out" filter="fade">
                                      <p:cBhvr>
                                        <p:cTn id="29" dur="500" tmFilter="0, 0; .2, .5; .8, .5; 1, 0"/>
                                        <p:tgtEl>
                                          <p:spTgt spid="7"/>
                                        </p:tgtEl>
                                      </p:cBhvr>
                                    </p:animEffect>
                                    <p:animScale>
                                      <p:cBhvr>
                                        <p:cTn id="30" dur="250" autoRev="1" fill="hold"/>
                                        <p:tgtEl>
                                          <p:spTgt spid="7"/>
                                        </p:tgtEl>
                                      </p:cBhvr>
                                      <p:by x="105000" y="105000"/>
                                    </p:animScale>
                                  </p:childTnLst>
                                </p:cTn>
                              </p:par>
                              <p:par>
                                <p:cTn id="31" presetID="26" presetClass="emph" presetSubtype="0" fill="hold" grpId="1" nodeType="withEffect">
                                  <p:stCondLst>
                                    <p:cond delay="0"/>
                                  </p:stCondLst>
                                  <p:childTnLst>
                                    <p:animEffect transition="out" filter="fade">
                                      <p:cBhvr>
                                        <p:cTn id="32" dur="500" tmFilter="0, 0; .2, .5; .8, .5; 1, 0"/>
                                        <p:tgtEl>
                                          <p:spTgt spid="9"/>
                                        </p:tgtEl>
                                      </p:cBhvr>
                                    </p:animEffect>
                                    <p:animScale>
                                      <p:cBhvr>
                                        <p:cTn id="33" dur="250" autoRev="1" fill="hold"/>
                                        <p:tgtEl>
                                          <p:spTgt spid="9"/>
                                        </p:tgtEl>
                                      </p:cBhvr>
                                      <p:by x="105000" y="105000"/>
                                    </p:animScale>
                                  </p:childTnLst>
                                </p:cTn>
                              </p:par>
                              <p:par>
                                <p:cTn id="34" presetID="26" presetClass="emph" presetSubtype="0" fill="hold" grpId="1" nodeType="withEffect">
                                  <p:stCondLst>
                                    <p:cond delay="0"/>
                                  </p:stCondLst>
                                  <p:childTnLst>
                                    <p:animEffect transition="out" filter="fade">
                                      <p:cBhvr>
                                        <p:cTn id="35" dur="500" tmFilter="0, 0; .2, .5; .8, .5; 1, 0"/>
                                        <p:tgtEl>
                                          <p:spTgt spid="8"/>
                                        </p:tgtEl>
                                      </p:cBhvr>
                                    </p:animEffect>
                                    <p:animScale>
                                      <p:cBhvr>
                                        <p:cTn id="36"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animBg="1"/>
      <p:bldP spid="9" grpId="1"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turkiye-haritasi"/>
          <p:cNvPicPr>
            <a:picLocks noChangeAspect="1" noChangeArrowheads="1"/>
          </p:cNvPicPr>
          <p:nvPr/>
        </p:nvPicPr>
        <p:blipFill>
          <a:blip r:embed="rId2" cstate="print"/>
          <a:srcRect/>
          <a:stretch>
            <a:fillRect/>
          </a:stretch>
        </p:blipFill>
        <p:spPr bwMode="auto">
          <a:xfrm>
            <a:off x="304800" y="381000"/>
            <a:ext cx="8534400" cy="6248400"/>
          </a:xfrm>
          <a:prstGeom prst="rect">
            <a:avLst/>
          </a:prstGeom>
        </p:spPr>
      </p:pic>
      <p:sp>
        <p:nvSpPr>
          <p:cNvPr id="35843" name="Text Box 4"/>
          <p:cNvSpPr txBox="1">
            <a:spLocks noChangeArrowheads="1"/>
          </p:cNvSpPr>
          <p:nvPr/>
        </p:nvSpPr>
        <p:spPr bwMode="auto">
          <a:xfrm>
            <a:off x="4648200" y="2819400"/>
            <a:ext cx="1295400" cy="366713"/>
          </a:xfrm>
          <a:prstGeom prst="rect">
            <a:avLst/>
          </a:prstGeom>
          <a:solidFill>
            <a:srgbClr val="FF0000"/>
          </a:solidFill>
          <a:ln w="9525">
            <a:noFill/>
            <a:miter lim="800000"/>
            <a:headEnd/>
            <a:tailEnd/>
          </a:ln>
        </p:spPr>
        <p:txBody>
          <a:bodyPr>
            <a:spAutoFit/>
          </a:bodyPr>
          <a:lstStyle/>
          <a:p>
            <a:pPr>
              <a:spcBef>
                <a:spcPct val="50000"/>
              </a:spcBef>
            </a:pPr>
            <a:r>
              <a:rPr lang="tr-TR" b="1"/>
              <a:t>SİVAS</a:t>
            </a:r>
          </a:p>
        </p:txBody>
      </p:sp>
      <p:sp>
        <p:nvSpPr>
          <p:cNvPr id="35844" name="Text Box 5"/>
          <p:cNvSpPr txBox="1">
            <a:spLocks noChangeArrowheads="1"/>
          </p:cNvSpPr>
          <p:nvPr/>
        </p:nvSpPr>
        <p:spPr bwMode="auto">
          <a:xfrm>
            <a:off x="6629400" y="2438400"/>
            <a:ext cx="1447800" cy="366713"/>
          </a:xfrm>
          <a:prstGeom prst="rect">
            <a:avLst/>
          </a:prstGeom>
          <a:solidFill>
            <a:srgbClr val="FF0000"/>
          </a:solidFill>
          <a:ln w="9525">
            <a:noFill/>
            <a:miter lim="800000"/>
            <a:headEnd/>
            <a:tailEnd/>
          </a:ln>
        </p:spPr>
        <p:txBody>
          <a:bodyPr>
            <a:spAutoFit/>
          </a:bodyPr>
          <a:lstStyle/>
          <a:p>
            <a:pPr>
              <a:spcBef>
                <a:spcPct val="50000"/>
              </a:spcBef>
            </a:pPr>
            <a:r>
              <a:rPr lang="tr-TR" b="1"/>
              <a:t>ERZURUM</a:t>
            </a:r>
          </a:p>
        </p:txBody>
      </p:sp>
      <p:sp>
        <p:nvSpPr>
          <p:cNvPr id="82950" name="Freeform 6"/>
          <p:cNvSpPr>
            <a:spLocks/>
          </p:cNvSpPr>
          <p:nvPr/>
        </p:nvSpPr>
        <p:spPr bwMode="auto">
          <a:xfrm rot="20276368" flipV="1">
            <a:off x="5562600" y="2695575"/>
            <a:ext cx="1785938" cy="544513"/>
          </a:xfrm>
          <a:custGeom>
            <a:avLst/>
            <a:gdLst>
              <a:gd name="T0" fmla="*/ 2147483647 w 1083"/>
              <a:gd name="T1" fmla="*/ 475077286 h 79"/>
              <a:gd name="T2" fmla="*/ 794069439 w 1083"/>
              <a:gd name="T3" fmla="*/ 1282700249 h 79"/>
              <a:gd name="T4" fmla="*/ 0 w 1083"/>
              <a:gd name="T5" fmla="*/ 2147483647 h 79"/>
              <a:gd name="T6" fmla="*/ 0 60000 65536"/>
              <a:gd name="T7" fmla="*/ 0 60000 65536"/>
              <a:gd name="T8" fmla="*/ 0 60000 65536"/>
              <a:gd name="T9" fmla="*/ 0 w 1083"/>
              <a:gd name="T10" fmla="*/ 0 h 79"/>
              <a:gd name="T11" fmla="*/ 1083 w 1083"/>
              <a:gd name="T12" fmla="*/ 79 h 79"/>
            </a:gdLst>
            <a:ahLst/>
            <a:cxnLst>
              <a:cxn ang="T6">
                <a:pos x="T0" y="T1"/>
              </a:cxn>
              <a:cxn ang="T7">
                <a:pos x="T2" y="T3"/>
              </a:cxn>
              <a:cxn ang="T8">
                <a:pos x="T4" y="T5"/>
              </a:cxn>
            </a:cxnLst>
            <a:rect l="T9" t="T10" r="T11" b="T12"/>
            <a:pathLst>
              <a:path w="1083" h="79">
                <a:moveTo>
                  <a:pt x="1083" y="10"/>
                </a:moveTo>
                <a:cubicBezTo>
                  <a:pt x="819" y="14"/>
                  <a:pt x="554" y="0"/>
                  <a:pt x="292" y="27"/>
                </a:cubicBezTo>
                <a:cubicBezTo>
                  <a:pt x="192" y="37"/>
                  <a:pt x="104" y="79"/>
                  <a:pt x="0" y="79"/>
                </a:cubicBezTo>
              </a:path>
            </a:pathLst>
          </a:custGeom>
          <a:noFill/>
          <a:ln w="63500">
            <a:solidFill>
              <a:srgbClr val="FFFF00"/>
            </a:solidFill>
            <a:round/>
            <a:headEnd/>
            <a:tailEnd type="triangle" w="med" len="med"/>
          </a:ln>
        </p:spPr>
        <p:txBody>
          <a:bodyPr/>
          <a:lstStyle/>
          <a:p>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2950"/>
                                        </p:tgtEl>
                                        <p:attrNameLst>
                                          <p:attrName>style.visibility</p:attrName>
                                        </p:attrNameLst>
                                      </p:cBhvr>
                                      <p:to>
                                        <p:strVal val="visible"/>
                                      </p:to>
                                    </p:set>
                                    <p:animEffect transition="in" filter="checkerboard(across)">
                                      <p:cBhvr>
                                        <p:cTn id="7" dur="500"/>
                                        <p:tgtEl>
                                          <p:spTgt spid="829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0"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3"/>
          <p:cNvSpPr>
            <a:spLocks noChangeArrowheads="1"/>
          </p:cNvSpPr>
          <p:nvPr/>
        </p:nvSpPr>
        <p:spPr bwMode="auto">
          <a:xfrm>
            <a:off x="304800" y="381000"/>
            <a:ext cx="8534400" cy="5073650"/>
          </a:xfrm>
          <a:prstGeom prst="rect">
            <a:avLst/>
          </a:prstGeom>
          <a:noFill/>
          <a:ln w="38100">
            <a:solidFill>
              <a:schemeClr val="tx1"/>
            </a:solidFill>
            <a:miter lim="800000"/>
            <a:headEnd/>
            <a:tailEnd/>
          </a:ln>
          <a:effectLst/>
        </p:spPr>
        <p:txBody>
          <a:bodyPr>
            <a:spAutoFit/>
          </a:bodyPr>
          <a:lstStyle/>
          <a:p>
            <a:pPr>
              <a:defRPr/>
            </a:pPr>
            <a:r>
              <a:rPr lang="tr-TR" dirty="0"/>
              <a:t>                               </a:t>
            </a:r>
            <a:r>
              <a:rPr lang="tr-TR" sz="3600" b="1" u="sng" dirty="0">
                <a:solidFill>
                  <a:srgbClr val="FF0000"/>
                </a:solidFill>
                <a:effectLst>
                  <a:outerShdw blurRad="38100" dist="38100" dir="2700000" algn="tl">
                    <a:srgbClr val="000000"/>
                  </a:outerShdw>
                </a:effectLst>
                <a:latin typeface="Comic Sans MS" pitchFamily="66" charset="0"/>
              </a:rPr>
              <a:t>SİVAS KONGRESİ</a:t>
            </a:r>
            <a:endParaRPr lang="tr-TR" sz="3600" b="1" dirty="0">
              <a:solidFill>
                <a:srgbClr val="FF0000"/>
              </a:solidFill>
              <a:effectLst>
                <a:outerShdw blurRad="38100" dist="38100" dir="2700000" algn="tl">
                  <a:srgbClr val="000000"/>
                </a:outerShdw>
              </a:effectLst>
              <a:latin typeface="Comic Sans MS" pitchFamily="66" charset="0"/>
            </a:endParaRPr>
          </a:p>
          <a:p>
            <a:pPr>
              <a:defRPr/>
            </a:pPr>
            <a:r>
              <a:rPr lang="tr-TR" sz="3600" b="1" dirty="0">
                <a:effectLst>
                  <a:outerShdw blurRad="38100" dist="38100" dir="2700000" algn="tl">
                    <a:srgbClr val="FFFFFF"/>
                  </a:outerShdw>
                </a:effectLst>
                <a:latin typeface="Comic Sans MS" pitchFamily="66" charset="0"/>
              </a:rPr>
              <a:t>Sivas Kongresinde, vatanı bu durumdan kurtarmanın </a:t>
            </a:r>
            <a:r>
              <a:rPr lang="tr-TR" sz="3600" b="1" dirty="0">
                <a:solidFill>
                  <a:srgbClr val="FF0000"/>
                </a:solidFill>
                <a:effectLst>
                  <a:outerShdw blurRad="38100" dist="38100" dir="2700000" algn="tl">
                    <a:srgbClr val="000000"/>
                  </a:outerShdw>
                </a:effectLst>
                <a:latin typeface="Comic Sans MS" pitchFamily="66" charset="0"/>
              </a:rPr>
              <a:t>tek çarenin savaş</a:t>
            </a:r>
            <a:r>
              <a:rPr lang="tr-TR" sz="3600" b="1" dirty="0">
                <a:effectLst>
                  <a:outerShdw blurRad="38100" dist="38100" dir="2700000" algn="tl">
                    <a:srgbClr val="FFFFFF"/>
                  </a:outerShdw>
                </a:effectLst>
                <a:latin typeface="Comic Sans MS" pitchFamily="66" charset="0"/>
              </a:rPr>
              <a:t> oldu kararlaştırıldı.Vatanımızı işgal eden ülkelerle savaşılacaktı. Sivas kongresinde ayrıca </a:t>
            </a:r>
          </a:p>
          <a:p>
            <a:pPr>
              <a:defRPr/>
            </a:pPr>
            <a:r>
              <a:rPr lang="tr-TR" sz="3600" b="1" dirty="0">
                <a:solidFill>
                  <a:schemeClr val="accent2"/>
                </a:solidFill>
                <a:effectLst>
                  <a:outerShdw blurRad="38100" dist="38100" dir="2700000" algn="tl">
                    <a:srgbClr val="000000"/>
                  </a:outerShdw>
                </a:effectLst>
                <a:latin typeface="Comic Sans MS" pitchFamily="66" charset="0"/>
              </a:rPr>
              <a:t>Milli Cemiyetler</a:t>
            </a:r>
            <a:r>
              <a:rPr lang="tr-TR" sz="3600" b="1" dirty="0">
                <a:effectLst>
                  <a:outerShdw blurRad="38100" dist="38100" dir="2700000" algn="tl">
                    <a:srgbClr val="FFFFFF"/>
                  </a:outerShdw>
                </a:effectLst>
                <a:latin typeface="Comic Sans MS" pitchFamily="66" charset="0"/>
              </a:rPr>
              <a:t> birleştirilerek düzenli bir ordu kurulmasına karar verildi.</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Text Box 4"/>
          <p:cNvSpPr txBox="1">
            <a:spLocks noChangeArrowheads="1"/>
          </p:cNvSpPr>
          <p:nvPr/>
        </p:nvSpPr>
        <p:spPr bwMode="auto">
          <a:xfrm>
            <a:off x="467544" y="908720"/>
            <a:ext cx="8244000" cy="2838450"/>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defRPr/>
            </a:pPr>
            <a:r>
              <a:rPr lang="tr-TR" sz="3600" b="1" dirty="0">
                <a:effectLst>
                  <a:outerShdw blurRad="38100" dist="38100" dir="2700000" algn="tl">
                    <a:srgbClr val="C0C0C0"/>
                  </a:outerShdw>
                </a:effectLst>
                <a:latin typeface="Comic Sans MS" pitchFamily="66" charset="0"/>
              </a:rPr>
              <a:t>Vatanın kurtuluşu için savaşılacaktı. Mustafa Kemal savaşın iyi yönetilmesi için bir meclisin olması gerektiğini düşünüyordu.</a:t>
            </a:r>
          </a:p>
          <a:p>
            <a:pPr>
              <a:defRPr/>
            </a:pPr>
            <a:r>
              <a:rPr lang="tr-TR" sz="3600" b="1" dirty="0">
                <a:solidFill>
                  <a:srgbClr val="FF0000"/>
                </a:solidFill>
                <a:effectLst>
                  <a:outerShdw blurRad="38100" dist="38100" dir="2700000" algn="tl">
                    <a:srgbClr val="C0C0C0"/>
                  </a:outerShdw>
                </a:effectLst>
                <a:latin typeface="Comic Sans MS" pitchFamily="66" charset="0"/>
              </a:rPr>
              <a:t>Bu meclis nerde açıldı?</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10.hostingpics.net/pics/401007ab.gif"/>
          <p:cNvPicPr>
            <a:picLocks noChangeAspect="1" noChangeArrowheads="1" noCrop="1"/>
          </p:cNvPicPr>
          <p:nvPr/>
        </p:nvPicPr>
        <p:blipFill>
          <a:blip r:embed="rId2" cstate="print"/>
          <a:srcRect/>
          <a:stretch>
            <a:fillRect/>
          </a:stretch>
        </p:blipFill>
        <p:spPr bwMode="auto">
          <a:xfrm>
            <a:off x="251520" y="2204864"/>
            <a:ext cx="3750730" cy="3816424"/>
          </a:xfrm>
          <a:prstGeom prst="rect">
            <a:avLst/>
          </a:prstGeom>
          <a:noFill/>
        </p:spPr>
      </p:pic>
      <p:sp>
        <p:nvSpPr>
          <p:cNvPr id="8" name="7 Köşeleri Yuvarlanmış Dikdörtgen Belirtme Çizgisi"/>
          <p:cNvSpPr/>
          <p:nvPr/>
        </p:nvSpPr>
        <p:spPr>
          <a:xfrm>
            <a:off x="1259632" y="836712"/>
            <a:ext cx="7200800" cy="1656184"/>
          </a:xfrm>
          <a:prstGeom prst="wedgeRoundRectCallout">
            <a:avLst>
              <a:gd name="adj1" fmla="val -37939"/>
              <a:gd name="adj2" fmla="val 130665"/>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defRPr/>
            </a:pPr>
            <a:r>
              <a:rPr lang="tr-TR" sz="3200" b="1" dirty="0">
                <a:solidFill>
                  <a:schemeClr val="tx1"/>
                </a:solidFill>
                <a:effectLst>
                  <a:outerShdw blurRad="38100" dist="38100" dir="2700000" algn="tl">
                    <a:srgbClr val="C0C0C0"/>
                  </a:outerShdw>
                </a:effectLst>
                <a:latin typeface="Arial" pitchFamily="34" charset="0"/>
                <a:cs typeface="Arial" pitchFamily="34" charset="0"/>
              </a:rPr>
              <a:t>Bu meclis nerde açıldı arkadaşlar ?</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turkiye-haritasi"/>
          <p:cNvPicPr>
            <a:picLocks noChangeAspect="1" noChangeArrowheads="1"/>
          </p:cNvPicPr>
          <p:nvPr/>
        </p:nvPicPr>
        <p:blipFill>
          <a:blip r:embed="rId2" cstate="print"/>
          <a:srcRect/>
          <a:stretch>
            <a:fillRect/>
          </a:stretch>
        </p:blipFill>
        <p:spPr bwMode="auto">
          <a:xfrm>
            <a:off x="304800" y="381000"/>
            <a:ext cx="8534400" cy="6248400"/>
          </a:xfrm>
          <a:prstGeom prst="rect">
            <a:avLst/>
          </a:prstGeom>
          <a:noFill/>
          <a:ln w="9525">
            <a:noFill/>
            <a:miter lim="800000"/>
            <a:headEnd/>
            <a:tailEnd/>
          </a:ln>
        </p:spPr>
      </p:pic>
      <p:sp>
        <p:nvSpPr>
          <p:cNvPr id="38915" name="Text Box 3"/>
          <p:cNvSpPr txBox="1">
            <a:spLocks noChangeArrowheads="1"/>
          </p:cNvSpPr>
          <p:nvPr/>
        </p:nvSpPr>
        <p:spPr bwMode="auto">
          <a:xfrm>
            <a:off x="5105400" y="2819400"/>
            <a:ext cx="1295400" cy="366713"/>
          </a:xfrm>
          <a:prstGeom prst="rect">
            <a:avLst/>
          </a:prstGeom>
          <a:solidFill>
            <a:srgbClr val="FF0000"/>
          </a:solidFill>
          <a:ln w="9525">
            <a:noFill/>
            <a:miter lim="800000"/>
            <a:headEnd/>
            <a:tailEnd/>
          </a:ln>
        </p:spPr>
        <p:txBody>
          <a:bodyPr>
            <a:spAutoFit/>
          </a:bodyPr>
          <a:lstStyle/>
          <a:p>
            <a:pPr>
              <a:spcBef>
                <a:spcPct val="50000"/>
              </a:spcBef>
            </a:pPr>
            <a:r>
              <a:rPr lang="tr-TR" b="1"/>
              <a:t>SİVAS</a:t>
            </a:r>
          </a:p>
        </p:txBody>
      </p:sp>
      <p:sp>
        <p:nvSpPr>
          <p:cNvPr id="38916" name="Text Box 4"/>
          <p:cNvSpPr txBox="1">
            <a:spLocks noChangeArrowheads="1"/>
          </p:cNvSpPr>
          <p:nvPr/>
        </p:nvSpPr>
        <p:spPr bwMode="auto">
          <a:xfrm>
            <a:off x="2743200" y="2514600"/>
            <a:ext cx="1447800" cy="366713"/>
          </a:xfrm>
          <a:prstGeom prst="rect">
            <a:avLst/>
          </a:prstGeom>
          <a:solidFill>
            <a:srgbClr val="FF0000"/>
          </a:solidFill>
          <a:ln w="9525">
            <a:noFill/>
            <a:miter lim="800000"/>
            <a:headEnd/>
            <a:tailEnd/>
          </a:ln>
        </p:spPr>
        <p:txBody>
          <a:bodyPr>
            <a:spAutoFit/>
          </a:bodyPr>
          <a:lstStyle/>
          <a:p>
            <a:pPr>
              <a:spcBef>
                <a:spcPct val="50000"/>
              </a:spcBef>
            </a:pPr>
            <a:r>
              <a:rPr lang="tr-TR" b="1"/>
              <a:t> ANKARA</a:t>
            </a:r>
          </a:p>
        </p:txBody>
      </p:sp>
      <p:sp>
        <p:nvSpPr>
          <p:cNvPr id="83975" name="Line 7"/>
          <p:cNvSpPr>
            <a:spLocks noChangeShapeType="1"/>
          </p:cNvSpPr>
          <p:nvPr/>
        </p:nvSpPr>
        <p:spPr bwMode="auto">
          <a:xfrm flipH="1" flipV="1">
            <a:off x="4191000" y="2819400"/>
            <a:ext cx="990600" cy="381000"/>
          </a:xfrm>
          <a:prstGeom prst="line">
            <a:avLst/>
          </a:prstGeom>
          <a:noFill/>
          <a:ln w="76200">
            <a:solidFill>
              <a:srgbClr val="FFFF00"/>
            </a:solidFill>
            <a:round/>
            <a:headEnd/>
            <a:tailEnd type="triangle" w="med" len="med"/>
          </a:ln>
        </p:spPr>
        <p:txBody>
          <a:bodyPr/>
          <a:lstStyle/>
          <a:p>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3975"/>
                                        </p:tgtEl>
                                        <p:attrNameLst>
                                          <p:attrName>style.visibility</p:attrName>
                                        </p:attrNameLst>
                                      </p:cBhvr>
                                      <p:to>
                                        <p:strVal val="visible"/>
                                      </p:to>
                                    </p:set>
                                    <p:animEffect transition="in" filter="box(in)">
                                      <p:cBhvr>
                                        <p:cTn id="7" dur="500"/>
                                        <p:tgtEl>
                                          <p:spTgt spid="839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5"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251520" y="404664"/>
            <a:ext cx="8534400" cy="5693866"/>
          </a:xfrm>
          <a:prstGeom prst="rect">
            <a:avLst/>
          </a:prstGeom>
          <a:noFill/>
          <a:ln w="38100">
            <a:solidFill>
              <a:schemeClr val="tx1"/>
            </a:solidFill>
            <a:miter lim="800000"/>
            <a:headEnd/>
            <a:tailEnd/>
          </a:ln>
          <a:effectLst/>
        </p:spPr>
        <p:txBody>
          <a:bodyPr>
            <a:spAutoFit/>
          </a:bodyPr>
          <a:lstStyle/>
          <a:p>
            <a:pPr>
              <a:defRPr/>
            </a:pPr>
            <a:r>
              <a:rPr lang="tr-TR" sz="2800" b="1" dirty="0">
                <a:effectLst>
                  <a:outerShdw blurRad="38100" dist="38100" dir="2700000" algn="tl">
                    <a:srgbClr val="FFFFFF"/>
                  </a:outerShdw>
                </a:effectLst>
                <a:latin typeface="Comic Sans MS" pitchFamily="66" charset="0"/>
              </a:rPr>
              <a:t>     </a:t>
            </a:r>
            <a:r>
              <a:rPr lang="tr-TR" sz="2800" b="1" u="sng" dirty="0">
                <a:solidFill>
                  <a:srgbClr val="FF0000"/>
                </a:solidFill>
                <a:effectLst>
                  <a:outerShdw blurRad="38100" dist="38100" dir="2700000" algn="tl">
                    <a:srgbClr val="000000"/>
                  </a:outerShdw>
                </a:effectLst>
                <a:latin typeface="Arial" pitchFamily="34" charset="0"/>
                <a:cs typeface="Arial" pitchFamily="34" charset="0"/>
              </a:rPr>
              <a:t>T.B.M.M’NİN AÇILMASI ( 23 NİSAN 1920 )</a:t>
            </a:r>
            <a:r>
              <a:rPr lang="tr-TR" sz="2800" b="1" u="sng" dirty="0">
                <a:effectLst>
                  <a:outerShdw blurRad="38100" dist="38100" dir="2700000" algn="tl">
                    <a:srgbClr val="FFFFFF"/>
                  </a:outerShdw>
                </a:effectLst>
                <a:latin typeface="Arial" pitchFamily="34" charset="0"/>
                <a:cs typeface="Arial" pitchFamily="34" charset="0"/>
              </a:rPr>
              <a:t> </a:t>
            </a:r>
            <a:endParaRPr lang="tr-TR" sz="2800" b="1" dirty="0">
              <a:effectLst>
                <a:outerShdw blurRad="38100" dist="38100" dir="2700000" algn="tl">
                  <a:srgbClr val="FFFFFF"/>
                </a:outerShdw>
              </a:effectLst>
              <a:latin typeface="Arial" pitchFamily="34" charset="0"/>
              <a:cs typeface="Arial" pitchFamily="34" charset="0"/>
            </a:endParaRPr>
          </a:p>
          <a:p>
            <a:pPr>
              <a:defRPr/>
            </a:pPr>
            <a:r>
              <a:rPr lang="tr-TR" sz="2800" b="1" dirty="0">
                <a:effectLst>
                  <a:outerShdw blurRad="38100" dist="38100" dir="2700000" algn="tl">
                    <a:srgbClr val="FFFFFF"/>
                  </a:outerShdw>
                </a:effectLst>
                <a:latin typeface="Arial" pitchFamily="34" charset="0"/>
                <a:cs typeface="Arial" pitchFamily="34" charset="0"/>
              </a:rPr>
              <a:t>  Sivas kongresinde vatanın düşman işgalinden kurtulması için savaş kararı çıkmıştı.</a:t>
            </a:r>
          </a:p>
          <a:p>
            <a:pPr>
              <a:defRPr/>
            </a:pPr>
            <a:r>
              <a:rPr lang="tr-TR" sz="2800" b="1" dirty="0">
                <a:effectLst>
                  <a:outerShdw blurRad="38100" dist="38100" dir="2700000" algn="tl">
                    <a:srgbClr val="FFFFFF"/>
                  </a:outerShdw>
                </a:effectLst>
                <a:latin typeface="Arial" pitchFamily="34" charset="0"/>
                <a:cs typeface="Arial" pitchFamily="34" charset="0"/>
              </a:rPr>
              <a:t>Bu savaş Türk Milletinin kurtuluşu için yapılacaktı. Yapılacak bu savaşın iyi bir şekilde</a:t>
            </a:r>
          </a:p>
          <a:p>
            <a:pPr>
              <a:defRPr/>
            </a:pPr>
            <a:r>
              <a:rPr lang="tr-TR" sz="2800" b="1" dirty="0">
                <a:effectLst>
                  <a:outerShdw blurRad="38100" dist="38100" dir="2700000" algn="tl">
                    <a:srgbClr val="FFFFFF"/>
                  </a:outerShdw>
                </a:effectLst>
                <a:latin typeface="Arial" pitchFamily="34" charset="0"/>
                <a:cs typeface="Arial" pitchFamily="34" charset="0"/>
              </a:rPr>
              <a:t>yönetilmesi, önemli ve doğru kararların alınması gerekiyordu. Bunun yapılabilmesi için bir</a:t>
            </a:r>
          </a:p>
          <a:p>
            <a:pPr>
              <a:defRPr/>
            </a:pPr>
            <a:r>
              <a:rPr lang="tr-TR" sz="2800" b="1" dirty="0">
                <a:effectLst>
                  <a:outerShdw blurRad="38100" dist="38100" dir="2700000" algn="tl">
                    <a:srgbClr val="FFFFFF"/>
                  </a:outerShdw>
                </a:effectLst>
                <a:latin typeface="Arial" pitchFamily="34" charset="0"/>
                <a:cs typeface="Arial" pitchFamily="34" charset="0"/>
              </a:rPr>
              <a:t>meclisin kurulması gerekiyordu.</a:t>
            </a:r>
          </a:p>
          <a:p>
            <a:pPr>
              <a:defRPr/>
            </a:pPr>
            <a:r>
              <a:rPr lang="tr-TR" sz="2800" b="1" dirty="0">
                <a:effectLst>
                  <a:outerShdw blurRad="38100" dist="38100" dir="2700000" algn="tl">
                    <a:srgbClr val="FFFFFF"/>
                  </a:outerShdw>
                </a:effectLst>
                <a:latin typeface="Arial" pitchFamily="34" charset="0"/>
                <a:cs typeface="Arial" pitchFamily="34" charset="0"/>
              </a:rPr>
              <a:t>  Mustafa Kemal bunu yapabilmek için Ankara’da bir meclisin açılmasına karar verdi.</a:t>
            </a:r>
          </a:p>
          <a:p>
            <a:pPr>
              <a:defRPr/>
            </a:pPr>
            <a:r>
              <a:rPr lang="tr-TR" sz="2800" b="1" dirty="0">
                <a:solidFill>
                  <a:srgbClr val="FF0000"/>
                </a:solidFill>
                <a:effectLst>
                  <a:outerShdw blurRad="38100" dist="38100" dir="2700000" algn="tl">
                    <a:srgbClr val="000000"/>
                  </a:outerShdw>
                </a:effectLst>
                <a:latin typeface="Arial" pitchFamily="34" charset="0"/>
                <a:cs typeface="Arial" pitchFamily="34" charset="0"/>
              </a:rPr>
              <a:t>23 NİSAN 1920’de Ankara’da</a:t>
            </a:r>
            <a:r>
              <a:rPr lang="tr-TR" sz="2800" b="1" dirty="0">
                <a:solidFill>
                  <a:srgbClr val="FF0000"/>
                </a:solidFill>
                <a:effectLst>
                  <a:outerShdw blurRad="38100" dist="38100" dir="2700000" algn="tl">
                    <a:srgbClr val="FFFFFF"/>
                  </a:outerShdw>
                </a:effectLst>
                <a:latin typeface="Arial" pitchFamily="34" charset="0"/>
                <a:cs typeface="Arial" pitchFamily="34" charset="0"/>
              </a:rPr>
              <a:t> </a:t>
            </a:r>
            <a:r>
              <a:rPr lang="tr-TR" sz="2800" b="1" dirty="0">
                <a:effectLst>
                  <a:outerShdw blurRad="38100" dist="38100" dir="2700000" algn="tl">
                    <a:srgbClr val="FFFFFF"/>
                  </a:outerShdw>
                </a:effectLst>
                <a:latin typeface="Arial" pitchFamily="34" charset="0"/>
                <a:cs typeface="Arial" pitchFamily="34" charset="0"/>
              </a:rPr>
              <a:t>T.B.M.M açıldı.</a:t>
            </a:r>
          </a:p>
          <a:p>
            <a:pPr>
              <a:defRPr/>
            </a:pPr>
            <a:r>
              <a:rPr lang="tr-TR" sz="2800" b="1" dirty="0">
                <a:effectLst>
                  <a:outerShdw blurRad="38100" dist="38100" dir="2700000" algn="tl">
                    <a:srgbClr val="FFFFFF"/>
                  </a:outerShdw>
                </a:effectLst>
                <a:latin typeface="Arial" pitchFamily="34" charset="0"/>
                <a:cs typeface="Arial" pitchFamily="34" charset="0"/>
              </a:rPr>
              <a:t> </a:t>
            </a:r>
            <a:r>
              <a:rPr lang="tr-TR" sz="2800" b="1" dirty="0">
                <a:latin typeface="Arial" pitchFamily="34" charset="0"/>
                <a:cs typeface="Arial" pitchFamily="34" charset="0"/>
              </a:rPr>
              <a:t>T.B.M.M açılmasıyla yeni Türk Devletinin de temelleri atılmış oldu.</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turkiye-haritasi"/>
          <p:cNvPicPr>
            <a:picLocks noChangeAspect="1" noChangeArrowheads="1"/>
          </p:cNvPicPr>
          <p:nvPr/>
        </p:nvPicPr>
        <p:blipFill>
          <a:blip r:embed="rId2" cstate="print"/>
          <a:srcRect/>
          <a:stretch>
            <a:fillRect/>
          </a:stretch>
        </p:blipFill>
        <p:spPr bwMode="auto">
          <a:xfrm>
            <a:off x="304800" y="1295400"/>
            <a:ext cx="8534400" cy="5334000"/>
          </a:xfrm>
          <a:prstGeom prst="rect">
            <a:avLst/>
          </a:prstGeom>
          <a:noFill/>
          <a:ln w="9525">
            <a:noFill/>
            <a:miter lim="800000"/>
            <a:headEnd/>
            <a:tailEnd/>
          </a:ln>
        </p:spPr>
      </p:pic>
      <p:sp>
        <p:nvSpPr>
          <p:cNvPr id="40963" name="Rectangle 3"/>
          <p:cNvSpPr>
            <a:spLocks noChangeArrowheads="1"/>
          </p:cNvSpPr>
          <p:nvPr/>
        </p:nvSpPr>
        <p:spPr bwMode="auto">
          <a:xfrm>
            <a:off x="457200" y="304800"/>
            <a:ext cx="8305800" cy="584775"/>
          </a:xfrm>
          <a:prstGeom prst="rect">
            <a:avLst/>
          </a:prstGeom>
          <a:noFill/>
          <a:ln w="38100">
            <a:solidFill>
              <a:schemeClr val="tx1"/>
            </a:solidFill>
            <a:miter lim="800000"/>
            <a:headEnd/>
            <a:tailEnd/>
          </a:ln>
        </p:spPr>
        <p:txBody>
          <a:bodyPr>
            <a:spAutoFit/>
          </a:bodyPr>
          <a:lstStyle/>
          <a:p>
            <a:r>
              <a:rPr lang="tr-TR" dirty="0"/>
              <a:t> </a:t>
            </a:r>
            <a:r>
              <a:rPr lang="tr-TR" sz="3200" b="1" dirty="0">
                <a:solidFill>
                  <a:srgbClr val="FF0000"/>
                </a:solidFill>
                <a:effectLst>
                  <a:outerShdw blurRad="38100" dist="38100" dir="2700000" algn="tl">
                    <a:srgbClr val="000000">
                      <a:alpha val="43137"/>
                    </a:srgbClr>
                  </a:outerShdw>
                </a:effectLst>
                <a:latin typeface="Comic Sans MS" pitchFamily="66" charset="0"/>
              </a:rPr>
              <a:t>ATATÜRK’ÜN KURTULUŞ YOLCULUĞU</a:t>
            </a:r>
          </a:p>
        </p:txBody>
      </p:sp>
      <p:sp>
        <p:nvSpPr>
          <p:cNvPr id="72708" name="Freeform 4"/>
          <p:cNvSpPr>
            <a:spLocks/>
          </p:cNvSpPr>
          <p:nvPr/>
        </p:nvSpPr>
        <p:spPr bwMode="auto">
          <a:xfrm>
            <a:off x="1897063" y="1473200"/>
            <a:ext cx="3008312" cy="928688"/>
          </a:xfrm>
          <a:custGeom>
            <a:avLst/>
            <a:gdLst>
              <a:gd name="T0" fmla="*/ 0 w 1895"/>
              <a:gd name="T1" fmla="*/ 1365925250 h 585"/>
              <a:gd name="T2" fmla="*/ 108365929 w 1895"/>
              <a:gd name="T3" fmla="*/ 1237398059 h 585"/>
              <a:gd name="T4" fmla="*/ 131048119 w 1895"/>
              <a:gd name="T5" fmla="*/ 1171873989 h 585"/>
              <a:gd name="T6" fmla="*/ 194051205 w 1895"/>
              <a:gd name="T7" fmla="*/ 1129030534 h 585"/>
              <a:gd name="T8" fmla="*/ 239414048 w 1895"/>
              <a:gd name="T9" fmla="*/ 1083667716 h 585"/>
              <a:gd name="T10" fmla="*/ 433466890 w 1895"/>
              <a:gd name="T11" fmla="*/ 824092186 h 585"/>
              <a:gd name="T12" fmla="*/ 607356803 w 1895"/>
              <a:gd name="T13" fmla="*/ 587197470 h 585"/>
              <a:gd name="T14" fmla="*/ 866933779 w 1895"/>
              <a:gd name="T15" fmla="*/ 478829944 h 585"/>
              <a:gd name="T16" fmla="*/ 1451609782 w 1895"/>
              <a:gd name="T17" fmla="*/ 304939836 h 585"/>
              <a:gd name="T18" fmla="*/ 2147483647 w 1895"/>
              <a:gd name="T19" fmla="*/ 0 h 585"/>
              <a:gd name="T20" fmla="*/ 2147483647 w 1895"/>
              <a:gd name="T21" fmla="*/ 65524095 h 585"/>
              <a:gd name="T22" fmla="*/ 2147483647 w 1895"/>
              <a:gd name="T23" fmla="*/ 131048190 h 585"/>
              <a:gd name="T24" fmla="*/ 2147483647 w 1895"/>
              <a:gd name="T25" fmla="*/ 262096381 h 585"/>
              <a:gd name="T26" fmla="*/ 2147483647 w 1895"/>
              <a:gd name="T27" fmla="*/ 433467126 h 585"/>
              <a:gd name="T28" fmla="*/ 2147483647 w 1895"/>
              <a:gd name="T29" fmla="*/ 630039337 h 585"/>
              <a:gd name="T30" fmla="*/ 2147483647 w 1895"/>
              <a:gd name="T31" fmla="*/ 912297070 h 585"/>
              <a:gd name="T32" fmla="*/ 2147483647 w 1895"/>
              <a:gd name="T33" fmla="*/ 1474292775 h 58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95"/>
              <a:gd name="T52" fmla="*/ 0 h 585"/>
              <a:gd name="T53" fmla="*/ 1895 w 1895"/>
              <a:gd name="T54" fmla="*/ 585 h 58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95" h="585">
                <a:moveTo>
                  <a:pt x="0" y="542"/>
                </a:moveTo>
                <a:cubicBezTo>
                  <a:pt x="18" y="524"/>
                  <a:pt x="31" y="514"/>
                  <a:pt x="43" y="491"/>
                </a:cubicBezTo>
                <a:cubicBezTo>
                  <a:pt x="47" y="483"/>
                  <a:pt x="46" y="472"/>
                  <a:pt x="52" y="465"/>
                </a:cubicBezTo>
                <a:cubicBezTo>
                  <a:pt x="58" y="457"/>
                  <a:pt x="69" y="454"/>
                  <a:pt x="77" y="448"/>
                </a:cubicBezTo>
                <a:cubicBezTo>
                  <a:pt x="84" y="443"/>
                  <a:pt x="90" y="437"/>
                  <a:pt x="95" y="430"/>
                </a:cubicBezTo>
                <a:cubicBezTo>
                  <a:pt x="121" y="395"/>
                  <a:pt x="145" y="361"/>
                  <a:pt x="172" y="327"/>
                </a:cubicBezTo>
                <a:cubicBezTo>
                  <a:pt x="178" y="320"/>
                  <a:pt x="228" y="242"/>
                  <a:pt x="241" y="233"/>
                </a:cubicBezTo>
                <a:cubicBezTo>
                  <a:pt x="248" y="228"/>
                  <a:pt x="331" y="194"/>
                  <a:pt x="344" y="190"/>
                </a:cubicBezTo>
                <a:cubicBezTo>
                  <a:pt x="384" y="147"/>
                  <a:pt x="519" y="130"/>
                  <a:pt x="576" y="121"/>
                </a:cubicBezTo>
                <a:cubicBezTo>
                  <a:pt x="708" y="75"/>
                  <a:pt x="848" y="46"/>
                  <a:pt x="980" y="0"/>
                </a:cubicBezTo>
                <a:cubicBezTo>
                  <a:pt x="1154" y="7"/>
                  <a:pt x="1167" y="7"/>
                  <a:pt x="1290" y="26"/>
                </a:cubicBezTo>
                <a:cubicBezTo>
                  <a:pt x="1356" y="50"/>
                  <a:pt x="1383" y="46"/>
                  <a:pt x="1470" y="52"/>
                </a:cubicBezTo>
                <a:cubicBezTo>
                  <a:pt x="1553" y="74"/>
                  <a:pt x="1637" y="74"/>
                  <a:pt x="1719" y="104"/>
                </a:cubicBezTo>
                <a:cubicBezTo>
                  <a:pt x="1744" y="128"/>
                  <a:pt x="1772" y="148"/>
                  <a:pt x="1797" y="172"/>
                </a:cubicBezTo>
                <a:cubicBezTo>
                  <a:pt x="1806" y="202"/>
                  <a:pt x="1817" y="223"/>
                  <a:pt x="1831" y="250"/>
                </a:cubicBezTo>
                <a:cubicBezTo>
                  <a:pt x="1850" y="288"/>
                  <a:pt x="1850" y="326"/>
                  <a:pt x="1874" y="362"/>
                </a:cubicBezTo>
                <a:cubicBezTo>
                  <a:pt x="1895" y="442"/>
                  <a:pt x="1891" y="492"/>
                  <a:pt x="1891" y="585"/>
                </a:cubicBezTo>
              </a:path>
            </a:pathLst>
          </a:custGeom>
          <a:noFill/>
          <a:ln w="63500">
            <a:solidFill>
              <a:srgbClr val="FFFF00"/>
            </a:solidFill>
            <a:round/>
            <a:headEnd/>
            <a:tailEnd type="triangle" w="med" len="med"/>
          </a:ln>
        </p:spPr>
        <p:txBody>
          <a:bodyPr/>
          <a:lstStyle/>
          <a:p>
            <a:endParaRPr lang="tr-TR"/>
          </a:p>
        </p:txBody>
      </p:sp>
      <p:sp>
        <p:nvSpPr>
          <p:cNvPr id="72709" name="Freeform 5"/>
          <p:cNvSpPr>
            <a:spLocks/>
          </p:cNvSpPr>
          <p:nvPr/>
        </p:nvSpPr>
        <p:spPr bwMode="auto">
          <a:xfrm>
            <a:off x="4648200" y="2514600"/>
            <a:ext cx="273050" cy="382588"/>
          </a:xfrm>
          <a:custGeom>
            <a:avLst/>
            <a:gdLst>
              <a:gd name="T0" fmla="*/ 433466920 w 172"/>
              <a:gd name="T1" fmla="*/ 0 h 241"/>
              <a:gd name="T2" fmla="*/ 216733460 w 172"/>
              <a:gd name="T3" fmla="*/ 259577260 h 241"/>
              <a:gd name="T4" fmla="*/ 88206256 w 172"/>
              <a:gd name="T5" fmla="*/ 413306160 h 241"/>
              <a:gd name="T6" fmla="*/ 0 w 172"/>
              <a:gd name="T7" fmla="*/ 607359288 h 241"/>
              <a:gd name="T8" fmla="*/ 0 60000 65536"/>
              <a:gd name="T9" fmla="*/ 0 60000 65536"/>
              <a:gd name="T10" fmla="*/ 0 60000 65536"/>
              <a:gd name="T11" fmla="*/ 0 60000 65536"/>
              <a:gd name="T12" fmla="*/ 0 w 172"/>
              <a:gd name="T13" fmla="*/ 0 h 241"/>
              <a:gd name="T14" fmla="*/ 172 w 172"/>
              <a:gd name="T15" fmla="*/ 241 h 241"/>
            </a:gdLst>
            <a:ahLst/>
            <a:cxnLst>
              <a:cxn ang="T8">
                <a:pos x="T0" y="T1"/>
              </a:cxn>
              <a:cxn ang="T9">
                <a:pos x="T2" y="T3"/>
              </a:cxn>
              <a:cxn ang="T10">
                <a:pos x="T4" y="T5"/>
              </a:cxn>
              <a:cxn ang="T11">
                <a:pos x="T6" y="T7"/>
              </a:cxn>
            </a:cxnLst>
            <a:rect l="T12" t="T13" r="T14" b="T15"/>
            <a:pathLst>
              <a:path w="172" h="241">
                <a:moveTo>
                  <a:pt x="172" y="0"/>
                </a:moveTo>
                <a:cubicBezTo>
                  <a:pt x="156" y="53"/>
                  <a:pt x="122" y="67"/>
                  <a:pt x="86" y="103"/>
                </a:cubicBezTo>
                <a:cubicBezTo>
                  <a:pt x="67" y="122"/>
                  <a:pt x="54" y="144"/>
                  <a:pt x="35" y="164"/>
                </a:cubicBezTo>
                <a:cubicBezTo>
                  <a:pt x="25" y="192"/>
                  <a:pt x="0" y="210"/>
                  <a:pt x="0" y="241"/>
                </a:cubicBezTo>
              </a:path>
            </a:pathLst>
          </a:custGeom>
          <a:noFill/>
          <a:ln w="63500">
            <a:solidFill>
              <a:srgbClr val="FFFF00"/>
            </a:solidFill>
            <a:round/>
            <a:headEnd/>
            <a:tailEnd type="triangle" w="med" len="med"/>
          </a:ln>
        </p:spPr>
        <p:txBody>
          <a:bodyPr/>
          <a:lstStyle/>
          <a:p>
            <a:endParaRPr lang="tr-TR"/>
          </a:p>
        </p:txBody>
      </p:sp>
      <p:sp>
        <p:nvSpPr>
          <p:cNvPr id="72710" name="Freeform 6"/>
          <p:cNvSpPr>
            <a:spLocks/>
          </p:cNvSpPr>
          <p:nvPr/>
        </p:nvSpPr>
        <p:spPr bwMode="auto">
          <a:xfrm>
            <a:off x="4654550" y="2921000"/>
            <a:ext cx="2355850" cy="355600"/>
          </a:xfrm>
          <a:custGeom>
            <a:avLst/>
            <a:gdLst>
              <a:gd name="T0" fmla="*/ 0 w 1633"/>
              <a:gd name="T1" fmla="*/ 0 h 283"/>
              <a:gd name="T2" fmla="*/ 1573420963 w 1633"/>
              <a:gd name="T3" fmla="*/ 94732844 h 283"/>
              <a:gd name="T4" fmla="*/ 2147483647 w 1633"/>
              <a:gd name="T5" fmla="*/ 216307821 h 283"/>
              <a:gd name="T6" fmla="*/ 2147483647 w 1633"/>
              <a:gd name="T7" fmla="*/ 257358871 h 283"/>
              <a:gd name="T8" fmla="*/ 2147483647 w 1633"/>
              <a:gd name="T9" fmla="*/ 311040626 h 283"/>
              <a:gd name="T10" fmla="*/ 2147483647 w 1633"/>
              <a:gd name="T11" fmla="*/ 419983681 h 283"/>
              <a:gd name="T12" fmla="*/ 2147483647 w 1633"/>
              <a:gd name="T13" fmla="*/ 446824558 h 283"/>
              <a:gd name="T14" fmla="*/ 0 60000 65536"/>
              <a:gd name="T15" fmla="*/ 0 60000 65536"/>
              <a:gd name="T16" fmla="*/ 0 60000 65536"/>
              <a:gd name="T17" fmla="*/ 0 60000 65536"/>
              <a:gd name="T18" fmla="*/ 0 60000 65536"/>
              <a:gd name="T19" fmla="*/ 0 60000 65536"/>
              <a:gd name="T20" fmla="*/ 0 60000 65536"/>
              <a:gd name="T21" fmla="*/ 0 w 1633"/>
              <a:gd name="T22" fmla="*/ 0 h 283"/>
              <a:gd name="T23" fmla="*/ 1633 w 1633"/>
              <a:gd name="T24" fmla="*/ 283 h 2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33" h="283">
                <a:moveTo>
                  <a:pt x="0" y="0"/>
                </a:moveTo>
                <a:cubicBezTo>
                  <a:pt x="257" y="9"/>
                  <a:pt x="501" y="50"/>
                  <a:pt x="756" y="60"/>
                </a:cubicBezTo>
                <a:cubicBezTo>
                  <a:pt x="874" y="101"/>
                  <a:pt x="1003" y="118"/>
                  <a:pt x="1126" y="137"/>
                </a:cubicBezTo>
                <a:cubicBezTo>
                  <a:pt x="1164" y="150"/>
                  <a:pt x="1198" y="157"/>
                  <a:pt x="1238" y="163"/>
                </a:cubicBezTo>
                <a:cubicBezTo>
                  <a:pt x="1293" y="183"/>
                  <a:pt x="1351" y="191"/>
                  <a:pt x="1409" y="197"/>
                </a:cubicBezTo>
                <a:cubicBezTo>
                  <a:pt x="1482" y="212"/>
                  <a:pt x="1538" y="245"/>
                  <a:pt x="1607" y="266"/>
                </a:cubicBezTo>
                <a:cubicBezTo>
                  <a:pt x="1616" y="272"/>
                  <a:pt x="1633" y="283"/>
                  <a:pt x="1633" y="283"/>
                </a:cubicBezTo>
              </a:path>
            </a:pathLst>
          </a:custGeom>
          <a:noFill/>
          <a:ln w="63500">
            <a:solidFill>
              <a:srgbClr val="FFFF00"/>
            </a:solidFill>
            <a:round/>
            <a:headEnd/>
            <a:tailEnd type="triangle" w="med" len="med"/>
          </a:ln>
        </p:spPr>
        <p:txBody>
          <a:bodyPr/>
          <a:lstStyle/>
          <a:p>
            <a:endParaRPr lang="tr-TR"/>
          </a:p>
        </p:txBody>
      </p:sp>
      <p:sp>
        <p:nvSpPr>
          <p:cNvPr id="72711" name="Freeform 7"/>
          <p:cNvSpPr>
            <a:spLocks/>
          </p:cNvSpPr>
          <p:nvPr/>
        </p:nvSpPr>
        <p:spPr bwMode="auto">
          <a:xfrm>
            <a:off x="6019800" y="3395663"/>
            <a:ext cx="1200150" cy="109537"/>
          </a:xfrm>
          <a:custGeom>
            <a:avLst/>
            <a:gdLst>
              <a:gd name="T0" fmla="*/ 1329972274 w 1083"/>
              <a:gd name="T1" fmla="*/ 19224435 h 79"/>
              <a:gd name="T2" fmla="*/ 358588839 w 1083"/>
              <a:gd name="T3" fmla="*/ 51908061 h 79"/>
              <a:gd name="T4" fmla="*/ 0 w 1083"/>
              <a:gd name="T5" fmla="*/ 151877888 h 79"/>
              <a:gd name="T6" fmla="*/ 0 60000 65536"/>
              <a:gd name="T7" fmla="*/ 0 60000 65536"/>
              <a:gd name="T8" fmla="*/ 0 60000 65536"/>
              <a:gd name="T9" fmla="*/ 0 w 1083"/>
              <a:gd name="T10" fmla="*/ 0 h 79"/>
              <a:gd name="T11" fmla="*/ 1083 w 1083"/>
              <a:gd name="T12" fmla="*/ 79 h 79"/>
            </a:gdLst>
            <a:ahLst/>
            <a:cxnLst>
              <a:cxn ang="T6">
                <a:pos x="T0" y="T1"/>
              </a:cxn>
              <a:cxn ang="T7">
                <a:pos x="T2" y="T3"/>
              </a:cxn>
              <a:cxn ang="T8">
                <a:pos x="T4" y="T5"/>
              </a:cxn>
            </a:cxnLst>
            <a:rect l="T9" t="T10" r="T11" b="T12"/>
            <a:pathLst>
              <a:path w="1083" h="79">
                <a:moveTo>
                  <a:pt x="1083" y="10"/>
                </a:moveTo>
                <a:cubicBezTo>
                  <a:pt x="819" y="14"/>
                  <a:pt x="554" y="0"/>
                  <a:pt x="292" y="27"/>
                </a:cubicBezTo>
                <a:cubicBezTo>
                  <a:pt x="192" y="37"/>
                  <a:pt x="104" y="79"/>
                  <a:pt x="0" y="79"/>
                </a:cubicBezTo>
              </a:path>
            </a:pathLst>
          </a:custGeom>
          <a:noFill/>
          <a:ln w="63500">
            <a:solidFill>
              <a:srgbClr val="FFFF00"/>
            </a:solidFill>
            <a:round/>
            <a:headEnd/>
            <a:tailEnd type="triangle" w="med" len="med"/>
          </a:ln>
        </p:spPr>
        <p:txBody>
          <a:bodyPr/>
          <a:lstStyle/>
          <a:p>
            <a:endParaRPr lang="tr-TR"/>
          </a:p>
        </p:txBody>
      </p:sp>
      <p:sp>
        <p:nvSpPr>
          <p:cNvPr id="72712" name="Freeform 8"/>
          <p:cNvSpPr>
            <a:spLocks/>
          </p:cNvSpPr>
          <p:nvPr/>
        </p:nvSpPr>
        <p:spPr bwMode="auto">
          <a:xfrm>
            <a:off x="3438525" y="3194050"/>
            <a:ext cx="1692275" cy="354013"/>
          </a:xfrm>
          <a:custGeom>
            <a:avLst/>
            <a:gdLst>
              <a:gd name="T0" fmla="*/ 2147483647 w 1066"/>
              <a:gd name="T1" fmla="*/ 561996476 h 223"/>
              <a:gd name="T2" fmla="*/ 1668343467 w 1066"/>
              <a:gd name="T3" fmla="*/ 433467567 h 223"/>
              <a:gd name="T4" fmla="*/ 1040823658 w 1066"/>
              <a:gd name="T5" fmla="*/ 259577282 h 223"/>
              <a:gd name="T6" fmla="*/ 498990907 w 1066"/>
              <a:gd name="T7" fmla="*/ 108367686 h 223"/>
              <a:gd name="T8" fmla="*/ 0 w 1066"/>
              <a:gd name="T9" fmla="*/ 0 h 223"/>
              <a:gd name="T10" fmla="*/ 0 60000 65536"/>
              <a:gd name="T11" fmla="*/ 0 60000 65536"/>
              <a:gd name="T12" fmla="*/ 0 60000 65536"/>
              <a:gd name="T13" fmla="*/ 0 60000 65536"/>
              <a:gd name="T14" fmla="*/ 0 60000 65536"/>
              <a:gd name="T15" fmla="*/ 0 w 1066"/>
              <a:gd name="T16" fmla="*/ 0 h 223"/>
              <a:gd name="T17" fmla="*/ 1066 w 1066"/>
              <a:gd name="T18" fmla="*/ 223 h 223"/>
            </a:gdLst>
            <a:ahLst/>
            <a:cxnLst>
              <a:cxn ang="T10">
                <a:pos x="T0" y="T1"/>
              </a:cxn>
              <a:cxn ang="T11">
                <a:pos x="T2" y="T3"/>
              </a:cxn>
              <a:cxn ang="T12">
                <a:pos x="T4" y="T5"/>
              </a:cxn>
              <a:cxn ang="T13">
                <a:pos x="T6" y="T7"/>
              </a:cxn>
              <a:cxn ang="T14">
                <a:pos x="T8" y="T9"/>
              </a:cxn>
            </a:cxnLst>
            <a:rect l="T15" t="T16" r="T17" b="T18"/>
            <a:pathLst>
              <a:path w="1066" h="223">
                <a:moveTo>
                  <a:pt x="1066" y="223"/>
                </a:moveTo>
                <a:cubicBezTo>
                  <a:pt x="902" y="217"/>
                  <a:pt x="806" y="216"/>
                  <a:pt x="662" y="172"/>
                </a:cubicBezTo>
                <a:cubicBezTo>
                  <a:pt x="594" y="123"/>
                  <a:pt x="494" y="111"/>
                  <a:pt x="413" y="103"/>
                </a:cubicBezTo>
                <a:cubicBezTo>
                  <a:pt x="341" y="84"/>
                  <a:pt x="270" y="63"/>
                  <a:pt x="198" y="43"/>
                </a:cubicBezTo>
                <a:cubicBezTo>
                  <a:pt x="130" y="24"/>
                  <a:pt x="72" y="0"/>
                  <a:pt x="0" y="0"/>
                </a:cubicBezTo>
              </a:path>
            </a:pathLst>
          </a:custGeom>
          <a:noFill/>
          <a:ln w="63500">
            <a:solidFill>
              <a:srgbClr val="FFFF00"/>
            </a:solidFill>
            <a:round/>
            <a:headEnd/>
            <a:tailEnd type="triangle" w="med" len="med"/>
          </a:ln>
        </p:spPr>
        <p:txBody>
          <a:bodyPr/>
          <a:lstStyle/>
          <a:p>
            <a:endParaRPr lang="tr-TR"/>
          </a:p>
        </p:txBody>
      </p:sp>
      <p:sp>
        <p:nvSpPr>
          <p:cNvPr id="40969" name="Text Box 9"/>
          <p:cNvSpPr txBox="1">
            <a:spLocks noChangeArrowheads="1"/>
          </p:cNvSpPr>
          <p:nvPr/>
        </p:nvSpPr>
        <p:spPr bwMode="auto">
          <a:xfrm>
            <a:off x="2057400" y="3048000"/>
            <a:ext cx="1447800" cy="366713"/>
          </a:xfrm>
          <a:prstGeom prst="rect">
            <a:avLst/>
          </a:prstGeom>
          <a:solidFill>
            <a:srgbClr val="FF0000"/>
          </a:solidFill>
          <a:ln w="9525">
            <a:noFill/>
            <a:miter lim="800000"/>
            <a:headEnd/>
            <a:tailEnd/>
          </a:ln>
        </p:spPr>
        <p:txBody>
          <a:bodyPr>
            <a:spAutoFit/>
          </a:bodyPr>
          <a:lstStyle/>
          <a:p>
            <a:pPr>
              <a:spcBef>
                <a:spcPct val="50000"/>
              </a:spcBef>
            </a:pPr>
            <a:r>
              <a:rPr lang="tr-TR" b="1"/>
              <a:t> ANKARA</a:t>
            </a:r>
          </a:p>
        </p:txBody>
      </p:sp>
      <p:sp>
        <p:nvSpPr>
          <p:cNvPr id="40970" name="Text Box 10"/>
          <p:cNvSpPr txBox="1">
            <a:spLocks noChangeArrowheads="1"/>
          </p:cNvSpPr>
          <p:nvPr/>
        </p:nvSpPr>
        <p:spPr bwMode="auto">
          <a:xfrm>
            <a:off x="838200" y="2133600"/>
            <a:ext cx="1447800" cy="366713"/>
          </a:xfrm>
          <a:prstGeom prst="rect">
            <a:avLst/>
          </a:prstGeom>
          <a:solidFill>
            <a:srgbClr val="FF0000"/>
          </a:solidFill>
          <a:ln w="9525">
            <a:noFill/>
            <a:miter lim="800000"/>
            <a:headEnd/>
            <a:tailEnd/>
          </a:ln>
        </p:spPr>
        <p:txBody>
          <a:bodyPr>
            <a:spAutoFit/>
          </a:bodyPr>
          <a:lstStyle/>
          <a:p>
            <a:pPr>
              <a:spcBef>
                <a:spcPct val="50000"/>
              </a:spcBef>
            </a:pPr>
            <a:r>
              <a:rPr lang="tr-TR" b="1"/>
              <a:t> İSTANBUL</a:t>
            </a:r>
          </a:p>
        </p:txBody>
      </p:sp>
      <p:sp>
        <p:nvSpPr>
          <p:cNvPr id="40971" name="Text Box 11"/>
          <p:cNvSpPr txBox="1">
            <a:spLocks noChangeArrowheads="1"/>
          </p:cNvSpPr>
          <p:nvPr/>
        </p:nvSpPr>
        <p:spPr bwMode="auto">
          <a:xfrm>
            <a:off x="4953000" y="2209800"/>
            <a:ext cx="1447800" cy="366713"/>
          </a:xfrm>
          <a:prstGeom prst="rect">
            <a:avLst/>
          </a:prstGeom>
          <a:solidFill>
            <a:srgbClr val="FF0000"/>
          </a:solidFill>
          <a:ln w="9525">
            <a:noFill/>
            <a:miter lim="800000"/>
            <a:headEnd/>
            <a:tailEnd/>
          </a:ln>
        </p:spPr>
        <p:txBody>
          <a:bodyPr>
            <a:spAutoFit/>
          </a:bodyPr>
          <a:lstStyle/>
          <a:p>
            <a:pPr>
              <a:spcBef>
                <a:spcPct val="50000"/>
              </a:spcBef>
            </a:pPr>
            <a:r>
              <a:rPr lang="tr-TR" b="1"/>
              <a:t> SAMSUN</a:t>
            </a:r>
          </a:p>
        </p:txBody>
      </p:sp>
      <p:sp>
        <p:nvSpPr>
          <p:cNvPr id="40972" name="Text Box 12"/>
          <p:cNvSpPr txBox="1">
            <a:spLocks noChangeArrowheads="1"/>
          </p:cNvSpPr>
          <p:nvPr/>
        </p:nvSpPr>
        <p:spPr bwMode="auto">
          <a:xfrm>
            <a:off x="3124200" y="2590800"/>
            <a:ext cx="1447800" cy="366713"/>
          </a:xfrm>
          <a:prstGeom prst="rect">
            <a:avLst/>
          </a:prstGeom>
          <a:solidFill>
            <a:srgbClr val="FF0000"/>
          </a:solidFill>
          <a:ln w="9525">
            <a:noFill/>
            <a:miter lim="800000"/>
            <a:headEnd/>
            <a:tailEnd/>
          </a:ln>
        </p:spPr>
        <p:txBody>
          <a:bodyPr>
            <a:spAutoFit/>
          </a:bodyPr>
          <a:lstStyle/>
          <a:p>
            <a:pPr>
              <a:spcBef>
                <a:spcPct val="50000"/>
              </a:spcBef>
            </a:pPr>
            <a:r>
              <a:rPr lang="tr-TR" b="1"/>
              <a:t> AMASYA</a:t>
            </a:r>
          </a:p>
        </p:txBody>
      </p:sp>
      <p:sp>
        <p:nvSpPr>
          <p:cNvPr id="40973" name="Text Box 13"/>
          <p:cNvSpPr txBox="1">
            <a:spLocks noChangeArrowheads="1"/>
          </p:cNvSpPr>
          <p:nvPr/>
        </p:nvSpPr>
        <p:spPr bwMode="auto">
          <a:xfrm>
            <a:off x="7010400" y="2971800"/>
            <a:ext cx="1447800" cy="366713"/>
          </a:xfrm>
          <a:prstGeom prst="rect">
            <a:avLst/>
          </a:prstGeom>
          <a:solidFill>
            <a:srgbClr val="FF0000"/>
          </a:solidFill>
          <a:ln w="9525">
            <a:noFill/>
            <a:miter lim="800000"/>
            <a:headEnd/>
            <a:tailEnd/>
          </a:ln>
        </p:spPr>
        <p:txBody>
          <a:bodyPr>
            <a:spAutoFit/>
          </a:bodyPr>
          <a:lstStyle/>
          <a:p>
            <a:pPr>
              <a:spcBef>
                <a:spcPct val="50000"/>
              </a:spcBef>
            </a:pPr>
            <a:r>
              <a:rPr lang="tr-TR" b="1"/>
              <a:t> ERZURUM</a:t>
            </a:r>
          </a:p>
        </p:txBody>
      </p:sp>
      <p:sp>
        <p:nvSpPr>
          <p:cNvPr id="40974" name="Text Box 14"/>
          <p:cNvSpPr txBox="1">
            <a:spLocks noChangeArrowheads="1"/>
          </p:cNvSpPr>
          <p:nvPr/>
        </p:nvSpPr>
        <p:spPr bwMode="auto">
          <a:xfrm>
            <a:off x="4572000" y="3276600"/>
            <a:ext cx="1447800" cy="366713"/>
          </a:xfrm>
          <a:prstGeom prst="rect">
            <a:avLst/>
          </a:prstGeom>
          <a:solidFill>
            <a:srgbClr val="FF0000"/>
          </a:solidFill>
          <a:ln w="9525">
            <a:noFill/>
            <a:miter lim="800000"/>
            <a:headEnd/>
            <a:tailEnd/>
          </a:ln>
        </p:spPr>
        <p:txBody>
          <a:bodyPr>
            <a:spAutoFit/>
          </a:bodyPr>
          <a:lstStyle/>
          <a:p>
            <a:pPr>
              <a:spcBef>
                <a:spcPct val="50000"/>
              </a:spcBef>
            </a:pPr>
            <a:r>
              <a:rPr lang="tr-TR" b="1"/>
              <a:t> SİVAS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2708"/>
                                        </p:tgtEl>
                                        <p:attrNameLst>
                                          <p:attrName>style.visibility</p:attrName>
                                        </p:attrNameLst>
                                      </p:cBhvr>
                                      <p:to>
                                        <p:strVal val="visible"/>
                                      </p:to>
                                    </p:set>
                                    <p:animEffect transition="in" filter="checkerboard(across)">
                                      <p:cBhvr>
                                        <p:cTn id="7" dur="500"/>
                                        <p:tgtEl>
                                          <p:spTgt spid="7270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2709"/>
                                        </p:tgtEl>
                                        <p:attrNameLst>
                                          <p:attrName>style.visibility</p:attrName>
                                        </p:attrNameLst>
                                      </p:cBhvr>
                                      <p:to>
                                        <p:strVal val="visible"/>
                                      </p:to>
                                    </p:set>
                                    <p:animEffect transition="in" filter="checkerboard(across)">
                                      <p:cBhvr>
                                        <p:cTn id="12" dur="500"/>
                                        <p:tgtEl>
                                          <p:spTgt spid="7270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2710"/>
                                        </p:tgtEl>
                                        <p:attrNameLst>
                                          <p:attrName>style.visibility</p:attrName>
                                        </p:attrNameLst>
                                      </p:cBhvr>
                                      <p:to>
                                        <p:strVal val="visible"/>
                                      </p:to>
                                    </p:set>
                                    <p:animEffect transition="in" filter="checkerboard(across)">
                                      <p:cBhvr>
                                        <p:cTn id="17" dur="500"/>
                                        <p:tgtEl>
                                          <p:spTgt spid="72710"/>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2711"/>
                                        </p:tgtEl>
                                        <p:attrNameLst>
                                          <p:attrName>style.visibility</p:attrName>
                                        </p:attrNameLst>
                                      </p:cBhvr>
                                      <p:to>
                                        <p:strVal val="visible"/>
                                      </p:to>
                                    </p:set>
                                    <p:animEffect transition="in" filter="checkerboard(across)">
                                      <p:cBhvr>
                                        <p:cTn id="22" dur="500"/>
                                        <p:tgtEl>
                                          <p:spTgt spid="72711"/>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2712"/>
                                        </p:tgtEl>
                                        <p:attrNameLst>
                                          <p:attrName>style.visibility</p:attrName>
                                        </p:attrNameLst>
                                      </p:cBhvr>
                                      <p:to>
                                        <p:strVal val="visible"/>
                                      </p:to>
                                    </p:set>
                                    <p:animEffect transition="in" filter="checkerboard(across)">
                                      <p:cBhvr>
                                        <p:cTn id="27" dur="500"/>
                                        <p:tgtEl>
                                          <p:spTgt spid="727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8" grpId="0" animBg="1"/>
      <p:bldP spid="72709" grpId="0" animBg="1"/>
      <p:bldP spid="72710" grpId="0" animBg="1"/>
      <p:bldP spid="72711" grpId="0" animBg="1"/>
      <p:bldP spid="72712"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10.hostingpics.net/pics/401007ab.gif"/>
          <p:cNvPicPr>
            <a:picLocks noChangeAspect="1" noChangeArrowheads="1" noCrop="1"/>
          </p:cNvPicPr>
          <p:nvPr/>
        </p:nvPicPr>
        <p:blipFill>
          <a:blip r:embed="rId2" cstate="print"/>
          <a:srcRect/>
          <a:stretch>
            <a:fillRect/>
          </a:stretch>
        </p:blipFill>
        <p:spPr bwMode="auto">
          <a:xfrm>
            <a:off x="251520" y="2204864"/>
            <a:ext cx="3750730" cy="3816424"/>
          </a:xfrm>
          <a:prstGeom prst="rect">
            <a:avLst/>
          </a:prstGeom>
          <a:noFill/>
        </p:spPr>
      </p:pic>
      <p:sp>
        <p:nvSpPr>
          <p:cNvPr id="8" name="7 Köşeleri Yuvarlanmış Dikdörtgen Belirtme Çizgisi"/>
          <p:cNvSpPr/>
          <p:nvPr/>
        </p:nvSpPr>
        <p:spPr>
          <a:xfrm>
            <a:off x="1259632" y="836712"/>
            <a:ext cx="7200800" cy="1656184"/>
          </a:xfrm>
          <a:prstGeom prst="wedgeRoundRectCallout">
            <a:avLst>
              <a:gd name="adj1" fmla="val -37939"/>
              <a:gd name="adj2" fmla="val 130665"/>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defRPr/>
            </a:pPr>
            <a:r>
              <a:rPr lang="tr-TR" sz="3200" b="1" dirty="0">
                <a:solidFill>
                  <a:schemeClr val="tx1"/>
                </a:solidFill>
                <a:effectLst>
                  <a:outerShdw blurRad="38100" dist="38100" dir="2700000" algn="tl">
                    <a:srgbClr val="C0C0C0"/>
                  </a:outerShdw>
                </a:effectLst>
                <a:latin typeface="Arial" pitchFamily="34" charset="0"/>
                <a:cs typeface="Arial" pitchFamily="34" charset="0"/>
              </a:rPr>
              <a:t>     Artık tek bir hedef vardı. </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8" name="Picture 6" descr="http://www.kultursanatis.org.tr/userfiles/hrk_bayrak_ata.gif"/>
          <p:cNvPicPr>
            <a:picLocks noChangeAspect="1" noChangeArrowheads="1" noCrop="1"/>
          </p:cNvPicPr>
          <p:nvPr/>
        </p:nvPicPr>
        <p:blipFill>
          <a:blip r:embed="rId2" cstate="print"/>
          <a:srcRect/>
          <a:stretch>
            <a:fillRect/>
          </a:stretch>
        </p:blipFill>
        <p:spPr bwMode="auto">
          <a:xfrm>
            <a:off x="395536" y="2132856"/>
            <a:ext cx="6480716" cy="3888432"/>
          </a:xfrm>
          <a:prstGeom prst="rect">
            <a:avLst/>
          </a:prstGeom>
          <a:noFill/>
        </p:spPr>
      </p:pic>
      <p:sp>
        <p:nvSpPr>
          <p:cNvPr id="5" name="4 Köşeleri Yuvarlanmış Dikdörtgen Belirtme Çizgisi"/>
          <p:cNvSpPr/>
          <p:nvPr/>
        </p:nvSpPr>
        <p:spPr>
          <a:xfrm>
            <a:off x="1907704" y="836712"/>
            <a:ext cx="6624736" cy="1080120"/>
          </a:xfrm>
          <a:prstGeom prst="wedgeRoundRectCallout">
            <a:avLst>
              <a:gd name="adj1" fmla="val 15658"/>
              <a:gd name="adj2" fmla="val 122851"/>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defRPr/>
            </a:pPr>
            <a:r>
              <a:rPr lang="tr-TR" sz="3200" b="1" dirty="0">
                <a:solidFill>
                  <a:schemeClr val="tx1"/>
                </a:solidFill>
                <a:effectLst>
                  <a:outerShdw blurRad="38100" dist="38100" dir="2700000" algn="tl">
                    <a:srgbClr val="C0C0C0"/>
                  </a:outerShdw>
                </a:effectLst>
                <a:latin typeface="Arial" pitchFamily="34" charset="0"/>
                <a:cs typeface="Arial" pitchFamily="34" charset="0"/>
              </a:rPr>
              <a:t>Ya İstiklâl ( Özgürlük ) Ya Ölüm !</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381000" y="1066800"/>
            <a:ext cx="8229600" cy="1495425"/>
          </a:xfrm>
          <a:prstGeom prst="rect">
            <a:avLst/>
          </a:prstGeom>
          <a:blipFill>
            <a:blip r:embed="rId2" cstate="print"/>
            <a:tile tx="0" ty="0" sx="100000" sy="100000" flip="none" algn="tl"/>
          </a:blipFill>
          <a:ln w="63500">
            <a:solidFill>
              <a:schemeClr val="tx1"/>
            </a:solidFill>
            <a:miter lim="800000"/>
            <a:headEnd/>
            <a:tailEnd/>
          </a:ln>
        </p:spPr>
        <p:txBody>
          <a:bodyPr>
            <a:spAutoFit/>
          </a:bodyPr>
          <a:lstStyle/>
          <a:p>
            <a:r>
              <a:rPr lang="tr-TR" sz="4400" b="1" dirty="0">
                <a:latin typeface="Comic Sans MS" pitchFamily="66" charset="0"/>
              </a:rPr>
              <a:t>  </a:t>
            </a:r>
            <a:r>
              <a:rPr lang="tr-TR" sz="4400" b="1" dirty="0">
                <a:latin typeface="Arial" pitchFamily="34" charset="0"/>
                <a:cs typeface="Arial" pitchFamily="34" charset="0"/>
              </a:rPr>
              <a:t>KURTULUŞ  SAVAŞINDAKİ</a:t>
            </a:r>
          </a:p>
          <a:p>
            <a:r>
              <a:rPr lang="tr-TR" sz="4400" b="1" dirty="0">
                <a:latin typeface="Arial" pitchFamily="34" charset="0"/>
                <a:cs typeface="Arial" pitchFamily="34" charset="0"/>
              </a:rPr>
              <a:t>               CEPHELER</a:t>
            </a:r>
            <a:r>
              <a:rPr lang="tr-TR" sz="4400" dirty="0">
                <a:latin typeface="Arial" pitchFamily="34" charset="0"/>
                <a:cs typeface="Arial" pitchFamily="34" charset="0"/>
              </a:rPr>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img10.hostingpics.net/pics/401007ab.gif"/>
          <p:cNvPicPr>
            <a:picLocks noChangeAspect="1" noChangeArrowheads="1" noCrop="1"/>
          </p:cNvPicPr>
          <p:nvPr/>
        </p:nvPicPr>
        <p:blipFill>
          <a:blip r:embed="rId2" cstate="print"/>
          <a:srcRect/>
          <a:stretch>
            <a:fillRect/>
          </a:stretch>
        </p:blipFill>
        <p:spPr bwMode="auto">
          <a:xfrm>
            <a:off x="0" y="1988840"/>
            <a:ext cx="4316878" cy="4392488"/>
          </a:xfrm>
          <a:prstGeom prst="rect">
            <a:avLst/>
          </a:prstGeom>
          <a:noFill/>
        </p:spPr>
      </p:pic>
      <p:sp>
        <p:nvSpPr>
          <p:cNvPr id="8" name="7 Köşeleri Yuvarlanmış Dikdörtgen Belirtme Çizgisi"/>
          <p:cNvSpPr/>
          <p:nvPr/>
        </p:nvSpPr>
        <p:spPr>
          <a:xfrm>
            <a:off x="2699792" y="836712"/>
            <a:ext cx="6120680" cy="1800200"/>
          </a:xfrm>
          <a:prstGeom prst="wedgeRoundRectCallout">
            <a:avLst>
              <a:gd name="adj1" fmla="val -62142"/>
              <a:gd name="adj2" fmla="val 124186"/>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r>
              <a:rPr lang="tr-TR" sz="2800" b="1" dirty="0">
                <a:solidFill>
                  <a:schemeClr val="tx1"/>
                </a:solidFill>
                <a:effectLst>
                  <a:outerShdw blurRad="38100" dist="38100" dir="2700000" algn="tl">
                    <a:srgbClr val="000000">
                      <a:alpha val="43137"/>
                    </a:srgbClr>
                  </a:outerShdw>
                </a:effectLst>
                <a:latin typeface="Arial" pitchFamily="34" charset="0"/>
                <a:cs typeface="Arial" pitchFamily="34" charset="0"/>
              </a:rPr>
              <a:t>Osmanlı Devleti son zamanlara doğru niçin gücünü kaybetmeye başlamıştır sizce ?</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762000" y="304800"/>
            <a:ext cx="7315200" cy="977900"/>
          </a:xfrm>
          <a:prstGeom prst="rect">
            <a:avLst/>
          </a:prstGeom>
          <a:solidFill>
            <a:srgbClr val="00FF00">
              <a:alpha val="47058"/>
            </a:srgbClr>
          </a:solidFill>
          <a:ln w="63500">
            <a:solidFill>
              <a:schemeClr val="tx1"/>
            </a:solidFill>
            <a:miter lim="800000"/>
            <a:headEnd/>
            <a:tailEnd/>
          </a:ln>
        </p:spPr>
        <p:txBody>
          <a:bodyPr>
            <a:spAutoFit/>
          </a:bodyPr>
          <a:lstStyle/>
          <a:p>
            <a:r>
              <a:rPr lang="tr-TR" sz="5400" b="1">
                <a:solidFill>
                  <a:srgbClr val="FF0000"/>
                </a:solidFill>
                <a:latin typeface="Comic Sans MS" pitchFamily="66" charset="0"/>
              </a:rPr>
              <a:t>      </a:t>
            </a:r>
            <a:r>
              <a:rPr lang="tr-TR" sz="3600" b="1">
                <a:latin typeface="Comic Sans MS" pitchFamily="66" charset="0"/>
              </a:rPr>
              <a:t>DOĞU CEPHESİ</a:t>
            </a:r>
            <a:r>
              <a:rPr lang="tr-TR" sz="3600">
                <a:solidFill>
                  <a:srgbClr val="FF0000"/>
                </a:solidFill>
                <a:latin typeface="Comic Sans MS" pitchFamily="66" charset="0"/>
              </a:rPr>
              <a:t> </a:t>
            </a:r>
          </a:p>
        </p:txBody>
      </p:sp>
      <p:pic>
        <p:nvPicPr>
          <p:cNvPr id="43011" name="Picture 3" descr="turkiye-haritasi"/>
          <p:cNvPicPr>
            <a:picLocks noChangeAspect="1" noChangeArrowheads="1"/>
          </p:cNvPicPr>
          <p:nvPr/>
        </p:nvPicPr>
        <p:blipFill>
          <a:blip r:embed="rId2" cstate="print"/>
          <a:srcRect/>
          <a:stretch>
            <a:fillRect/>
          </a:stretch>
        </p:blipFill>
        <p:spPr bwMode="auto">
          <a:xfrm>
            <a:off x="44677" y="1340768"/>
            <a:ext cx="9099323" cy="5256584"/>
          </a:xfrm>
          <a:prstGeom prst="rect">
            <a:avLst/>
          </a:prstGeom>
        </p:spPr>
      </p:pic>
      <p:sp>
        <p:nvSpPr>
          <p:cNvPr id="43012" name="Oval 4"/>
          <p:cNvSpPr>
            <a:spLocks noChangeArrowheads="1"/>
          </p:cNvSpPr>
          <p:nvPr/>
        </p:nvSpPr>
        <p:spPr bwMode="auto">
          <a:xfrm>
            <a:off x="7308304" y="2132856"/>
            <a:ext cx="1297632" cy="1435224"/>
          </a:xfrm>
          <a:prstGeom prst="ellipse">
            <a:avLst/>
          </a:prstGeom>
          <a:noFill/>
          <a:ln w="63500">
            <a:solidFill>
              <a:srgbClr val="FF0000"/>
            </a:solidFill>
            <a:round/>
            <a:headEnd/>
            <a:tailEnd/>
          </a:ln>
        </p:spPr>
        <p:txBody>
          <a:bodyPr/>
          <a:lstStyle/>
          <a:p>
            <a:endParaRPr lang="tr-TR"/>
          </a:p>
        </p:txBody>
      </p:sp>
      <p:pic>
        <p:nvPicPr>
          <p:cNvPr id="104452" name="Picture 4" descr="http://www.gif-paradies.de/gifs/flaggen-der-welt/armenien/armenien_0007.gif"/>
          <p:cNvPicPr>
            <a:picLocks noChangeAspect="1" noChangeArrowheads="1" noCrop="1"/>
          </p:cNvPicPr>
          <p:nvPr/>
        </p:nvPicPr>
        <p:blipFill>
          <a:blip r:embed="rId3" cstate="print"/>
          <a:srcRect/>
          <a:stretch>
            <a:fillRect/>
          </a:stretch>
        </p:blipFill>
        <p:spPr bwMode="auto">
          <a:xfrm>
            <a:off x="4499992" y="1772816"/>
            <a:ext cx="1457325" cy="809626"/>
          </a:xfrm>
          <a:prstGeom prst="rect">
            <a:avLst/>
          </a:prstGeom>
          <a:noFill/>
        </p:spPr>
      </p:pic>
      <p:sp>
        <p:nvSpPr>
          <p:cNvPr id="8" name="7 Sol Ok Belirtme Çizgisi"/>
          <p:cNvSpPr/>
          <p:nvPr/>
        </p:nvSpPr>
        <p:spPr>
          <a:xfrm flipH="1">
            <a:off x="4211960" y="2564904"/>
            <a:ext cx="3024064" cy="756000"/>
          </a:xfrm>
          <a:prstGeom prst="leftArrowCallout">
            <a:avLst>
              <a:gd name="adj1" fmla="val 38791"/>
              <a:gd name="adj2" fmla="val 30746"/>
              <a:gd name="adj3" fmla="val 77192"/>
              <a:gd name="adj4" fmla="val 64977"/>
            </a:avLst>
          </a:prstGeom>
          <a:blipFill>
            <a:blip r:embed="rId4" cstate="print"/>
            <a:tile tx="0" ty="0" sx="100000" sy="100000" flip="none" algn="tl"/>
          </a:blip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100" b="1" dirty="0">
                <a:solidFill>
                  <a:srgbClr val="FF0000"/>
                </a:solidFill>
                <a:effectLst>
                  <a:outerShdw blurRad="38100" dist="38100" dir="2700000" algn="tl">
                    <a:srgbClr val="000000">
                      <a:alpha val="43137"/>
                    </a:srgbClr>
                  </a:outerShdw>
                </a:effectLst>
                <a:latin typeface="Arial" pitchFamily="34" charset="0"/>
                <a:cs typeface="Arial" pitchFamily="34" charset="0"/>
              </a:rPr>
              <a:t>ERMENİLER</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323528" y="692696"/>
            <a:ext cx="8534400" cy="5078313"/>
          </a:xfrm>
          <a:prstGeom prst="rect">
            <a:avLst/>
          </a:prstGeom>
          <a:noFill/>
          <a:ln w="38100">
            <a:solidFill>
              <a:schemeClr val="tx1"/>
            </a:solidFill>
            <a:miter lim="800000"/>
            <a:headEnd/>
            <a:tailEnd/>
          </a:ln>
          <a:effectLst/>
        </p:spPr>
        <p:txBody>
          <a:bodyPr wrap="square">
            <a:spAutoFit/>
          </a:bodyPr>
          <a:lstStyle/>
          <a:p>
            <a:pPr>
              <a:defRPr/>
            </a:pPr>
            <a:r>
              <a:rPr lang="tr-TR" sz="3600" b="1" dirty="0">
                <a:effectLst>
                  <a:outerShdw blurRad="38100" dist="38100" dir="2700000" algn="tl">
                    <a:srgbClr val="FFFFFF"/>
                  </a:outerShdw>
                </a:effectLst>
                <a:latin typeface="Arial" pitchFamily="34" charset="0"/>
                <a:cs typeface="Arial" pitchFamily="34" charset="0"/>
              </a:rPr>
              <a:t>Doğu cephesindeki mücadele, yıllar boyunca Türklerle iç içe yaşamış </a:t>
            </a:r>
            <a:r>
              <a:rPr lang="tr-TR" sz="3600" b="1" dirty="0">
                <a:solidFill>
                  <a:srgbClr val="FF0000"/>
                </a:solidFill>
                <a:latin typeface="Arial" pitchFamily="34" charset="0"/>
                <a:cs typeface="Arial" pitchFamily="34" charset="0"/>
              </a:rPr>
              <a:t>Ermenilere</a:t>
            </a:r>
            <a:r>
              <a:rPr lang="tr-TR" sz="3600" b="1" dirty="0">
                <a:latin typeface="Arial" pitchFamily="34" charset="0"/>
                <a:cs typeface="Arial" pitchFamily="34" charset="0"/>
              </a:rPr>
              <a:t> </a:t>
            </a:r>
            <a:r>
              <a:rPr lang="tr-TR" sz="3600" b="1" dirty="0">
                <a:effectLst>
                  <a:outerShdw blurRad="38100" dist="38100" dir="2700000" algn="tl">
                    <a:srgbClr val="FFFFFF"/>
                  </a:outerShdw>
                </a:effectLst>
                <a:latin typeface="Arial" pitchFamily="34" charset="0"/>
                <a:cs typeface="Arial" pitchFamily="34" charset="0"/>
              </a:rPr>
              <a:t>karşı yapılmıştır.</a:t>
            </a:r>
          </a:p>
          <a:p>
            <a:pPr>
              <a:defRPr/>
            </a:pPr>
            <a:r>
              <a:rPr lang="tr-TR" sz="3600" b="1" dirty="0">
                <a:effectLst>
                  <a:outerShdw blurRad="38100" dist="38100" dir="2700000" algn="tl">
                    <a:srgbClr val="FFFFFF"/>
                  </a:outerShdw>
                </a:effectLst>
                <a:latin typeface="Arial" pitchFamily="34" charset="0"/>
                <a:cs typeface="Arial" pitchFamily="34" charset="0"/>
              </a:rPr>
              <a:t>1.Dünya Savaşı’ndan sonra işgalci devletler Doğu Anadolu’yu Ermenilere vermeyi planlamıştı. Buna dayanarak Ermeniler saldırıya başladı.Kars ve çevresi Ermenilerin eline geçmişti.</a:t>
            </a:r>
          </a:p>
          <a:p>
            <a:pPr>
              <a:defRPr/>
            </a:pPr>
            <a:endParaRPr lang="tr-TR" sz="3600" dirty="0">
              <a:latin typeface="Comic Sans MS" pitchFamily="66"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228600" y="3657600"/>
            <a:ext cx="8534400" cy="2876550"/>
          </a:xfrm>
          <a:prstGeom prst="rect">
            <a:avLst/>
          </a:prstGeom>
          <a:noFill/>
          <a:ln w="38100">
            <a:solidFill>
              <a:schemeClr val="tx1"/>
            </a:solidFill>
            <a:miter lim="800000"/>
            <a:headEnd/>
            <a:tailEnd/>
          </a:ln>
          <a:effectLst/>
        </p:spPr>
        <p:txBody>
          <a:bodyPr>
            <a:spAutoFit/>
          </a:bodyPr>
          <a:lstStyle/>
          <a:p>
            <a:pPr>
              <a:defRPr/>
            </a:pPr>
            <a:r>
              <a:rPr lang="tr-TR" sz="3600" b="1" dirty="0">
                <a:effectLst>
                  <a:outerShdw blurRad="38100" dist="38100" dir="2700000" algn="tl">
                    <a:srgbClr val="FFFFFF"/>
                  </a:outerShdw>
                </a:effectLst>
                <a:latin typeface="Arial" pitchFamily="34" charset="0"/>
                <a:cs typeface="Arial" pitchFamily="34" charset="0"/>
              </a:rPr>
              <a:t>Doğu cephesi komutanlığına </a:t>
            </a:r>
          </a:p>
          <a:p>
            <a:pPr>
              <a:defRPr/>
            </a:pPr>
            <a:r>
              <a:rPr lang="tr-TR" sz="3600" b="1" dirty="0">
                <a:solidFill>
                  <a:srgbClr val="FF0000"/>
                </a:solidFill>
                <a:latin typeface="Arial" pitchFamily="34" charset="0"/>
                <a:cs typeface="Arial" pitchFamily="34" charset="0"/>
              </a:rPr>
              <a:t>Kazım Karabekir</a:t>
            </a:r>
            <a:r>
              <a:rPr lang="tr-TR" sz="3600" b="1" dirty="0">
                <a:latin typeface="Arial" pitchFamily="34" charset="0"/>
                <a:cs typeface="Arial" pitchFamily="34" charset="0"/>
              </a:rPr>
              <a:t> </a:t>
            </a:r>
            <a:r>
              <a:rPr lang="tr-TR" sz="3600" b="1" dirty="0">
                <a:effectLst>
                  <a:outerShdw blurRad="38100" dist="38100" dir="2700000" algn="tl">
                    <a:srgbClr val="FFFFFF"/>
                  </a:outerShdw>
                </a:effectLst>
                <a:latin typeface="Arial" pitchFamily="34" charset="0"/>
                <a:cs typeface="Arial" pitchFamily="34" charset="0"/>
              </a:rPr>
              <a:t>atandı. Ermeni ordusu, Türk ordusu tarafından</a:t>
            </a:r>
          </a:p>
          <a:p>
            <a:pPr>
              <a:defRPr/>
            </a:pPr>
            <a:r>
              <a:rPr lang="tr-TR" sz="3600" b="1" dirty="0">
                <a:effectLst>
                  <a:outerShdw blurRad="38100" dist="38100" dir="2700000" algn="tl">
                    <a:srgbClr val="FFFFFF"/>
                  </a:outerShdw>
                </a:effectLst>
                <a:latin typeface="Arial" pitchFamily="34" charset="0"/>
                <a:cs typeface="Arial" pitchFamily="34" charset="0"/>
              </a:rPr>
              <a:t>yenilgiye uğratıldı. Ermeniler barış yapmak zorunda kaldılar.</a:t>
            </a:r>
            <a:r>
              <a:rPr lang="tr-TR" sz="3600" dirty="0">
                <a:latin typeface="Arial" pitchFamily="34" charset="0"/>
                <a:cs typeface="Arial" pitchFamily="34" charset="0"/>
              </a:rPr>
              <a:t> </a:t>
            </a:r>
          </a:p>
        </p:txBody>
      </p:sp>
      <p:pic>
        <p:nvPicPr>
          <p:cNvPr id="46083" name="Picture 3" descr="220px-KazimKarabekirPasha"/>
          <p:cNvPicPr>
            <a:picLocks noChangeAspect="1" noChangeArrowheads="1"/>
          </p:cNvPicPr>
          <p:nvPr/>
        </p:nvPicPr>
        <p:blipFill>
          <a:blip r:embed="rId2" cstate="print"/>
          <a:srcRect/>
          <a:stretch>
            <a:fillRect/>
          </a:stretch>
        </p:blipFill>
        <p:spPr bwMode="auto">
          <a:xfrm>
            <a:off x="2339752" y="0"/>
            <a:ext cx="3810000" cy="3568700"/>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323528" y="1124744"/>
            <a:ext cx="8534400" cy="3425825"/>
          </a:xfrm>
          <a:prstGeom prst="rect">
            <a:avLst/>
          </a:prstGeom>
          <a:noFill/>
          <a:ln w="38100">
            <a:solidFill>
              <a:schemeClr val="tx1"/>
            </a:solidFill>
            <a:miter lim="800000"/>
            <a:headEnd/>
            <a:tailEnd/>
          </a:ln>
          <a:effectLst/>
        </p:spPr>
        <p:txBody>
          <a:bodyPr>
            <a:spAutoFit/>
          </a:bodyPr>
          <a:lstStyle/>
          <a:p>
            <a:pPr>
              <a:defRPr/>
            </a:pPr>
            <a:r>
              <a:rPr lang="tr-TR" sz="3600" b="1" dirty="0">
                <a:effectLst>
                  <a:outerShdw blurRad="38100" dist="38100" dir="2700000" algn="tl">
                    <a:srgbClr val="FFFFFF"/>
                  </a:outerShdw>
                </a:effectLst>
                <a:latin typeface="Arial" pitchFamily="34" charset="0"/>
                <a:cs typeface="Arial" pitchFamily="34" charset="0"/>
              </a:rPr>
              <a:t>Ermenilerle </a:t>
            </a:r>
            <a:r>
              <a:rPr lang="tr-TR" sz="3600" b="1" dirty="0">
                <a:solidFill>
                  <a:srgbClr val="FF0000"/>
                </a:solidFill>
                <a:latin typeface="Arial" pitchFamily="34" charset="0"/>
                <a:cs typeface="Arial" pitchFamily="34" charset="0"/>
              </a:rPr>
              <a:t>GÜMRÜ ANTLAŞMASI</a:t>
            </a:r>
            <a:r>
              <a:rPr lang="tr-TR" sz="3600" b="1" dirty="0">
                <a:latin typeface="Arial" pitchFamily="34" charset="0"/>
                <a:cs typeface="Arial" pitchFamily="34" charset="0"/>
              </a:rPr>
              <a:t> </a:t>
            </a:r>
            <a:r>
              <a:rPr lang="tr-TR" sz="3600" b="1" dirty="0">
                <a:effectLst>
                  <a:outerShdw blurRad="38100" dist="38100" dir="2700000" algn="tl">
                    <a:srgbClr val="FFFFFF"/>
                  </a:outerShdw>
                </a:effectLst>
                <a:latin typeface="Arial" pitchFamily="34" charset="0"/>
                <a:cs typeface="Arial" pitchFamily="34" charset="0"/>
              </a:rPr>
              <a:t>imzalandı. Bu antlaşmayla Ermeniler işgal ettikleri topraklarımızdan çekildiler. Böylece ülkemizin doğu bölgesi güvenlik altına alınmış ve Doğu Cephesi kapanmıştır.</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762000" y="304800"/>
            <a:ext cx="7315200" cy="977900"/>
          </a:xfrm>
          <a:prstGeom prst="rect">
            <a:avLst/>
          </a:prstGeom>
          <a:solidFill>
            <a:srgbClr val="00FF00">
              <a:alpha val="47058"/>
            </a:srgbClr>
          </a:solidFill>
          <a:ln w="63500">
            <a:solidFill>
              <a:schemeClr val="tx1"/>
            </a:solidFill>
            <a:miter lim="800000"/>
            <a:headEnd/>
            <a:tailEnd/>
          </a:ln>
        </p:spPr>
        <p:txBody>
          <a:bodyPr>
            <a:spAutoFit/>
          </a:bodyPr>
          <a:lstStyle/>
          <a:p>
            <a:r>
              <a:rPr lang="tr-TR" sz="5400" b="1">
                <a:solidFill>
                  <a:srgbClr val="FF0000"/>
                </a:solidFill>
                <a:latin typeface="Comic Sans MS" pitchFamily="66" charset="0"/>
              </a:rPr>
              <a:t>      </a:t>
            </a:r>
            <a:r>
              <a:rPr lang="tr-TR" sz="3600" b="1">
                <a:latin typeface="Comic Sans MS" pitchFamily="66" charset="0"/>
              </a:rPr>
              <a:t>DOĞU CEPHESİ</a:t>
            </a:r>
            <a:r>
              <a:rPr lang="tr-TR" sz="3600">
                <a:solidFill>
                  <a:srgbClr val="FF0000"/>
                </a:solidFill>
                <a:latin typeface="Comic Sans MS" pitchFamily="66" charset="0"/>
              </a:rPr>
              <a:t> </a:t>
            </a:r>
          </a:p>
        </p:txBody>
      </p:sp>
      <p:pic>
        <p:nvPicPr>
          <p:cNvPr id="43011" name="Picture 3" descr="turkiye-haritasi"/>
          <p:cNvPicPr>
            <a:picLocks noChangeAspect="1" noChangeArrowheads="1"/>
          </p:cNvPicPr>
          <p:nvPr/>
        </p:nvPicPr>
        <p:blipFill>
          <a:blip r:embed="rId2" cstate="print"/>
          <a:srcRect/>
          <a:stretch>
            <a:fillRect/>
          </a:stretch>
        </p:blipFill>
        <p:spPr bwMode="auto">
          <a:xfrm>
            <a:off x="44677" y="1340768"/>
            <a:ext cx="9099323" cy="5256584"/>
          </a:xfrm>
          <a:prstGeom prst="rect">
            <a:avLst/>
          </a:prstGeom>
        </p:spPr>
      </p:pic>
      <p:pic>
        <p:nvPicPr>
          <p:cNvPr id="104452" name="Picture 4" descr="http://www.gif-paradies.de/gifs/flaggen-der-welt/armenien/armenien_0007.gif"/>
          <p:cNvPicPr>
            <a:picLocks noChangeAspect="1" noChangeArrowheads="1" noCrop="1"/>
          </p:cNvPicPr>
          <p:nvPr/>
        </p:nvPicPr>
        <p:blipFill>
          <a:blip r:embed="rId3" cstate="print"/>
          <a:srcRect/>
          <a:stretch>
            <a:fillRect/>
          </a:stretch>
        </p:blipFill>
        <p:spPr bwMode="auto">
          <a:xfrm>
            <a:off x="7308304" y="2492896"/>
            <a:ext cx="1457325" cy="809626"/>
          </a:xfrm>
          <a:prstGeom prst="rect">
            <a:avLst/>
          </a:prstGeom>
          <a:noFill/>
        </p:spPr>
      </p:pic>
      <p:pic>
        <p:nvPicPr>
          <p:cNvPr id="7" name="Picture 6" descr="http://gebzekulturhaber.com/images/turkbayragi.gif"/>
          <p:cNvPicPr>
            <a:picLocks noChangeAspect="1" noChangeArrowheads="1" noCrop="1"/>
          </p:cNvPicPr>
          <p:nvPr/>
        </p:nvPicPr>
        <p:blipFill>
          <a:blip r:embed="rId4" cstate="print"/>
          <a:srcRect/>
          <a:stretch>
            <a:fillRect/>
          </a:stretch>
        </p:blipFill>
        <p:spPr bwMode="auto">
          <a:xfrm>
            <a:off x="7092280" y="2276872"/>
            <a:ext cx="1819275" cy="13430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nodeType="clickEffect">
                                  <p:stCondLst>
                                    <p:cond delay="0"/>
                                  </p:stCondLst>
                                  <p:childTnLst>
                                    <p:animEffect transition="out" filter="box(in)">
                                      <p:cBhvr>
                                        <p:cTn id="6" dur="500"/>
                                        <p:tgtEl>
                                          <p:spTgt spid="104452"/>
                                        </p:tgtEl>
                                      </p:cBhvr>
                                    </p:animEffect>
                                    <p:set>
                                      <p:cBhvr>
                                        <p:cTn id="7" dur="1" fill="hold">
                                          <p:stCondLst>
                                            <p:cond delay="499"/>
                                          </p:stCondLst>
                                        </p:cTn>
                                        <p:tgtEl>
                                          <p:spTgt spid="104452"/>
                                        </p:tgtEl>
                                        <p:attrNameLst>
                                          <p:attrName>style.visibility</p:attrName>
                                        </p:attrNameLst>
                                      </p:cBhvr>
                                      <p:to>
                                        <p:strVal val="hidden"/>
                                      </p:to>
                                    </p:se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ox(i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762000" y="304800"/>
            <a:ext cx="7315200" cy="977900"/>
          </a:xfrm>
          <a:prstGeom prst="rect">
            <a:avLst/>
          </a:prstGeom>
          <a:solidFill>
            <a:srgbClr val="00FF00">
              <a:alpha val="47058"/>
            </a:srgbClr>
          </a:solidFill>
          <a:ln w="63500">
            <a:solidFill>
              <a:schemeClr val="tx1"/>
            </a:solidFill>
            <a:miter lim="800000"/>
            <a:headEnd/>
            <a:tailEnd/>
          </a:ln>
        </p:spPr>
        <p:txBody>
          <a:bodyPr>
            <a:spAutoFit/>
          </a:bodyPr>
          <a:lstStyle/>
          <a:p>
            <a:r>
              <a:rPr lang="tr-TR" sz="5400" b="1">
                <a:solidFill>
                  <a:srgbClr val="FF0000"/>
                </a:solidFill>
                <a:latin typeface="Comic Sans MS" pitchFamily="66" charset="0"/>
              </a:rPr>
              <a:t>      </a:t>
            </a:r>
            <a:r>
              <a:rPr lang="tr-TR" sz="3600" b="1">
                <a:latin typeface="Comic Sans MS" pitchFamily="66" charset="0"/>
              </a:rPr>
              <a:t>GÜNEY CEPHESİ</a:t>
            </a:r>
            <a:r>
              <a:rPr lang="tr-TR" sz="3600">
                <a:solidFill>
                  <a:srgbClr val="FF0000"/>
                </a:solidFill>
                <a:latin typeface="Comic Sans MS" pitchFamily="66" charset="0"/>
              </a:rPr>
              <a:t> </a:t>
            </a:r>
          </a:p>
        </p:txBody>
      </p:sp>
      <p:pic>
        <p:nvPicPr>
          <p:cNvPr id="49155" name="Picture 3" descr="turkiye-haritasi"/>
          <p:cNvPicPr>
            <a:picLocks noChangeAspect="1" noChangeArrowheads="1"/>
          </p:cNvPicPr>
          <p:nvPr/>
        </p:nvPicPr>
        <p:blipFill>
          <a:blip r:embed="rId2" cstate="print"/>
          <a:srcRect/>
          <a:stretch>
            <a:fillRect/>
          </a:stretch>
        </p:blipFill>
        <p:spPr bwMode="auto">
          <a:xfrm>
            <a:off x="457200" y="1600200"/>
            <a:ext cx="8382000" cy="4419600"/>
          </a:xfrm>
          <a:prstGeom prst="rect">
            <a:avLst/>
          </a:prstGeom>
        </p:spPr>
      </p:pic>
      <p:sp>
        <p:nvSpPr>
          <p:cNvPr id="49156" name="Oval 4"/>
          <p:cNvSpPr>
            <a:spLocks noChangeArrowheads="1"/>
          </p:cNvSpPr>
          <p:nvPr/>
        </p:nvSpPr>
        <p:spPr bwMode="auto">
          <a:xfrm>
            <a:off x="4267200" y="3810000"/>
            <a:ext cx="2032992" cy="1563216"/>
          </a:xfrm>
          <a:prstGeom prst="ellipse">
            <a:avLst/>
          </a:prstGeom>
          <a:noFill/>
          <a:ln w="63500">
            <a:solidFill>
              <a:srgbClr val="FF0000"/>
            </a:solidFill>
            <a:round/>
            <a:headEnd/>
            <a:tailEnd/>
          </a:ln>
        </p:spPr>
        <p:txBody>
          <a:bodyPr/>
          <a:lstStyle/>
          <a:p>
            <a:endParaRPr lang="tr-TR"/>
          </a:p>
        </p:txBody>
      </p:sp>
      <p:sp>
        <p:nvSpPr>
          <p:cNvPr id="6" name="5 Aşağı Ok Belirtme Çizgisi"/>
          <p:cNvSpPr/>
          <p:nvPr/>
        </p:nvSpPr>
        <p:spPr>
          <a:xfrm>
            <a:off x="4139952" y="2924944"/>
            <a:ext cx="2268000" cy="864000"/>
          </a:xfrm>
          <a:prstGeom prst="downArrowCallout">
            <a:avLst/>
          </a:prstGeom>
          <a:blipFill>
            <a:blip r:embed="rId3" cstate="print"/>
            <a:tile tx="0" ty="0" sx="100000" sy="100000" flip="none" algn="tl"/>
          </a:blip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solidFill>
                  <a:srgbClr val="FF0000"/>
                </a:solidFill>
                <a:effectLst>
                  <a:outerShdw blurRad="38100" dist="38100" dir="2700000" algn="tl">
                    <a:srgbClr val="000000">
                      <a:alpha val="43137"/>
                    </a:srgbClr>
                  </a:outerShdw>
                </a:effectLst>
                <a:latin typeface="Arial" pitchFamily="34" charset="0"/>
                <a:cs typeface="Arial" pitchFamily="34" charset="0"/>
              </a:rPr>
              <a:t>FRANSA</a:t>
            </a:r>
          </a:p>
        </p:txBody>
      </p:sp>
      <p:pic>
        <p:nvPicPr>
          <p:cNvPr id="107522" name="Picture 2" descr="http://www.ataegitim.com.tr/images/fransa-bayragi.gif"/>
          <p:cNvPicPr>
            <a:picLocks noChangeAspect="1" noChangeArrowheads="1" noCrop="1"/>
          </p:cNvPicPr>
          <p:nvPr/>
        </p:nvPicPr>
        <p:blipFill>
          <a:blip r:embed="rId4" cstate="print"/>
          <a:srcRect/>
          <a:stretch>
            <a:fillRect/>
          </a:stretch>
        </p:blipFill>
        <p:spPr bwMode="auto">
          <a:xfrm>
            <a:off x="4211960" y="1772816"/>
            <a:ext cx="2088232" cy="1148530"/>
          </a:xfrm>
          <a:prstGeom prst="rect">
            <a:avLst/>
          </a:prstGeom>
          <a:noFill/>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304800" y="762000"/>
            <a:ext cx="8534400" cy="5003800"/>
          </a:xfrm>
          <a:prstGeom prst="rect">
            <a:avLst/>
          </a:prstGeom>
          <a:noFill/>
          <a:ln w="38100">
            <a:solidFill>
              <a:schemeClr val="tx1"/>
            </a:solidFill>
            <a:miter lim="800000"/>
            <a:headEnd/>
            <a:tailEnd/>
          </a:ln>
          <a:effectLst/>
        </p:spPr>
        <p:txBody>
          <a:bodyPr>
            <a:spAutoFit/>
          </a:bodyPr>
          <a:lstStyle/>
          <a:p>
            <a:pPr>
              <a:defRPr/>
            </a:pPr>
            <a:r>
              <a:rPr lang="tr-TR" sz="3200" b="1" dirty="0">
                <a:effectLst>
                  <a:outerShdw blurRad="38100" dist="38100" dir="2700000" algn="tl">
                    <a:srgbClr val="FFFFFF"/>
                  </a:outerShdw>
                </a:effectLst>
                <a:latin typeface="Arial" pitchFamily="34" charset="0"/>
                <a:cs typeface="Arial" pitchFamily="34" charset="0"/>
              </a:rPr>
              <a:t>Güney cephesindeki mücadele </a:t>
            </a:r>
            <a:r>
              <a:rPr lang="tr-TR" sz="3200" b="1" dirty="0">
                <a:solidFill>
                  <a:srgbClr val="FF0000"/>
                </a:solidFill>
                <a:effectLst>
                  <a:outerShdw blurRad="38100" dist="38100" dir="2700000" algn="tl">
                    <a:srgbClr val="000000"/>
                  </a:outerShdw>
                </a:effectLst>
                <a:latin typeface="Arial" pitchFamily="34" charset="0"/>
                <a:cs typeface="Arial" pitchFamily="34" charset="0"/>
              </a:rPr>
              <a:t>Fransızlara</a:t>
            </a:r>
            <a:r>
              <a:rPr lang="tr-TR" sz="3200" b="1" dirty="0">
                <a:effectLst>
                  <a:outerShdw blurRad="38100" dist="38100" dir="2700000" algn="tl">
                    <a:srgbClr val="FFFFFF"/>
                  </a:outerShdw>
                </a:effectLst>
                <a:latin typeface="Arial" pitchFamily="34" charset="0"/>
                <a:cs typeface="Arial" pitchFamily="34" charset="0"/>
              </a:rPr>
              <a:t> karşı yapılmıştı. I.Dünya Savaşı’ndan sonra güneydeki illerimizden </a:t>
            </a:r>
            <a:r>
              <a:rPr lang="tr-TR" sz="3200" b="1" dirty="0">
                <a:solidFill>
                  <a:srgbClr val="FF0000"/>
                </a:solidFill>
                <a:effectLst>
                  <a:outerShdw blurRad="38100" dist="38100" dir="2700000" algn="tl">
                    <a:srgbClr val="000000"/>
                  </a:outerShdw>
                </a:effectLst>
                <a:latin typeface="Arial" pitchFamily="34" charset="0"/>
                <a:cs typeface="Arial" pitchFamily="34" charset="0"/>
              </a:rPr>
              <a:t>Adana</a:t>
            </a:r>
            <a:r>
              <a:rPr lang="tr-TR" sz="3200" b="1" dirty="0">
                <a:solidFill>
                  <a:srgbClr val="FF0000"/>
                </a:solidFill>
                <a:effectLst>
                  <a:outerShdw blurRad="38100" dist="38100" dir="2700000" algn="tl">
                    <a:srgbClr val="FFFFFF"/>
                  </a:outerShdw>
                </a:effectLst>
                <a:latin typeface="Arial" pitchFamily="34" charset="0"/>
                <a:cs typeface="Arial" pitchFamily="34" charset="0"/>
              </a:rPr>
              <a:t>, </a:t>
            </a:r>
            <a:r>
              <a:rPr lang="tr-TR" sz="3200" b="1" dirty="0">
                <a:solidFill>
                  <a:srgbClr val="FF0000"/>
                </a:solidFill>
                <a:effectLst>
                  <a:outerShdw blurRad="38100" dist="38100" dir="2700000" algn="tl">
                    <a:srgbClr val="000000"/>
                  </a:outerShdw>
                </a:effectLst>
                <a:latin typeface="Arial" pitchFamily="34" charset="0"/>
                <a:cs typeface="Arial" pitchFamily="34" charset="0"/>
              </a:rPr>
              <a:t>Antep, Malatya ve Urfa</a:t>
            </a:r>
            <a:r>
              <a:rPr lang="tr-TR" sz="3200" b="1" dirty="0">
                <a:solidFill>
                  <a:srgbClr val="FF0000"/>
                </a:solidFill>
                <a:effectLst>
                  <a:outerShdw blurRad="38100" dist="38100" dir="2700000" algn="tl">
                    <a:srgbClr val="FFFFFF"/>
                  </a:outerShdw>
                </a:effectLst>
                <a:latin typeface="Arial" pitchFamily="34" charset="0"/>
                <a:cs typeface="Arial" pitchFamily="34" charset="0"/>
              </a:rPr>
              <a:t> </a:t>
            </a:r>
            <a:r>
              <a:rPr lang="tr-TR" sz="3200" b="1" dirty="0">
                <a:effectLst>
                  <a:outerShdw blurRad="38100" dist="38100" dir="2700000" algn="tl">
                    <a:srgbClr val="FFFFFF"/>
                  </a:outerShdw>
                </a:effectLst>
                <a:latin typeface="Arial" pitchFamily="34" charset="0"/>
                <a:cs typeface="Arial" pitchFamily="34" charset="0"/>
              </a:rPr>
              <a:t>Fransa tarafından işgal edildi. </a:t>
            </a:r>
          </a:p>
          <a:p>
            <a:pPr>
              <a:defRPr/>
            </a:pPr>
            <a:r>
              <a:rPr lang="tr-TR" sz="3200" b="1" dirty="0">
                <a:effectLst>
                  <a:outerShdw blurRad="38100" dist="38100" dir="2700000" algn="tl">
                    <a:srgbClr val="FFFFFF"/>
                  </a:outerShdw>
                </a:effectLst>
                <a:latin typeface="Arial" pitchFamily="34" charset="0"/>
                <a:cs typeface="Arial" pitchFamily="34" charset="0"/>
              </a:rPr>
              <a:t>İşgal altında olan Türk halkı kendi askeri birliklerini oluşturdu. Oluşturduğu bu birliklere </a:t>
            </a:r>
          </a:p>
          <a:p>
            <a:pPr>
              <a:defRPr/>
            </a:pPr>
            <a:r>
              <a:rPr lang="tr-TR" sz="3200" b="1" dirty="0">
                <a:solidFill>
                  <a:srgbClr val="FF0000"/>
                </a:solidFill>
                <a:effectLst>
                  <a:outerShdw blurRad="38100" dist="38100" dir="2700000" algn="tl">
                    <a:srgbClr val="000000"/>
                  </a:outerShdw>
                </a:effectLst>
                <a:latin typeface="Arial" pitchFamily="34" charset="0"/>
                <a:cs typeface="Arial" pitchFamily="34" charset="0"/>
              </a:rPr>
              <a:t>KUVA-Yİ MİLLİYE (MİLLİ KUVVETLER) adı verildi.</a:t>
            </a:r>
            <a:r>
              <a:rPr lang="tr-TR" sz="3200" dirty="0">
                <a:solidFill>
                  <a:srgbClr val="FF0000"/>
                </a:solidFill>
                <a:latin typeface="Arial" pitchFamily="34" charset="0"/>
                <a:cs typeface="Arial" pitchFamily="34" charset="0"/>
              </a:rPr>
              <a:t> </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251520" y="620688"/>
            <a:ext cx="8534400" cy="5073650"/>
          </a:xfrm>
          <a:prstGeom prst="rect">
            <a:avLst/>
          </a:prstGeom>
          <a:noFill/>
          <a:ln w="38100">
            <a:solidFill>
              <a:schemeClr val="tx1"/>
            </a:solidFill>
            <a:miter lim="800000"/>
            <a:headEnd/>
            <a:tailEnd/>
          </a:ln>
          <a:effectLst/>
        </p:spPr>
        <p:txBody>
          <a:bodyPr>
            <a:spAutoFit/>
          </a:bodyPr>
          <a:lstStyle/>
          <a:p>
            <a:pPr>
              <a:defRPr/>
            </a:pPr>
            <a:r>
              <a:rPr lang="tr-TR" sz="3600" b="1" dirty="0">
                <a:effectLst>
                  <a:outerShdw blurRad="38100" dist="38100" dir="2700000" algn="tl">
                    <a:srgbClr val="FFFFFF"/>
                  </a:outerShdw>
                </a:effectLst>
                <a:latin typeface="Arial" pitchFamily="34" charset="0"/>
                <a:cs typeface="Arial" pitchFamily="34" charset="0"/>
              </a:rPr>
              <a:t>Vatanseverlik duygusu ile oluşturulan</a:t>
            </a:r>
          </a:p>
          <a:p>
            <a:pPr>
              <a:defRPr/>
            </a:pPr>
            <a:r>
              <a:rPr lang="tr-TR" sz="3600" b="1" dirty="0">
                <a:effectLst>
                  <a:outerShdw blurRad="38100" dist="38100" dir="2700000" algn="tl">
                    <a:srgbClr val="FFFFFF"/>
                  </a:outerShdw>
                </a:effectLst>
                <a:latin typeface="Arial" pitchFamily="34" charset="0"/>
                <a:cs typeface="Arial" pitchFamily="34" charset="0"/>
              </a:rPr>
              <a:t>bu güçler kısa sürede Fransızları Türk topraklarından atmayı başardı.</a:t>
            </a:r>
          </a:p>
          <a:p>
            <a:pPr>
              <a:defRPr/>
            </a:pPr>
            <a:r>
              <a:rPr lang="tr-TR" sz="3600" b="1" dirty="0">
                <a:effectLst>
                  <a:outerShdw blurRad="38100" dist="38100" dir="2700000" algn="tl">
                    <a:srgbClr val="FFFFFF"/>
                  </a:outerShdw>
                </a:effectLst>
                <a:latin typeface="Arial" pitchFamily="34" charset="0"/>
                <a:cs typeface="Arial" pitchFamily="34" charset="0"/>
              </a:rPr>
              <a:t>Fransızlar barış istemek zorunda kaldılar. </a:t>
            </a:r>
          </a:p>
          <a:p>
            <a:pPr>
              <a:defRPr/>
            </a:pPr>
            <a:r>
              <a:rPr lang="tr-TR" sz="3600" b="1" dirty="0">
                <a:latin typeface="Arial" pitchFamily="34" charset="0"/>
                <a:cs typeface="Arial" pitchFamily="34" charset="0"/>
              </a:rPr>
              <a:t>Fransızlarla,</a:t>
            </a:r>
            <a:r>
              <a:rPr lang="tr-TR" sz="3600" b="1" dirty="0">
                <a:solidFill>
                  <a:srgbClr val="FF0000"/>
                </a:solidFill>
                <a:latin typeface="Arial" pitchFamily="34" charset="0"/>
                <a:cs typeface="Arial" pitchFamily="34" charset="0"/>
              </a:rPr>
              <a:t>ANKARA</a:t>
            </a:r>
            <a:r>
              <a:rPr lang="tr-TR" sz="3600" b="1" dirty="0">
                <a:latin typeface="Arial" pitchFamily="34" charset="0"/>
                <a:cs typeface="Arial" pitchFamily="34" charset="0"/>
              </a:rPr>
              <a:t>  </a:t>
            </a:r>
            <a:r>
              <a:rPr lang="tr-TR" sz="3600" b="1" dirty="0">
                <a:solidFill>
                  <a:srgbClr val="FF0000"/>
                </a:solidFill>
                <a:latin typeface="Arial" pitchFamily="34" charset="0"/>
                <a:cs typeface="Arial" pitchFamily="34" charset="0"/>
              </a:rPr>
              <a:t>ANTLAŞMASI</a:t>
            </a:r>
            <a:r>
              <a:rPr lang="tr-TR" sz="3600" b="1" dirty="0">
                <a:latin typeface="Arial" pitchFamily="34" charset="0"/>
                <a:cs typeface="Arial" pitchFamily="34" charset="0"/>
              </a:rPr>
              <a:t>   </a:t>
            </a:r>
            <a:r>
              <a:rPr lang="tr-TR" sz="3600" b="1" dirty="0">
                <a:effectLst>
                  <a:outerShdw blurRad="38100" dist="38100" dir="2700000" algn="tl">
                    <a:srgbClr val="FFFFFF"/>
                  </a:outerShdw>
                </a:effectLst>
                <a:latin typeface="Arial" pitchFamily="34" charset="0"/>
                <a:cs typeface="Arial" pitchFamily="34" charset="0"/>
              </a:rPr>
              <a:t>imzalandı. </a:t>
            </a:r>
          </a:p>
          <a:p>
            <a:pPr>
              <a:defRPr/>
            </a:pPr>
            <a:r>
              <a:rPr lang="tr-TR" sz="3600" b="1" dirty="0">
                <a:effectLst>
                  <a:outerShdw blurRad="38100" dist="38100" dir="2700000" algn="tl">
                    <a:srgbClr val="FFFFFF"/>
                  </a:outerShdw>
                </a:effectLst>
                <a:latin typeface="Arial" pitchFamily="34" charset="0"/>
                <a:cs typeface="Arial" pitchFamily="34" charset="0"/>
              </a:rPr>
              <a:t>Bu antlaşma sonunda Fransızlar işgal ettikleri topraklarımızdan çekildiler.</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762000" y="304800"/>
            <a:ext cx="7315200" cy="977900"/>
          </a:xfrm>
          <a:prstGeom prst="rect">
            <a:avLst/>
          </a:prstGeom>
          <a:solidFill>
            <a:srgbClr val="00FF00">
              <a:alpha val="47058"/>
            </a:srgbClr>
          </a:solidFill>
          <a:ln w="63500">
            <a:solidFill>
              <a:schemeClr val="tx1"/>
            </a:solidFill>
            <a:miter lim="800000"/>
            <a:headEnd/>
            <a:tailEnd/>
          </a:ln>
        </p:spPr>
        <p:txBody>
          <a:bodyPr>
            <a:spAutoFit/>
          </a:bodyPr>
          <a:lstStyle/>
          <a:p>
            <a:r>
              <a:rPr lang="tr-TR" sz="5400" b="1">
                <a:solidFill>
                  <a:srgbClr val="FF0000"/>
                </a:solidFill>
                <a:latin typeface="Comic Sans MS" pitchFamily="66" charset="0"/>
              </a:rPr>
              <a:t>      </a:t>
            </a:r>
            <a:r>
              <a:rPr lang="tr-TR" sz="3600" b="1">
                <a:latin typeface="Comic Sans MS" pitchFamily="66" charset="0"/>
              </a:rPr>
              <a:t>GÜNEY CEPHESİ</a:t>
            </a:r>
            <a:r>
              <a:rPr lang="tr-TR" sz="3600">
                <a:solidFill>
                  <a:srgbClr val="FF0000"/>
                </a:solidFill>
                <a:latin typeface="Comic Sans MS" pitchFamily="66" charset="0"/>
              </a:rPr>
              <a:t> </a:t>
            </a:r>
          </a:p>
        </p:txBody>
      </p:sp>
      <p:pic>
        <p:nvPicPr>
          <p:cNvPr id="49155" name="Picture 3" descr="turkiye-haritasi"/>
          <p:cNvPicPr>
            <a:picLocks noChangeAspect="1" noChangeArrowheads="1"/>
          </p:cNvPicPr>
          <p:nvPr/>
        </p:nvPicPr>
        <p:blipFill>
          <a:blip r:embed="rId2" cstate="print"/>
          <a:srcRect/>
          <a:stretch>
            <a:fillRect/>
          </a:stretch>
        </p:blipFill>
        <p:spPr bwMode="auto">
          <a:xfrm>
            <a:off x="457200" y="1600200"/>
            <a:ext cx="8382000" cy="4419600"/>
          </a:xfrm>
          <a:prstGeom prst="rect">
            <a:avLst/>
          </a:prstGeom>
        </p:spPr>
      </p:pic>
      <p:sp>
        <p:nvSpPr>
          <p:cNvPr id="49156" name="Oval 4"/>
          <p:cNvSpPr>
            <a:spLocks noChangeArrowheads="1"/>
          </p:cNvSpPr>
          <p:nvPr/>
        </p:nvSpPr>
        <p:spPr bwMode="auto">
          <a:xfrm>
            <a:off x="4267200" y="3810000"/>
            <a:ext cx="2032992" cy="1563216"/>
          </a:xfrm>
          <a:prstGeom prst="ellipse">
            <a:avLst/>
          </a:prstGeom>
          <a:noFill/>
          <a:ln w="63500">
            <a:solidFill>
              <a:srgbClr val="FF0000"/>
            </a:solidFill>
            <a:round/>
            <a:headEnd/>
            <a:tailEnd/>
          </a:ln>
        </p:spPr>
        <p:txBody>
          <a:bodyPr/>
          <a:lstStyle/>
          <a:p>
            <a:endParaRPr lang="tr-TR"/>
          </a:p>
        </p:txBody>
      </p:sp>
      <p:pic>
        <p:nvPicPr>
          <p:cNvPr id="107522" name="Picture 2" descr="http://www.ataegitim.com.tr/images/fransa-bayragi.gif"/>
          <p:cNvPicPr>
            <a:picLocks noChangeAspect="1" noChangeArrowheads="1" noCrop="1"/>
          </p:cNvPicPr>
          <p:nvPr/>
        </p:nvPicPr>
        <p:blipFill>
          <a:blip r:embed="rId3" cstate="print"/>
          <a:srcRect/>
          <a:stretch>
            <a:fillRect/>
          </a:stretch>
        </p:blipFill>
        <p:spPr bwMode="auto">
          <a:xfrm>
            <a:off x="4283968" y="3933056"/>
            <a:ext cx="2088232" cy="1148530"/>
          </a:xfrm>
          <a:prstGeom prst="rect">
            <a:avLst/>
          </a:prstGeom>
          <a:noFill/>
        </p:spPr>
      </p:pic>
      <p:pic>
        <p:nvPicPr>
          <p:cNvPr id="7" name="Picture 6" descr="http://gebzekulturhaber.com/images/turkbayragi.gif"/>
          <p:cNvPicPr>
            <a:picLocks noChangeAspect="1" noChangeArrowheads="1" noCrop="1"/>
          </p:cNvPicPr>
          <p:nvPr/>
        </p:nvPicPr>
        <p:blipFill>
          <a:blip r:embed="rId4" cstate="print"/>
          <a:srcRect/>
          <a:stretch>
            <a:fillRect/>
          </a:stretch>
        </p:blipFill>
        <p:spPr bwMode="auto">
          <a:xfrm>
            <a:off x="4283968" y="3861048"/>
            <a:ext cx="2232248" cy="143526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nodeType="clickEffect">
                                  <p:stCondLst>
                                    <p:cond delay="0"/>
                                  </p:stCondLst>
                                  <p:childTnLst>
                                    <p:animEffect transition="out" filter="box(in)">
                                      <p:cBhvr>
                                        <p:cTn id="6" dur="500"/>
                                        <p:tgtEl>
                                          <p:spTgt spid="107522"/>
                                        </p:tgtEl>
                                      </p:cBhvr>
                                    </p:animEffect>
                                    <p:set>
                                      <p:cBhvr>
                                        <p:cTn id="7" dur="1" fill="hold">
                                          <p:stCondLst>
                                            <p:cond delay="499"/>
                                          </p:stCondLst>
                                        </p:cTn>
                                        <p:tgtEl>
                                          <p:spTgt spid="107522"/>
                                        </p:tgtEl>
                                        <p:attrNameLst>
                                          <p:attrName>style.visibility</p:attrName>
                                        </p:attrNameLst>
                                      </p:cBhvr>
                                      <p:to>
                                        <p:strVal val="hidden"/>
                                      </p:to>
                                    </p:se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ox(i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304800" y="762000"/>
            <a:ext cx="8352000" cy="3425825"/>
          </a:xfrm>
          <a:prstGeom prst="rect">
            <a:avLst/>
          </a:prstGeom>
          <a:noFill/>
          <a:ln w="38100">
            <a:solidFill>
              <a:schemeClr val="tx1"/>
            </a:solidFill>
            <a:miter lim="800000"/>
            <a:headEnd/>
            <a:tailEnd/>
          </a:ln>
          <a:effectLst/>
        </p:spPr>
        <p:txBody>
          <a:bodyPr>
            <a:spAutoFit/>
          </a:bodyPr>
          <a:lstStyle/>
          <a:p>
            <a:pPr>
              <a:defRPr/>
            </a:pPr>
            <a:r>
              <a:rPr lang="tr-TR" sz="3600" b="1" dirty="0">
                <a:effectLst>
                  <a:outerShdw blurRad="38100" dist="38100" dir="2700000" algn="tl">
                    <a:srgbClr val="FFFFFF"/>
                  </a:outerShdw>
                </a:effectLst>
                <a:latin typeface="Arial" pitchFamily="34" charset="0"/>
                <a:cs typeface="Arial" pitchFamily="34" charset="0"/>
              </a:rPr>
              <a:t>T.B.M.M, Fransızlara karşı üstün bir mücadele gösteren </a:t>
            </a:r>
          </a:p>
          <a:p>
            <a:pPr>
              <a:defRPr/>
            </a:pPr>
            <a:r>
              <a:rPr lang="tr-TR" sz="3600" b="1" dirty="0">
                <a:effectLst>
                  <a:outerShdw blurRad="38100" dist="38100" dir="2700000" algn="tl">
                    <a:srgbClr val="FFFFFF"/>
                  </a:outerShdw>
                </a:effectLst>
                <a:latin typeface="Arial" pitchFamily="34" charset="0"/>
                <a:cs typeface="Arial" pitchFamily="34" charset="0"/>
              </a:rPr>
              <a:t>Antep iline “Gazi”( Gaziantep ),</a:t>
            </a:r>
          </a:p>
          <a:p>
            <a:pPr>
              <a:defRPr/>
            </a:pPr>
            <a:r>
              <a:rPr lang="tr-TR" sz="3600" b="1" dirty="0">
                <a:effectLst>
                  <a:outerShdw blurRad="38100" dist="38100" dir="2700000" algn="tl">
                    <a:srgbClr val="FFFFFF"/>
                  </a:outerShdw>
                </a:effectLst>
                <a:latin typeface="Arial" pitchFamily="34" charset="0"/>
                <a:cs typeface="Arial" pitchFamily="34" charset="0"/>
              </a:rPr>
              <a:t>Urfa iline ”Şanlı” ( Şanlıurfa ),</a:t>
            </a:r>
          </a:p>
          <a:p>
            <a:pPr>
              <a:defRPr/>
            </a:pPr>
            <a:r>
              <a:rPr lang="tr-TR" sz="3600" b="1" dirty="0">
                <a:effectLst>
                  <a:outerShdw blurRad="38100" dist="38100" dir="2700000" algn="tl">
                    <a:srgbClr val="FFFFFF"/>
                  </a:outerShdw>
                </a:effectLst>
                <a:latin typeface="Arial" pitchFamily="34" charset="0"/>
                <a:cs typeface="Arial" pitchFamily="34" charset="0"/>
              </a:rPr>
              <a:t> Maraş iline de “Kahraman” </a:t>
            </a:r>
          </a:p>
          <a:p>
            <a:pPr>
              <a:defRPr/>
            </a:pPr>
            <a:r>
              <a:rPr lang="tr-TR" sz="3600" b="1" dirty="0">
                <a:effectLst>
                  <a:outerShdw blurRad="38100" dist="38100" dir="2700000" algn="tl">
                    <a:srgbClr val="FFFFFF"/>
                  </a:outerShdw>
                </a:effectLst>
                <a:latin typeface="Arial" pitchFamily="34" charset="0"/>
                <a:cs typeface="Arial" pitchFamily="34" charset="0"/>
              </a:rPr>
              <a:t>( Kahramanmaraş ) unvanı verdi.</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323528" y="404664"/>
            <a:ext cx="8352928" cy="461665"/>
          </a:xfrm>
          <a:prstGeom prst="rect">
            <a:avLst/>
          </a:prstGeom>
          <a:noFill/>
          <a:ln w="25400">
            <a:noFill/>
            <a:miter lim="800000"/>
            <a:headEnd/>
            <a:tailEnd/>
          </a:ln>
          <a:effectLst/>
        </p:spPr>
        <p:txBody>
          <a:bodyPr wrap="square">
            <a:spAutoFit/>
          </a:bodyPr>
          <a:lstStyle/>
          <a:p>
            <a:r>
              <a:rPr lang="tr-TR" sz="2400" b="1" dirty="0">
                <a:latin typeface="Arial" pitchFamily="34" charset="0"/>
                <a:cs typeface="Arial" pitchFamily="34" charset="0"/>
              </a:rPr>
              <a:t>  </a:t>
            </a:r>
            <a:r>
              <a:rPr lang="tr-TR" sz="2400" b="1" u="sng" dirty="0">
                <a:solidFill>
                  <a:srgbClr val="FF0000"/>
                </a:solidFill>
                <a:latin typeface="Arial" pitchFamily="34" charset="0"/>
                <a:cs typeface="Arial" pitchFamily="34" charset="0"/>
              </a:rPr>
              <a:t>OSMANLI  DEVLETİNİN  ZAYIFLAMA   SEBEPLERİ</a:t>
            </a:r>
          </a:p>
        </p:txBody>
      </p:sp>
      <p:sp>
        <p:nvSpPr>
          <p:cNvPr id="3" name="Text Box 5"/>
          <p:cNvSpPr txBox="1">
            <a:spLocks noChangeArrowheads="1"/>
          </p:cNvSpPr>
          <p:nvPr/>
        </p:nvSpPr>
        <p:spPr bwMode="auto">
          <a:xfrm>
            <a:off x="323528" y="1124744"/>
            <a:ext cx="8382000" cy="1569660"/>
          </a:xfrm>
          <a:prstGeom prst="rect">
            <a:avLst/>
          </a:prstGeom>
          <a:noFill/>
          <a:ln w="25400">
            <a:noFill/>
            <a:miter lim="800000"/>
            <a:headEnd/>
            <a:tailEnd/>
          </a:ln>
          <a:effectLst/>
        </p:spPr>
        <p:txBody>
          <a:bodyPr>
            <a:spAutoFit/>
          </a:bodyPr>
          <a:lstStyle/>
          <a:p>
            <a:r>
              <a:rPr lang="tr-TR" sz="3200" b="1" dirty="0">
                <a:effectLst>
                  <a:outerShdw blurRad="38100" dist="38100" dir="2700000" algn="tl">
                    <a:srgbClr val="FFFFFF"/>
                  </a:outerShdw>
                </a:effectLst>
                <a:latin typeface="Arial" pitchFamily="34" charset="0"/>
                <a:cs typeface="Arial" pitchFamily="34" charset="0"/>
              </a:rPr>
              <a:t>1-) Dünyada meydana gelen önemli</a:t>
            </a:r>
          </a:p>
          <a:p>
            <a:r>
              <a:rPr lang="tr-TR" sz="3200" b="1" dirty="0">
                <a:effectLst>
                  <a:outerShdw blurRad="38100" dist="38100" dir="2700000" algn="tl">
                    <a:srgbClr val="FFFFFF"/>
                  </a:outerShdw>
                </a:effectLst>
                <a:latin typeface="Arial" pitchFamily="34" charset="0"/>
                <a:cs typeface="Arial" pitchFamily="34" charset="0"/>
              </a:rPr>
              <a:t>      gelişmeleri ( bilim ve askeri alanda )</a:t>
            </a:r>
          </a:p>
          <a:p>
            <a:r>
              <a:rPr lang="tr-TR" sz="3200" b="1" dirty="0">
                <a:effectLst>
                  <a:outerShdw blurRad="38100" dist="38100" dir="2700000" algn="tl">
                    <a:srgbClr val="FFFFFF"/>
                  </a:outerShdw>
                </a:effectLst>
                <a:latin typeface="Arial" pitchFamily="34" charset="0"/>
                <a:cs typeface="Arial" pitchFamily="34" charset="0"/>
              </a:rPr>
              <a:t>      iyi takip etmemesi.</a:t>
            </a:r>
          </a:p>
        </p:txBody>
      </p:sp>
      <p:sp>
        <p:nvSpPr>
          <p:cNvPr id="4" name="Text Box 7"/>
          <p:cNvSpPr txBox="1">
            <a:spLocks noChangeArrowheads="1"/>
          </p:cNvSpPr>
          <p:nvPr/>
        </p:nvSpPr>
        <p:spPr bwMode="auto">
          <a:xfrm>
            <a:off x="323528" y="2708920"/>
            <a:ext cx="8382000" cy="604838"/>
          </a:xfrm>
          <a:prstGeom prst="rect">
            <a:avLst/>
          </a:prstGeom>
          <a:noFill/>
          <a:ln w="25400">
            <a:noFill/>
            <a:miter lim="800000"/>
            <a:headEnd/>
            <a:tailEnd/>
          </a:ln>
          <a:effectLst/>
        </p:spPr>
        <p:txBody>
          <a:bodyPr>
            <a:spAutoFit/>
          </a:bodyPr>
          <a:lstStyle/>
          <a:p>
            <a:r>
              <a:rPr lang="tr-TR" sz="3200" b="1" dirty="0">
                <a:effectLst>
                  <a:outerShdw blurRad="38100" dist="38100" dir="2700000" algn="tl">
                    <a:srgbClr val="FFFFFF"/>
                  </a:outerShdw>
                </a:effectLst>
                <a:latin typeface="Arial" pitchFamily="34" charset="0"/>
                <a:cs typeface="Arial" pitchFamily="34" charset="0"/>
              </a:rPr>
              <a:t>2-) Ekonomisinin zayıflaması.</a:t>
            </a:r>
          </a:p>
        </p:txBody>
      </p:sp>
      <p:sp>
        <p:nvSpPr>
          <p:cNvPr id="5" name="Text Box 8"/>
          <p:cNvSpPr txBox="1">
            <a:spLocks noChangeArrowheads="1"/>
          </p:cNvSpPr>
          <p:nvPr/>
        </p:nvSpPr>
        <p:spPr bwMode="auto">
          <a:xfrm>
            <a:off x="395536" y="3429000"/>
            <a:ext cx="8382000" cy="1579563"/>
          </a:xfrm>
          <a:prstGeom prst="rect">
            <a:avLst/>
          </a:prstGeom>
          <a:noFill/>
          <a:ln w="25400">
            <a:noFill/>
            <a:miter lim="800000"/>
            <a:headEnd/>
            <a:tailEnd/>
          </a:ln>
          <a:effectLst/>
        </p:spPr>
        <p:txBody>
          <a:bodyPr>
            <a:spAutoFit/>
          </a:bodyPr>
          <a:lstStyle/>
          <a:p>
            <a:r>
              <a:rPr lang="tr-TR" sz="3200" b="1" dirty="0">
                <a:effectLst>
                  <a:outerShdw blurRad="38100" dist="38100" dir="2700000" algn="tl">
                    <a:srgbClr val="FFFFFF"/>
                  </a:outerShdw>
                </a:effectLst>
                <a:latin typeface="Arial" pitchFamily="34" charset="0"/>
                <a:cs typeface="Arial" pitchFamily="34" charset="0"/>
              </a:rPr>
              <a:t>3-) </a:t>
            </a:r>
            <a:r>
              <a:rPr lang="tr-TR" sz="3200" b="1" dirty="0">
                <a:latin typeface="Arial" pitchFamily="34" charset="0"/>
                <a:cs typeface="Arial" pitchFamily="34" charset="0"/>
              </a:rPr>
              <a:t>Osmanlı topraklarında yaşayan</a:t>
            </a:r>
          </a:p>
          <a:p>
            <a:r>
              <a:rPr lang="tr-TR" sz="3200" b="1" dirty="0">
                <a:latin typeface="Arial" pitchFamily="34" charset="0"/>
                <a:cs typeface="Arial" pitchFamily="34" charset="0"/>
              </a:rPr>
              <a:t>     yabancıların bağımsızlık istemeye</a:t>
            </a:r>
          </a:p>
          <a:p>
            <a:r>
              <a:rPr lang="tr-TR" sz="3200" b="1" dirty="0">
                <a:latin typeface="Arial" pitchFamily="34" charset="0"/>
                <a:cs typeface="Arial" pitchFamily="34" charset="0"/>
              </a:rPr>
              <a:t>     başlamaları.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2"/>
          <p:cNvSpPr txBox="1">
            <a:spLocks noChangeArrowheads="1"/>
          </p:cNvSpPr>
          <p:nvPr/>
        </p:nvSpPr>
        <p:spPr bwMode="auto">
          <a:xfrm>
            <a:off x="762000" y="304800"/>
            <a:ext cx="7315200" cy="977900"/>
          </a:xfrm>
          <a:prstGeom prst="rect">
            <a:avLst/>
          </a:prstGeom>
          <a:solidFill>
            <a:srgbClr val="00FF00">
              <a:alpha val="47058"/>
            </a:srgbClr>
          </a:solidFill>
          <a:ln w="63500">
            <a:solidFill>
              <a:schemeClr val="tx1"/>
            </a:solidFill>
            <a:miter lim="800000"/>
            <a:headEnd/>
            <a:tailEnd/>
          </a:ln>
        </p:spPr>
        <p:txBody>
          <a:bodyPr>
            <a:spAutoFit/>
          </a:bodyPr>
          <a:lstStyle/>
          <a:p>
            <a:r>
              <a:rPr lang="tr-TR" sz="5400" b="1">
                <a:solidFill>
                  <a:srgbClr val="FF0000"/>
                </a:solidFill>
                <a:latin typeface="Comic Sans MS" pitchFamily="66" charset="0"/>
              </a:rPr>
              <a:t>      </a:t>
            </a:r>
            <a:r>
              <a:rPr lang="tr-TR" sz="3600" b="1">
                <a:latin typeface="Comic Sans MS" pitchFamily="66" charset="0"/>
              </a:rPr>
              <a:t>BATI CEPHESİ</a:t>
            </a:r>
            <a:r>
              <a:rPr lang="tr-TR" sz="3600">
                <a:solidFill>
                  <a:srgbClr val="FF0000"/>
                </a:solidFill>
                <a:latin typeface="Comic Sans MS" pitchFamily="66" charset="0"/>
              </a:rPr>
              <a:t> </a:t>
            </a:r>
          </a:p>
        </p:txBody>
      </p:sp>
      <p:pic>
        <p:nvPicPr>
          <p:cNvPr id="54275" name="Picture 3" descr="turkiye-haritasi"/>
          <p:cNvPicPr>
            <a:picLocks noChangeAspect="1" noChangeArrowheads="1"/>
          </p:cNvPicPr>
          <p:nvPr/>
        </p:nvPicPr>
        <p:blipFill>
          <a:blip r:embed="rId2" cstate="print"/>
          <a:srcRect/>
          <a:stretch>
            <a:fillRect/>
          </a:stretch>
        </p:blipFill>
        <p:spPr bwMode="auto">
          <a:xfrm>
            <a:off x="457200" y="1600200"/>
            <a:ext cx="8382000" cy="4419600"/>
          </a:xfrm>
          <a:prstGeom prst="rect">
            <a:avLst/>
          </a:prstGeom>
        </p:spPr>
      </p:pic>
      <p:sp>
        <p:nvSpPr>
          <p:cNvPr id="54276" name="Oval 4"/>
          <p:cNvSpPr>
            <a:spLocks noChangeArrowheads="1"/>
          </p:cNvSpPr>
          <p:nvPr/>
        </p:nvSpPr>
        <p:spPr bwMode="auto">
          <a:xfrm>
            <a:off x="533400" y="3505200"/>
            <a:ext cx="1447800" cy="1143000"/>
          </a:xfrm>
          <a:prstGeom prst="ellipse">
            <a:avLst/>
          </a:prstGeom>
          <a:noFill/>
          <a:ln w="63500">
            <a:solidFill>
              <a:srgbClr val="FF0000"/>
            </a:solidFill>
            <a:round/>
            <a:headEnd/>
            <a:tailEnd/>
          </a:ln>
        </p:spPr>
        <p:txBody>
          <a:bodyPr/>
          <a:lstStyle/>
          <a:p>
            <a:endParaRPr lang="tr-TR"/>
          </a:p>
        </p:txBody>
      </p:sp>
      <p:pic>
        <p:nvPicPr>
          <p:cNvPr id="112642" name="Picture 2" descr="http://www.hareketligifler.net/data/media/770/yunanistan-bayragi-hareketli-resim-0011.gif"/>
          <p:cNvPicPr>
            <a:picLocks noChangeAspect="1" noChangeArrowheads="1" noCrop="1"/>
          </p:cNvPicPr>
          <p:nvPr/>
        </p:nvPicPr>
        <p:blipFill>
          <a:blip r:embed="rId3" cstate="print"/>
          <a:srcRect/>
          <a:stretch>
            <a:fillRect/>
          </a:stretch>
        </p:blipFill>
        <p:spPr bwMode="auto">
          <a:xfrm>
            <a:off x="2699792" y="2780928"/>
            <a:ext cx="1457325" cy="933450"/>
          </a:xfrm>
          <a:prstGeom prst="rect">
            <a:avLst/>
          </a:prstGeom>
          <a:noFill/>
        </p:spPr>
      </p:pic>
      <p:sp>
        <p:nvSpPr>
          <p:cNvPr id="6" name="5 Sol Ok Belirtme Çizgisi"/>
          <p:cNvSpPr/>
          <p:nvPr/>
        </p:nvSpPr>
        <p:spPr>
          <a:xfrm>
            <a:off x="1979712" y="3717032"/>
            <a:ext cx="2124000" cy="720000"/>
          </a:xfrm>
          <a:prstGeom prst="leftArrowCallout">
            <a:avLst>
              <a:gd name="adj1" fmla="val 38791"/>
              <a:gd name="adj2" fmla="val 30746"/>
              <a:gd name="adj3" fmla="val 58327"/>
              <a:gd name="adj4" fmla="val 64977"/>
            </a:avLst>
          </a:prstGeom>
          <a:blipFill>
            <a:blip r:embed="rId4" cstate="print"/>
            <a:tile tx="0" ty="0" sx="100000" sy="100000" flip="none" algn="tl"/>
          </a:blip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solidFill>
                  <a:srgbClr val="FF0000"/>
                </a:solidFill>
                <a:effectLst>
                  <a:outerShdw blurRad="38100" dist="38100" dir="2700000" algn="tl">
                    <a:srgbClr val="000000">
                      <a:alpha val="43137"/>
                    </a:srgbClr>
                  </a:outerShdw>
                </a:effectLst>
                <a:latin typeface="Arial" pitchFamily="34" charset="0"/>
                <a:cs typeface="Arial" pitchFamily="34" charset="0"/>
              </a:rPr>
              <a:t>YUNAN </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304800" y="457200"/>
            <a:ext cx="8534400" cy="2079625"/>
          </a:xfrm>
          <a:prstGeom prst="rect">
            <a:avLst/>
          </a:prstGeom>
          <a:noFill/>
          <a:ln w="38100">
            <a:solidFill>
              <a:schemeClr val="tx1"/>
            </a:solidFill>
            <a:miter lim="800000"/>
            <a:headEnd/>
            <a:tailEnd/>
          </a:ln>
          <a:effectLst/>
        </p:spPr>
        <p:txBody>
          <a:bodyPr>
            <a:spAutoFit/>
          </a:bodyPr>
          <a:lstStyle/>
          <a:p>
            <a:pPr>
              <a:defRPr/>
            </a:pPr>
            <a:r>
              <a:rPr lang="tr-TR" dirty="0"/>
              <a:t> </a:t>
            </a:r>
            <a:r>
              <a:rPr lang="tr-TR" sz="3200" b="1" dirty="0">
                <a:effectLst>
                  <a:outerShdw blurRad="38100" dist="38100" dir="2700000" algn="tl">
                    <a:srgbClr val="FFFFFF"/>
                  </a:outerShdw>
                </a:effectLst>
                <a:latin typeface="Arial" pitchFamily="34" charset="0"/>
                <a:cs typeface="Arial" pitchFamily="34" charset="0"/>
              </a:rPr>
              <a:t>Batı cephesinde Anadolu’yu ele geçirmek isteyen </a:t>
            </a:r>
            <a:r>
              <a:rPr lang="tr-TR" sz="3200" b="1" dirty="0">
                <a:solidFill>
                  <a:srgbClr val="FF0000"/>
                </a:solidFill>
                <a:effectLst>
                  <a:outerShdw blurRad="38100" dist="38100" dir="2700000" algn="tl">
                    <a:srgbClr val="000000"/>
                  </a:outerShdw>
                </a:effectLst>
                <a:latin typeface="Arial" pitchFamily="34" charset="0"/>
                <a:cs typeface="Arial" pitchFamily="34" charset="0"/>
              </a:rPr>
              <a:t>Yunanlılarla</a:t>
            </a:r>
            <a:r>
              <a:rPr lang="tr-TR" sz="3200" b="1" dirty="0">
                <a:effectLst>
                  <a:outerShdw blurRad="38100" dist="38100" dir="2700000" algn="tl">
                    <a:srgbClr val="FFFFFF"/>
                  </a:outerShdw>
                </a:effectLst>
                <a:latin typeface="Arial" pitchFamily="34" charset="0"/>
                <a:cs typeface="Arial" pitchFamily="34" charset="0"/>
              </a:rPr>
              <a:t> savaşılmıştır.</a:t>
            </a:r>
          </a:p>
          <a:p>
            <a:pPr>
              <a:defRPr/>
            </a:pPr>
            <a:r>
              <a:rPr lang="tr-TR" sz="3200" b="1" dirty="0">
                <a:effectLst>
                  <a:outerShdw blurRad="38100" dist="38100" dir="2700000" algn="tl">
                    <a:srgbClr val="FFFFFF"/>
                  </a:outerShdw>
                </a:effectLst>
                <a:latin typeface="Arial" pitchFamily="34" charset="0"/>
                <a:cs typeface="Arial" pitchFamily="34" charset="0"/>
              </a:rPr>
              <a:t>Batı cephesinde Yunanlılarla şu savaşlar yapılmıştır:</a:t>
            </a:r>
          </a:p>
        </p:txBody>
      </p:sp>
      <p:sp>
        <p:nvSpPr>
          <p:cNvPr id="50179" name="Rectangle 3"/>
          <p:cNvSpPr>
            <a:spLocks noChangeArrowheads="1"/>
          </p:cNvSpPr>
          <p:nvPr/>
        </p:nvSpPr>
        <p:spPr bwMode="auto">
          <a:xfrm>
            <a:off x="609600" y="2743200"/>
            <a:ext cx="7772400" cy="584775"/>
          </a:xfrm>
          <a:prstGeom prst="rect">
            <a:avLst/>
          </a:prstGeom>
          <a:noFill/>
          <a:ln w="38100">
            <a:solidFill>
              <a:schemeClr val="tx1"/>
            </a:solidFill>
            <a:miter lim="800000"/>
            <a:headEnd/>
            <a:tailEnd/>
          </a:ln>
          <a:effectLst/>
        </p:spPr>
        <p:txBody>
          <a:bodyPr>
            <a:spAutoFit/>
          </a:bodyPr>
          <a:lstStyle/>
          <a:p>
            <a:pPr>
              <a:defRPr/>
            </a:pPr>
            <a:r>
              <a:rPr lang="tr-TR" sz="3200" b="1" dirty="0">
                <a:effectLst>
                  <a:outerShdw blurRad="38100" dist="38100" dir="2700000" algn="tl">
                    <a:srgbClr val="FFFFFF"/>
                  </a:outerShdw>
                </a:effectLst>
                <a:latin typeface="Arial" pitchFamily="34" charset="0"/>
                <a:cs typeface="Arial" pitchFamily="34" charset="0"/>
              </a:rPr>
              <a:t>1-)  I. İnönü Savaşı</a:t>
            </a:r>
          </a:p>
        </p:txBody>
      </p:sp>
      <p:sp>
        <p:nvSpPr>
          <p:cNvPr id="50180" name="Rectangle 4"/>
          <p:cNvSpPr>
            <a:spLocks noChangeArrowheads="1"/>
          </p:cNvSpPr>
          <p:nvPr/>
        </p:nvSpPr>
        <p:spPr bwMode="auto">
          <a:xfrm>
            <a:off x="609600" y="3657600"/>
            <a:ext cx="7772400" cy="584775"/>
          </a:xfrm>
          <a:prstGeom prst="rect">
            <a:avLst/>
          </a:prstGeom>
          <a:noFill/>
          <a:ln w="38100">
            <a:solidFill>
              <a:schemeClr val="tx1"/>
            </a:solidFill>
            <a:miter lim="800000"/>
            <a:headEnd/>
            <a:tailEnd/>
          </a:ln>
          <a:effectLst/>
        </p:spPr>
        <p:txBody>
          <a:bodyPr>
            <a:spAutoFit/>
          </a:bodyPr>
          <a:lstStyle/>
          <a:p>
            <a:pPr>
              <a:defRPr/>
            </a:pPr>
            <a:r>
              <a:rPr lang="tr-TR" sz="3200" b="1" dirty="0">
                <a:effectLst>
                  <a:outerShdw blurRad="38100" dist="38100" dir="2700000" algn="tl">
                    <a:srgbClr val="FFFFFF"/>
                  </a:outerShdw>
                </a:effectLst>
                <a:latin typeface="Comic Sans MS" pitchFamily="66" charset="0"/>
              </a:rPr>
              <a:t>2-) </a:t>
            </a:r>
            <a:r>
              <a:rPr lang="tr-TR" sz="3200" b="1" dirty="0">
                <a:effectLst>
                  <a:outerShdw blurRad="38100" dist="38100" dir="2700000" algn="tl">
                    <a:srgbClr val="FFFFFF"/>
                  </a:outerShdw>
                </a:effectLst>
                <a:latin typeface="Arial" pitchFamily="34" charset="0"/>
                <a:cs typeface="Arial" pitchFamily="34" charset="0"/>
              </a:rPr>
              <a:t>II. İnönü Savaşı</a:t>
            </a:r>
          </a:p>
        </p:txBody>
      </p:sp>
      <p:sp>
        <p:nvSpPr>
          <p:cNvPr id="50181" name="Rectangle 5"/>
          <p:cNvSpPr>
            <a:spLocks noChangeArrowheads="1"/>
          </p:cNvSpPr>
          <p:nvPr/>
        </p:nvSpPr>
        <p:spPr bwMode="auto">
          <a:xfrm>
            <a:off x="609600" y="4495800"/>
            <a:ext cx="7772400" cy="584775"/>
          </a:xfrm>
          <a:prstGeom prst="rect">
            <a:avLst/>
          </a:prstGeom>
          <a:noFill/>
          <a:ln w="38100">
            <a:solidFill>
              <a:schemeClr val="tx1"/>
            </a:solidFill>
            <a:miter lim="800000"/>
            <a:headEnd/>
            <a:tailEnd/>
          </a:ln>
          <a:effectLst/>
        </p:spPr>
        <p:txBody>
          <a:bodyPr>
            <a:spAutoFit/>
          </a:bodyPr>
          <a:lstStyle/>
          <a:p>
            <a:pPr>
              <a:defRPr/>
            </a:pPr>
            <a:r>
              <a:rPr lang="tr-TR" sz="3200" b="1" dirty="0">
                <a:effectLst>
                  <a:outerShdw blurRad="38100" dist="38100" dir="2700000" algn="tl">
                    <a:srgbClr val="FFFFFF"/>
                  </a:outerShdw>
                </a:effectLst>
                <a:latin typeface="Comic Sans MS" pitchFamily="66" charset="0"/>
              </a:rPr>
              <a:t>3-) </a:t>
            </a:r>
            <a:r>
              <a:rPr lang="tr-TR" sz="3200" b="1" dirty="0">
                <a:effectLst>
                  <a:outerShdw blurRad="38100" dist="38100" dir="2700000" algn="tl">
                    <a:srgbClr val="FFFFFF"/>
                  </a:outerShdw>
                </a:effectLst>
                <a:latin typeface="Arial" pitchFamily="34" charset="0"/>
                <a:cs typeface="Arial" pitchFamily="34" charset="0"/>
              </a:rPr>
              <a:t>Sakarya Savaşı</a:t>
            </a:r>
            <a:r>
              <a:rPr lang="tr-TR" sz="3200" dirty="0">
                <a:latin typeface="Arial" pitchFamily="34" charset="0"/>
                <a:cs typeface="Arial" pitchFamily="34" charset="0"/>
              </a:rPr>
              <a:t> </a:t>
            </a:r>
          </a:p>
        </p:txBody>
      </p:sp>
      <p:sp>
        <p:nvSpPr>
          <p:cNvPr id="50182" name="Rectangle 6"/>
          <p:cNvSpPr>
            <a:spLocks noChangeArrowheads="1"/>
          </p:cNvSpPr>
          <p:nvPr/>
        </p:nvSpPr>
        <p:spPr bwMode="auto">
          <a:xfrm>
            <a:off x="609600" y="5410200"/>
            <a:ext cx="7848600" cy="584775"/>
          </a:xfrm>
          <a:prstGeom prst="rect">
            <a:avLst/>
          </a:prstGeom>
          <a:noFill/>
          <a:ln w="38100">
            <a:solidFill>
              <a:schemeClr val="tx1"/>
            </a:solidFill>
            <a:miter lim="800000"/>
            <a:headEnd/>
            <a:tailEnd/>
          </a:ln>
          <a:effectLst/>
        </p:spPr>
        <p:txBody>
          <a:bodyPr>
            <a:spAutoFit/>
          </a:bodyPr>
          <a:lstStyle/>
          <a:p>
            <a:pPr>
              <a:defRPr/>
            </a:pPr>
            <a:r>
              <a:rPr lang="tr-TR" sz="3200" b="1" dirty="0">
                <a:effectLst>
                  <a:outerShdw blurRad="38100" dist="38100" dir="2700000" algn="tl">
                    <a:srgbClr val="FFFFFF"/>
                  </a:outerShdw>
                </a:effectLst>
                <a:latin typeface="Comic Sans MS" pitchFamily="66" charset="0"/>
              </a:rPr>
              <a:t>4-) </a:t>
            </a:r>
            <a:r>
              <a:rPr lang="tr-TR" sz="3200" b="1" dirty="0">
                <a:effectLst>
                  <a:outerShdw blurRad="38100" dist="38100" dir="2700000" algn="tl">
                    <a:srgbClr val="FFFFFF"/>
                  </a:outerShdw>
                </a:effectLst>
                <a:latin typeface="Arial" pitchFamily="34" charset="0"/>
                <a:cs typeface="Arial" pitchFamily="34" charset="0"/>
              </a:rPr>
              <a:t>Başkumandanlık Meydan Savaşı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0179"/>
                                        </p:tgtEl>
                                        <p:attrNameLst>
                                          <p:attrName>style.visibility</p:attrName>
                                        </p:attrNameLst>
                                      </p:cBhvr>
                                      <p:to>
                                        <p:strVal val="visible"/>
                                      </p:to>
                                    </p:set>
                                    <p:animEffect transition="in" filter="box(in)">
                                      <p:cBhvr>
                                        <p:cTn id="7" dur="500"/>
                                        <p:tgtEl>
                                          <p:spTgt spid="5017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0180"/>
                                        </p:tgtEl>
                                        <p:attrNameLst>
                                          <p:attrName>style.visibility</p:attrName>
                                        </p:attrNameLst>
                                      </p:cBhvr>
                                      <p:to>
                                        <p:strVal val="visible"/>
                                      </p:to>
                                    </p:set>
                                    <p:animEffect transition="in" filter="box(in)">
                                      <p:cBhvr>
                                        <p:cTn id="12" dur="500"/>
                                        <p:tgtEl>
                                          <p:spTgt spid="5018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0181"/>
                                        </p:tgtEl>
                                        <p:attrNameLst>
                                          <p:attrName>style.visibility</p:attrName>
                                        </p:attrNameLst>
                                      </p:cBhvr>
                                      <p:to>
                                        <p:strVal val="visible"/>
                                      </p:to>
                                    </p:set>
                                    <p:animEffect transition="in" filter="box(in)">
                                      <p:cBhvr>
                                        <p:cTn id="17" dur="500"/>
                                        <p:tgtEl>
                                          <p:spTgt spid="50181"/>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0182"/>
                                        </p:tgtEl>
                                        <p:attrNameLst>
                                          <p:attrName>style.visibility</p:attrName>
                                        </p:attrNameLst>
                                      </p:cBhvr>
                                      <p:to>
                                        <p:strVal val="visible"/>
                                      </p:to>
                                    </p:set>
                                    <p:animEffect transition="in" filter="box(in)">
                                      <p:cBhvr>
                                        <p:cTn id="22" dur="500"/>
                                        <p:tgtEl>
                                          <p:spTgt spid="50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animBg="1"/>
      <p:bldP spid="50180" grpId="0" animBg="1"/>
      <p:bldP spid="50181" grpId="0" animBg="1"/>
      <p:bldP spid="50182"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ChangeArrowheads="1"/>
          </p:cNvSpPr>
          <p:nvPr/>
        </p:nvSpPr>
        <p:spPr bwMode="auto">
          <a:xfrm>
            <a:off x="304800" y="2590800"/>
            <a:ext cx="8534400" cy="3975100"/>
          </a:xfrm>
          <a:prstGeom prst="rect">
            <a:avLst/>
          </a:prstGeom>
          <a:noFill/>
          <a:ln w="38100">
            <a:solidFill>
              <a:schemeClr val="tx1"/>
            </a:solidFill>
            <a:miter lim="800000"/>
            <a:headEnd/>
            <a:tailEnd/>
          </a:ln>
          <a:effectLst/>
        </p:spPr>
        <p:txBody>
          <a:bodyPr>
            <a:spAutoFit/>
          </a:bodyPr>
          <a:lstStyle/>
          <a:p>
            <a:pPr>
              <a:defRPr/>
            </a:pPr>
            <a:r>
              <a:rPr lang="tr-TR" dirty="0">
                <a:latin typeface="Arial" pitchFamily="34" charset="0"/>
                <a:cs typeface="Arial" pitchFamily="34" charset="0"/>
              </a:rPr>
              <a:t>                                  </a:t>
            </a:r>
            <a:r>
              <a:rPr lang="tr-TR" sz="3600" b="1" u="sng" dirty="0">
                <a:solidFill>
                  <a:srgbClr val="FF0000"/>
                </a:solidFill>
                <a:effectLst>
                  <a:outerShdw blurRad="38100" dist="38100" dir="2700000" algn="tl">
                    <a:srgbClr val="000000"/>
                  </a:outerShdw>
                </a:effectLst>
                <a:latin typeface="Arial" pitchFamily="34" charset="0"/>
                <a:cs typeface="Arial" pitchFamily="34" charset="0"/>
              </a:rPr>
              <a:t>I.İNÖNÜ SAVAŞI</a:t>
            </a:r>
            <a:r>
              <a:rPr lang="tr-TR" sz="3600" b="1" u="sng" dirty="0">
                <a:effectLst>
                  <a:outerShdw blurRad="38100" dist="38100" dir="2700000" algn="tl">
                    <a:srgbClr val="FFFFFF"/>
                  </a:outerShdw>
                </a:effectLst>
                <a:latin typeface="Arial" pitchFamily="34" charset="0"/>
                <a:cs typeface="Arial" pitchFamily="34" charset="0"/>
              </a:rPr>
              <a:t>  </a:t>
            </a:r>
            <a:endParaRPr lang="tr-TR" sz="3600" b="1" dirty="0">
              <a:effectLst>
                <a:outerShdw blurRad="38100" dist="38100" dir="2700000" algn="tl">
                  <a:srgbClr val="FFFFFF"/>
                </a:outerShdw>
              </a:effectLst>
              <a:latin typeface="Arial" pitchFamily="34" charset="0"/>
              <a:cs typeface="Arial" pitchFamily="34" charset="0"/>
            </a:endParaRPr>
          </a:p>
          <a:p>
            <a:pPr>
              <a:defRPr/>
            </a:pPr>
            <a:r>
              <a:rPr lang="tr-TR" sz="3600" b="1" dirty="0">
                <a:effectLst>
                  <a:outerShdw blurRad="38100" dist="38100" dir="2700000" algn="tl">
                    <a:srgbClr val="FFFFFF"/>
                  </a:outerShdw>
                </a:effectLst>
                <a:latin typeface="Arial" pitchFamily="34" charset="0"/>
                <a:cs typeface="Arial" pitchFamily="34" charset="0"/>
              </a:rPr>
              <a:t>İzmir’i işgal eden Yunanlılar, Ankara’ya  kadar olan Türk topraklarını ele geçirerek TBMM’ni dağıtmak istiyorlardı. </a:t>
            </a:r>
          </a:p>
          <a:p>
            <a:pPr>
              <a:defRPr/>
            </a:pPr>
            <a:r>
              <a:rPr lang="tr-TR" sz="3600" b="1" dirty="0">
                <a:effectLst>
                  <a:outerShdw blurRad="38100" dist="38100" dir="2700000" algn="tl">
                    <a:srgbClr val="FFFFFF"/>
                  </a:outerShdw>
                </a:effectLst>
                <a:latin typeface="Arial" pitchFamily="34" charset="0"/>
                <a:cs typeface="Arial" pitchFamily="34" charset="0"/>
              </a:rPr>
              <a:t>I. İnönü Savaşı’nı İsmet İnönü komutasındaki Türk ordusu kazandı. </a:t>
            </a:r>
          </a:p>
        </p:txBody>
      </p:sp>
      <p:pic>
        <p:nvPicPr>
          <p:cNvPr id="56323" name="Picture 4" descr="18"/>
          <p:cNvPicPr>
            <a:picLocks noChangeAspect="1" noChangeArrowheads="1"/>
          </p:cNvPicPr>
          <p:nvPr/>
        </p:nvPicPr>
        <p:blipFill>
          <a:blip r:embed="rId2" cstate="print"/>
          <a:srcRect/>
          <a:stretch>
            <a:fillRect/>
          </a:stretch>
        </p:blipFill>
        <p:spPr bwMode="auto">
          <a:xfrm>
            <a:off x="2895600" y="0"/>
            <a:ext cx="2819400" cy="2514600"/>
          </a:xfrm>
          <a:prstGeom prst="rect">
            <a:avLst/>
          </a:prstGeom>
          <a:noFill/>
          <a:ln w="9525">
            <a:noFill/>
            <a:miter lim="800000"/>
            <a:headEnd/>
            <a:tailEnd/>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304800" y="381000"/>
            <a:ext cx="8064000" cy="646331"/>
          </a:xfrm>
          <a:prstGeom prst="rect">
            <a:avLst/>
          </a:prstGeom>
          <a:noFill/>
          <a:ln w="38100">
            <a:solidFill>
              <a:schemeClr val="tx1"/>
            </a:solidFill>
            <a:miter lim="800000"/>
            <a:headEnd/>
            <a:tailEnd/>
          </a:ln>
          <a:effectLst/>
        </p:spPr>
        <p:txBody>
          <a:bodyPr>
            <a:spAutoFit/>
          </a:bodyPr>
          <a:lstStyle/>
          <a:p>
            <a:pPr>
              <a:defRPr/>
            </a:pPr>
            <a:r>
              <a:rPr lang="tr-TR" dirty="0">
                <a:latin typeface="Arial" pitchFamily="34" charset="0"/>
                <a:cs typeface="Arial" pitchFamily="34" charset="0"/>
              </a:rPr>
              <a:t>          </a:t>
            </a:r>
            <a:r>
              <a:rPr lang="tr-TR" sz="3600" b="1" dirty="0">
                <a:solidFill>
                  <a:srgbClr val="FF0000"/>
                </a:solidFill>
                <a:effectLst>
                  <a:outerShdw blurRad="38100" dist="38100" dir="2700000" algn="tl">
                    <a:srgbClr val="000000"/>
                  </a:outerShdw>
                </a:effectLst>
                <a:latin typeface="Arial" pitchFamily="34" charset="0"/>
                <a:cs typeface="Arial" pitchFamily="34" charset="0"/>
              </a:rPr>
              <a:t>I.İNÖNÜ SAVAŞININ ÖNEMİ</a:t>
            </a:r>
            <a:r>
              <a:rPr lang="tr-TR" sz="3600" b="1" u="sng" dirty="0">
                <a:effectLst>
                  <a:outerShdw blurRad="38100" dist="38100" dir="2700000" algn="tl">
                    <a:srgbClr val="FFFFFF"/>
                  </a:outerShdw>
                </a:effectLst>
                <a:latin typeface="Arial" pitchFamily="34" charset="0"/>
                <a:cs typeface="Arial" pitchFamily="34" charset="0"/>
              </a:rPr>
              <a:t>  </a:t>
            </a:r>
            <a:endParaRPr lang="tr-TR" sz="3600" b="1" dirty="0">
              <a:effectLst>
                <a:outerShdw blurRad="38100" dist="38100" dir="2700000" algn="tl">
                  <a:srgbClr val="FFFFFF"/>
                </a:outerShdw>
              </a:effectLst>
              <a:latin typeface="Arial" pitchFamily="34" charset="0"/>
              <a:cs typeface="Arial" pitchFamily="34" charset="0"/>
            </a:endParaRPr>
          </a:p>
        </p:txBody>
      </p:sp>
      <p:sp>
        <p:nvSpPr>
          <p:cNvPr id="54275" name="Rectangle 3"/>
          <p:cNvSpPr>
            <a:spLocks noChangeArrowheads="1"/>
          </p:cNvSpPr>
          <p:nvPr/>
        </p:nvSpPr>
        <p:spPr bwMode="auto">
          <a:xfrm>
            <a:off x="304800" y="1447800"/>
            <a:ext cx="8280000" cy="1744663"/>
          </a:xfrm>
          <a:prstGeom prst="rect">
            <a:avLst/>
          </a:prstGeom>
          <a:noFill/>
          <a:ln w="38100">
            <a:solidFill>
              <a:schemeClr val="tx1"/>
            </a:solidFill>
            <a:miter lim="800000"/>
            <a:headEnd/>
            <a:tailEnd/>
          </a:ln>
          <a:effectLst/>
        </p:spPr>
        <p:txBody>
          <a:bodyPr>
            <a:spAutoFit/>
          </a:bodyPr>
          <a:lstStyle/>
          <a:p>
            <a:pPr>
              <a:defRPr/>
            </a:pPr>
            <a:r>
              <a:rPr lang="tr-TR" dirty="0">
                <a:latin typeface="Arial" pitchFamily="34" charset="0"/>
                <a:cs typeface="Arial" pitchFamily="34" charset="0"/>
              </a:rPr>
              <a:t>          </a:t>
            </a:r>
            <a:endParaRPr lang="tr-TR" sz="3600" b="1" dirty="0">
              <a:effectLst>
                <a:outerShdw blurRad="38100" dist="38100" dir="2700000" algn="tl">
                  <a:srgbClr val="FFFFFF"/>
                </a:outerShdw>
              </a:effectLst>
              <a:latin typeface="Arial" pitchFamily="34" charset="0"/>
              <a:cs typeface="Arial" pitchFamily="34" charset="0"/>
            </a:endParaRPr>
          </a:p>
          <a:p>
            <a:pPr>
              <a:defRPr/>
            </a:pPr>
            <a:r>
              <a:rPr lang="tr-TR" sz="4400" b="1" dirty="0">
                <a:effectLst>
                  <a:outerShdw blurRad="38100" dist="38100" dir="2700000" algn="tl">
                    <a:srgbClr val="FFFFFF"/>
                  </a:outerShdw>
                </a:effectLst>
                <a:latin typeface="Arial" pitchFamily="34" charset="0"/>
                <a:cs typeface="Arial" pitchFamily="34" charset="0"/>
              </a:rPr>
              <a:t>1-) Halkın TBMM’ye ve Türk</a:t>
            </a:r>
          </a:p>
          <a:p>
            <a:pPr>
              <a:defRPr/>
            </a:pPr>
            <a:r>
              <a:rPr lang="tr-TR" sz="4400" b="1" dirty="0">
                <a:effectLst>
                  <a:outerShdw blurRad="38100" dist="38100" dir="2700000" algn="tl">
                    <a:srgbClr val="FFFFFF"/>
                  </a:outerShdw>
                </a:effectLst>
                <a:latin typeface="Arial" pitchFamily="34" charset="0"/>
                <a:cs typeface="Arial" pitchFamily="34" charset="0"/>
              </a:rPr>
              <a:t>    ordusuna güveni arttı. </a:t>
            </a:r>
          </a:p>
        </p:txBody>
      </p:sp>
      <p:sp>
        <p:nvSpPr>
          <p:cNvPr id="54276" name="Rectangle 4"/>
          <p:cNvSpPr>
            <a:spLocks noChangeArrowheads="1"/>
          </p:cNvSpPr>
          <p:nvPr/>
        </p:nvSpPr>
        <p:spPr bwMode="auto">
          <a:xfrm>
            <a:off x="304800" y="3581400"/>
            <a:ext cx="8388000" cy="2139950"/>
          </a:xfrm>
          <a:prstGeom prst="rect">
            <a:avLst/>
          </a:prstGeom>
          <a:noFill/>
          <a:ln w="38100">
            <a:solidFill>
              <a:schemeClr val="tx1"/>
            </a:solidFill>
            <a:miter lim="800000"/>
            <a:headEnd/>
            <a:tailEnd/>
          </a:ln>
          <a:effectLst/>
        </p:spPr>
        <p:txBody>
          <a:bodyPr>
            <a:spAutoFit/>
          </a:bodyPr>
          <a:lstStyle/>
          <a:p>
            <a:pPr>
              <a:defRPr/>
            </a:pPr>
            <a:r>
              <a:rPr lang="tr-TR" sz="4400" b="1" dirty="0">
                <a:effectLst>
                  <a:outerShdw blurRad="38100" dist="38100" dir="2700000" algn="tl">
                    <a:srgbClr val="FFFFFF"/>
                  </a:outerShdw>
                </a:effectLst>
                <a:latin typeface="Arial" pitchFamily="34" charset="0"/>
                <a:cs typeface="Arial" pitchFamily="34" charset="0"/>
              </a:rPr>
              <a:t>2-) Halkın Milli Mücadele’nin</a:t>
            </a:r>
          </a:p>
          <a:p>
            <a:pPr>
              <a:defRPr/>
            </a:pPr>
            <a:r>
              <a:rPr lang="tr-TR" sz="4400" b="1" dirty="0">
                <a:effectLst>
                  <a:outerShdw blurRad="38100" dist="38100" dir="2700000" algn="tl">
                    <a:srgbClr val="FFFFFF"/>
                  </a:outerShdw>
                </a:effectLst>
                <a:latin typeface="Arial" pitchFamily="34" charset="0"/>
                <a:cs typeface="Arial" pitchFamily="34" charset="0"/>
              </a:rPr>
              <a:t>    kazanılacağına olan inancı</a:t>
            </a:r>
          </a:p>
          <a:p>
            <a:pPr>
              <a:defRPr/>
            </a:pPr>
            <a:r>
              <a:rPr lang="tr-TR" sz="4400" b="1" dirty="0">
                <a:effectLst>
                  <a:outerShdw blurRad="38100" dist="38100" dir="2700000" algn="tl">
                    <a:srgbClr val="FFFFFF"/>
                  </a:outerShdw>
                </a:effectLst>
                <a:latin typeface="Arial" pitchFamily="34" charset="0"/>
                <a:cs typeface="Arial" pitchFamily="34" charset="0"/>
              </a:rPr>
              <a:t>    güçlendi.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4275"/>
                                        </p:tgtEl>
                                        <p:attrNameLst>
                                          <p:attrName>style.visibility</p:attrName>
                                        </p:attrNameLst>
                                      </p:cBhvr>
                                      <p:to>
                                        <p:strVal val="visible"/>
                                      </p:to>
                                    </p:set>
                                    <p:animEffect transition="in" filter="box(in)">
                                      <p:cBhvr>
                                        <p:cTn id="7" dur="500"/>
                                        <p:tgtEl>
                                          <p:spTgt spid="5427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4276"/>
                                        </p:tgtEl>
                                        <p:attrNameLst>
                                          <p:attrName>style.visibility</p:attrName>
                                        </p:attrNameLst>
                                      </p:cBhvr>
                                      <p:to>
                                        <p:strVal val="visible"/>
                                      </p:to>
                                    </p:set>
                                    <p:animEffect transition="in" filter="box(in)">
                                      <p:cBhvr>
                                        <p:cTn id="12" dur="500"/>
                                        <p:tgtEl>
                                          <p:spTgt spid="54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animBg="1"/>
      <p:bldP spid="54276"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228600" y="533400"/>
            <a:ext cx="8534400" cy="5073650"/>
          </a:xfrm>
          <a:prstGeom prst="rect">
            <a:avLst/>
          </a:prstGeom>
          <a:noFill/>
          <a:ln w="38100">
            <a:solidFill>
              <a:schemeClr val="tx1"/>
            </a:solidFill>
            <a:miter lim="800000"/>
            <a:headEnd/>
            <a:tailEnd/>
          </a:ln>
          <a:effectLst/>
        </p:spPr>
        <p:txBody>
          <a:bodyPr>
            <a:spAutoFit/>
          </a:bodyPr>
          <a:lstStyle/>
          <a:p>
            <a:pPr>
              <a:defRPr/>
            </a:pPr>
            <a:r>
              <a:rPr lang="tr-TR" dirty="0"/>
              <a:t>                                </a:t>
            </a:r>
            <a:r>
              <a:rPr lang="tr-TR" sz="3600" b="1" u="sng" dirty="0">
                <a:solidFill>
                  <a:srgbClr val="FF0000"/>
                </a:solidFill>
                <a:effectLst>
                  <a:outerShdw blurRad="38100" dist="38100" dir="2700000" algn="tl">
                    <a:srgbClr val="000000"/>
                  </a:outerShdw>
                </a:effectLst>
                <a:latin typeface="Arial" pitchFamily="34" charset="0"/>
                <a:cs typeface="Arial" pitchFamily="34" charset="0"/>
              </a:rPr>
              <a:t>II. İNÖNÜ SAVAŞI</a:t>
            </a:r>
            <a:r>
              <a:rPr lang="tr-TR" sz="3600" b="1" u="sng" dirty="0">
                <a:effectLst>
                  <a:outerShdw blurRad="38100" dist="38100" dir="2700000" algn="tl">
                    <a:srgbClr val="FFFFFF"/>
                  </a:outerShdw>
                </a:effectLst>
                <a:latin typeface="Arial" pitchFamily="34" charset="0"/>
                <a:cs typeface="Arial" pitchFamily="34" charset="0"/>
              </a:rPr>
              <a:t>  </a:t>
            </a:r>
            <a:endParaRPr lang="tr-TR" sz="3600" b="1" dirty="0">
              <a:effectLst>
                <a:outerShdw blurRad="38100" dist="38100" dir="2700000" algn="tl">
                  <a:srgbClr val="FFFFFF"/>
                </a:outerShdw>
              </a:effectLst>
              <a:latin typeface="Arial" pitchFamily="34" charset="0"/>
              <a:cs typeface="Arial" pitchFamily="34" charset="0"/>
            </a:endParaRPr>
          </a:p>
          <a:p>
            <a:pPr>
              <a:defRPr/>
            </a:pPr>
            <a:r>
              <a:rPr lang="tr-TR" sz="3600" b="1" dirty="0">
                <a:effectLst>
                  <a:outerShdw blurRad="38100" dist="38100" dir="2700000" algn="tl">
                    <a:srgbClr val="FFFFFF"/>
                  </a:outerShdw>
                </a:effectLst>
                <a:latin typeface="Arial" pitchFamily="34" charset="0"/>
                <a:cs typeface="Arial" pitchFamily="34" charset="0"/>
              </a:rPr>
              <a:t> I.İnönü Savaşı’nda isteklerine</a:t>
            </a:r>
          </a:p>
          <a:p>
            <a:pPr>
              <a:defRPr/>
            </a:pPr>
            <a:r>
              <a:rPr lang="tr-TR" sz="3600" b="1" dirty="0">
                <a:effectLst>
                  <a:outerShdw blurRad="38100" dist="38100" dir="2700000" algn="tl">
                    <a:srgbClr val="FFFFFF"/>
                  </a:outerShdw>
                </a:effectLst>
                <a:latin typeface="Arial" pitchFamily="34" charset="0"/>
                <a:cs typeface="Arial" pitchFamily="34" charset="0"/>
              </a:rPr>
              <a:t>ulaşamayan Yunanlılar yeni bir saldırıya geçtiler.</a:t>
            </a:r>
          </a:p>
          <a:p>
            <a:pPr>
              <a:defRPr/>
            </a:pPr>
            <a:r>
              <a:rPr lang="tr-TR" sz="3600" b="1" dirty="0">
                <a:effectLst>
                  <a:outerShdw blurRad="38100" dist="38100" dir="2700000" algn="tl">
                    <a:srgbClr val="FFFFFF"/>
                  </a:outerShdw>
                </a:effectLst>
                <a:latin typeface="Arial" pitchFamily="34" charset="0"/>
                <a:cs typeface="Arial" pitchFamily="34" charset="0"/>
              </a:rPr>
              <a:t>II. İnönü Savaşı da İsmet İnönü komutasındaki Türk ordusunun başarısı ile sonuçlandı. </a:t>
            </a:r>
          </a:p>
          <a:p>
            <a:pPr>
              <a:defRPr/>
            </a:pPr>
            <a:r>
              <a:rPr lang="tr-TR" sz="3600" b="1" dirty="0">
                <a:effectLst>
                  <a:outerShdw blurRad="38100" dist="38100" dir="2700000" algn="tl">
                    <a:srgbClr val="FFFFFF"/>
                  </a:outerShdw>
                </a:effectLst>
                <a:latin typeface="Arial" pitchFamily="34" charset="0"/>
                <a:cs typeface="Arial" pitchFamily="34" charset="0"/>
              </a:rPr>
              <a:t>Türk halkının Türk ordusuna desteği daha da arttı.</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ChangeArrowheads="1"/>
          </p:cNvSpPr>
          <p:nvPr/>
        </p:nvSpPr>
        <p:spPr bwMode="auto">
          <a:xfrm>
            <a:off x="381000" y="381000"/>
            <a:ext cx="8229600" cy="646331"/>
          </a:xfrm>
          <a:prstGeom prst="rect">
            <a:avLst/>
          </a:prstGeom>
          <a:noFill/>
          <a:ln w="38100">
            <a:solidFill>
              <a:schemeClr val="tx1"/>
            </a:solidFill>
            <a:miter lim="800000"/>
            <a:headEnd/>
            <a:tailEnd/>
          </a:ln>
          <a:effectLst/>
        </p:spPr>
        <p:txBody>
          <a:bodyPr>
            <a:spAutoFit/>
          </a:bodyPr>
          <a:lstStyle/>
          <a:p>
            <a:pPr>
              <a:defRPr/>
            </a:pPr>
            <a:r>
              <a:rPr lang="tr-TR" dirty="0"/>
              <a:t>   </a:t>
            </a:r>
            <a:r>
              <a:rPr lang="tr-TR" sz="3600" b="1" dirty="0">
                <a:solidFill>
                  <a:srgbClr val="FF0000"/>
                </a:solidFill>
                <a:effectLst>
                  <a:outerShdw blurRad="38100" dist="38100" dir="2700000" algn="tl">
                    <a:srgbClr val="000000"/>
                  </a:outerShdw>
                </a:effectLst>
                <a:latin typeface="Arial" pitchFamily="34" charset="0"/>
                <a:cs typeface="Arial" pitchFamily="34" charset="0"/>
              </a:rPr>
              <a:t>SAKARYA MEYDAN MUHAREBESİ</a:t>
            </a:r>
          </a:p>
        </p:txBody>
      </p:sp>
      <p:sp>
        <p:nvSpPr>
          <p:cNvPr id="55300" name="Rectangle 4"/>
          <p:cNvSpPr>
            <a:spLocks noChangeArrowheads="1"/>
          </p:cNvSpPr>
          <p:nvPr/>
        </p:nvSpPr>
        <p:spPr bwMode="auto">
          <a:xfrm>
            <a:off x="304800" y="1295400"/>
            <a:ext cx="8534400" cy="5003800"/>
          </a:xfrm>
          <a:prstGeom prst="rect">
            <a:avLst/>
          </a:prstGeom>
          <a:noFill/>
          <a:ln w="38100">
            <a:solidFill>
              <a:schemeClr val="tx1"/>
            </a:solidFill>
            <a:miter lim="800000"/>
            <a:headEnd/>
            <a:tailEnd/>
          </a:ln>
          <a:effectLst/>
        </p:spPr>
        <p:txBody>
          <a:bodyPr>
            <a:spAutoFit/>
          </a:bodyPr>
          <a:lstStyle/>
          <a:p>
            <a:pPr>
              <a:defRPr/>
            </a:pPr>
            <a:r>
              <a:rPr lang="tr-TR" sz="3200" b="1" dirty="0">
                <a:effectLst>
                  <a:outerShdw blurRad="38100" dist="38100" dir="2700000" algn="tl">
                    <a:srgbClr val="FFFFFF"/>
                  </a:outerShdw>
                </a:effectLst>
                <a:latin typeface="Arial" pitchFamily="34" charset="0"/>
                <a:cs typeface="Arial" pitchFamily="34" charset="0"/>
              </a:rPr>
              <a:t>İnönü savaşlarında yenilen Yunanlılar, tüm güçleri ile saldırıya geçti. </a:t>
            </a:r>
            <a:r>
              <a:rPr lang="tr-TR" sz="3200" b="1" dirty="0">
                <a:solidFill>
                  <a:srgbClr val="FF0000"/>
                </a:solidFill>
                <a:effectLst>
                  <a:outerShdw blurRad="38100" dist="38100" dir="2700000" algn="tl">
                    <a:srgbClr val="000000"/>
                  </a:outerShdw>
                </a:effectLst>
                <a:latin typeface="Arial" pitchFamily="34" charset="0"/>
                <a:cs typeface="Arial" pitchFamily="34" charset="0"/>
              </a:rPr>
              <a:t>Afyon, Eskişehir,Kütahya’yı</a:t>
            </a:r>
            <a:r>
              <a:rPr lang="tr-TR" sz="3200" b="1" dirty="0">
                <a:effectLst>
                  <a:outerShdw blurRad="38100" dist="38100" dir="2700000" algn="tl">
                    <a:srgbClr val="FFFFFF"/>
                  </a:outerShdw>
                </a:effectLst>
                <a:latin typeface="Arial" pitchFamily="34" charset="0"/>
                <a:cs typeface="Arial" pitchFamily="34" charset="0"/>
              </a:rPr>
              <a:t> işgal ettiler. TBMM, Mustafa Kemal Paşa’yı başkomutanlığa getirdi. Mustafa Kemal Paşa “Vatanın her karış toprağı Türk kanıyla ıslanmadıkça terk olunamaz.Kesin olarak gerekmedikçe küçük bir tepecik bile terk edilmeyecektir.” diyerek Türk tarafının savaş planını ortaya koydu.</a:t>
            </a:r>
            <a:r>
              <a:rPr lang="tr-TR" sz="3200" dirty="0">
                <a:latin typeface="Arial" pitchFamily="34" charset="0"/>
                <a:cs typeface="Arial" pitchFamily="34" charset="0"/>
              </a:rPr>
              <a:t> </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ChangeArrowheads="1"/>
          </p:cNvSpPr>
          <p:nvPr/>
        </p:nvSpPr>
        <p:spPr bwMode="auto">
          <a:xfrm>
            <a:off x="304800" y="762000"/>
            <a:ext cx="8534400" cy="4524375"/>
          </a:xfrm>
          <a:prstGeom prst="rect">
            <a:avLst/>
          </a:prstGeom>
          <a:noFill/>
          <a:ln w="38100">
            <a:solidFill>
              <a:schemeClr val="tx1"/>
            </a:solidFill>
            <a:miter lim="800000"/>
            <a:headEnd/>
            <a:tailEnd/>
          </a:ln>
          <a:effectLst/>
        </p:spPr>
        <p:txBody>
          <a:bodyPr>
            <a:spAutoFit/>
          </a:bodyPr>
          <a:lstStyle/>
          <a:p>
            <a:pPr>
              <a:defRPr/>
            </a:pPr>
            <a:r>
              <a:rPr lang="tr-TR" sz="3600" b="1" dirty="0">
                <a:effectLst>
                  <a:outerShdw blurRad="38100" dist="38100" dir="2700000" algn="tl">
                    <a:srgbClr val="FFFFFF"/>
                  </a:outerShdw>
                </a:effectLst>
                <a:latin typeface="Arial" pitchFamily="34" charset="0"/>
                <a:cs typeface="Arial" pitchFamily="34" charset="0"/>
              </a:rPr>
              <a:t>Türk subay ve askerleri vatanın her karış toprağını canları pahasına  savundu. Mustafa Kemal’in üstün komutanlığı sayesinde savaş kazanıldı.</a:t>
            </a:r>
          </a:p>
          <a:p>
            <a:pPr>
              <a:defRPr/>
            </a:pPr>
            <a:r>
              <a:rPr lang="tr-TR" sz="3600" b="1" dirty="0">
                <a:effectLst>
                  <a:outerShdw blurRad="38100" dist="38100" dir="2700000" algn="tl">
                    <a:srgbClr val="FFFFFF"/>
                  </a:outerShdw>
                </a:effectLst>
                <a:latin typeface="Arial" pitchFamily="34" charset="0"/>
                <a:cs typeface="Arial" pitchFamily="34" charset="0"/>
              </a:rPr>
              <a:t>Sakarya Meydan Muharebesi sonunda </a:t>
            </a:r>
            <a:r>
              <a:rPr lang="tr-TR" sz="3600" b="1" dirty="0">
                <a:latin typeface="Arial" pitchFamily="34" charset="0"/>
                <a:cs typeface="Arial" pitchFamily="34" charset="0"/>
              </a:rPr>
              <a:t>Mustafa Kemal Paşa’ya </a:t>
            </a:r>
            <a:r>
              <a:rPr lang="tr-TR" sz="3600" b="1" dirty="0">
                <a:solidFill>
                  <a:srgbClr val="FF0000"/>
                </a:solidFill>
                <a:effectLst>
                  <a:outerShdw blurRad="38100" dist="38100" dir="2700000" algn="tl">
                    <a:srgbClr val="000000"/>
                  </a:outerShdw>
                </a:effectLst>
                <a:latin typeface="Arial" pitchFamily="34" charset="0"/>
                <a:cs typeface="Arial" pitchFamily="34" charset="0"/>
              </a:rPr>
              <a:t>“Gazi”</a:t>
            </a:r>
            <a:r>
              <a:rPr lang="tr-TR" sz="3600" b="1" dirty="0">
                <a:solidFill>
                  <a:schemeClr val="accent2"/>
                </a:solidFill>
                <a:effectLst>
                  <a:outerShdw blurRad="38100" dist="38100" dir="2700000" algn="tl">
                    <a:srgbClr val="000000"/>
                  </a:outerShdw>
                </a:effectLst>
                <a:latin typeface="Arial" pitchFamily="34" charset="0"/>
                <a:cs typeface="Arial" pitchFamily="34" charset="0"/>
              </a:rPr>
              <a:t> </a:t>
            </a:r>
            <a:r>
              <a:rPr lang="tr-TR" sz="3600" b="1" dirty="0">
                <a:latin typeface="Arial" pitchFamily="34" charset="0"/>
                <a:cs typeface="Arial" pitchFamily="34" charset="0"/>
              </a:rPr>
              <a:t>unvanı ve </a:t>
            </a:r>
            <a:r>
              <a:rPr lang="tr-TR" sz="3600" b="1" dirty="0">
                <a:solidFill>
                  <a:srgbClr val="FF0000"/>
                </a:solidFill>
                <a:latin typeface="Arial" pitchFamily="34" charset="0"/>
                <a:cs typeface="Arial" pitchFamily="34" charset="0"/>
              </a:rPr>
              <a:t>‘’ Mareşallik ‘’</a:t>
            </a:r>
            <a:r>
              <a:rPr lang="tr-TR" sz="3600" b="1" dirty="0">
                <a:latin typeface="Arial" pitchFamily="34" charset="0"/>
                <a:cs typeface="Arial" pitchFamily="34" charset="0"/>
              </a:rPr>
              <a:t> rütbesi verildi.</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228600" y="381000"/>
            <a:ext cx="8610600" cy="1104900"/>
          </a:xfrm>
          <a:prstGeom prst="rect">
            <a:avLst/>
          </a:prstGeom>
          <a:noFill/>
          <a:ln w="38100">
            <a:solidFill>
              <a:schemeClr val="tx1"/>
            </a:solidFill>
            <a:miter lim="800000"/>
            <a:headEnd/>
            <a:tailEnd/>
          </a:ln>
          <a:effectLst/>
        </p:spPr>
        <p:txBody>
          <a:bodyPr>
            <a:spAutoFit/>
          </a:bodyPr>
          <a:lstStyle/>
          <a:p>
            <a:pPr>
              <a:defRPr/>
            </a:pPr>
            <a:r>
              <a:rPr lang="tr-TR" dirty="0"/>
              <a:t>           </a:t>
            </a:r>
            <a:r>
              <a:rPr lang="tr-TR" sz="3200" b="1" dirty="0">
                <a:solidFill>
                  <a:srgbClr val="FF0000"/>
                </a:solidFill>
                <a:effectLst>
                  <a:outerShdw blurRad="38100" dist="38100" dir="2700000" algn="tl">
                    <a:srgbClr val="000000"/>
                  </a:outerShdw>
                </a:effectLst>
                <a:latin typeface="Arial" pitchFamily="34" charset="0"/>
                <a:cs typeface="Arial" pitchFamily="34" charset="0"/>
              </a:rPr>
              <a:t>BÜYÜK TAARRUZ VE BAŞKUMANDAN</a:t>
            </a:r>
          </a:p>
          <a:p>
            <a:pPr>
              <a:defRPr/>
            </a:pPr>
            <a:r>
              <a:rPr lang="tr-TR" sz="3200" b="1" dirty="0">
                <a:solidFill>
                  <a:srgbClr val="FF0000"/>
                </a:solidFill>
                <a:effectLst>
                  <a:outerShdw blurRad="38100" dist="38100" dir="2700000" algn="tl">
                    <a:srgbClr val="000000"/>
                  </a:outerShdw>
                </a:effectLst>
                <a:latin typeface="Arial" pitchFamily="34" charset="0"/>
                <a:cs typeface="Arial" pitchFamily="34" charset="0"/>
              </a:rPr>
              <a:t>          MEYDAN MUHAREBESİ</a:t>
            </a:r>
          </a:p>
        </p:txBody>
      </p:sp>
      <p:sp>
        <p:nvSpPr>
          <p:cNvPr id="53251" name="Rectangle 3"/>
          <p:cNvSpPr>
            <a:spLocks noChangeArrowheads="1"/>
          </p:cNvSpPr>
          <p:nvPr/>
        </p:nvSpPr>
        <p:spPr bwMode="auto">
          <a:xfrm>
            <a:off x="228600" y="1752600"/>
            <a:ext cx="8534400" cy="4029075"/>
          </a:xfrm>
          <a:prstGeom prst="rect">
            <a:avLst/>
          </a:prstGeom>
          <a:noFill/>
          <a:ln w="38100">
            <a:solidFill>
              <a:schemeClr val="tx1"/>
            </a:solidFill>
            <a:miter lim="800000"/>
            <a:headEnd/>
            <a:tailEnd/>
          </a:ln>
          <a:effectLst/>
        </p:spPr>
        <p:txBody>
          <a:bodyPr>
            <a:spAutoFit/>
          </a:bodyPr>
          <a:lstStyle/>
          <a:p>
            <a:pPr>
              <a:defRPr/>
            </a:pPr>
            <a:r>
              <a:rPr lang="tr-TR" sz="3200" b="1" dirty="0">
                <a:effectLst>
                  <a:outerShdw blurRad="38100" dist="38100" dir="2700000" algn="tl">
                    <a:srgbClr val="FFFFFF"/>
                  </a:outerShdw>
                </a:effectLst>
                <a:latin typeface="Arial" pitchFamily="34" charset="0"/>
                <a:cs typeface="Arial" pitchFamily="34" charset="0"/>
              </a:rPr>
              <a:t>Türk ordusunun başarılarından sonra düşmanları yurttan atılacağına inancı iyice artmıştı.Ordunun eksiklerinin giderilmesinden sonra, 26 Ağustos 1922 günü Kocatepe’de top gürültüleriyle Türk ordusu saldırıya başladı. Yunan işgali altında olan yerler birer birer geri</a:t>
            </a:r>
          </a:p>
          <a:p>
            <a:pPr>
              <a:defRPr/>
            </a:pPr>
            <a:r>
              <a:rPr lang="tr-TR" sz="3200" b="1" dirty="0">
                <a:effectLst>
                  <a:outerShdw blurRad="38100" dist="38100" dir="2700000" algn="tl">
                    <a:srgbClr val="FFFFFF"/>
                  </a:outerShdw>
                </a:effectLst>
                <a:latin typeface="Arial" pitchFamily="34" charset="0"/>
                <a:cs typeface="Arial" pitchFamily="34" charset="0"/>
              </a:rPr>
              <a:t>alındı.</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ChangeArrowheads="1"/>
          </p:cNvSpPr>
          <p:nvPr/>
        </p:nvSpPr>
        <p:spPr bwMode="auto">
          <a:xfrm>
            <a:off x="228600" y="685800"/>
            <a:ext cx="8534400" cy="3975100"/>
          </a:xfrm>
          <a:prstGeom prst="rect">
            <a:avLst/>
          </a:prstGeom>
          <a:noFill/>
          <a:ln w="38100">
            <a:solidFill>
              <a:schemeClr val="tx1"/>
            </a:solidFill>
            <a:miter lim="800000"/>
            <a:headEnd/>
            <a:tailEnd/>
          </a:ln>
          <a:effectLst/>
        </p:spPr>
        <p:txBody>
          <a:bodyPr>
            <a:spAutoFit/>
          </a:bodyPr>
          <a:lstStyle/>
          <a:p>
            <a:pPr>
              <a:defRPr/>
            </a:pPr>
            <a:r>
              <a:rPr lang="tr-TR" dirty="0"/>
              <a:t> </a:t>
            </a:r>
            <a:r>
              <a:rPr lang="tr-TR" sz="3600" b="1" dirty="0">
                <a:effectLst>
                  <a:outerShdw blurRad="38100" dist="38100" dir="2700000" algn="tl">
                    <a:srgbClr val="FFFFFF"/>
                  </a:outerShdw>
                </a:effectLst>
                <a:latin typeface="Arial" pitchFamily="34" charset="0"/>
                <a:cs typeface="Arial" pitchFamily="34" charset="0"/>
              </a:rPr>
              <a:t>Başkomutan Mustafa Kemal Paşa ordulara “Ordular! İlk hedefiniz Akdeniz’dir. İleri!” emrini verdi. Başkumandan Meydan Muharebesinden sonra Batı Anadolu’nun tamamı Yunan</a:t>
            </a:r>
          </a:p>
          <a:p>
            <a:pPr>
              <a:defRPr/>
            </a:pPr>
            <a:r>
              <a:rPr lang="tr-TR" sz="3600" b="1" dirty="0">
                <a:effectLst>
                  <a:outerShdw blurRad="38100" dist="38100" dir="2700000" algn="tl">
                    <a:srgbClr val="FFFFFF"/>
                  </a:outerShdw>
                </a:effectLst>
                <a:latin typeface="Arial" pitchFamily="34" charset="0"/>
                <a:cs typeface="Arial" pitchFamily="34" charset="0"/>
              </a:rPr>
              <a:t>işgalinden kurtarıldı.</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2"/>
          <p:cNvSpPr txBox="1">
            <a:spLocks noChangeArrowheads="1"/>
          </p:cNvSpPr>
          <p:nvPr/>
        </p:nvSpPr>
        <p:spPr bwMode="auto">
          <a:xfrm>
            <a:off x="762000" y="304800"/>
            <a:ext cx="7315200" cy="977900"/>
          </a:xfrm>
          <a:prstGeom prst="rect">
            <a:avLst/>
          </a:prstGeom>
          <a:solidFill>
            <a:srgbClr val="00FF00">
              <a:alpha val="47058"/>
            </a:srgbClr>
          </a:solidFill>
          <a:ln w="63500">
            <a:solidFill>
              <a:schemeClr val="tx1"/>
            </a:solidFill>
            <a:miter lim="800000"/>
            <a:headEnd/>
            <a:tailEnd/>
          </a:ln>
        </p:spPr>
        <p:txBody>
          <a:bodyPr>
            <a:spAutoFit/>
          </a:bodyPr>
          <a:lstStyle/>
          <a:p>
            <a:r>
              <a:rPr lang="tr-TR" sz="5400" b="1">
                <a:solidFill>
                  <a:srgbClr val="FF0000"/>
                </a:solidFill>
                <a:latin typeface="Comic Sans MS" pitchFamily="66" charset="0"/>
              </a:rPr>
              <a:t>      </a:t>
            </a:r>
            <a:r>
              <a:rPr lang="tr-TR" sz="3600" b="1">
                <a:latin typeface="Comic Sans MS" pitchFamily="66" charset="0"/>
              </a:rPr>
              <a:t>BATI CEPHESİ</a:t>
            </a:r>
            <a:r>
              <a:rPr lang="tr-TR" sz="3600">
                <a:solidFill>
                  <a:srgbClr val="FF0000"/>
                </a:solidFill>
                <a:latin typeface="Comic Sans MS" pitchFamily="66" charset="0"/>
              </a:rPr>
              <a:t> </a:t>
            </a:r>
          </a:p>
        </p:txBody>
      </p:sp>
      <p:pic>
        <p:nvPicPr>
          <p:cNvPr id="54275" name="Picture 3" descr="turkiye-haritasi"/>
          <p:cNvPicPr>
            <a:picLocks noChangeAspect="1" noChangeArrowheads="1"/>
          </p:cNvPicPr>
          <p:nvPr/>
        </p:nvPicPr>
        <p:blipFill>
          <a:blip r:embed="rId2" cstate="print"/>
          <a:srcRect/>
          <a:stretch>
            <a:fillRect/>
          </a:stretch>
        </p:blipFill>
        <p:spPr bwMode="auto">
          <a:xfrm>
            <a:off x="457200" y="1600200"/>
            <a:ext cx="8382000" cy="4419600"/>
          </a:xfrm>
          <a:prstGeom prst="rect">
            <a:avLst/>
          </a:prstGeom>
        </p:spPr>
      </p:pic>
      <p:sp>
        <p:nvSpPr>
          <p:cNvPr id="54276" name="Oval 4"/>
          <p:cNvSpPr>
            <a:spLocks noChangeArrowheads="1"/>
          </p:cNvSpPr>
          <p:nvPr/>
        </p:nvSpPr>
        <p:spPr bwMode="auto">
          <a:xfrm>
            <a:off x="533400" y="3505200"/>
            <a:ext cx="1447800" cy="1143000"/>
          </a:xfrm>
          <a:prstGeom prst="ellipse">
            <a:avLst/>
          </a:prstGeom>
          <a:noFill/>
          <a:ln w="63500">
            <a:solidFill>
              <a:srgbClr val="FF0000"/>
            </a:solidFill>
            <a:round/>
            <a:headEnd/>
            <a:tailEnd/>
          </a:ln>
        </p:spPr>
        <p:txBody>
          <a:bodyPr/>
          <a:lstStyle/>
          <a:p>
            <a:endParaRPr lang="tr-TR"/>
          </a:p>
        </p:txBody>
      </p:sp>
      <p:pic>
        <p:nvPicPr>
          <p:cNvPr id="112642" name="Picture 2" descr="http://www.hareketligifler.net/data/media/770/yunanistan-bayragi-hareketli-resim-0011.gif"/>
          <p:cNvPicPr>
            <a:picLocks noChangeAspect="1" noChangeArrowheads="1" noCrop="1"/>
          </p:cNvPicPr>
          <p:nvPr/>
        </p:nvPicPr>
        <p:blipFill>
          <a:blip r:embed="rId3" cstate="print"/>
          <a:srcRect/>
          <a:stretch>
            <a:fillRect/>
          </a:stretch>
        </p:blipFill>
        <p:spPr bwMode="auto">
          <a:xfrm>
            <a:off x="611560" y="3573016"/>
            <a:ext cx="1457325" cy="933450"/>
          </a:xfrm>
          <a:prstGeom prst="rect">
            <a:avLst/>
          </a:prstGeom>
          <a:noFill/>
        </p:spPr>
      </p:pic>
      <p:pic>
        <p:nvPicPr>
          <p:cNvPr id="7" name="Picture 6" descr="http://gebzekulturhaber.com/images/turkbayragi.gif"/>
          <p:cNvPicPr>
            <a:picLocks noChangeAspect="1" noChangeArrowheads="1" noCrop="1"/>
          </p:cNvPicPr>
          <p:nvPr/>
        </p:nvPicPr>
        <p:blipFill>
          <a:blip r:embed="rId4" cstate="print"/>
          <a:srcRect/>
          <a:stretch>
            <a:fillRect/>
          </a:stretch>
        </p:blipFill>
        <p:spPr bwMode="auto">
          <a:xfrm>
            <a:off x="467544" y="3429000"/>
            <a:ext cx="1819275" cy="13430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nodeType="clickEffect">
                                  <p:stCondLst>
                                    <p:cond delay="0"/>
                                  </p:stCondLst>
                                  <p:childTnLst>
                                    <p:animEffect transition="out" filter="box(in)">
                                      <p:cBhvr>
                                        <p:cTn id="6" dur="500"/>
                                        <p:tgtEl>
                                          <p:spTgt spid="112642"/>
                                        </p:tgtEl>
                                      </p:cBhvr>
                                    </p:animEffect>
                                    <p:set>
                                      <p:cBhvr>
                                        <p:cTn id="7" dur="1" fill="hold">
                                          <p:stCondLst>
                                            <p:cond delay="499"/>
                                          </p:stCondLst>
                                        </p:cTn>
                                        <p:tgtEl>
                                          <p:spTgt spid="112642"/>
                                        </p:tgtEl>
                                        <p:attrNameLst>
                                          <p:attrName>style.visibility</p:attrName>
                                        </p:attrNameLst>
                                      </p:cBhvr>
                                      <p:to>
                                        <p:strVal val="hidden"/>
                                      </p:to>
                                    </p:se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ox(i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img10.hostingpics.net/pics/401007ab.gif"/>
          <p:cNvPicPr>
            <a:picLocks noChangeAspect="1" noChangeArrowheads="1" noCrop="1"/>
          </p:cNvPicPr>
          <p:nvPr/>
        </p:nvPicPr>
        <p:blipFill>
          <a:blip r:embed="rId2" cstate="print"/>
          <a:srcRect/>
          <a:stretch>
            <a:fillRect/>
          </a:stretch>
        </p:blipFill>
        <p:spPr bwMode="auto">
          <a:xfrm>
            <a:off x="0" y="1988840"/>
            <a:ext cx="4316878" cy="4392488"/>
          </a:xfrm>
          <a:prstGeom prst="rect">
            <a:avLst/>
          </a:prstGeom>
          <a:noFill/>
        </p:spPr>
      </p:pic>
      <p:sp>
        <p:nvSpPr>
          <p:cNvPr id="8" name="7 Köşeleri Yuvarlanmış Dikdörtgen Belirtme Çizgisi"/>
          <p:cNvSpPr/>
          <p:nvPr/>
        </p:nvSpPr>
        <p:spPr>
          <a:xfrm>
            <a:off x="2699792" y="836712"/>
            <a:ext cx="6120680" cy="1800200"/>
          </a:xfrm>
          <a:prstGeom prst="wedgeRoundRectCallout">
            <a:avLst>
              <a:gd name="adj1" fmla="val -62142"/>
              <a:gd name="adj2" fmla="val 124186"/>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r>
              <a:rPr lang="tr-TR" sz="2800" b="1" dirty="0">
                <a:solidFill>
                  <a:schemeClr val="tx1"/>
                </a:solidFill>
                <a:effectLst>
                  <a:outerShdw blurRad="38100" dist="38100" dir="2700000" algn="tl">
                    <a:srgbClr val="000000">
                      <a:alpha val="43137"/>
                    </a:srgbClr>
                  </a:outerShdw>
                </a:effectLst>
                <a:latin typeface="Arial" pitchFamily="34" charset="0"/>
                <a:cs typeface="Arial" pitchFamily="34" charset="0"/>
              </a:rPr>
              <a:t>Osmanlı Devleti zayıflarken peki sizce Avrupa'da ki ülkeler ne durumdaydı?</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2"/>
          <p:cNvSpPr txBox="1">
            <a:spLocks noChangeArrowheads="1"/>
          </p:cNvSpPr>
          <p:nvPr/>
        </p:nvSpPr>
        <p:spPr bwMode="auto">
          <a:xfrm>
            <a:off x="762000" y="304800"/>
            <a:ext cx="7315200" cy="977900"/>
          </a:xfrm>
          <a:prstGeom prst="rect">
            <a:avLst/>
          </a:prstGeom>
          <a:solidFill>
            <a:srgbClr val="00FF00">
              <a:alpha val="47058"/>
            </a:srgbClr>
          </a:solidFill>
          <a:ln w="63500">
            <a:solidFill>
              <a:schemeClr val="tx1"/>
            </a:solidFill>
            <a:miter lim="800000"/>
            <a:headEnd/>
            <a:tailEnd/>
          </a:ln>
        </p:spPr>
        <p:txBody>
          <a:bodyPr>
            <a:spAutoFit/>
          </a:bodyPr>
          <a:lstStyle/>
          <a:p>
            <a:r>
              <a:rPr lang="tr-TR" sz="5400" b="1">
                <a:solidFill>
                  <a:srgbClr val="FF0000"/>
                </a:solidFill>
                <a:latin typeface="Comic Sans MS" pitchFamily="66" charset="0"/>
              </a:rPr>
              <a:t>      </a:t>
            </a:r>
            <a:r>
              <a:rPr lang="tr-TR" sz="3600" b="1">
                <a:latin typeface="Comic Sans MS" pitchFamily="66" charset="0"/>
              </a:rPr>
              <a:t>BATI CEPHESİ</a:t>
            </a:r>
            <a:r>
              <a:rPr lang="tr-TR" sz="3600">
                <a:solidFill>
                  <a:srgbClr val="FF0000"/>
                </a:solidFill>
                <a:latin typeface="Comic Sans MS" pitchFamily="66" charset="0"/>
              </a:rPr>
              <a:t> </a:t>
            </a:r>
          </a:p>
        </p:txBody>
      </p:sp>
      <p:pic>
        <p:nvPicPr>
          <p:cNvPr id="54275" name="Picture 3" descr="turkiye-haritasi"/>
          <p:cNvPicPr>
            <a:picLocks noChangeAspect="1" noChangeArrowheads="1"/>
          </p:cNvPicPr>
          <p:nvPr/>
        </p:nvPicPr>
        <p:blipFill>
          <a:blip r:embed="rId2" cstate="print"/>
          <a:srcRect/>
          <a:stretch>
            <a:fillRect/>
          </a:stretch>
        </p:blipFill>
        <p:spPr bwMode="auto">
          <a:xfrm>
            <a:off x="457200" y="1600200"/>
            <a:ext cx="8382000" cy="4419600"/>
          </a:xfrm>
          <a:prstGeom prst="rect">
            <a:avLst/>
          </a:prstGeom>
        </p:spPr>
      </p:pic>
      <p:pic>
        <p:nvPicPr>
          <p:cNvPr id="7" name="Picture 6" descr="http://gebzekulturhaber.com/images/turkbayragi.gif"/>
          <p:cNvPicPr>
            <a:picLocks noChangeAspect="1" noChangeArrowheads="1" noCrop="1"/>
          </p:cNvPicPr>
          <p:nvPr/>
        </p:nvPicPr>
        <p:blipFill>
          <a:blip r:embed="rId3" cstate="print"/>
          <a:srcRect/>
          <a:stretch>
            <a:fillRect/>
          </a:stretch>
        </p:blipFill>
        <p:spPr bwMode="auto">
          <a:xfrm>
            <a:off x="755576" y="3284984"/>
            <a:ext cx="1819275" cy="1343026"/>
          </a:xfrm>
          <a:prstGeom prst="rect">
            <a:avLst/>
          </a:prstGeom>
          <a:noFill/>
        </p:spPr>
      </p:pic>
      <p:pic>
        <p:nvPicPr>
          <p:cNvPr id="8" name="Picture 6" descr="http://gebzekulturhaber.com/images/turkbayragi.gif"/>
          <p:cNvPicPr>
            <a:picLocks noChangeAspect="1" noChangeArrowheads="1" noCrop="1"/>
          </p:cNvPicPr>
          <p:nvPr/>
        </p:nvPicPr>
        <p:blipFill>
          <a:blip r:embed="rId3" cstate="print"/>
          <a:srcRect/>
          <a:stretch>
            <a:fillRect/>
          </a:stretch>
        </p:blipFill>
        <p:spPr bwMode="auto">
          <a:xfrm>
            <a:off x="4067944" y="4149080"/>
            <a:ext cx="1819275" cy="1343026"/>
          </a:xfrm>
          <a:prstGeom prst="rect">
            <a:avLst/>
          </a:prstGeom>
          <a:noFill/>
        </p:spPr>
      </p:pic>
      <p:pic>
        <p:nvPicPr>
          <p:cNvPr id="9" name="Picture 6" descr="http://gebzekulturhaber.com/images/turkbayragi.gif"/>
          <p:cNvPicPr>
            <a:picLocks noChangeAspect="1" noChangeArrowheads="1" noCrop="1"/>
          </p:cNvPicPr>
          <p:nvPr/>
        </p:nvPicPr>
        <p:blipFill>
          <a:blip r:embed="rId3" cstate="print"/>
          <a:srcRect/>
          <a:stretch>
            <a:fillRect/>
          </a:stretch>
        </p:blipFill>
        <p:spPr bwMode="auto">
          <a:xfrm>
            <a:off x="6516216" y="2420888"/>
            <a:ext cx="1819275" cy="1343026"/>
          </a:xfrm>
          <a:prstGeom prst="rect">
            <a:avLst/>
          </a:prstGeom>
          <a:noFill/>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5" name="Picture 3" descr="turkiye-haritasi"/>
          <p:cNvPicPr>
            <a:picLocks noChangeAspect="1" noChangeArrowheads="1"/>
          </p:cNvPicPr>
          <p:nvPr/>
        </p:nvPicPr>
        <p:blipFill>
          <a:blip r:embed="rId2" cstate="print"/>
          <a:srcRect/>
          <a:stretch>
            <a:fillRect/>
          </a:stretch>
        </p:blipFill>
        <p:spPr bwMode="auto">
          <a:xfrm>
            <a:off x="457200" y="1600200"/>
            <a:ext cx="8382000" cy="4419600"/>
          </a:xfrm>
          <a:prstGeom prst="rect">
            <a:avLst/>
          </a:prstGeom>
        </p:spPr>
      </p:pic>
      <p:pic>
        <p:nvPicPr>
          <p:cNvPr id="7" name="Picture 6" descr="http://gebzekulturhaber.com/images/turkbayragi.gif"/>
          <p:cNvPicPr>
            <a:picLocks noChangeAspect="1" noChangeArrowheads="1" noCrop="1"/>
          </p:cNvPicPr>
          <p:nvPr/>
        </p:nvPicPr>
        <p:blipFill>
          <a:blip r:embed="rId3" cstate="print"/>
          <a:srcRect/>
          <a:stretch>
            <a:fillRect/>
          </a:stretch>
        </p:blipFill>
        <p:spPr bwMode="auto">
          <a:xfrm>
            <a:off x="755576" y="3284984"/>
            <a:ext cx="1819275" cy="1343026"/>
          </a:xfrm>
          <a:prstGeom prst="rect">
            <a:avLst/>
          </a:prstGeom>
          <a:noFill/>
        </p:spPr>
      </p:pic>
      <p:pic>
        <p:nvPicPr>
          <p:cNvPr id="8" name="Picture 6" descr="http://gebzekulturhaber.com/images/turkbayragi.gif"/>
          <p:cNvPicPr>
            <a:picLocks noChangeAspect="1" noChangeArrowheads="1" noCrop="1"/>
          </p:cNvPicPr>
          <p:nvPr/>
        </p:nvPicPr>
        <p:blipFill>
          <a:blip r:embed="rId3" cstate="print"/>
          <a:srcRect/>
          <a:stretch>
            <a:fillRect/>
          </a:stretch>
        </p:blipFill>
        <p:spPr bwMode="auto">
          <a:xfrm>
            <a:off x="4067944" y="4149080"/>
            <a:ext cx="1819275" cy="1343026"/>
          </a:xfrm>
          <a:prstGeom prst="rect">
            <a:avLst/>
          </a:prstGeom>
          <a:noFill/>
        </p:spPr>
      </p:pic>
      <p:pic>
        <p:nvPicPr>
          <p:cNvPr id="9" name="Picture 6" descr="http://gebzekulturhaber.com/images/turkbayragi.gif"/>
          <p:cNvPicPr>
            <a:picLocks noChangeAspect="1" noChangeArrowheads="1" noCrop="1"/>
          </p:cNvPicPr>
          <p:nvPr/>
        </p:nvPicPr>
        <p:blipFill>
          <a:blip r:embed="rId3" cstate="print"/>
          <a:srcRect/>
          <a:stretch>
            <a:fillRect/>
          </a:stretch>
        </p:blipFill>
        <p:spPr bwMode="auto">
          <a:xfrm>
            <a:off x="6516216" y="2420888"/>
            <a:ext cx="1819275" cy="1343026"/>
          </a:xfrm>
          <a:prstGeom prst="rect">
            <a:avLst/>
          </a:prstGeom>
          <a:noFill/>
        </p:spPr>
      </p:pic>
      <p:sp>
        <p:nvSpPr>
          <p:cNvPr id="10" name="Rectangle 7"/>
          <p:cNvSpPr>
            <a:spLocks noChangeArrowheads="1"/>
          </p:cNvSpPr>
          <p:nvPr/>
        </p:nvSpPr>
        <p:spPr bwMode="auto">
          <a:xfrm>
            <a:off x="395536" y="404664"/>
            <a:ext cx="8534400" cy="1104900"/>
          </a:xfrm>
          <a:prstGeom prst="rect">
            <a:avLst/>
          </a:prstGeom>
          <a:noFill/>
          <a:ln w="38100">
            <a:solidFill>
              <a:schemeClr val="tx1"/>
            </a:solidFill>
            <a:miter lim="800000"/>
            <a:headEnd/>
            <a:tailEnd/>
          </a:ln>
          <a:effectLst/>
        </p:spPr>
        <p:txBody>
          <a:bodyPr>
            <a:spAutoFit/>
          </a:bodyPr>
          <a:lstStyle/>
          <a:p>
            <a:pPr>
              <a:defRPr/>
            </a:pPr>
            <a:r>
              <a:rPr lang="tr-TR" dirty="0"/>
              <a:t> </a:t>
            </a:r>
            <a:r>
              <a:rPr lang="tr-TR" sz="3200" b="1" dirty="0">
                <a:effectLst>
                  <a:outerShdw blurRad="38100" dist="38100" dir="2700000" algn="tl">
                    <a:srgbClr val="FFFFFF"/>
                  </a:outerShdw>
                </a:effectLst>
                <a:latin typeface="Arial" pitchFamily="34" charset="0"/>
                <a:cs typeface="Arial" pitchFamily="34" charset="0"/>
              </a:rPr>
              <a:t>Fakat hala Boğazlar,İstanbul ve Trakya</a:t>
            </a:r>
          </a:p>
          <a:p>
            <a:pPr>
              <a:defRPr/>
            </a:pPr>
            <a:r>
              <a:rPr lang="tr-TR" sz="3200" b="1" dirty="0">
                <a:effectLst>
                  <a:outerShdw blurRad="38100" dist="38100" dir="2700000" algn="tl">
                    <a:srgbClr val="FFFFFF"/>
                  </a:outerShdw>
                </a:effectLst>
                <a:latin typeface="Arial" pitchFamily="34" charset="0"/>
                <a:cs typeface="Arial" pitchFamily="34" charset="0"/>
              </a:rPr>
              <a:t>düşman işgali altındaydı.</a:t>
            </a:r>
          </a:p>
        </p:txBody>
      </p:sp>
      <p:sp>
        <p:nvSpPr>
          <p:cNvPr id="11" name="Oval 6"/>
          <p:cNvSpPr>
            <a:spLocks noChangeArrowheads="1"/>
          </p:cNvSpPr>
          <p:nvPr/>
        </p:nvSpPr>
        <p:spPr bwMode="auto">
          <a:xfrm>
            <a:off x="395536" y="1628800"/>
            <a:ext cx="2438400" cy="1384176"/>
          </a:xfrm>
          <a:prstGeom prst="ellipse">
            <a:avLst/>
          </a:prstGeom>
          <a:noFill/>
          <a:ln w="63500">
            <a:solidFill>
              <a:srgbClr val="FF0000"/>
            </a:solidFill>
            <a:round/>
            <a:headEnd/>
            <a:tailEnd/>
          </a:ln>
        </p:spPr>
        <p:txBody>
          <a:bodyPr/>
          <a:lstStyle/>
          <a:p>
            <a:endParaRPr lang="tr-T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228600" y="838200"/>
            <a:ext cx="8534400" cy="3975100"/>
          </a:xfrm>
          <a:prstGeom prst="rect">
            <a:avLst/>
          </a:prstGeom>
          <a:noFill/>
          <a:ln w="38100">
            <a:solidFill>
              <a:schemeClr val="tx1"/>
            </a:solidFill>
            <a:miter lim="800000"/>
            <a:headEnd/>
            <a:tailEnd/>
          </a:ln>
          <a:effectLst/>
        </p:spPr>
        <p:txBody>
          <a:bodyPr>
            <a:spAutoFit/>
          </a:bodyPr>
          <a:lstStyle/>
          <a:p>
            <a:pPr>
              <a:defRPr/>
            </a:pPr>
            <a:r>
              <a:rPr lang="tr-TR" dirty="0"/>
              <a:t> </a:t>
            </a:r>
            <a:r>
              <a:rPr lang="tr-TR" sz="3600" b="1" dirty="0">
                <a:effectLst>
                  <a:outerShdw blurRad="38100" dist="38100" dir="2700000" algn="tl">
                    <a:srgbClr val="FFFFFF"/>
                  </a:outerShdw>
                </a:effectLst>
                <a:latin typeface="Arial" pitchFamily="34" charset="0"/>
                <a:cs typeface="Arial" pitchFamily="34" charset="0"/>
              </a:rPr>
              <a:t>İzmir’in düşman işgalinde kurtarılmasından sonra Türk ordusu </a:t>
            </a:r>
            <a:r>
              <a:rPr lang="tr-TR" sz="3600" b="1" dirty="0">
                <a:solidFill>
                  <a:srgbClr val="FF0000"/>
                </a:solidFill>
                <a:effectLst>
                  <a:outerShdw blurRad="38100" dist="38100" dir="2700000" algn="tl">
                    <a:srgbClr val="000000"/>
                  </a:outerShdw>
                </a:effectLst>
                <a:latin typeface="Arial" pitchFamily="34" charset="0"/>
                <a:cs typeface="Arial" pitchFamily="34" charset="0"/>
              </a:rPr>
              <a:t>Boğazlar, İstanbul</a:t>
            </a:r>
            <a:r>
              <a:rPr lang="tr-TR" sz="3600" b="1" dirty="0">
                <a:solidFill>
                  <a:schemeClr val="accent2"/>
                </a:solidFill>
                <a:effectLst>
                  <a:outerShdw blurRad="38100" dist="38100" dir="2700000" algn="tl">
                    <a:srgbClr val="000000"/>
                  </a:outerShdw>
                </a:effectLst>
                <a:latin typeface="Arial" pitchFamily="34" charset="0"/>
                <a:cs typeface="Arial" pitchFamily="34" charset="0"/>
              </a:rPr>
              <a:t> </a:t>
            </a:r>
            <a:r>
              <a:rPr lang="tr-TR" sz="3600" b="1" dirty="0">
                <a:effectLst>
                  <a:outerShdw blurRad="38100" dist="38100" dir="2700000" algn="tl">
                    <a:srgbClr val="FFFFFF"/>
                  </a:outerShdw>
                </a:effectLst>
                <a:latin typeface="Arial" pitchFamily="34" charset="0"/>
                <a:cs typeface="Arial" pitchFamily="34" charset="0"/>
              </a:rPr>
              <a:t>ve </a:t>
            </a:r>
            <a:r>
              <a:rPr lang="tr-TR" sz="3600" b="1" dirty="0">
                <a:solidFill>
                  <a:srgbClr val="FF0000"/>
                </a:solidFill>
                <a:effectLst>
                  <a:outerShdw blurRad="38100" dist="38100" dir="2700000" algn="tl">
                    <a:srgbClr val="000000"/>
                  </a:outerShdw>
                </a:effectLst>
                <a:latin typeface="Arial" pitchFamily="34" charset="0"/>
                <a:cs typeface="Arial" pitchFamily="34" charset="0"/>
              </a:rPr>
              <a:t>Trakya</a:t>
            </a:r>
            <a:r>
              <a:rPr lang="tr-TR" sz="3600" b="1" dirty="0">
                <a:effectLst>
                  <a:outerShdw blurRad="38100" dist="38100" dir="2700000" algn="tl">
                    <a:srgbClr val="FFFFFF"/>
                  </a:outerShdw>
                </a:effectLst>
                <a:latin typeface="Arial" pitchFamily="34" charset="0"/>
                <a:cs typeface="Arial" pitchFamily="34" charset="0"/>
              </a:rPr>
              <a:t>’nın geri alınması için yürüyüşe geçti. Bunun üzerine İşgalci Devletler ateşkes</a:t>
            </a:r>
          </a:p>
          <a:p>
            <a:pPr>
              <a:defRPr/>
            </a:pPr>
            <a:r>
              <a:rPr lang="tr-TR" sz="3600" b="1" dirty="0">
                <a:effectLst>
                  <a:outerShdw blurRad="38100" dist="38100" dir="2700000" algn="tl">
                    <a:srgbClr val="FFFFFF"/>
                  </a:outerShdw>
                </a:effectLst>
                <a:latin typeface="Arial" pitchFamily="34" charset="0"/>
                <a:cs typeface="Arial" pitchFamily="34" charset="0"/>
              </a:rPr>
              <a:t>görüşmelerine başlamak istediklerini TBMM’ye bildirdiler.</a:t>
            </a:r>
            <a:r>
              <a:rPr lang="tr-TR" sz="3600" dirty="0">
                <a:latin typeface="Arial" pitchFamily="34" charset="0"/>
                <a:cs typeface="Arial" pitchFamily="34" charset="0"/>
              </a:rPr>
              <a:t> </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228600" y="381000"/>
            <a:ext cx="8610600" cy="1104900"/>
          </a:xfrm>
          <a:prstGeom prst="rect">
            <a:avLst/>
          </a:prstGeom>
          <a:noFill/>
          <a:ln w="38100">
            <a:solidFill>
              <a:schemeClr val="tx1"/>
            </a:solidFill>
            <a:miter lim="800000"/>
            <a:headEnd/>
            <a:tailEnd/>
          </a:ln>
          <a:effectLst/>
        </p:spPr>
        <p:txBody>
          <a:bodyPr>
            <a:spAutoFit/>
          </a:bodyPr>
          <a:lstStyle/>
          <a:p>
            <a:pPr>
              <a:defRPr/>
            </a:pPr>
            <a:r>
              <a:rPr lang="tr-TR" dirty="0"/>
              <a:t>           </a:t>
            </a:r>
            <a:r>
              <a:rPr lang="tr-TR" sz="3200" b="1" dirty="0">
                <a:solidFill>
                  <a:srgbClr val="FF0000"/>
                </a:solidFill>
                <a:effectLst>
                  <a:outerShdw blurRad="38100" dist="38100" dir="2700000" algn="tl">
                    <a:srgbClr val="000000"/>
                  </a:outerShdw>
                </a:effectLst>
                <a:latin typeface="Arial" pitchFamily="34" charset="0"/>
                <a:cs typeface="Arial" pitchFamily="34" charset="0"/>
              </a:rPr>
              <a:t>MUDANYA ATEŞKES ANTLAŞMASI</a:t>
            </a:r>
          </a:p>
          <a:p>
            <a:pPr>
              <a:defRPr/>
            </a:pPr>
            <a:r>
              <a:rPr lang="tr-TR" sz="3200" b="1" dirty="0">
                <a:solidFill>
                  <a:srgbClr val="FF0000"/>
                </a:solidFill>
                <a:effectLst>
                  <a:outerShdw blurRad="38100" dist="38100" dir="2700000" algn="tl">
                    <a:srgbClr val="000000"/>
                  </a:outerShdw>
                </a:effectLst>
                <a:latin typeface="Arial" pitchFamily="34" charset="0"/>
                <a:cs typeface="Arial" pitchFamily="34" charset="0"/>
              </a:rPr>
              <a:t>                        (11 EKİM 1922)</a:t>
            </a:r>
          </a:p>
        </p:txBody>
      </p:sp>
      <p:sp>
        <p:nvSpPr>
          <p:cNvPr id="61443" name="Rectangle 3"/>
          <p:cNvSpPr>
            <a:spLocks noChangeArrowheads="1"/>
          </p:cNvSpPr>
          <p:nvPr/>
        </p:nvSpPr>
        <p:spPr bwMode="auto">
          <a:xfrm>
            <a:off x="304800" y="1752600"/>
            <a:ext cx="8534400" cy="4524315"/>
          </a:xfrm>
          <a:prstGeom prst="rect">
            <a:avLst/>
          </a:prstGeom>
          <a:noFill/>
          <a:ln w="38100">
            <a:solidFill>
              <a:schemeClr val="tx1"/>
            </a:solidFill>
            <a:miter lim="800000"/>
            <a:headEnd/>
            <a:tailEnd/>
          </a:ln>
          <a:effectLst/>
        </p:spPr>
        <p:txBody>
          <a:bodyPr>
            <a:spAutoFit/>
          </a:bodyPr>
          <a:lstStyle/>
          <a:p>
            <a:pPr>
              <a:defRPr/>
            </a:pPr>
            <a:r>
              <a:rPr lang="tr-TR" dirty="0"/>
              <a:t> </a:t>
            </a:r>
            <a:r>
              <a:rPr lang="tr-TR" sz="3200" b="1" dirty="0">
                <a:effectLst>
                  <a:outerShdw blurRad="38100" dist="38100" dir="2700000" algn="tl">
                    <a:srgbClr val="FFFFFF"/>
                  </a:outerShdw>
                </a:effectLst>
                <a:latin typeface="Arial" pitchFamily="34" charset="0"/>
                <a:cs typeface="Arial" pitchFamily="34" charset="0"/>
              </a:rPr>
              <a:t>Mudanya’da başlayan ateşkes</a:t>
            </a:r>
          </a:p>
          <a:p>
            <a:pPr>
              <a:defRPr/>
            </a:pPr>
            <a:r>
              <a:rPr lang="tr-TR" sz="3200" b="1" dirty="0">
                <a:effectLst>
                  <a:outerShdw blurRad="38100" dist="38100" dir="2700000" algn="tl">
                    <a:srgbClr val="FFFFFF"/>
                  </a:outerShdw>
                </a:effectLst>
                <a:latin typeface="Arial" pitchFamily="34" charset="0"/>
                <a:cs typeface="Arial" pitchFamily="34" charset="0"/>
              </a:rPr>
              <a:t>görüşmelerine Türk temsilcisi olarak </a:t>
            </a:r>
          </a:p>
          <a:p>
            <a:pPr>
              <a:defRPr/>
            </a:pPr>
            <a:r>
              <a:rPr lang="tr-TR" sz="3200" b="1" dirty="0">
                <a:solidFill>
                  <a:srgbClr val="FF0000"/>
                </a:solidFill>
                <a:effectLst>
                  <a:outerShdw blurRad="38100" dist="38100" dir="2700000" algn="tl">
                    <a:srgbClr val="000000"/>
                  </a:outerShdw>
                </a:effectLst>
                <a:latin typeface="Arial" pitchFamily="34" charset="0"/>
                <a:cs typeface="Arial" pitchFamily="34" charset="0"/>
              </a:rPr>
              <a:t>İsmet Paşa</a:t>
            </a:r>
            <a:r>
              <a:rPr lang="tr-TR" sz="3200" b="1" dirty="0">
                <a:solidFill>
                  <a:srgbClr val="FF0000"/>
                </a:solidFill>
                <a:effectLst>
                  <a:outerShdw blurRad="38100" dist="38100" dir="2700000" algn="tl">
                    <a:srgbClr val="FFFFFF"/>
                  </a:outerShdw>
                </a:effectLst>
                <a:latin typeface="Arial" pitchFamily="34" charset="0"/>
                <a:cs typeface="Arial" pitchFamily="34" charset="0"/>
              </a:rPr>
              <a:t> </a:t>
            </a:r>
            <a:r>
              <a:rPr lang="tr-TR" sz="3200" b="1" dirty="0">
                <a:effectLst>
                  <a:outerShdw blurRad="38100" dist="38100" dir="2700000" algn="tl">
                    <a:srgbClr val="FFFFFF"/>
                  </a:outerShdw>
                </a:effectLst>
                <a:latin typeface="Arial" pitchFamily="34" charset="0"/>
                <a:cs typeface="Arial" pitchFamily="34" charset="0"/>
              </a:rPr>
              <a:t>gönderildi. Bu görüşmeler sonradan Mudanya Ateşkes Antlaşması’nı imzaladı.</a:t>
            </a:r>
          </a:p>
          <a:p>
            <a:pPr>
              <a:defRPr/>
            </a:pPr>
            <a:r>
              <a:rPr lang="tr-TR" sz="3200" b="1" dirty="0">
                <a:effectLst>
                  <a:outerShdw blurRad="38100" dist="38100" dir="2700000" algn="tl">
                    <a:srgbClr val="FFFFFF"/>
                  </a:outerShdw>
                </a:effectLst>
                <a:latin typeface="Arial" pitchFamily="34" charset="0"/>
                <a:cs typeface="Arial" pitchFamily="34" charset="0"/>
              </a:rPr>
              <a:t>Mudanya Ateşkes Antlaşması ile TBMM siyasi olarak büyük zafer kazandı. İstanbul, Boğazlar ve Doğu Trakya savaş yapılmadan geri alındı.</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152400" y="228600"/>
            <a:ext cx="8610600" cy="1104900"/>
          </a:xfrm>
          <a:prstGeom prst="rect">
            <a:avLst/>
          </a:prstGeom>
          <a:noFill/>
          <a:ln w="38100">
            <a:solidFill>
              <a:schemeClr val="tx1"/>
            </a:solidFill>
            <a:miter lim="800000"/>
            <a:headEnd/>
            <a:tailEnd/>
          </a:ln>
          <a:effectLst/>
        </p:spPr>
        <p:txBody>
          <a:bodyPr>
            <a:spAutoFit/>
          </a:bodyPr>
          <a:lstStyle/>
          <a:p>
            <a:pPr>
              <a:defRPr/>
            </a:pPr>
            <a:r>
              <a:rPr lang="tr-TR" dirty="0"/>
              <a:t>                         </a:t>
            </a:r>
            <a:r>
              <a:rPr lang="tr-TR" sz="3200" b="1" dirty="0">
                <a:solidFill>
                  <a:srgbClr val="FF0000"/>
                </a:solidFill>
                <a:effectLst>
                  <a:outerShdw blurRad="38100" dist="38100" dir="2700000" algn="tl">
                    <a:srgbClr val="000000"/>
                  </a:outerShdw>
                </a:effectLst>
                <a:latin typeface="Arial" pitchFamily="34" charset="0"/>
                <a:cs typeface="Arial" pitchFamily="34" charset="0"/>
              </a:rPr>
              <a:t>LOZAN BARIŞ ANTLAŞMASI  </a:t>
            </a:r>
          </a:p>
          <a:p>
            <a:pPr>
              <a:defRPr/>
            </a:pPr>
            <a:r>
              <a:rPr lang="tr-TR" sz="3200" b="1" dirty="0">
                <a:solidFill>
                  <a:srgbClr val="FF0000"/>
                </a:solidFill>
                <a:effectLst>
                  <a:outerShdw blurRad="38100" dist="38100" dir="2700000" algn="tl">
                    <a:srgbClr val="000000"/>
                  </a:outerShdw>
                </a:effectLst>
                <a:latin typeface="Arial" pitchFamily="34" charset="0"/>
                <a:cs typeface="Arial" pitchFamily="34" charset="0"/>
              </a:rPr>
              <a:t>                  ( 24 TEMMUZ 1923 )</a:t>
            </a:r>
          </a:p>
        </p:txBody>
      </p:sp>
      <p:sp>
        <p:nvSpPr>
          <p:cNvPr id="64515" name="Rectangle 3"/>
          <p:cNvSpPr>
            <a:spLocks noChangeArrowheads="1"/>
          </p:cNvSpPr>
          <p:nvPr/>
        </p:nvSpPr>
        <p:spPr bwMode="auto">
          <a:xfrm>
            <a:off x="228600" y="1524000"/>
            <a:ext cx="8534400" cy="5003800"/>
          </a:xfrm>
          <a:prstGeom prst="rect">
            <a:avLst/>
          </a:prstGeom>
          <a:noFill/>
          <a:ln w="38100">
            <a:solidFill>
              <a:schemeClr val="tx1"/>
            </a:solidFill>
            <a:miter lim="800000"/>
            <a:headEnd/>
            <a:tailEnd/>
          </a:ln>
          <a:effectLst/>
        </p:spPr>
        <p:txBody>
          <a:bodyPr>
            <a:spAutoFit/>
          </a:bodyPr>
          <a:lstStyle/>
          <a:p>
            <a:pPr>
              <a:defRPr/>
            </a:pPr>
            <a:r>
              <a:rPr lang="tr-TR" dirty="0"/>
              <a:t> </a:t>
            </a:r>
            <a:r>
              <a:rPr lang="tr-TR" sz="3200" b="1" dirty="0">
                <a:effectLst>
                  <a:outerShdw blurRad="38100" dist="38100" dir="2700000" algn="tl">
                    <a:srgbClr val="FFFFFF"/>
                  </a:outerShdw>
                </a:effectLst>
                <a:latin typeface="Arial" pitchFamily="34" charset="0"/>
                <a:cs typeface="Arial" pitchFamily="34" charset="0"/>
              </a:rPr>
              <a:t>Mudanya Ateşkes Antlaşması’ndan sonra, kesin barış görüşmeleri için savaşa katılmamış bir ülkenin şehri olan Lozan şehri(İsviçre), görüşmelerin yapılacağı yer olarak seçildi.</a:t>
            </a:r>
            <a:r>
              <a:rPr lang="tr-TR" sz="3200" dirty="0">
                <a:latin typeface="Arial" pitchFamily="34" charset="0"/>
                <a:cs typeface="Arial" pitchFamily="34" charset="0"/>
              </a:rPr>
              <a:t> </a:t>
            </a:r>
            <a:r>
              <a:rPr lang="tr-TR" sz="3200" b="1" dirty="0">
                <a:latin typeface="Arial" pitchFamily="34" charset="0"/>
                <a:cs typeface="Arial" pitchFamily="34" charset="0"/>
              </a:rPr>
              <a:t>Lozan barış Konferansı’na Türk devletini İsmet Paşa’nın başkanlığında bir heyet temsil etti.</a:t>
            </a:r>
          </a:p>
          <a:p>
            <a:pPr>
              <a:defRPr/>
            </a:pPr>
            <a:r>
              <a:rPr lang="tr-TR" sz="3200" b="1" dirty="0">
                <a:latin typeface="Arial" pitchFamily="34" charset="0"/>
                <a:cs typeface="Arial" pitchFamily="34" charset="0"/>
              </a:rPr>
              <a:t>Çok zorlu ve uzun görüşmelerden sonra </a:t>
            </a:r>
          </a:p>
          <a:p>
            <a:pPr>
              <a:defRPr/>
            </a:pPr>
            <a:r>
              <a:rPr lang="tr-TR" sz="3200" b="1" dirty="0">
                <a:solidFill>
                  <a:srgbClr val="FF0000"/>
                </a:solidFill>
                <a:latin typeface="Arial" pitchFamily="34" charset="0"/>
                <a:cs typeface="Arial" pitchFamily="34" charset="0"/>
              </a:rPr>
              <a:t>24 Temmuz 1923</a:t>
            </a:r>
            <a:r>
              <a:rPr lang="tr-TR" sz="3200" b="1" dirty="0">
                <a:latin typeface="Arial" pitchFamily="34" charset="0"/>
                <a:cs typeface="Arial" pitchFamily="34" charset="0"/>
              </a:rPr>
              <a:t> tarihinde </a:t>
            </a:r>
          </a:p>
          <a:p>
            <a:pPr>
              <a:defRPr/>
            </a:pPr>
            <a:r>
              <a:rPr lang="tr-TR" sz="3200" b="1" dirty="0">
                <a:latin typeface="Arial" pitchFamily="34" charset="0"/>
                <a:cs typeface="Arial" pitchFamily="34" charset="0"/>
              </a:rPr>
              <a:t>Lozan Barış Antlaşması imzalandı.</a:t>
            </a:r>
            <a:r>
              <a:rPr lang="tr-TR" sz="2800" dirty="0">
                <a:latin typeface="Arial" pitchFamily="34" charset="0"/>
                <a:cs typeface="Arial" pitchFamily="34" charset="0"/>
              </a:rPr>
              <a:t> </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228600" y="381000"/>
            <a:ext cx="8610600" cy="1104900"/>
          </a:xfrm>
          <a:prstGeom prst="rect">
            <a:avLst/>
          </a:prstGeom>
          <a:noFill/>
          <a:ln w="38100">
            <a:solidFill>
              <a:schemeClr val="tx1"/>
            </a:solidFill>
            <a:miter lim="800000"/>
            <a:headEnd/>
            <a:tailEnd/>
          </a:ln>
          <a:effectLst/>
        </p:spPr>
        <p:txBody>
          <a:bodyPr>
            <a:spAutoFit/>
          </a:bodyPr>
          <a:lstStyle/>
          <a:p>
            <a:pPr>
              <a:defRPr/>
            </a:pPr>
            <a:r>
              <a:rPr lang="tr-TR" dirty="0"/>
              <a:t>                 </a:t>
            </a:r>
            <a:r>
              <a:rPr lang="tr-TR" sz="3200" b="1" dirty="0">
                <a:solidFill>
                  <a:srgbClr val="FF0000"/>
                </a:solidFill>
                <a:effectLst>
                  <a:outerShdw blurRad="38100" dist="38100" dir="2700000" algn="tl">
                    <a:srgbClr val="000000"/>
                  </a:outerShdw>
                </a:effectLst>
                <a:latin typeface="Comic Sans MS" pitchFamily="66" charset="0"/>
              </a:rPr>
              <a:t>LOZAN BARIŞ ANTLAŞMASININ  </a:t>
            </a:r>
          </a:p>
          <a:p>
            <a:pPr>
              <a:defRPr/>
            </a:pPr>
            <a:r>
              <a:rPr lang="tr-TR" sz="3200" b="1" dirty="0">
                <a:solidFill>
                  <a:srgbClr val="FF0000"/>
                </a:solidFill>
                <a:effectLst>
                  <a:outerShdw blurRad="38100" dist="38100" dir="2700000" algn="tl">
                    <a:srgbClr val="000000"/>
                  </a:outerShdw>
                </a:effectLst>
                <a:latin typeface="Comic Sans MS" pitchFamily="66" charset="0"/>
              </a:rPr>
              <a:t>                 ÖNEMİ</a:t>
            </a:r>
          </a:p>
        </p:txBody>
      </p:sp>
      <p:sp>
        <p:nvSpPr>
          <p:cNvPr id="68611" name="Rectangle 3"/>
          <p:cNvSpPr>
            <a:spLocks noChangeArrowheads="1"/>
          </p:cNvSpPr>
          <p:nvPr/>
        </p:nvSpPr>
        <p:spPr bwMode="auto">
          <a:xfrm>
            <a:off x="304800" y="1676400"/>
            <a:ext cx="8534400" cy="617538"/>
          </a:xfrm>
          <a:prstGeom prst="rect">
            <a:avLst/>
          </a:prstGeom>
          <a:noFill/>
          <a:ln w="38100">
            <a:solidFill>
              <a:schemeClr val="tx1"/>
            </a:solidFill>
            <a:miter lim="800000"/>
            <a:headEnd/>
            <a:tailEnd/>
          </a:ln>
        </p:spPr>
        <p:txBody>
          <a:bodyPr>
            <a:spAutoFit/>
          </a:bodyPr>
          <a:lstStyle/>
          <a:p>
            <a:r>
              <a:rPr lang="tr-TR"/>
              <a:t> </a:t>
            </a:r>
            <a:r>
              <a:rPr lang="tr-TR" sz="3200" b="1">
                <a:latin typeface="Comic Sans MS" pitchFamily="66" charset="0"/>
              </a:rPr>
              <a:t>Bu anlaşmayla:</a:t>
            </a:r>
          </a:p>
        </p:txBody>
      </p:sp>
      <p:sp>
        <p:nvSpPr>
          <p:cNvPr id="65540" name="Rectangle 4"/>
          <p:cNvSpPr>
            <a:spLocks noChangeArrowheads="1"/>
          </p:cNvSpPr>
          <p:nvPr/>
        </p:nvSpPr>
        <p:spPr bwMode="auto">
          <a:xfrm>
            <a:off x="304800" y="2590800"/>
            <a:ext cx="8534400" cy="1104900"/>
          </a:xfrm>
          <a:prstGeom prst="rect">
            <a:avLst/>
          </a:prstGeom>
          <a:noFill/>
          <a:ln w="38100">
            <a:solidFill>
              <a:schemeClr val="tx1"/>
            </a:solidFill>
            <a:miter lim="800000"/>
            <a:headEnd/>
            <a:tailEnd/>
          </a:ln>
        </p:spPr>
        <p:txBody>
          <a:bodyPr>
            <a:spAutoFit/>
          </a:bodyPr>
          <a:lstStyle/>
          <a:p>
            <a:r>
              <a:rPr lang="tr-TR" sz="3200" b="1">
                <a:latin typeface="Comic Sans MS" pitchFamily="66" charset="0"/>
              </a:rPr>
              <a:t>1-) Türk Devleti’nin varlığı tüm dünyaya</a:t>
            </a:r>
          </a:p>
          <a:p>
            <a:r>
              <a:rPr lang="tr-TR" sz="3200" b="1">
                <a:latin typeface="Comic Sans MS" pitchFamily="66" charset="0"/>
              </a:rPr>
              <a:t>     kabul ettirilmiş oldu.</a:t>
            </a:r>
          </a:p>
        </p:txBody>
      </p:sp>
      <p:sp>
        <p:nvSpPr>
          <p:cNvPr id="65541" name="Rectangle 5"/>
          <p:cNvSpPr>
            <a:spLocks noChangeArrowheads="1"/>
          </p:cNvSpPr>
          <p:nvPr/>
        </p:nvSpPr>
        <p:spPr bwMode="auto">
          <a:xfrm>
            <a:off x="304800" y="4038600"/>
            <a:ext cx="8534400" cy="1104900"/>
          </a:xfrm>
          <a:prstGeom prst="rect">
            <a:avLst/>
          </a:prstGeom>
          <a:noFill/>
          <a:ln w="38100">
            <a:solidFill>
              <a:schemeClr val="tx1"/>
            </a:solidFill>
            <a:miter lim="800000"/>
            <a:headEnd/>
            <a:tailEnd/>
          </a:ln>
        </p:spPr>
        <p:txBody>
          <a:bodyPr>
            <a:spAutoFit/>
          </a:bodyPr>
          <a:lstStyle/>
          <a:p>
            <a:r>
              <a:rPr lang="tr-TR" sz="3200" b="1">
                <a:latin typeface="Comic Sans MS" pitchFamily="66" charset="0"/>
              </a:rPr>
              <a:t>2-) Türk Devleti tam bağımsız ve özgür</a:t>
            </a:r>
          </a:p>
          <a:p>
            <a:r>
              <a:rPr lang="tr-TR" sz="3200" b="1">
                <a:latin typeface="Comic Sans MS" pitchFamily="66" charset="0"/>
              </a:rPr>
              <a:t>     bir devlet olduğunu göstermiştir.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5540"/>
                                        </p:tgtEl>
                                        <p:attrNameLst>
                                          <p:attrName>style.visibility</p:attrName>
                                        </p:attrNameLst>
                                      </p:cBhvr>
                                      <p:to>
                                        <p:strVal val="visible"/>
                                      </p:to>
                                    </p:set>
                                    <p:animEffect transition="in" filter="box(in)">
                                      <p:cBhvr>
                                        <p:cTn id="7" dur="500"/>
                                        <p:tgtEl>
                                          <p:spTgt spid="6554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5541"/>
                                        </p:tgtEl>
                                        <p:attrNameLst>
                                          <p:attrName>style.visibility</p:attrName>
                                        </p:attrNameLst>
                                      </p:cBhvr>
                                      <p:to>
                                        <p:strVal val="visible"/>
                                      </p:to>
                                    </p:set>
                                    <p:animEffect transition="in" filter="box(in)">
                                      <p:cBhvr>
                                        <p:cTn id="12" dur="500"/>
                                        <p:tgtEl>
                                          <p:spTgt spid="655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0" animBg="1"/>
      <p:bldP spid="65541"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5" name="Picture 3" descr="turkiye-haritasi"/>
          <p:cNvPicPr>
            <a:picLocks noChangeAspect="1" noChangeArrowheads="1"/>
          </p:cNvPicPr>
          <p:nvPr/>
        </p:nvPicPr>
        <p:blipFill>
          <a:blip r:embed="rId2" cstate="print"/>
          <a:srcRect/>
          <a:stretch>
            <a:fillRect/>
          </a:stretch>
        </p:blipFill>
        <p:spPr bwMode="auto">
          <a:xfrm>
            <a:off x="323528" y="1412776"/>
            <a:ext cx="8382000" cy="4896544"/>
          </a:xfrm>
          <a:prstGeom prst="rect">
            <a:avLst/>
          </a:prstGeom>
        </p:spPr>
      </p:pic>
      <p:pic>
        <p:nvPicPr>
          <p:cNvPr id="7" name="Picture 6" descr="http://gebzekulturhaber.com/images/turkbayragi.gif"/>
          <p:cNvPicPr>
            <a:picLocks noChangeAspect="1" noChangeArrowheads="1" noCrop="1"/>
          </p:cNvPicPr>
          <p:nvPr/>
        </p:nvPicPr>
        <p:blipFill>
          <a:blip r:embed="rId3" cstate="print"/>
          <a:srcRect/>
          <a:stretch>
            <a:fillRect/>
          </a:stretch>
        </p:blipFill>
        <p:spPr bwMode="auto">
          <a:xfrm>
            <a:off x="2699792" y="2564904"/>
            <a:ext cx="3600400" cy="2657889"/>
          </a:xfrm>
          <a:prstGeom prst="rect">
            <a:avLst/>
          </a:prstGeom>
          <a:noFill/>
        </p:spPr>
      </p:pic>
      <p:sp>
        <p:nvSpPr>
          <p:cNvPr id="10" name="Rectangle 7"/>
          <p:cNvSpPr>
            <a:spLocks noChangeArrowheads="1"/>
          </p:cNvSpPr>
          <p:nvPr/>
        </p:nvSpPr>
        <p:spPr bwMode="auto">
          <a:xfrm>
            <a:off x="323528" y="404664"/>
            <a:ext cx="8534400" cy="892552"/>
          </a:xfrm>
          <a:prstGeom prst="rect">
            <a:avLst/>
          </a:prstGeom>
          <a:noFill/>
          <a:ln w="38100">
            <a:solidFill>
              <a:schemeClr val="tx1"/>
            </a:solidFill>
            <a:miter lim="800000"/>
            <a:headEnd/>
            <a:tailEnd/>
          </a:ln>
          <a:effectLst/>
        </p:spPr>
        <p:txBody>
          <a:bodyPr>
            <a:spAutoFit/>
          </a:bodyPr>
          <a:lstStyle/>
          <a:p>
            <a:pPr>
              <a:defRPr/>
            </a:pPr>
            <a:r>
              <a:rPr lang="tr-TR" sz="2800" dirty="0">
                <a:latin typeface="Arial" pitchFamily="34" charset="0"/>
                <a:cs typeface="Arial" pitchFamily="34" charset="0"/>
              </a:rPr>
              <a:t> </a:t>
            </a:r>
            <a:r>
              <a:rPr lang="tr-TR" sz="2400" b="1" dirty="0">
                <a:effectLst>
                  <a:outerShdw blurRad="38100" dist="38100" dir="2700000" algn="tl">
                    <a:srgbClr val="000000"/>
                  </a:outerShdw>
                </a:effectLst>
                <a:latin typeface="Arial" pitchFamily="34" charset="0"/>
                <a:cs typeface="Arial" pitchFamily="34" charset="0"/>
              </a:rPr>
              <a:t>LOZAN BARIŞ ANTLAŞMASI  SONUCUNDA  ÜLKEMİZ TAMAMEN  DÜŞMANDAN  TEMİZLENMİŞ  OLDU  </a:t>
            </a:r>
            <a:endParaRPr lang="tr-TR" sz="2400" b="1" dirty="0">
              <a:effectLst>
                <a:outerShdw blurRad="38100" dist="38100" dir="2700000" algn="tl">
                  <a:srgbClr val="FFFFFF"/>
                </a:outerShdw>
              </a:effectLst>
              <a:latin typeface="Arial" pitchFamily="34" charset="0"/>
              <a:cs typeface="Arial" pitchFamily="34" charset="0"/>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ChangeArrowheads="1"/>
          </p:cNvSpPr>
          <p:nvPr/>
        </p:nvSpPr>
        <p:spPr bwMode="auto">
          <a:xfrm>
            <a:off x="323528" y="404664"/>
            <a:ext cx="8610600" cy="584775"/>
          </a:xfrm>
          <a:prstGeom prst="rect">
            <a:avLst/>
          </a:prstGeom>
          <a:noFill/>
          <a:ln w="38100">
            <a:solidFill>
              <a:schemeClr val="tx1"/>
            </a:solidFill>
            <a:miter lim="800000"/>
            <a:headEnd/>
            <a:tailEnd/>
          </a:ln>
          <a:effectLst/>
        </p:spPr>
        <p:txBody>
          <a:bodyPr>
            <a:spAutoFit/>
          </a:bodyPr>
          <a:lstStyle/>
          <a:p>
            <a:pPr>
              <a:defRPr/>
            </a:pPr>
            <a:r>
              <a:rPr lang="tr-TR" dirty="0"/>
              <a:t>          </a:t>
            </a:r>
            <a:r>
              <a:rPr lang="tr-TR" sz="3200" b="1" dirty="0">
                <a:solidFill>
                  <a:srgbClr val="FF0000"/>
                </a:solidFill>
                <a:effectLst>
                  <a:outerShdw blurRad="38100" dist="38100" dir="2700000" algn="tl">
                    <a:srgbClr val="000000"/>
                  </a:outerShdw>
                </a:effectLst>
                <a:latin typeface="Arial" pitchFamily="34" charset="0"/>
                <a:cs typeface="Arial" pitchFamily="34" charset="0"/>
              </a:rPr>
              <a:t>CUMHURİYETİN İLANI ( 29 EKİM 1923 )</a:t>
            </a:r>
            <a:r>
              <a:rPr lang="tr-TR" sz="3200" dirty="0">
                <a:solidFill>
                  <a:srgbClr val="FF0000"/>
                </a:solidFill>
                <a:latin typeface="Arial" pitchFamily="34" charset="0"/>
                <a:cs typeface="Arial" pitchFamily="34" charset="0"/>
              </a:rPr>
              <a:t> </a:t>
            </a:r>
          </a:p>
        </p:txBody>
      </p:sp>
      <p:sp>
        <p:nvSpPr>
          <p:cNvPr id="66563" name="Rectangle 3"/>
          <p:cNvSpPr>
            <a:spLocks noChangeArrowheads="1"/>
          </p:cNvSpPr>
          <p:nvPr/>
        </p:nvSpPr>
        <p:spPr bwMode="auto">
          <a:xfrm>
            <a:off x="304800" y="1295400"/>
            <a:ext cx="8534400" cy="4400550"/>
          </a:xfrm>
          <a:prstGeom prst="rect">
            <a:avLst/>
          </a:prstGeom>
          <a:noFill/>
          <a:ln w="38100">
            <a:solidFill>
              <a:schemeClr val="tx1"/>
            </a:solidFill>
            <a:miter lim="800000"/>
            <a:headEnd/>
            <a:tailEnd/>
          </a:ln>
          <a:effectLst/>
        </p:spPr>
        <p:txBody>
          <a:bodyPr>
            <a:spAutoFit/>
          </a:bodyPr>
          <a:lstStyle/>
          <a:p>
            <a:pPr>
              <a:defRPr/>
            </a:pPr>
            <a:r>
              <a:rPr lang="tr-TR" dirty="0"/>
              <a:t> </a:t>
            </a:r>
            <a:r>
              <a:rPr lang="tr-TR" sz="2800" b="1" dirty="0">
                <a:latin typeface="Comic Sans MS" pitchFamily="66" charset="0"/>
              </a:rPr>
              <a:t>Kurtuluş Savaşı kazanıldıktan sonra sıra artık yeni devletin başkentini ve yönetim biçimini</a:t>
            </a:r>
          </a:p>
          <a:p>
            <a:pPr>
              <a:defRPr/>
            </a:pPr>
            <a:r>
              <a:rPr lang="tr-TR" sz="2800" b="1" dirty="0">
                <a:latin typeface="Comic Sans MS" pitchFamily="66" charset="0"/>
              </a:rPr>
              <a:t>belirlemeye gelmişti. Mustafa Kemal’e göre yeni Türk devletinin başkenti Ankara olmalıydı.</a:t>
            </a:r>
          </a:p>
          <a:p>
            <a:pPr>
              <a:defRPr/>
            </a:pPr>
            <a:r>
              <a:rPr lang="tr-TR" sz="2800" b="1" dirty="0">
                <a:latin typeface="Comic Sans MS" pitchFamily="66" charset="0"/>
              </a:rPr>
              <a:t>Çünkü Ankara, Kurtuluş Savaşının yönetildiği ve güvenli bir yerdeydi. Ayrıca T.B.M.M </a:t>
            </a:r>
          </a:p>
          <a:p>
            <a:pPr>
              <a:defRPr/>
            </a:pPr>
            <a:r>
              <a:rPr lang="tr-TR" sz="2800" b="1" dirty="0">
                <a:latin typeface="Comic Sans MS" pitchFamily="66" charset="0"/>
              </a:rPr>
              <a:t>burada kurulmuştu. İşte bu özelliklerinden dolayı </a:t>
            </a:r>
            <a:r>
              <a:rPr lang="tr-TR" sz="2800" b="1" dirty="0">
                <a:solidFill>
                  <a:srgbClr val="FF0000"/>
                </a:solidFill>
                <a:latin typeface="Comic Sans MS" pitchFamily="66" charset="0"/>
              </a:rPr>
              <a:t>Ankara 13 Ekim 1923’te </a:t>
            </a:r>
            <a:r>
              <a:rPr lang="tr-TR" sz="2800" b="1" dirty="0">
                <a:latin typeface="Comic Sans MS" pitchFamily="66" charset="0"/>
              </a:rPr>
              <a:t>T.B.M.M </a:t>
            </a:r>
          </a:p>
          <a:p>
            <a:pPr>
              <a:defRPr/>
            </a:pPr>
            <a:r>
              <a:rPr lang="tr-TR" sz="2800" b="1" dirty="0">
                <a:latin typeface="Comic Sans MS" pitchFamily="66" charset="0"/>
              </a:rPr>
              <a:t>çıkarılan bir yasa ile başkent olarak kabul edildi.</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ChangeArrowheads="1"/>
          </p:cNvSpPr>
          <p:nvPr/>
        </p:nvSpPr>
        <p:spPr bwMode="auto">
          <a:xfrm>
            <a:off x="304800" y="457200"/>
            <a:ext cx="8534400" cy="4516438"/>
          </a:xfrm>
          <a:prstGeom prst="rect">
            <a:avLst/>
          </a:prstGeom>
          <a:noFill/>
          <a:ln w="38100">
            <a:solidFill>
              <a:schemeClr val="tx1"/>
            </a:solidFill>
            <a:miter lim="800000"/>
            <a:headEnd/>
            <a:tailEnd/>
          </a:ln>
        </p:spPr>
        <p:txBody>
          <a:bodyPr>
            <a:spAutoFit/>
          </a:bodyPr>
          <a:lstStyle/>
          <a:p>
            <a:r>
              <a:rPr lang="tr-TR" dirty="0"/>
              <a:t> </a:t>
            </a:r>
            <a:r>
              <a:rPr lang="tr-TR" sz="3200" b="1" dirty="0">
                <a:latin typeface="Arial" pitchFamily="34" charset="0"/>
                <a:cs typeface="Arial" pitchFamily="34" charset="0"/>
              </a:rPr>
              <a:t>Mustafa Kemal yeni kurulan devletin yönetim biçimi konusundaki kararını da vermişti. </a:t>
            </a:r>
          </a:p>
          <a:p>
            <a:r>
              <a:rPr lang="tr-TR" sz="3200" b="1">
                <a:latin typeface="Arial" pitchFamily="34" charset="0"/>
                <a:cs typeface="Arial" pitchFamily="34" charset="0"/>
              </a:rPr>
              <a:t>Ona </a:t>
            </a:r>
            <a:r>
              <a:rPr lang="tr-TR" sz="3200" b="1" dirty="0">
                <a:latin typeface="Arial" pitchFamily="34" charset="0"/>
                <a:cs typeface="Arial" pitchFamily="34" charset="0"/>
              </a:rPr>
              <a:t>göre en güzel yönetim biçimi Cumhuriyet idi. </a:t>
            </a:r>
          </a:p>
          <a:p>
            <a:r>
              <a:rPr lang="tr-TR" sz="3200" b="1" dirty="0">
                <a:latin typeface="Arial" pitchFamily="34" charset="0"/>
                <a:cs typeface="Arial" pitchFamily="34" charset="0"/>
              </a:rPr>
              <a:t>T.B.M.M yeni Türk devletinin yönetim şeklini Cumhuriyet olarak kabul etti.</a:t>
            </a:r>
          </a:p>
          <a:p>
            <a:r>
              <a:rPr lang="tr-TR" sz="3200" b="1" dirty="0">
                <a:latin typeface="Arial" pitchFamily="34" charset="0"/>
                <a:cs typeface="Arial" pitchFamily="34" charset="0"/>
              </a:rPr>
              <a:t>Mustafa Kemal Türkiye Cumhuriyetinin ilk cumhurbaşkanlığına seçildi.</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49CC97DD-6D07-41C7-BF77-6E646AA803C4}"/>
              </a:ext>
            </a:extLst>
          </p:cNvPr>
          <p:cNvSpPr/>
          <p:nvPr/>
        </p:nvSpPr>
        <p:spPr>
          <a:xfrm>
            <a:off x="2605758" y="2967335"/>
            <a:ext cx="3932487" cy="923330"/>
          </a:xfrm>
          <a:prstGeom prst="rect">
            <a:avLst/>
          </a:prstGeom>
          <a:noFill/>
        </p:spPr>
        <p:txBody>
          <a:bodyPr wrap="none" lIns="91440" tIns="45720" rIns="91440" bIns="45720">
            <a:spAutoFit/>
          </a:bodyPr>
          <a:lstStyle/>
          <a:p>
            <a:pPr algn="ctr"/>
            <a:r>
              <a:rPr lang="tr-TR" sz="5400" b="0" cap="none" spc="0" dirty="0" err="1">
                <a:ln w="0"/>
                <a:solidFill>
                  <a:schemeClr val="tx1"/>
                </a:solidFill>
                <a:effectLst>
                  <a:outerShdw blurRad="38100" dist="19050" dir="2700000" algn="tl" rotWithShape="0">
                    <a:schemeClr val="dk1">
                      <a:alpha val="40000"/>
                    </a:schemeClr>
                  </a:outerShdw>
                </a:effectLst>
              </a:rPr>
              <a:t>Sorubak.Com</a:t>
            </a:r>
            <a:endParaRPr lang="tr-TR" sz="54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TotalTime>
  <Words>2138</Words>
  <Application>Microsoft Office PowerPoint</Application>
  <PresentationFormat>Ekran Gösterisi (4:3)</PresentationFormat>
  <Paragraphs>292</Paragraphs>
  <Slides>99</Slides>
  <Notes>1</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99</vt:i4>
      </vt:variant>
    </vt:vector>
  </HeadingPairs>
  <TitlesOfParts>
    <vt:vector size="103" baseType="lpstr">
      <vt:lpstr>Arial</vt:lpstr>
      <vt:lpstr>Calibri</vt:lpstr>
      <vt:lpstr>Comic Sans MS</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mesut</dc:creator>
  <cp:lastModifiedBy>Burhan Demir</cp:lastModifiedBy>
  <cp:revision>140</cp:revision>
  <dcterms:created xsi:type="dcterms:W3CDTF">2015-10-29T17:47:59Z</dcterms:created>
  <dcterms:modified xsi:type="dcterms:W3CDTF">2020-11-25T17:15:27Z</dcterms:modified>
</cp:coreProperties>
</file>