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46"/>
  </p:notesMasterIdLst>
  <p:sldIdLst>
    <p:sldId id="256" r:id="rId2"/>
    <p:sldId id="301" r:id="rId3"/>
    <p:sldId id="257" r:id="rId4"/>
    <p:sldId id="258" r:id="rId5"/>
    <p:sldId id="260" r:id="rId6"/>
    <p:sldId id="259"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8" r:id="rId44"/>
    <p:sldId id="297" r:id="rId4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336"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50DEAA-32E9-4720-8EF0-0FED81D48ADC}" type="datetimeFigureOut">
              <a:rPr lang="tr-TR" smtClean="0"/>
              <a:pPr/>
              <a:t>12.06.2018</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C6C0515-5C18-4F45-8FC5-D6756701A8C8}" type="slidenum">
              <a:rPr lang="tr-TR" smtClean="0"/>
              <a:pPr/>
              <a:t>‹#›</a:t>
            </a:fld>
            <a:endParaRPr lang="tr-TR"/>
          </a:p>
        </p:txBody>
      </p:sp>
    </p:spTree>
    <p:extLst>
      <p:ext uri="{BB962C8B-B14F-4D97-AF65-F5344CB8AC3E}">
        <p14:creationId xmlns:p14="http://schemas.microsoft.com/office/powerpoint/2010/main" xmlns="" val="32338290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EC6C0515-5C18-4F45-8FC5-D6756701A8C8}" type="slidenum">
              <a:rPr lang="tr-TR" smtClean="0"/>
              <a:pPr/>
              <a:t>44</a:t>
            </a:fld>
            <a:endParaRPr lang="tr-TR"/>
          </a:p>
        </p:txBody>
      </p:sp>
    </p:spTree>
    <p:extLst>
      <p:ext uri="{BB962C8B-B14F-4D97-AF65-F5344CB8AC3E}">
        <p14:creationId xmlns:p14="http://schemas.microsoft.com/office/powerpoint/2010/main" xmlns="" val="5579114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12.06.2018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12.06.2018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12.06.2018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12.06.2018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
        <p:nvSpPr>
          <p:cNvPr id="7" name="Title 6"/>
          <p:cNvSpPr>
            <a:spLocks noGrp="1"/>
          </p:cNvSpPr>
          <p:nvPr>
            <p:ph type="title"/>
          </p:nvPr>
        </p:nvSpPr>
        <p:spPr/>
        <p:txBody>
          <a:bodyPr/>
          <a:lstStyle/>
          <a:p>
            <a:r>
              <a:rPr lang="tr-TR" smtClean="0"/>
              <a:t>Asıl başlık stili için tıklatın</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pPr/>
              <a:t>12.06.2018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A23720DD-5B6D-40BF-8493-A6B52D484E6B}" type="datetimeFigureOut">
              <a:rPr lang="tr-TR" smtClean="0"/>
              <a:pPr/>
              <a:t>12.06.2018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9" name="Content Placeholder 8"/>
          <p:cNvSpPr>
            <a:spLocks noGrp="1"/>
          </p:cNvSpPr>
          <p:nvPr>
            <p:ph sz="quarter" idx="13"/>
          </p:nvPr>
        </p:nvSpPr>
        <p:spPr>
          <a:xfrm>
            <a:off x="676655"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A23720DD-5B6D-40BF-8493-A6B52D484E6B}" type="datetimeFigureOut">
              <a:rPr lang="tr-TR" smtClean="0"/>
              <a:pPr/>
              <a:t>12.06.2018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A23720DD-5B6D-40BF-8493-A6B52D484E6B}" type="datetimeFigureOut">
              <a:rPr lang="tr-TR" smtClean="0"/>
              <a:pPr/>
              <a:t>12.06.2018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A23720DD-5B6D-40BF-8493-A6B52D484E6B}" type="datetimeFigureOut">
              <a:rPr lang="tr-TR" smtClean="0"/>
              <a:pPr/>
              <a:t>12.06.2018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23720DD-5B6D-40BF-8493-A6B52D484E6B}" type="datetimeFigureOut">
              <a:rPr lang="tr-TR" smtClean="0"/>
              <a:pPr/>
              <a:t>12.06.2018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tr-TR" smtClean="0"/>
              <a:t>Asıl başlık stili için tıklatın</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12.06.2018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A23720DD-5B6D-40BF-8493-A6B52D484E6B}" type="datetimeFigureOut">
              <a:rPr lang="tr-TR" smtClean="0"/>
              <a:pPr/>
              <a:t>12.06.2018</a:t>
            </a:fld>
            <a:endParaRPr lang="tr-TR"/>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tr-TR"/>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F302176B-0E47-46AC-8F43-DAB4B8A37D06}" type="slidenum">
              <a:rPr lang="tr-TR" smtClean="0"/>
              <a:pPr/>
              <a:t>‹#›</a:t>
            </a:fld>
            <a:endParaRPr lang="tr-TR"/>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hyperlink" Target="http://www.sosyalbilgiler.gen.tr/ogrenci-basarisi-icin-okul-mudurlugunun-yapacagi-calismalar/"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hyperlink" Target="http://www.sosyalbilgiler.gen.tr/okul-yonetimi-ve-yonetici/"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1124744"/>
            <a:ext cx="7772400" cy="3960440"/>
          </a:xfrm>
        </p:spPr>
        <p:txBody>
          <a:bodyPr>
            <a:normAutofit fontScale="90000"/>
          </a:bodyPr>
          <a:lstStyle/>
          <a:p>
            <a:pPr lvl="0">
              <a:spcBef>
                <a:spcPts val="0"/>
              </a:spcBef>
            </a:pPr>
            <a:r>
              <a:rPr lang="tr-TR" sz="8900" b="1" spc="50" dirty="0" smtClean="0">
                <a:ln w="76200">
                  <a:solidFill>
                    <a:srgbClr val="002060"/>
                  </a:solidFill>
                </a:ln>
                <a:blipFill dpi="0" rotWithShape="1">
                  <a:blip r:embed="rId2">
                    <a:extLst>
                      <a:ext uri="{28A0092B-C50C-407E-A947-70E740481C1C}">
                        <a14:useLocalDpi xmlns:a14="http://schemas.microsoft.com/office/drawing/2010/main" xmlns="" val="0"/>
                      </a:ext>
                    </a:extLst>
                  </a:blip>
                  <a:srcRect/>
                  <a:stretch>
                    <a:fillRect/>
                  </a:stretch>
                </a:blipFill>
                <a:effectLst>
                  <a:glow rad="228600">
                    <a:srgbClr val="002060">
                      <a:alpha val="40000"/>
                    </a:srgbClr>
                  </a:glow>
                  <a:outerShdw blurRad="76200" dist="50800" dir="5400000" algn="tl" rotWithShape="0">
                    <a:srgbClr val="000000">
                      <a:alpha val="65000"/>
                    </a:srgbClr>
                  </a:outerShdw>
                </a:effectLst>
                <a:latin typeface="Bookman Old Style" pitchFamily="18" charset="0"/>
                <a:ea typeface="+mn-ea"/>
                <a:cs typeface="+mn-cs"/>
              </a:rPr>
              <a:t>ETKİN OKUL</a:t>
            </a:r>
            <a:r>
              <a:rPr lang="tr-TR" sz="8900" spc="50" dirty="0">
                <a:ln w="76200">
                  <a:solidFill>
                    <a:srgbClr val="002060"/>
                  </a:solidFill>
                </a:ln>
                <a:blipFill dpi="0" rotWithShape="1">
                  <a:blip r:embed="rId2">
                    <a:extLst>
                      <a:ext uri="{28A0092B-C50C-407E-A947-70E740481C1C}">
                        <a14:useLocalDpi xmlns:a14="http://schemas.microsoft.com/office/drawing/2010/main" xmlns="" val="0"/>
                      </a:ext>
                    </a:extLst>
                  </a:blip>
                  <a:srcRect/>
                  <a:stretch>
                    <a:fillRect/>
                  </a:stretch>
                </a:blipFill>
                <a:effectLst>
                  <a:glow rad="228600">
                    <a:srgbClr val="002060">
                      <a:alpha val="40000"/>
                    </a:srgbClr>
                  </a:glow>
                  <a:outerShdw blurRad="76200" dist="50800" dir="5400000" algn="tl" rotWithShape="0">
                    <a:srgbClr val="000000">
                      <a:alpha val="65000"/>
                    </a:srgbClr>
                  </a:outerShdw>
                </a:effectLst>
                <a:latin typeface="Bookman Old Style" pitchFamily="18" charset="0"/>
                <a:ea typeface="+mn-ea"/>
                <a:cs typeface="+mn-cs"/>
              </a:rPr>
              <a:t/>
            </a:r>
            <a:br>
              <a:rPr lang="tr-TR" sz="8900" spc="50" dirty="0">
                <a:ln w="76200">
                  <a:solidFill>
                    <a:srgbClr val="002060"/>
                  </a:solidFill>
                </a:ln>
                <a:blipFill dpi="0" rotWithShape="1">
                  <a:blip r:embed="rId2">
                    <a:extLst>
                      <a:ext uri="{28A0092B-C50C-407E-A947-70E740481C1C}">
                        <a14:useLocalDpi xmlns:a14="http://schemas.microsoft.com/office/drawing/2010/main" xmlns="" val="0"/>
                      </a:ext>
                    </a:extLst>
                  </a:blip>
                  <a:srcRect/>
                  <a:stretch>
                    <a:fillRect/>
                  </a:stretch>
                </a:blipFill>
                <a:effectLst>
                  <a:glow rad="228600">
                    <a:srgbClr val="002060">
                      <a:alpha val="40000"/>
                    </a:srgbClr>
                  </a:glow>
                  <a:outerShdw blurRad="76200" dist="50800" dir="5400000" algn="tl" rotWithShape="0">
                    <a:srgbClr val="000000">
                      <a:alpha val="65000"/>
                    </a:srgbClr>
                  </a:outerShdw>
                </a:effectLst>
                <a:latin typeface="Bookman Old Style" pitchFamily="18" charset="0"/>
                <a:ea typeface="+mn-ea"/>
                <a:cs typeface="+mn-cs"/>
              </a:rPr>
            </a:br>
            <a:r>
              <a:rPr lang="tr-TR" sz="8900" b="1" spc="50" dirty="0" smtClean="0">
                <a:ln w="76200">
                  <a:solidFill>
                    <a:srgbClr val="002060"/>
                  </a:solidFill>
                </a:ln>
                <a:blipFill dpi="0" rotWithShape="1">
                  <a:blip r:embed="rId2">
                    <a:extLst>
                      <a:ext uri="{28A0092B-C50C-407E-A947-70E740481C1C}">
                        <a14:useLocalDpi xmlns:a14="http://schemas.microsoft.com/office/drawing/2010/main" xmlns="" val="0"/>
                      </a:ext>
                    </a:extLst>
                  </a:blip>
                  <a:srcRect/>
                  <a:stretch>
                    <a:fillRect/>
                  </a:stretch>
                </a:blipFill>
                <a:effectLst>
                  <a:glow rad="228600">
                    <a:srgbClr val="002060">
                      <a:alpha val="40000"/>
                    </a:srgbClr>
                  </a:glow>
                  <a:outerShdw blurRad="76200" dist="50800" dir="5400000" algn="tl" rotWithShape="0">
                    <a:srgbClr val="000000">
                      <a:alpha val="65000"/>
                    </a:srgbClr>
                  </a:outerShdw>
                </a:effectLst>
                <a:latin typeface="Bookman Old Style" pitchFamily="18" charset="0"/>
                <a:ea typeface="+mn-ea"/>
                <a:cs typeface="+mn-cs"/>
              </a:rPr>
              <a:t>YÖNETİMİ</a:t>
            </a:r>
            <a:r>
              <a:rPr lang="tr-TR" sz="12000" b="1" spc="50" dirty="0">
                <a:ln w="76200">
                  <a:solidFill>
                    <a:srgbClr val="002060"/>
                  </a:solidFill>
                </a:ln>
                <a:blipFill dpi="0" rotWithShape="1">
                  <a:blip r:embed="rId2">
                    <a:extLst>
                      <a:ext uri="{28A0092B-C50C-407E-A947-70E740481C1C}">
                        <a14:useLocalDpi xmlns:a14="http://schemas.microsoft.com/office/drawing/2010/main" xmlns="" val="0"/>
                      </a:ext>
                    </a:extLst>
                  </a:blip>
                  <a:srcRect/>
                  <a:stretch>
                    <a:fillRect/>
                  </a:stretch>
                </a:blipFill>
                <a:effectLst>
                  <a:glow rad="228600">
                    <a:srgbClr val="002060">
                      <a:alpha val="40000"/>
                    </a:srgbClr>
                  </a:glow>
                  <a:outerShdw blurRad="76200" dist="50800" dir="5400000" algn="tl" rotWithShape="0">
                    <a:srgbClr val="000000">
                      <a:alpha val="65000"/>
                    </a:srgbClr>
                  </a:outerShdw>
                </a:effectLst>
                <a:latin typeface="Bookman Old Style" pitchFamily="18" charset="0"/>
                <a:ea typeface="+mn-ea"/>
                <a:cs typeface="+mn-cs"/>
              </a:rPr>
              <a:t/>
            </a:r>
            <a:br>
              <a:rPr lang="tr-TR" sz="12000" b="1" spc="50" dirty="0">
                <a:ln w="76200">
                  <a:solidFill>
                    <a:srgbClr val="002060"/>
                  </a:solidFill>
                </a:ln>
                <a:blipFill dpi="0" rotWithShape="1">
                  <a:blip r:embed="rId2">
                    <a:extLst>
                      <a:ext uri="{28A0092B-C50C-407E-A947-70E740481C1C}">
                        <a14:useLocalDpi xmlns:a14="http://schemas.microsoft.com/office/drawing/2010/main" xmlns="" val="0"/>
                      </a:ext>
                    </a:extLst>
                  </a:blip>
                  <a:srcRect/>
                  <a:stretch>
                    <a:fillRect/>
                  </a:stretch>
                </a:blipFill>
                <a:effectLst>
                  <a:glow rad="228600">
                    <a:srgbClr val="002060">
                      <a:alpha val="40000"/>
                    </a:srgbClr>
                  </a:glow>
                  <a:outerShdw blurRad="76200" dist="50800" dir="5400000" algn="tl" rotWithShape="0">
                    <a:srgbClr val="000000">
                      <a:alpha val="65000"/>
                    </a:srgbClr>
                  </a:outerShdw>
                </a:effectLst>
                <a:latin typeface="Bookman Old Style" pitchFamily="18" charset="0"/>
                <a:ea typeface="+mn-ea"/>
                <a:cs typeface="+mn-cs"/>
              </a:rPr>
            </a:br>
            <a:endParaRPr lang="tr-TR" dirty="0"/>
          </a:p>
        </p:txBody>
      </p:sp>
      <p:sp>
        <p:nvSpPr>
          <p:cNvPr id="5" name="Alt Başlık 4"/>
          <p:cNvSpPr>
            <a:spLocks noGrp="1"/>
          </p:cNvSpPr>
          <p:nvPr>
            <p:ph type="subTitle" idx="1"/>
          </p:nvPr>
        </p:nvSpPr>
        <p:spPr>
          <a:xfrm>
            <a:off x="1381867" y="5301208"/>
            <a:ext cx="6400800" cy="1248544"/>
          </a:xfrm>
          <a:prstGeom prst="rect">
            <a:avLst/>
          </a:prstGeom>
          <a:gradFill flip="none" rotWithShape="1">
            <a:gsLst>
              <a:gs pos="49150">
                <a:sysClr val="window" lastClr="FFFFFF"/>
              </a:gs>
              <a:gs pos="0">
                <a:sysClr val="window" lastClr="FFFFFF"/>
              </a:gs>
              <a:gs pos="25000">
                <a:srgbClr val="21D6E0"/>
              </a:gs>
              <a:gs pos="75000">
                <a:srgbClr val="33CCFF"/>
              </a:gs>
              <a:gs pos="100000">
                <a:sysClr val="window" lastClr="FFFFFF"/>
              </a:gs>
            </a:gsLst>
            <a:lin ang="2700000" scaled="1"/>
            <a:tileRect/>
          </a:gradFill>
          <a:ln w="28575" cap="flat" cmpd="sng" algn="ctr">
            <a:solidFill>
              <a:srgbClr val="0070C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tr-TR" sz="3600" kern="0" dirty="0" smtClean="0">
                <a:solidFill>
                  <a:srgbClr val="002060"/>
                </a:solidFill>
                <a:effectLst>
                  <a:outerShdw blurRad="38100" dist="38100" dir="2700000" algn="tl">
                    <a:srgbClr val="000000">
                      <a:alpha val="43137"/>
                    </a:srgbClr>
                  </a:outerShdw>
                </a:effectLst>
                <a:latin typeface="Bookman Old Style" pitchFamily="18" charset="0"/>
              </a:rPr>
              <a:t>Bülent DİNÇ</a:t>
            </a:r>
            <a:endParaRPr kumimoji="0" lang="tr-TR" sz="3600" b="0"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Bookman Old Style" pitchFamily="18" charset="0"/>
              <a:ea typeface="+mn-ea"/>
              <a:cs typeface="+mn-cs"/>
            </a:endParaRPr>
          </a:p>
        </p:txBody>
      </p:sp>
      <p:sp>
        <p:nvSpPr>
          <p:cNvPr id="4" name="Dikdörtgen 3"/>
          <p:cNvSpPr/>
          <p:nvPr/>
        </p:nvSpPr>
        <p:spPr>
          <a:xfrm>
            <a:off x="10267" y="0"/>
            <a:ext cx="9144000" cy="692696"/>
          </a:xfrm>
          <a:prstGeom prst="rect">
            <a:avLst/>
          </a:prstGeom>
          <a:gradFill flip="none" rotWithShape="1">
            <a:gsLst>
              <a:gs pos="49150">
                <a:sysClr val="window" lastClr="FFFFFF"/>
              </a:gs>
              <a:gs pos="0">
                <a:sysClr val="window" lastClr="FFFFFF"/>
              </a:gs>
              <a:gs pos="25000">
                <a:srgbClr val="21D6E0"/>
              </a:gs>
              <a:gs pos="75000">
                <a:srgbClr val="33CCFF"/>
              </a:gs>
              <a:gs pos="100000">
                <a:sysClr val="window" lastClr="FFFFFF"/>
              </a:gs>
            </a:gsLst>
            <a:lin ang="2700000" scaled="1"/>
            <a:tileRect/>
          </a:gradFill>
          <a:ln w="28575" cap="flat" cmpd="sng" algn="ctr">
            <a:solidFill>
              <a:srgbClr val="0070C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3600" b="0" i="0" u="none" strike="noStrike" kern="0" cap="none" spc="0" normalizeH="0" baseline="0" noProof="0" dirty="0" smtClean="0">
                <a:ln>
                  <a:noFill/>
                </a:ln>
                <a:solidFill>
                  <a:srgbClr val="002060"/>
                </a:solidFill>
                <a:effectLst>
                  <a:outerShdw blurRad="38100" dist="38100" dir="2700000" algn="tl">
                    <a:srgbClr val="000000">
                      <a:alpha val="43137"/>
                    </a:srgbClr>
                  </a:outerShdw>
                </a:effectLst>
                <a:uLnTx/>
                <a:uFillTx/>
                <a:latin typeface="Bookman Old Style" pitchFamily="18" charset="0"/>
                <a:ea typeface="+mn-ea"/>
                <a:cs typeface="+mn-cs"/>
              </a:rPr>
              <a:t>Fadime </a:t>
            </a:r>
            <a:r>
              <a:rPr kumimoji="0" lang="tr-TR" sz="3600" b="0" i="0" u="none" strike="noStrike" kern="0" cap="none" spc="0" normalizeH="0" baseline="0" noProof="0" dirty="0" err="1" smtClean="0">
                <a:ln>
                  <a:noFill/>
                </a:ln>
                <a:solidFill>
                  <a:srgbClr val="002060"/>
                </a:solidFill>
                <a:effectLst>
                  <a:outerShdw blurRad="38100" dist="38100" dir="2700000" algn="tl">
                    <a:srgbClr val="000000">
                      <a:alpha val="43137"/>
                    </a:srgbClr>
                  </a:outerShdw>
                </a:effectLst>
                <a:uLnTx/>
                <a:uFillTx/>
                <a:latin typeface="Bookman Old Style" pitchFamily="18" charset="0"/>
                <a:ea typeface="+mn-ea"/>
                <a:cs typeface="+mn-cs"/>
              </a:rPr>
              <a:t>Tuncer</a:t>
            </a:r>
            <a:r>
              <a:rPr kumimoji="0" lang="tr-TR" sz="3600" b="0" i="0" u="none" strike="noStrike" kern="0" cap="none" spc="0" normalizeH="0" baseline="0" noProof="0" dirty="0" smtClean="0">
                <a:ln>
                  <a:noFill/>
                </a:ln>
                <a:solidFill>
                  <a:srgbClr val="002060"/>
                </a:solidFill>
                <a:effectLst>
                  <a:outerShdw blurRad="38100" dist="38100" dir="2700000" algn="tl">
                    <a:srgbClr val="000000">
                      <a:alpha val="43137"/>
                    </a:srgbClr>
                  </a:outerShdw>
                </a:effectLst>
                <a:uLnTx/>
                <a:uFillTx/>
                <a:latin typeface="Bookman Old Style" pitchFamily="18" charset="0"/>
                <a:ea typeface="+mn-ea"/>
                <a:cs typeface="+mn-cs"/>
              </a:rPr>
              <a:t> İlkokulu</a:t>
            </a:r>
            <a:endParaRPr kumimoji="0" lang="tr-TR" sz="3600" b="0"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Bookman Old Style" pitchFamily="18" charset="0"/>
              <a:ea typeface="+mn-ea"/>
              <a:cs typeface="+mn-cs"/>
            </a:endParaRPr>
          </a:p>
        </p:txBody>
      </p:sp>
    </p:spTree>
    <p:extLst>
      <p:ext uri="{BB962C8B-B14F-4D97-AF65-F5344CB8AC3E}">
        <p14:creationId xmlns:p14="http://schemas.microsoft.com/office/powerpoint/2010/main" xmlns="" val="14435103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55576" y="908720"/>
            <a:ext cx="7416824" cy="5016758"/>
          </a:xfrm>
          <a:prstGeom prst="rect">
            <a:avLst/>
          </a:prstGeom>
        </p:spPr>
        <p:txBody>
          <a:bodyPr wrap="square">
            <a:spAutoFit/>
          </a:bodyPr>
          <a:lstStyle/>
          <a:p>
            <a:pPr marL="342900" lvl="0" indent="-342900">
              <a:spcAft>
                <a:spcPts val="0"/>
              </a:spcAft>
              <a:buFont typeface="Wingdings"/>
              <a:buChar char=""/>
              <a:tabLst>
                <a:tab pos="448945" algn="l"/>
              </a:tabLst>
            </a:pPr>
            <a:r>
              <a:rPr lang="tr-TR" sz="4000" kern="50" dirty="0">
                <a:latin typeface="Comic Sans MS" pitchFamily="66" charset="0"/>
                <a:ea typeface="SimSun"/>
                <a:cs typeface="OpenSymbol"/>
              </a:rPr>
              <a:t>Okul yönetimindeki kişi iyi bir yönetici değilse, eğitim-öğretim lideri olamaz. Okulda hizmet alan ve hizmet verenlerin beklenti ve ihtiyaçlarını karşılayabilen okul yöneticileri lider olabilirler. </a:t>
            </a:r>
            <a:endParaRPr lang="tr-TR" sz="4000" kern="50" dirty="0">
              <a:effectLst/>
              <a:latin typeface="Comic Sans MS" pitchFamily="66" charset="0"/>
              <a:ea typeface="SimSun"/>
              <a:cs typeface="OpenSymbol"/>
            </a:endParaRPr>
          </a:p>
        </p:txBody>
      </p:sp>
    </p:spTree>
    <p:extLst>
      <p:ext uri="{BB962C8B-B14F-4D97-AF65-F5344CB8AC3E}">
        <p14:creationId xmlns:p14="http://schemas.microsoft.com/office/powerpoint/2010/main" xmlns="" val="14355079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55576" y="1196753"/>
            <a:ext cx="7416824" cy="4031873"/>
          </a:xfrm>
          <a:prstGeom prst="rect">
            <a:avLst/>
          </a:prstGeom>
        </p:spPr>
        <p:txBody>
          <a:bodyPr wrap="square">
            <a:spAutoFit/>
          </a:bodyPr>
          <a:lstStyle/>
          <a:p>
            <a:pPr marL="342900" lvl="0" indent="-342900">
              <a:spcAft>
                <a:spcPts val="0"/>
              </a:spcAft>
              <a:buFont typeface="Wingdings"/>
              <a:buChar char=""/>
              <a:tabLst>
                <a:tab pos="448945" algn="l"/>
              </a:tabLst>
            </a:pPr>
            <a:r>
              <a:rPr lang="tr-TR" sz="3200" kern="50" dirty="0">
                <a:latin typeface="Comic Sans MS" pitchFamily="66" charset="0"/>
                <a:ea typeface="SimSun"/>
                <a:cs typeface="OpenSymbol"/>
              </a:rPr>
              <a:t>Eğitim liderliği kavramı, 1980’li yıllardan itibaren giderek önem kazanan bir konu olmuştur. Okul liderliğiyle ilgili olarak geliştirilen çoğu görüşler, okul yöneticilerinin okuldaki öğretimle ilgili konulara verdikleri ya da vermeleri gereken önem üzerinde yoğunlaşmaktadır. </a:t>
            </a:r>
            <a:endParaRPr lang="tr-TR" sz="3200" kern="50" dirty="0">
              <a:effectLst/>
              <a:latin typeface="Comic Sans MS" pitchFamily="66" charset="0"/>
              <a:ea typeface="SimSun"/>
              <a:cs typeface="OpenSymbol"/>
            </a:endParaRPr>
          </a:p>
        </p:txBody>
      </p:sp>
    </p:spTree>
    <p:extLst>
      <p:ext uri="{BB962C8B-B14F-4D97-AF65-F5344CB8AC3E}">
        <p14:creationId xmlns:p14="http://schemas.microsoft.com/office/powerpoint/2010/main" xmlns="" val="30602301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55576" y="980728"/>
            <a:ext cx="7488832" cy="4524315"/>
          </a:xfrm>
          <a:prstGeom prst="rect">
            <a:avLst/>
          </a:prstGeom>
        </p:spPr>
        <p:txBody>
          <a:bodyPr wrap="square">
            <a:spAutoFit/>
          </a:bodyPr>
          <a:lstStyle/>
          <a:p>
            <a:pPr marL="342900" lvl="0" indent="-342900">
              <a:spcAft>
                <a:spcPts val="0"/>
              </a:spcAft>
              <a:buFont typeface="Wingdings"/>
              <a:buChar char=""/>
              <a:tabLst>
                <a:tab pos="448945" algn="l"/>
              </a:tabLst>
            </a:pPr>
            <a:r>
              <a:rPr lang="tr-TR" sz="3600" b="1" i="1" kern="50" dirty="0">
                <a:latin typeface="Comic Sans MS" pitchFamily="66" charset="0"/>
                <a:ea typeface="SimSun"/>
                <a:cs typeface="OpenSymbol"/>
              </a:rPr>
              <a:t>Eğitim liderliği</a:t>
            </a:r>
            <a:r>
              <a:rPr lang="tr-TR" sz="3600" kern="50" dirty="0">
                <a:latin typeface="Comic Sans MS" pitchFamily="66" charset="0"/>
                <a:ea typeface="SimSun"/>
                <a:cs typeface="OpenSymbol"/>
              </a:rPr>
              <a:t>, öğrenciyi merkeze alan, okulun misyonunu tanımlama, eğitim programı ve öğretimi yönetme, olumlu bir okul iklimi geliştirme gibi işlevler ve bunlarla ilgili görevlerden meydana gelen bir liderlik türüdür. </a:t>
            </a:r>
            <a:endParaRPr lang="tr-TR" sz="3600" kern="50" dirty="0">
              <a:effectLst/>
              <a:latin typeface="Comic Sans MS" pitchFamily="66" charset="0"/>
              <a:ea typeface="SimSun"/>
              <a:cs typeface="OpenSymbol"/>
            </a:endParaRPr>
          </a:p>
        </p:txBody>
      </p:sp>
    </p:spTree>
    <p:extLst>
      <p:ext uri="{BB962C8B-B14F-4D97-AF65-F5344CB8AC3E}">
        <p14:creationId xmlns:p14="http://schemas.microsoft.com/office/powerpoint/2010/main" xmlns="" val="15645885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27584" y="836712"/>
            <a:ext cx="7272808" cy="4524315"/>
          </a:xfrm>
          <a:prstGeom prst="rect">
            <a:avLst/>
          </a:prstGeom>
        </p:spPr>
        <p:txBody>
          <a:bodyPr wrap="square">
            <a:spAutoFit/>
          </a:bodyPr>
          <a:lstStyle/>
          <a:p>
            <a:pPr marL="342900" lvl="0" indent="-342900">
              <a:spcAft>
                <a:spcPts val="0"/>
              </a:spcAft>
              <a:buFont typeface="Wingdings"/>
              <a:buChar char=""/>
              <a:tabLst>
                <a:tab pos="448945" algn="l"/>
              </a:tabLst>
            </a:pPr>
            <a:r>
              <a:rPr lang="tr-TR" sz="3600" kern="50" dirty="0">
                <a:latin typeface="Comic Sans MS" pitchFamily="66" charset="0"/>
                <a:ea typeface="SimSun"/>
                <a:cs typeface="OpenSymbol"/>
              </a:rPr>
              <a:t>Eğitim liderliği, öğrenciyi merkeze alan, okulun misyonunu tanımlama, eğitim programı ve öğretimi yönetme, olumlu bir okul iklimi geliştirme gibi işlevler ve bunlarla ilgili görevlerden meydana gelen bir liderlik türüdür. </a:t>
            </a:r>
            <a:endParaRPr lang="tr-TR" sz="3600" kern="50" dirty="0">
              <a:effectLst/>
              <a:latin typeface="Comic Sans MS" pitchFamily="66" charset="0"/>
              <a:ea typeface="SimSun"/>
              <a:cs typeface="OpenSymbol"/>
            </a:endParaRPr>
          </a:p>
        </p:txBody>
      </p:sp>
    </p:spTree>
    <p:extLst>
      <p:ext uri="{BB962C8B-B14F-4D97-AF65-F5344CB8AC3E}">
        <p14:creationId xmlns:p14="http://schemas.microsoft.com/office/powerpoint/2010/main" xmlns="" val="17684513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99592" y="908720"/>
            <a:ext cx="7344816" cy="4524315"/>
          </a:xfrm>
          <a:prstGeom prst="rect">
            <a:avLst/>
          </a:prstGeom>
        </p:spPr>
        <p:txBody>
          <a:bodyPr wrap="square">
            <a:spAutoFit/>
          </a:bodyPr>
          <a:lstStyle/>
          <a:p>
            <a:pPr marL="342900" lvl="0" indent="-342900">
              <a:spcAft>
                <a:spcPts val="0"/>
              </a:spcAft>
              <a:buFont typeface="Wingdings"/>
              <a:buChar char=""/>
              <a:tabLst>
                <a:tab pos="448945" algn="l"/>
              </a:tabLst>
            </a:pPr>
            <a:r>
              <a:rPr lang="tr-TR" sz="3200" kern="50" dirty="0">
                <a:latin typeface="Comic Sans MS" pitchFamily="66" charset="0"/>
                <a:ea typeface="SimSun"/>
                <a:cs typeface="OpenSymbol"/>
              </a:rPr>
              <a:t>Eğitim liderliğini diğer liderlik kavramlarından ayıran en önemli yönü, okuldaki öğrenme-öğretme süreçleri üzerinde yoğunlaşmış olmasıdır. Buna göre eğitim liderliği; okulda öğretmen, öğrenci ve öğretim program, öğrenme ve öğretme süreçleri ile ilgilenmeyi gerekli kılmaktadır. </a:t>
            </a:r>
            <a:endParaRPr lang="tr-TR" sz="3200" kern="50" dirty="0">
              <a:effectLst/>
              <a:latin typeface="Comic Sans MS" pitchFamily="66" charset="0"/>
              <a:ea typeface="SimSun"/>
              <a:cs typeface="OpenSymbol"/>
            </a:endParaRPr>
          </a:p>
        </p:txBody>
      </p:sp>
    </p:spTree>
    <p:extLst>
      <p:ext uri="{BB962C8B-B14F-4D97-AF65-F5344CB8AC3E}">
        <p14:creationId xmlns:p14="http://schemas.microsoft.com/office/powerpoint/2010/main" xmlns="" val="19505892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27584" y="1124744"/>
            <a:ext cx="7488832" cy="4401205"/>
          </a:xfrm>
          <a:prstGeom prst="rect">
            <a:avLst/>
          </a:prstGeom>
        </p:spPr>
        <p:txBody>
          <a:bodyPr wrap="square">
            <a:spAutoFit/>
          </a:bodyPr>
          <a:lstStyle/>
          <a:p>
            <a:pPr marL="342900" lvl="0" indent="-342900">
              <a:spcAft>
                <a:spcPts val="0"/>
              </a:spcAft>
              <a:buFont typeface="Wingdings"/>
              <a:buChar char=""/>
              <a:tabLst>
                <a:tab pos="448945" algn="l"/>
              </a:tabLst>
            </a:pPr>
            <a:r>
              <a:rPr lang="tr-TR" sz="4000" b="1" kern="50" dirty="0">
                <a:latin typeface="Comic Sans MS" pitchFamily="66" charset="0"/>
                <a:ea typeface="SimSun"/>
                <a:cs typeface="OpenSymbol"/>
              </a:rPr>
              <a:t>Eğitim liderliği</a:t>
            </a:r>
            <a:r>
              <a:rPr lang="tr-TR" sz="4000" kern="50" dirty="0">
                <a:latin typeface="Comic Sans MS" pitchFamily="66" charset="0"/>
                <a:ea typeface="SimSun"/>
                <a:cs typeface="OpenSymbol"/>
              </a:rPr>
              <a:t>; okul müdürlerinin, öğretmenlerin öğretme, öğrencilerin de öğrenme durumlarını doğrudan ya da dolaylı olarak önemli ölçüde etkileyen davranışlarıdır. </a:t>
            </a:r>
            <a:endParaRPr lang="tr-TR" sz="4000" kern="50" dirty="0">
              <a:effectLst/>
              <a:latin typeface="Comic Sans MS" pitchFamily="66" charset="0"/>
              <a:ea typeface="SimSun"/>
              <a:cs typeface="OpenSymbol"/>
            </a:endParaRPr>
          </a:p>
        </p:txBody>
      </p:sp>
    </p:spTree>
    <p:extLst>
      <p:ext uri="{BB962C8B-B14F-4D97-AF65-F5344CB8AC3E}">
        <p14:creationId xmlns:p14="http://schemas.microsoft.com/office/powerpoint/2010/main" xmlns="" val="27555856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99592" y="980728"/>
            <a:ext cx="7128792" cy="4031873"/>
          </a:xfrm>
          <a:prstGeom prst="rect">
            <a:avLst/>
          </a:prstGeom>
        </p:spPr>
        <p:txBody>
          <a:bodyPr wrap="square">
            <a:spAutoFit/>
          </a:bodyPr>
          <a:lstStyle/>
          <a:p>
            <a:pPr marL="342900" lvl="0" indent="-342900">
              <a:spcAft>
                <a:spcPts val="600"/>
              </a:spcAft>
              <a:buFont typeface="Wingdings"/>
              <a:buChar char=""/>
              <a:tabLst>
                <a:tab pos="448945" algn="l"/>
              </a:tabLst>
            </a:pPr>
            <a:r>
              <a:rPr lang="tr-TR" sz="3200" b="1" kern="50" dirty="0">
                <a:latin typeface="Comic Sans MS" pitchFamily="66" charset="0"/>
                <a:ea typeface="SimSun"/>
                <a:cs typeface="OpenSymbol"/>
              </a:rPr>
              <a:t>Eğitim lideri</a:t>
            </a:r>
            <a:r>
              <a:rPr lang="tr-TR" sz="3200" kern="50" dirty="0">
                <a:latin typeface="Comic Sans MS" pitchFamily="66" charset="0"/>
                <a:ea typeface="SimSun"/>
                <a:cs typeface="OpenSymbol"/>
              </a:rPr>
              <a:t>; okulun iç ve dış öğelerinin öğretim programlarının gerçekleşmesi üzerine odaklanmasını sağlayan, okulun misyonunu tanımlayan, öğretim kaynağı ve öğretim ortamlarının düzenlenmesinden sorumlu, okulda iletişim ve iklim oluşturan kişidir. </a:t>
            </a:r>
            <a:endParaRPr lang="tr-TR" sz="3200" kern="50" dirty="0">
              <a:effectLst/>
              <a:latin typeface="Comic Sans MS" pitchFamily="66" charset="0"/>
              <a:ea typeface="SimSun"/>
              <a:cs typeface="OpenSymbol"/>
            </a:endParaRPr>
          </a:p>
        </p:txBody>
      </p:sp>
    </p:spTree>
    <p:extLst>
      <p:ext uri="{BB962C8B-B14F-4D97-AF65-F5344CB8AC3E}">
        <p14:creationId xmlns:p14="http://schemas.microsoft.com/office/powerpoint/2010/main" xmlns="" val="9331254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55576" y="836713"/>
            <a:ext cx="7416824" cy="4401205"/>
          </a:xfrm>
          <a:prstGeom prst="rect">
            <a:avLst/>
          </a:prstGeom>
        </p:spPr>
        <p:txBody>
          <a:bodyPr wrap="square">
            <a:spAutoFit/>
          </a:bodyPr>
          <a:lstStyle/>
          <a:p>
            <a:pPr>
              <a:spcAft>
                <a:spcPts val="600"/>
              </a:spcAft>
            </a:pPr>
            <a:r>
              <a:rPr lang="tr-TR" sz="2800" kern="50" dirty="0">
                <a:latin typeface="Comic Sans MS" pitchFamily="66" charset="0"/>
                <a:ea typeface="SimSun"/>
                <a:cs typeface="Mangal"/>
              </a:rPr>
              <a:t>  </a:t>
            </a:r>
            <a:r>
              <a:rPr lang="tr-TR" sz="2800" u="sng" kern="50" dirty="0">
                <a:solidFill>
                  <a:srgbClr val="000080"/>
                </a:solidFill>
                <a:latin typeface="Comic Sans MS" pitchFamily="66" charset="0"/>
                <a:ea typeface="SimSun"/>
                <a:cs typeface="Mangal"/>
                <a:hlinkClick r:id="rId2"/>
              </a:rPr>
              <a:t>Okul müdürü</a:t>
            </a:r>
            <a:r>
              <a:rPr lang="tr-TR" sz="2800" kern="50" dirty="0">
                <a:latin typeface="Comic Sans MS" pitchFamily="66" charset="0"/>
                <a:ea typeface="SimSun"/>
                <a:cs typeface="Mangal"/>
              </a:rPr>
              <a:t>, bir yönetici olmaktan çok bir eğitim lideri olarak okulun amaçlarını gerçekleştirmeye çalışmalıdır. Eğitim lideri olan okul müdürü, esas görevlerinin farkında olmalı; okulun amaçlarını yorumlamalı, öğretmenleri sınıflarında ziyaret etmeli, onlara rehberlik yapmalı, destek olmalı, öğretimin kesintiye uğramaması için önlemler almalı ve onları denetleyip geliştirmelidir.</a:t>
            </a:r>
            <a:endParaRPr lang="tr-TR" sz="2800" kern="50" dirty="0">
              <a:effectLst/>
              <a:latin typeface="Comic Sans MS" pitchFamily="66" charset="0"/>
              <a:ea typeface="SimSun"/>
              <a:cs typeface="Mangal"/>
            </a:endParaRPr>
          </a:p>
        </p:txBody>
      </p:sp>
    </p:spTree>
    <p:extLst>
      <p:ext uri="{BB962C8B-B14F-4D97-AF65-F5344CB8AC3E}">
        <p14:creationId xmlns:p14="http://schemas.microsoft.com/office/powerpoint/2010/main" xmlns="" val="4322864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99592" y="1916832"/>
            <a:ext cx="7416824" cy="2246769"/>
          </a:xfrm>
          <a:prstGeom prst="rect">
            <a:avLst/>
          </a:prstGeom>
        </p:spPr>
        <p:txBody>
          <a:bodyPr wrap="square">
            <a:spAutoFit/>
          </a:bodyPr>
          <a:lstStyle/>
          <a:p>
            <a:r>
              <a:rPr lang="tr-TR" sz="2800" u="sng" kern="50" dirty="0">
                <a:solidFill>
                  <a:srgbClr val="000080"/>
                </a:solidFill>
                <a:latin typeface="Comic Sans MS" pitchFamily="66" charset="0"/>
                <a:ea typeface="SimSun"/>
                <a:cs typeface="Mangal"/>
                <a:hlinkClick r:id="rId2"/>
              </a:rPr>
              <a:t>Okul müdürünün eğitim lideri </a:t>
            </a:r>
            <a:r>
              <a:rPr lang="tr-TR" sz="2800" kern="50" dirty="0">
                <a:latin typeface="Comic Sans MS" pitchFamily="66" charset="0"/>
                <a:ea typeface="SimSun"/>
                <a:cs typeface="Mangal"/>
              </a:rPr>
              <a:t>olmasının yönetici, öğretmen ve okul açısından önemi çok büyüktür. Eğitim liderliğinin okul müdürü, öğretmen ve okul için önemi şu şekilde sıralanabilir:</a:t>
            </a:r>
            <a:endParaRPr lang="tr-TR" sz="2800" dirty="0">
              <a:latin typeface="Comic Sans MS" pitchFamily="66" charset="0"/>
            </a:endParaRPr>
          </a:p>
        </p:txBody>
      </p:sp>
    </p:spTree>
    <p:extLst>
      <p:ext uri="{BB962C8B-B14F-4D97-AF65-F5344CB8AC3E}">
        <p14:creationId xmlns:p14="http://schemas.microsoft.com/office/powerpoint/2010/main" xmlns="" val="22849026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55576" y="620688"/>
            <a:ext cx="7560840" cy="5093702"/>
          </a:xfrm>
          <a:prstGeom prst="rect">
            <a:avLst/>
          </a:prstGeom>
        </p:spPr>
        <p:txBody>
          <a:bodyPr wrap="square">
            <a:spAutoFit/>
          </a:bodyPr>
          <a:lstStyle/>
          <a:p>
            <a:pPr>
              <a:spcAft>
                <a:spcPts val="600"/>
              </a:spcAft>
            </a:pPr>
            <a:r>
              <a:rPr lang="tr-TR" sz="3200" b="1" u="sng" kern="50" dirty="0">
                <a:latin typeface="Comic Sans MS" pitchFamily="66" charset="0"/>
                <a:ea typeface="SimSun"/>
                <a:cs typeface="Mangal"/>
              </a:rPr>
              <a:t>Okul müdürü için önemi</a:t>
            </a:r>
            <a:endParaRPr lang="tr-TR" sz="3200" kern="50" dirty="0">
              <a:latin typeface="Comic Sans MS" pitchFamily="66" charset="0"/>
              <a:ea typeface="SimSun"/>
              <a:cs typeface="Mangal"/>
            </a:endParaRPr>
          </a:p>
          <a:p>
            <a:pPr marL="342900" lvl="0" indent="-342900">
              <a:spcAft>
                <a:spcPts val="0"/>
              </a:spcAft>
              <a:buFont typeface="Wingdings"/>
              <a:buChar char=""/>
              <a:tabLst>
                <a:tab pos="448945" algn="l"/>
              </a:tabLst>
            </a:pPr>
            <a:r>
              <a:rPr lang="tr-TR" sz="3200" kern="50" dirty="0">
                <a:latin typeface="Comic Sans MS" pitchFamily="66" charset="0"/>
                <a:ea typeface="SimSun"/>
                <a:cs typeface="OpenSymbol"/>
              </a:rPr>
              <a:t>Daha başarılı ve üretken bir okula sahip olur. </a:t>
            </a:r>
          </a:p>
          <a:p>
            <a:pPr marL="342900" lvl="0" indent="-342900">
              <a:spcAft>
                <a:spcPts val="0"/>
              </a:spcAft>
              <a:buFont typeface="Wingdings"/>
              <a:buChar char=""/>
              <a:tabLst>
                <a:tab pos="448945" algn="l"/>
              </a:tabLst>
            </a:pPr>
            <a:r>
              <a:rPr lang="tr-TR" sz="3200" kern="50" dirty="0">
                <a:latin typeface="Comic Sans MS" pitchFamily="66" charset="0"/>
                <a:ea typeface="SimSun"/>
                <a:cs typeface="OpenSymbol"/>
              </a:rPr>
              <a:t>Personele görev verirken yerine getireceği konusunda emin olur. </a:t>
            </a:r>
          </a:p>
          <a:p>
            <a:pPr marL="342900" lvl="0" indent="-342900">
              <a:spcAft>
                <a:spcPts val="0"/>
              </a:spcAft>
              <a:buFont typeface="Wingdings"/>
              <a:buChar char=""/>
              <a:tabLst>
                <a:tab pos="448945" algn="l"/>
              </a:tabLst>
            </a:pPr>
            <a:r>
              <a:rPr lang="tr-TR" sz="3200" kern="50" dirty="0">
                <a:latin typeface="Comic Sans MS" pitchFamily="66" charset="0"/>
                <a:ea typeface="SimSun"/>
                <a:cs typeface="OpenSymbol"/>
              </a:rPr>
              <a:t>Kendi yönetim becerilerini geliştirebilir. </a:t>
            </a:r>
          </a:p>
          <a:p>
            <a:pPr marL="342900" lvl="0" indent="-342900">
              <a:spcAft>
                <a:spcPts val="600"/>
              </a:spcAft>
              <a:buFont typeface="Wingdings"/>
              <a:buChar char=""/>
              <a:tabLst>
                <a:tab pos="448945" algn="l"/>
              </a:tabLst>
            </a:pPr>
            <a:r>
              <a:rPr lang="tr-TR" sz="3200" kern="50" dirty="0">
                <a:latin typeface="Comic Sans MS" pitchFamily="66" charset="0"/>
                <a:ea typeface="SimSun"/>
                <a:cs typeface="OpenSymbol"/>
              </a:rPr>
              <a:t>Başkalarının eksiklerini tamamlamaktan kurtulup kendini geliştirmeye vakit ayırabilir. </a:t>
            </a:r>
            <a:endParaRPr lang="tr-TR" sz="3200" kern="50" dirty="0">
              <a:effectLst/>
              <a:latin typeface="Comic Sans MS" pitchFamily="66" charset="0"/>
              <a:ea typeface="SimSun"/>
              <a:cs typeface="OpenSymbol"/>
            </a:endParaRPr>
          </a:p>
        </p:txBody>
      </p:sp>
    </p:spTree>
    <p:extLst>
      <p:ext uri="{BB962C8B-B14F-4D97-AF65-F5344CB8AC3E}">
        <p14:creationId xmlns:p14="http://schemas.microsoft.com/office/powerpoint/2010/main" xmlns="" val="21763992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okul yönetimi slayt resmi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15616" y="980728"/>
            <a:ext cx="6696744" cy="554461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194013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99592" y="908720"/>
            <a:ext cx="7272808" cy="4478149"/>
          </a:xfrm>
          <a:prstGeom prst="rect">
            <a:avLst/>
          </a:prstGeom>
        </p:spPr>
        <p:txBody>
          <a:bodyPr wrap="square">
            <a:spAutoFit/>
          </a:bodyPr>
          <a:lstStyle/>
          <a:p>
            <a:pPr>
              <a:spcAft>
                <a:spcPts val="600"/>
              </a:spcAft>
            </a:pPr>
            <a:r>
              <a:rPr lang="tr-TR" sz="2800" b="1" u="sng" kern="50" dirty="0">
                <a:latin typeface="Comic Sans MS" pitchFamily="66" charset="0"/>
                <a:ea typeface="SimSun"/>
                <a:cs typeface="Mangal"/>
              </a:rPr>
              <a:t>Öğretmen için önemi</a:t>
            </a:r>
            <a:endParaRPr lang="tr-TR" sz="2800" kern="50" dirty="0">
              <a:latin typeface="Comic Sans MS" pitchFamily="66" charset="0"/>
              <a:ea typeface="SimSun"/>
              <a:cs typeface="Mangal"/>
            </a:endParaRPr>
          </a:p>
          <a:p>
            <a:pPr marL="342900" lvl="0" indent="-342900">
              <a:spcAft>
                <a:spcPts val="0"/>
              </a:spcAft>
              <a:buFont typeface="Wingdings"/>
              <a:buChar char=""/>
              <a:tabLst>
                <a:tab pos="448945" algn="l"/>
              </a:tabLst>
            </a:pPr>
            <a:r>
              <a:rPr lang="tr-TR" sz="2800" kern="50" dirty="0">
                <a:latin typeface="Comic Sans MS" pitchFamily="66" charset="0"/>
                <a:ea typeface="SimSun"/>
                <a:cs typeface="OpenSymbol"/>
              </a:rPr>
              <a:t>Öğretmenler okul için önemli olduklarını hissederler. </a:t>
            </a:r>
          </a:p>
          <a:p>
            <a:pPr marL="342900" lvl="0" indent="-342900">
              <a:spcAft>
                <a:spcPts val="0"/>
              </a:spcAft>
              <a:buFont typeface="Wingdings"/>
              <a:buChar char=""/>
              <a:tabLst>
                <a:tab pos="448945" algn="l"/>
              </a:tabLst>
            </a:pPr>
            <a:r>
              <a:rPr lang="tr-TR" sz="2800" kern="50" dirty="0">
                <a:latin typeface="Comic Sans MS" pitchFamily="66" charset="0"/>
                <a:ea typeface="SimSun"/>
                <a:cs typeface="OpenSymbol"/>
              </a:rPr>
              <a:t>Becerilerini geliştirir ve artırırlar. </a:t>
            </a:r>
          </a:p>
          <a:p>
            <a:pPr marL="342900" lvl="0" indent="-342900">
              <a:spcAft>
                <a:spcPts val="0"/>
              </a:spcAft>
              <a:buFont typeface="Wingdings"/>
              <a:buChar char=""/>
              <a:tabLst>
                <a:tab pos="448945" algn="l"/>
              </a:tabLst>
            </a:pPr>
            <a:r>
              <a:rPr lang="tr-TR" sz="2800" kern="50" dirty="0">
                <a:latin typeface="Comic Sans MS" pitchFamily="66" charset="0"/>
                <a:ea typeface="SimSun"/>
                <a:cs typeface="OpenSymbol"/>
              </a:rPr>
              <a:t>Görevlerine daha fazla ilgi gösterirler. </a:t>
            </a:r>
          </a:p>
          <a:p>
            <a:pPr marL="342900" lvl="0" indent="-342900">
              <a:spcAft>
                <a:spcPts val="0"/>
              </a:spcAft>
              <a:buFont typeface="Wingdings"/>
              <a:buChar char=""/>
              <a:tabLst>
                <a:tab pos="448945" algn="l"/>
              </a:tabLst>
            </a:pPr>
            <a:r>
              <a:rPr lang="tr-TR" sz="2800" kern="50" dirty="0">
                <a:latin typeface="Comic Sans MS" pitchFamily="66" charset="0"/>
                <a:ea typeface="SimSun"/>
                <a:cs typeface="OpenSymbol"/>
              </a:rPr>
              <a:t>İşlerinde daha çok bağımsızlık ve sorumluluk kazanırlar. </a:t>
            </a:r>
          </a:p>
          <a:p>
            <a:pPr marL="342900" lvl="0" indent="-342900">
              <a:spcAft>
                <a:spcPts val="600"/>
              </a:spcAft>
              <a:buFont typeface="Wingdings"/>
              <a:buChar char=""/>
              <a:tabLst>
                <a:tab pos="448945" algn="l"/>
              </a:tabLst>
            </a:pPr>
            <a:r>
              <a:rPr lang="tr-TR" sz="2800" kern="50" dirty="0">
                <a:latin typeface="Comic Sans MS" pitchFamily="66" charset="0"/>
                <a:ea typeface="SimSun"/>
                <a:cs typeface="OpenSymbol"/>
              </a:rPr>
              <a:t>Başka işleri başarmanın daha büyük değer taşıdığı görevleri üstlenmeye hazır olurlar. </a:t>
            </a:r>
            <a:endParaRPr lang="tr-TR" sz="2800" kern="50" dirty="0">
              <a:effectLst/>
              <a:latin typeface="Comic Sans MS" pitchFamily="66" charset="0"/>
              <a:ea typeface="SimSun"/>
              <a:cs typeface="OpenSymbol"/>
            </a:endParaRPr>
          </a:p>
        </p:txBody>
      </p:sp>
    </p:spTree>
    <p:extLst>
      <p:ext uri="{BB962C8B-B14F-4D97-AF65-F5344CB8AC3E}">
        <p14:creationId xmlns:p14="http://schemas.microsoft.com/office/powerpoint/2010/main" xmlns="" val="22695377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55576" y="1052736"/>
            <a:ext cx="7488832" cy="4601260"/>
          </a:xfrm>
          <a:prstGeom prst="rect">
            <a:avLst/>
          </a:prstGeom>
        </p:spPr>
        <p:txBody>
          <a:bodyPr wrap="square">
            <a:spAutoFit/>
          </a:bodyPr>
          <a:lstStyle/>
          <a:p>
            <a:pPr>
              <a:spcAft>
                <a:spcPts val="600"/>
              </a:spcAft>
            </a:pPr>
            <a:r>
              <a:rPr lang="tr-TR" sz="3600" b="1" u="sng" kern="50" dirty="0">
                <a:latin typeface="Comic Sans MS" pitchFamily="66" charset="0"/>
                <a:ea typeface="SimSun"/>
                <a:cs typeface="Mangal"/>
              </a:rPr>
              <a:t>Okul için önemi</a:t>
            </a:r>
            <a:endParaRPr lang="tr-TR" sz="3600" kern="50" dirty="0">
              <a:latin typeface="Comic Sans MS" pitchFamily="66" charset="0"/>
              <a:ea typeface="SimSun"/>
              <a:cs typeface="Mangal"/>
            </a:endParaRPr>
          </a:p>
          <a:p>
            <a:pPr marL="342900" lvl="0" indent="-342900">
              <a:spcAft>
                <a:spcPts val="0"/>
              </a:spcAft>
              <a:buFont typeface="Wingdings"/>
              <a:buChar char=""/>
              <a:tabLst>
                <a:tab pos="448945" algn="l"/>
              </a:tabLst>
            </a:pPr>
            <a:r>
              <a:rPr lang="tr-TR" sz="3600" kern="50" dirty="0">
                <a:latin typeface="Comic Sans MS" pitchFamily="66" charset="0"/>
                <a:ea typeface="SimSun"/>
                <a:cs typeface="OpenSymbol"/>
              </a:rPr>
              <a:t>İstekli ve gelişmeye açık personele, </a:t>
            </a:r>
          </a:p>
          <a:p>
            <a:pPr marL="342900" lvl="0" indent="-342900">
              <a:spcAft>
                <a:spcPts val="600"/>
              </a:spcAft>
              <a:buFont typeface="Wingdings"/>
              <a:buChar char=""/>
              <a:tabLst>
                <a:tab pos="448945" algn="l"/>
              </a:tabLst>
            </a:pPr>
            <a:r>
              <a:rPr lang="tr-TR" sz="3600" kern="50" dirty="0">
                <a:latin typeface="Comic Sans MS" pitchFamily="66" charset="0"/>
                <a:ea typeface="SimSun"/>
                <a:cs typeface="OpenSymbol"/>
              </a:rPr>
              <a:t>Amaçları gerçekleştirmeye istekli ve gelişime açık yöneticilere sahip olurlar. Bunun sonucunda da daha kaliteli çıktı ve sürece ulaşılabilir. </a:t>
            </a:r>
            <a:endParaRPr lang="tr-TR" sz="3600" kern="50" dirty="0">
              <a:effectLst/>
              <a:latin typeface="Comic Sans MS" pitchFamily="66" charset="0"/>
              <a:ea typeface="SimSun"/>
              <a:cs typeface="OpenSymbol"/>
            </a:endParaRPr>
          </a:p>
        </p:txBody>
      </p:sp>
    </p:spTree>
    <p:extLst>
      <p:ext uri="{BB962C8B-B14F-4D97-AF65-F5344CB8AC3E}">
        <p14:creationId xmlns:p14="http://schemas.microsoft.com/office/powerpoint/2010/main" xmlns="" val="26147505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971600" y="1628800"/>
            <a:ext cx="6984776" cy="2862322"/>
          </a:xfrm>
          <a:prstGeom prst="rect">
            <a:avLst/>
          </a:prstGeom>
        </p:spPr>
        <p:txBody>
          <a:bodyPr wrap="square">
            <a:spAutoFit/>
          </a:bodyPr>
          <a:lstStyle/>
          <a:p>
            <a:r>
              <a:rPr lang="tr-TR" sz="3600" kern="50" dirty="0">
                <a:latin typeface="Comic Sans MS" pitchFamily="66" charset="0"/>
                <a:ea typeface="SimSun"/>
                <a:cs typeface="Mangal"/>
              </a:rPr>
              <a:t>Eğitim lideri olarak bir okul müdürünün, örgütünü amaçlarına ulaştırabilmesi ve örgütün varlığını sürdürebilmesi için şu niteliklere sahip olması gerekir:</a:t>
            </a:r>
            <a:endParaRPr lang="tr-TR" sz="3600" dirty="0">
              <a:latin typeface="Comic Sans MS" pitchFamily="66" charset="0"/>
            </a:endParaRPr>
          </a:p>
        </p:txBody>
      </p:sp>
    </p:spTree>
    <p:extLst>
      <p:ext uri="{BB962C8B-B14F-4D97-AF65-F5344CB8AC3E}">
        <p14:creationId xmlns:p14="http://schemas.microsoft.com/office/powerpoint/2010/main" xmlns="" val="38608152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99592" y="1412776"/>
            <a:ext cx="7416824" cy="3785652"/>
          </a:xfrm>
          <a:prstGeom prst="rect">
            <a:avLst/>
          </a:prstGeom>
        </p:spPr>
        <p:txBody>
          <a:bodyPr wrap="square">
            <a:spAutoFit/>
          </a:bodyPr>
          <a:lstStyle/>
          <a:p>
            <a:pPr marL="342900" lvl="0" indent="-342900">
              <a:spcAft>
                <a:spcPts val="0"/>
              </a:spcAft>
              <a:buFont typeface="Wingdings"/>
              <a:buChar char=""/>
              <a:tabLst>
                <a:tab pos="448945" algn="l"/>
              </a:tabLst>
            </a:pPr>
            <a:r>
              <a:rPr lang="tr-TR" sz="4000" b="1" kern="50" dirty="0">
                <a:latin typeface="Comic Sans MS" pitchFamily="66" charset="0"/>
                <a:ea typeface="SimSun"/>
                <a:cs typeface="OpenSymbol"/>
              </a:rPr>
              <a:t>Bir vizyonu olma</a:t>
            </a:r>
            <a:r>
              <a:rPr lang="tr-TR" sz="4000" kern="50" dirty="0">
                <a:latin typeface="Comic Sans MS" pitchFamily="66" charset="0"/>
                <a:ea typeface="SimSun"/>
                <a:cs typeface="OpenSymbol"/>
              </a:rPr>
              <a:t>; hedeflerin herkes tarafından anlaşılması, program, öğretim ve değerlendirmeyi koordine ederek başarıyı arttırmaya çalışır. </a:t>
            </a:r>
            <a:endParaRPr lang="tr-TR" sz="4000" kern="50" dirty="0">
              <a:effectLst/>
              <a:latin typeface="Comic Sans MS" pitchFamily="66" charset="0"/>
              <a:ea typeface="SimSun"/>
              <a:cs typeface="OpenSymbol"/>
            </a:endParaRPr>
          </a:p>
        </p:txBody>
      </p:sp>
    </p:spTree>
    <p:extLst>
      <p:ext uri="{BB962C8B-B14F-4D97-AF65-F5344CB8AC3E}">
        <p14:creationId xmlns:p14="http://schemas.microsoft.com/office/powerpoint/2010/main" xmlns="" val="28493621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15616" y="836713"/>
            <a:ext cx="6768752" cy="4524315"/>
          </a:xfrm>
          <a:prstGeom prst="rect">
            <a:avLst/>
          </a:prstGeom>
        </p:spPr>
        <p:txBody>
          <a:bodyPr wrap="square">
            <a:spAutoFit/>
          </a:bodyPr>
          <a:lstStyle/>
          <a:p>
            <a:pPr marL="342900" lvl="0" indent="-342900">
              <a:spcAft>
                <a:spcPts val="0"/>
              </a:spcAft>
              <a:buFont typeface="Wingdings"/>
              <a:buChar char=""/>
              <a:tabLst>
                <a:tab pos="448945" algn="l"/>
              </a:tabLst>
            </a:pPr>
            <a:r>
              <a:rPr lang="tr-TR" sz="4800" b="1" kern="50" dirty="0">
                <a:latin typeface="Comic Sans MS" pitchFamily="66" charset="0"/>
                <a:ea typeface="SimSun"/>
                <a:cs typeface="OpenSymbol"/>
              </a:rPr>
              <a:t>Vizyonu eyleme dönüştürme</a:t>
            </a:r>
            <a:r>
              <a:rPr lang="tr-TR" sz="4800" kern="50" dirty="0">
                <a:latin typeface="Comic Sans MS" pitchFamily="66" charset="0"/>
                <a:ea typeface="SimSun"/>
                <a:cs typeface="OpenSymbol"/>
              </a:rPr>
              <a:t>; bir takım çalışır, okulun bütün amaçlarını ve beklentilerini vurgular. </a:t>
            </a:r>
            <a:endParaRPr lang="tr-TR" sz="4800" kern="50" dirty="0">
              <a:effectLst/>
              <a:latin typeface="Comic Sans MS" pitchFamily="66" charset="0"/>
              <a:ea typeface="SimSun"/>
              <a:cs typeface="OpenSymbol"/>
            </a:endParaRPr>
          </a:p>
        </p:txBody>
      </p:sp>
    </p:spTree>
    <p:extLst>
      <p:ext uri="{BB962C8B-B14F-4D97-AF65-F5344CB8AC3E}">
        <p14:creationId xmlns:p14="http://schemas.microsoft.com/office/powerpoint/2010/main" xmlns="" val="2988870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99592" y="836712"/>
            <a:ext cx="7128792" cy="4524315"/>
          </a:xfrm>
          <a:prstGeom prst="rect">
            <a:avLst/>
          </a:prstGeom>
        </p:spPr>
        <p:txBody>
          <a:bodyPr wrap="square">
            <a:spAutoFit/>
          </a:bodyPr>
          <a:lstStyle/>
          <a:p>
            <a:pPr marL="342900" lvl="0" indent="-342900">
              <a:spcAft>
                <a:spcPts val="0"/>
              </a:spcAft>
              <a:buFont typeface="Wingdings"/>
              <a:buChar char=""/>
              <a:tabLst>
                <a:tab pos="448945" algn="l"/>
              </a:tabLst>
            </a:pPr>
            <a:r>
              <a:rPr lang="tr-TR" sz="4800" b="1" kern="50" dirty="0">
                <a:latin typeface="Comic Sans MS" pitchFamily="66" charset="0"/>
                <a:ea typeface="SimSun"/>
                <a:cs typeface="OpenSymbol"/>
              </a:rPr>
              <a:t>Destekleyici bir çevre oluşturma</a:t>
            </a:r>
            <a:r>
              <a:rPr lang="tr-TR" sz="4800" kern="50" dirty="0">
                <a:latin typeface="Comic Sans MS" pitchFamily="66" charset="0"/>
                <a:ea typeface="SimSun"/>
                <a:cs typeface="OpenSymbol"/>
              </a:rPr>
              <a:t>; akademik olarak yönlendirilmiş, düzenli ve amaçlı okul iklimini teşvik eder. </a:t>
            </a:r>
            <a:endParaRPr lang="tr-TR" sz="4800" kern="50" dirty="0">
              <a:effectLst/>
              <a:latin typeface="Comic Sans MS" pitchFamily="66" charset="0"/>
              <a:ea typeface="SimSun"/>
              <a:cs typeface="OpenSymbol"/>
            </a:endParaRPr>
          </a:p>
        </p:txBody>
      </p:sp>
    </p:spTree>
    <p:extLst>
      <p:ext uri="{BB962C8B-B14F-4D97-AF65-F5344CB8AC3E}">
        <p14:creationId xmlns:p14="http://schemas.microsoft.com/office/powerpoint/2010/main" xmlns="" val="25226041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39552" y="836712"/>
            <a:ext cx="7920880" cy="4524315"/>
          </a:xfrm>
          <a:prstGeom prst="rect">
            <a:avLst/>
          </a:prstGeom>
        </p:spPr>
        <p:txBody>
          <a:bodyPr wrap="square">
            <a:spAutoFit/>
          </a:bodyPr>
          <a:lstStyle/>
          <a:p>
            <a:pPr marL="342900" lvl="0" indent="-342900">
              <a:spcAft>
                <a:spcPts val="0"/>
              </a:spcAft>
              <a:buFont typeface="Wingdings"/>
              <a:buChar char=""/>
              <a:tabLst>
                <a:tab pos="448945" algn="l"/>
              </a:tabLst>
            </a:pPr>
            <a:r>
              <a:rPr lang="tr-TR" sz="4800" b="1" kern="50" dirty="0">
                <a:latin typeface="Comic Sans MS" pitchFamily="66" charset="0"/>
                <a:ea typeface="SimSun"/>
                <a:cs typeface="OpenSymbol"/>
              </a:rPr>
              <a:t>Okulda neler olup </a:t>
            </a:r>
            <a:r>
              <a:rPr lang="tr-TR" sz="4800" b="1" kern="50" dirty="0" smtClean="0">
                <a:latin typeface="Comic Sans MS" pitchFamily="66" charset="0"/>
                <a:ea typeface="SimSun"/>
                <a:cs typeface="OpenSymbol"/>
              </a:rPr>
              <a:t>bittiğini </a:t>
            </a:r>
            <a:r>
              <a:rPr lang="tr-TR" sz="4800" b="1" kern="50" dirty="0">
                <a:latin typeface="Comic Sans MS" pitchFamily="66" charset="0"/>
                <a:ea typeface="SimSun"/>
                <a:cs typeface="OpenSymbol"/>
              </a:rPr>
              <a:t>bilme</a:t>
            </a:r>
            <a:r>
              <a:rPr lang="tr-TR" sz="4800" kern="50" dirty="0">
                <a:latin typeface="Comic Sans MS" pitchFamily="66" charset="0"/>
                <a:ea typeface="SimSun"/>
                <a:cs typeface="OpenSymbol"/>
              </a:rPr>
              <a:t>; öğretmen ve öğrenciler ne yapıyorlar ve nasıl daha </a:t>
            </a:r>
            <a:r>
              <a:rPr lang="tr-TR" sz="4800" kern="50" dirty="0" smtClean="0">
                <a:latin typeface="Comic Sans MS" pitchFamily="66" charset="0"/>
                <a:ea typeface="SimSun"/>
                <a:cs typeface="OpenSymbol"/>
              </a:rPr>
              <a:t>iyi yapabileceklerini </a:t>
            </a:r>
            <a:r>
              <a:rPr lang="tr-TR" sz="4800" kern="50" dirty="0">
                <a:latin typeface="Comic Sans MS" pitchFamily="66" charset="0"/>
                <a:ea typeface="SimSun"/>
                <a:cs typeface="OpenSymbol"/>
              </a:rPr>
              <a:t>bilir ve uygular. </a:t>
            </a:r>
            <a:endParaRPr lang="tr-TR" sz="4800" kern="50" dirty="0">
              <a:effectLst/>
              <a:latin typeface="Comic Sans MS" pitchFamily="66" charset="0"/>
              <a:ea typeface="SimSun"/>
              <a:cs typeface="OpenSymbol"/>
            </a:endParaRPr>
          </a:p>
        </p:txBody>
      </p:sp>
    </p:spTree>
    <p:extLst>
      <p:ext uri="{BB962C8B-B14F-4D97-AF65-F5344CB8AC3E}">
        <p14:creationId xmlns:p14="http://schemas.microsoft.com/office/powerpoint/2010/main" xmlns="" val="34635668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27584" y="1052736"/>
            <a:ext cx="7344816" cy="4154984"/>
          </a:xfrm>
          <a:prstGeom prst="rect">
            <a:avLst/>
          </a:prstGeom>
        </p:spPr>
        <p:txBody>
          <a:bodyPr wrap="square">
            <a:spAutoFit/>
          </a:bodyPr>
          <a:lstStyle/>
          <a:p>
            <a:pPr marL="342900" lvl="0" indent="-342900">
              <a:spcAft>
                <a:spcPts val="600"/>
              </a:spcAft>
              <a:buFont typeface="Wingdings"/>
              <a:buChar char=""/>
              <a:tabLst>
                <a:tab pos="448945" algn="l"/>
              </a:tabLst>
            </a:pPr>
            <a:r>
              <a:rPr lang="tr-TR" sz="4400" b="1" kern="50" dirty="0">
                <a:latin typeface="Comic Sans MS" pitchFamily="66" charset="0"/>
                <a:ea typeface="SimSun"/>
                <a:cs typeface="OpenSymbol"/>
              </a:rPr>
              <a:t>Bilgili hareket etme</a:t>
            </a:r>
            <a:r>
              <a:rPr lang="tr-TR" sz="4400" kern="50" dirty="0">
                <a:latin typeface="Comic Sans MS" pitchFamily="66" charset="0"/>
                <a:ea typeface="SimSun"/>
                <a:cs typeface="OpenSymbol"/>
              </a:rPr>
              <a:t>; farklı öğretmen kişiliği, tarzı ve öğretim stratejilerinde gerektiğinde yardımcı olarak devreye girer. </a:t>
            </a:r>
            <a:endParaRPr lang="tr-TR" sz="4400" kern="50" dirty="0">
              <a:effectLst/>
              <a:latin typeface="Comic Sans MS" pitchFamily="66" charset="0"/>
              <a:ea typeface="SimSun"/>
              <a:cs typeface="OpenSymbol"/>
            </a:endParaRPr>
          </a:p>
        </p:txBody>
      </p:sp>
    </p:spTree>
    <p:extLst>
      <p:ext uri="{BB962C8B-B14F-4D97-AF65-F5344CB8AC3E}">
        <p14:creationId xmlns:p14="http://schemas.microsoft.com/office/powerpoint/2010/main" xmlns="" val="9041417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27584" y="548680"/>
            <a:ext cx="7632848" cy="5893921"/>
          </a:xfrm>
          <a:prstGeom prst="rect">
            <a:avLst/>
          </a:prstGeom>
        </p:spPr>
        <p:txBody>
          <a:bodyPr wrap="square">
            <a:spAutoFit/>
          </a:bodyPr>
          <a:lstStyle/>
          <a:p>
            <a:pPr>
              <a:spcAft>
                <a:spcPts val="600"/>
              </a:spcAft>
            </a:pPr>
            <a:r>
              <a:rPr lang="tr-TR" sz="3200" b="1" kern="50" dirty="0">
                <a:latin typeface="Comic Sans MS" pitchFamily="66" charset="0"/>
                <a:ea typeface="SimSun"/>
                <a:cs typeface="Mangal"/>
              </a:rPr>
              <a:t>Bir yöneticiden beklenen lider özellikleri şöyle sıralanabilir:</a:t>
            </a:r>
          </a:p>
          <a:p>
            <a:pPr marL="342900" lvl="0" indent="-342900">
              <a:spcAft>
                <a:spcPts val="0"/>
              </a:spcAft>
              <a:buFont typeface="Wingdings"/>
              <a:buChar char=""/>
              <a:tabLst>
                <a:tab pos="448945" algn="l"/>
              </a:tabLst>
            </a:pPr>
            <a:r>
              <a:rPr lang="tr-TR" sz="2800" kern="50" dirty="0">
                <a:latin typeface="Comic Sans MS" pitchFamily="66" charset="0"/>
                <a:ea typeface="SimSun"/>
                <a:cs typeface="OpenSymbol"/>
              </a:rPr>
              <a:t>Okuldaki </a:t>
            </a:r>
            <a:r>
              <a:rPr lang="tr-TR" sz="2800" kern="50" dirty="0" err="1">
                <a:latin typeface="Comic Sans MS" pitchFamily="66" charset="0"/>
                <a:ea typeface="SimSun"/>
                <a:cs typeface="OpenSymbol"/>
              </a:rPr>
              <a:t>informal</a:t>
            </a:r>
            <a:r>
              <a:rPr lang="tr-TR" sz="2800" kern="50" dirty="0">
                <a:latin typeface="Comic Sans MS" pitchFamily="66" charset="0"/>
                <a:ea typeface="SimSun"/>
                <a:cs typeface="OpenSymbol"/>
              </a:rPr>
              <a:t> grupları anlamalı, onları yönetmeli </a:t>
            </a:r>
          </a:p>
          <a:p>
            <a:pPr marL="342900" lvl="0" indent="-342900">
              <a:spcAft>
                <a:spcPts val="0"/>
              </a:spcAft>
              <a:buFont typeface="Wingdings"/>
              <a:buChar char=""/>
              <a:tabLst>
                <a:tab pos="448945" algn="l"/>
              </a:tabLst>
            </a:pPr>
            <a:r>
              <a:rPr lang="tr-TR" sz="2800" kern="50" dirty="0">
                <a:latin typeface="Comic Sans MS" pitchFamily="66" charset="0"/>
                <a:ea typeface="SimSun"/>
                <a:cs typeface="OpenSymbol"/>
              </a:rPr>
              <a:t>Toplum kültürüne uygun bir değer sistemi kazanmış olmalı </a:t>
            </a:r>
          </a:p>
          <a:p>
            <a:pPr marL="342900" lvl="0" indent="-342900">
              <a:spcAft>
                <a:spcPts val="0"/>
              </a:spcAft>
              <a:buFont typeface="Wingdings"/>
              <a:buChar char=""/>
              <a:tabLst>
                <a:tab pos="448945" algn="l"/>
              </a:tabLst>
            </a:pPr>
            <a:r>
              <a:rPr lang="tr-TR" sz="2800" kern="50" dirty="0">
                <a:latin typeface="Comic Sans MS" pitchFamily="66" charset="0"/>
                <a:ea typeface="SimSun"/>
                <a:cs typeface="OpenSymbol"/>
              </a:rPr>
              <a:t>Etkileme gücü olmalı, insanları etkileme yollarını iyi bilmeli </a:t>
            </a:r>
          </a:p>
          <a:p>
            <a:pPr marL="342900" lvl="0" indent="-342900">
              <a:spcAft>
                <a:spcPts val="0"/>
              </a:spcAft>
              <a:buFont typeface="Wingdings"/>
              <a:buChar char=""/>
              <a:tabLst>
                <a:tab pos="448945" algn="l"/>
              </a:tabLst>
            </a:pPr>
            <a:r>
              <a:rPr lang="tr-TR" sz="2800" kern="50" dirty="0">
                <a:latin typeface="Comic Sans MS" pitchFamily="66" charset="0"/>
                <a:ea typeface="SimSun"/>
                <a:cs typeface="OpenSymbol"/>
              </a:rPr>
              <a:t>Liderlik eğitimi almış olmalı </a:t>
            </a:r>
          </a:p>
          <a:p>
            <a:pPr marL="342900" lvl="0" indent="-342900">
              <a:spcAft>
                <a:spcPts val="0"/>
              </a:spcAft>
              <a:buFont typeface="Wingdings"/>
              <a:buChar char=""/>
              <a:tabLst>
                <a:tab pos="448945" algn="l"/>
              </a:tabLst>
            </a:pPr>
            <a:r>
              <a:rPr lang="tr-TR" sz="2800" kern="50" dirty="0">
                <a:latin typeface="Comic Sans MS" pitchFamily="66" charset="0"/>
                <a:ea typeface="SimSun"/>
                <a:cs typeface="OpenSymbol"/>
              </a:rPr>
              <a:t>Karizmatik olmalı </a:t>
            </a:r>
          </a:p>
          <a:p>
            <a:pPr marL="342900" lvl="0" indent="-342900">
              <a:spcAft>
                <a:spcPts val="0"/>
              </a:spcAft>
              <a:buFont typeface="Wingdings"/>
              <a:buChar char=""/>
              <a:tabLst>
                <a:tab pos="448945" algn="l"/>
              </a:tabLst>
            </a:pPr>
            <a:r>
              <a:rPr lang="tr-TR" sz="2800" kern="50" dirty="0">
                <a:latin typeface="Comic Sans MS" pitchFamily="66" charset="0"/>
                <a:ea typeface="SimSun"/>
                <a:cs typeface="OpenSymbol"/>
              </a:rPr>
              <a:t>Başkalarının düşüncelerine saygılı olmalı </a:t>
            </a:r>
          </a:p>
          <a:p>
            <a:pPr marL="342900" lvl="0" indent="-342900">
              <a:spcAft>
                <a:spcPts val="0"/>
              </a:spcAft>
              <a:buFont typeface="Wingdings"/>
              <a:buChar char=""/>
              <a:tabLst>
                <a:tab pos="448945" algn="l"/>
              </a:tabLst>
            </a:pPr>
            <a:r>
              <a:rPr lang="tr-TR" sz="2800" kern="50" dirty="0">
                <a:latin typeface="Comic Sans MS" pitchFamily="66" charset="0"/>
                <a:ea typeface="SimSun"/>
                <a:cs typeface="OpenSymbol"/>
              </a:rPr>
              <a:t>Farklı görüşlere tarafsız bir gözle bakmalı ve anlamaya çalışmalı </a:t>
            </a:r>
            <a:endParaRPr lang="tr-TR" sz="2800" kern="50" dirty="0">
              <a:effectLst/>
              <a:latin typeface="Comic Sans MS" pitchFamily="66" charset="0"/>
              <a:ea typeface="SimSun"/>
              <a:cs typeface="OpenSymbol"/>
            </a:endParaRPr>
          </a:p>
        </p:txBody>
      </p:sp>
    </p:spTree>
    <p:extLst>
      <p:ext uri="{BB962C8B-B14F-4D97-AF65-F5344CB8AC3E}">
        <p14:creationId xmlns:p14="http://schemas.microsoft.com/office/powerpoint/2010/main" xmlns="" val="24881552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39552" y="476672"/>
            <a:ext cx="8064896" cy="5693866"/>
          </a:xfrm>
          <a:prstGeom prst="rect">
            <a:avLst/>
          </a:prstGeom>
        </p:spPr>
        <p:txBody>
          <a:bodyPr wrap="square">
            <a:spAutoFit/>
          </a:bodyPr>
          <a:lstStyle/>
          <a:p>
            <a:pPr marL="342900" lvl="0" indent="-342900">
              <a:spcAft>
                <a:spcPts val="0"/>
              </a:spcAft>
              <a:buFont typeface="Wingdings"/>
              <a:buChar char=""/>
              <a:tabLst>
                <a:tab pos="448945" algn="l"/>
              </a:tabLst>
            </a:pPr>
            <a:r>
              <a:rPr lang="tr-TR" sz="2800" kern="50" dirty="0">
                <a:latin typeface="Comic Sans MS" pitchFamily="66" charset="0"/>
                <a:ea typeface="SimSun"/>
                <a:cs typeface="OpenSymbol"/>
              </a:rPr>
              <a:t>Başkalarının görüşlerini özgürce açıklamalarını engelleyecek davranışlardan kaçınmalı </a:t>
            </a:r>
          </a:p>
          <a:p>
            <a:pPr marL="342900" lvl="0" indent="-342900">
              <a:spcAft>
                <a:spcPts val="0"/>
              </a:spcAft>
              <a:buFont typeface="Wingdings"/>
              <a:buChar char=""/>
              <a:tabLst>
                <a:tab pos="448945" algn="l"/>
              </a:tabLst>
            </a:pPr>
            <a:r>
              <a:rPr lang="tr-TR" sz="2800" kern="50" dirty="0">
                <a:latin typeface="Comic Sans MS" pitchFamily="66" charset="0"/>
                <a:ea typeface="SimSun"/>
                <a:cs typeface="OpenSymbol"/>
              </a:rPr>
              <a:t>İş birliğine açık olmalı </a:t>
            </a:r>
          </a:p>
          <a:p>
            <a:pPr marL="342900" lvl="0" indent="-342900">
              <a:spcAft>
                <a:spcPts val="0"/>
              </a:spcAft>
              <a:buFont typeface="Wingdings"/>
              <a:buChar char=""/>
              <a:tabLst>
                <a:tab pos="448945" algn="l"/>
              </a:tabLst>
            </a:pPr>
            <a:r>
              <a:rPr lang="tr-TR" sz="2800" kern="50" dirty="0">
                <a:latin typeface="Comic Sans MS" pitchFamily="66" charset="0"/>
                <a:ea typeface="SimSun"/>
                <a:cs typeface="OpenSymbol"/>
              </a:rPr>
              <a:t>Birlikte çalıştığı insanlara karşı sevgi dolu ve dostça bir yaklaşım içinde olmalı </a:t>
            </a:r>
          </a:p>
          <a:p>
            <a:pPr marL="342900" lvl="0" indent="-342900">
              <a:spcAft>
                <a:spcPts val="0"/>
              </a:spcAft>
              <a:buFont typeface="Wingdings"/>
              <a:buChar char=""/>
              <a:tabLst>
                <a:tab pos="448945" algn="l"/>
              </a:tabLst>
            </a:pPr>
            <a:r>
              <a:rPr lang="tr-TR" sz="2800" kern="50" dirty="0">
                <a:latin typeface="Comic Sans MS" pitchFamily="66" charset="0"/>
                <a:ea typeface="SimSun"/>
                <a:cs typeface="OpenSymbol"/>
              </a:rPr>
              <a:t>Yeni fikirlere açık olmalı, onları denemeye istekli davranmalı </a:t>
            </a:r>
          </a:p>
          <a:p>
            <a:pPr marL="342900" lvl="0" indent="-342900">
              <a:spcAft>
                <a:spcPts val="0"/>
              </a:spcAft>
              <a:buFont typeface="Wingdings"/>
              <a:buChar char=""/>
              <a:tabLst>
                <a:tab pos="448945" algn="l"/>
              </a:tabLst>
            </a:pPr>
            <a:r>
              <a:rPr lang="tr-TR" sz="2800" kern="50" dirty="0">
                <a:latin typeface="Comic Sans MS" pitchFamily="66" charset="0"/>
                <a:ea typeface="SimSun"/>
                <a:cs typeface="OpenSymbol"/>
              </a:rPr>
              <a:t>Vizyon (öngörü) sahibi olmalı </a:t>
            </a:r>
          </a:p>
          <a:p>
            <a:pPr marL="342900" lvl="0" indent="-342900">
              <a:spcAft>
                <a:spcPts val="0"/>
              </a:spcAft>
              <a:buFont typeface="Wingdings"/>
              <a:buChar char=""/>
              <a:tabLst>
                <a:tab pos="448945" algn="l"/>
              </a:tabLst>
            </a:pPr>
            <a:r>
              <a:rPr lang="tr-TR" sz="2800" kern="50" dirty="0">
                <a:latin typeface="Comic Sans MS" pitchFamily="66" charset="0"/>
                <a:ea typeface="SimSun"/>
                <a:cs typeface="OpenSymbol"/>
              </a:rPr>
              <a:t>İnsanlarla ilişki kurma yeteneğini geliştirmeli, kendini kontrol etmeli, kendini açma ve problem çözme becerisi kazanmalı </a:t>
            </a:r>
          </a:p>
          <a:p>
            <a:pPr marL="342900" lvl="0" indent="-342900">
              <a:spcAft>
                <a:spcPts val="600"/>
              </a:spcAft>
              <a:buFont typeface="Wingdings"/>
              <a:buChar char=""/>
              <a:tabLst>
                <a:tab pos="448945" algn="l"/>
              </a:tabLst>
            </a:pPr>
            <a:r>
              <a:rPr lang="tr-TR" sz="2800" kern="50" dirty="0">
                <a:latin typeface="Comic Sans MS" pitchFamily="66" charset="0"/>
                <a:ea typeface="SimSun"/>
                <a:cs typeface="OpenSymbol"/>
              </a:rPr>
              <a:t>Olaylara çok yönlü bakmalı </a:t>
            </a:r>
            <a:endParaRPr lang="tr-TR" sz="2800" kern="50" dirty="0">
              <a:effectLst/>
              <a:latin typeface="Comic Sans MS" pitchFamily="66" charset="0"/>
              <a:ea typeface="SimSun"/>
              <a:cs typeface="OpenSymbol"/>
            </a:endParaRPr>
          </a:p>
        </p:txBody>
      </p:sp>
    </p:spTree>
    <p:extLst>
      <p:ext uri="{BB962C8B-B14F-4D97-AF65-F5344CB8AC3E}">
        <p14:creationId xmlns:p14="http://schemas.microsoft.com/office/powerpoint/2010/main" xmlns="" val="14774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spcAft>
                <a:spcPts val="600"/>
              </a:spcAft>
            </a:pPr>
            <a:r>
              <a:rPr lang="tr-TR" b="1" kern="50" dirty="0" smtClean="0">
                <a:latin typeface="Times New Roman"/>
                <a:ea typeface="SimSun"/>
                <a:cs typeface="Mangal"/>
              </a:rPr>
              <a:t>Etkin </a:t>
            </a:r>
            <a:r>
              <a:rPr lang="tr-TR" b="1" kern="50" dirty="0">
                <a:latin typeface="Times New Roman"/>
                <a:ea typeface="SimSun"/>
                <a:cs typeface="Mangal"/>
              </a:rPr>
              <a:t>Okul Yönetimi </a:t>
            </a:r>
            <a:endParaRPr lang="tr-TR" kern="50" dirty="0">
              <a:effectLst/>
              <a:latin typeface="Times New Roman"/>
              <a:ea typeface="SimSun"/>
              <a:cs typeface="Mangal"/>
            </a:endParaRPr>
          </a:p>
        </p:txBody>
      </p:sp>
      <p:sp>
        <p:nvSpPr>
          <p:cNvPr id="3" name="Dikdörtgen 2"/>
          <p:cNvSpPr/>
          <p:nvPr/>
        </p:nvSpPr>
        <p:spPr>
          <a:xfrm>
            <a:off x="539552" y="2204864"/>
            <a:ext cx="7704856" cy="2554545"/>
          </a:xfrm>
          <a:prstGeom prst="rect">
            <a:avLst/>
          </a:prstGeom>
        </p:spPr>
        <p:txBody>
          <a:bodyPr wrap="square">
            <a:spAutoFit/>
          </a:bodyPr>
          <a:lstStyle/>
          <a:p>
            <a:pPr marL="342900" lvl="0" indent="-342900">
              <a:spcAft>
                <a:spcPts val="0"/>
              </a:spcAft>
              <a:buFont typeface="Wingdings"/>
              <a:buChar char=""/>
              <a:tabLst>
                <a:tab pos="448945" algn="l"/>
              </a:tabLst>
            </a:pPr>
            <a:r>
              <a:rPr lang="tr-TR" sz="4000" kern="50" dirty="0">
                <a:latin typeface="Comic Sans MS" pitchFamily="66" charset="0"/>
                <a:ea typeface="SimSun"/>
                <a:cs typeface="OpenSymbol"/>
              </a:rPr>
              <a:t>  Eğitimde hedeflenen amaçların gerçekleştirilmesi, okulun iyi örgütlenmesine ve iyi yönetilmesine bağlıdır. </a:t>
            </a:r>
            <a:endParaRPr lang="tr-TR" sz="4000" kern="50" dirty="0">
              <a:effectLst/>
              <a:latin typeface="Comic Sans MS" pitchFamily="66" charset="0"/>
              <a:ea typeface="SimSun"/>
              <a:cs typeface="OpenSymbol"/>
            </a:endParaRPr>
          </a:p>
        </p:txBody>
      </p:sp>
      <p:pic>
        <p:nvPicPr>
          <p:cNvPr id="1026" name="Picture 2" descr="okul yönetimi slayt resmi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19672" y="4653136"/>
            <a:ext cx="5040560" cy="190701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258429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99592" y="1124744"/>
            <a:ext cx="7344816" cy="3785652"/>
          </a:xfrm>
          <a:prstGeom prst="rect">
            <a:avLst/>
          </a:prstGeom>
        </p:spPr>
        <p:txBody>
          <a:bodyPr wrap="square">
            <a:spAutoFit/>
          </a:bodyPr>
          <a:lstStyle/>
          <a:p>
            <a:pPr>
              <a:spcAft>
                <a:spcPts val="600"/>
              </a:spcAft>
            </a:pPr>
            <a:r>
              <a:rPr lang="tr-TR" sz="4800" b="1" kern="50" dirty="0" err="1">
                <a:latin typeface="Comic Sans MS" pitchFamily="66" charset="0"/>
                <a:ea typeface="SimSun"/>
                <a:cs typeface="Mangal"/>
              </a:rPr>
              <a:t>Andrews</a:t>
            </a:r>
            <a:r>
              <a:rPr lang="tr-TR" sz="4800" b="1" kern="50" dirty="0">
                <a:latin typeface="Comic Sans MS" pitchFamily="66" charset="0"/>
                <a:ea typeface="SimSun"/>
                <a:cs typeface="Mangal"/>
              </a:rPr>
              <a:t> (1989), </a:t>
            </a:r>
            <a:r>
              <a:rPr lang="tr-TR" sz="4800" kern="50" dirty="0">
                <a:latin typeface="Comic Sans MS" pitchFamily="66" charset="0"/>
                <a:ea typeface="SimSun"/>
                <a:cs typeface="Mangal"/>
              </a:rPr>
              <a:t>okul müdürlerinin eğitimsel liderlik davranışlarının dört temel boyuttan oluştuğunu belirtir.</a:t>
            </a:r>
            <a:endParaRPr lang="tr-TR" sz="4800" kern="50" dirty="0">
              <a:effectLst/>
              <a:latin typeface="Comic Sans MS" pitchFamily="66" charset="0"/>
              <a:ea typeface="SimSun"/>
              <a:cs typeface="Mangal"/>
            </a:endParaRPr>
          </a:p>
        </p:txBody>
      </p:sp>
    </p:spTree>
    <p:extLst>
      <p:ext uri="{BB962C8B-B14F-4D97-AF65-F5344CB8AC3E}">
        <p14:creationId xmlns:p14="http://schemas.microsoft.com/office/powerpoint/2010/main" xmlns="" val="3557217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83568" y="908720"/>
            <a:ext cx="7488832" cy="5016758"/>
          </a:xfrm>
          <a:prstGeom prst="rect">
            <a:avLst/>
          </a:prstGeom>
        </p:spPr>
        <p:txBody>
          <a:bodyPr wrap="square">
            <a:spAutoFit/>
          </a:bodyPr>
          <a:lstStyle/>
          <a:p>
            <a:pPr>
              <a:spcAft>
                <a:spcPts val="600"/>
              </a:spcAft>
            </a:pPr>
            <a:r>
              <a:rPr lang="tr-TR" sz="3200" b="1" kern="50" dirty="0">
                <a:latin typeface="Comic Sans MS" pitchFamily="66" charset="0"/>
                <a:ea typeface="SimSun"/>
                <a:cs typeface="Mangal"/>
              </a:rPr>
              <a:t>1)  </a:t>
            </a:r>
            <a:r>
              <a:rPr lang="tr-TR" sz="3200" b="1" kern="50" dirty="0" smtClean="0">
                <a:latin typeface="Comic Sans MS" pitchFamily="66" charset="0"/>
                <a:ea typeface="SimSun"/>
                <a:cs typeface="Mangal"/>
              </a:rPr>
              <a:t>Kaynak </a:t>
            </a:r>
            <a:r>
              <a:rPr lang="tr-TR" sz="3200" b="1" kern="50" dirty="0">
                <a:latin typeface="Comic Sans MS" pitchFamily="66" charset="0"/>
                <a:ea typeface="SimSun"/>
                <a:cs typeface="Mangal"/>
              </a:rPr>
              <a:t>Sağlayıcısı Olarak Okul Müdürü : </a:t>
            </a:r>
            <a:r>
              <a:rPr lang="tr-TR" sz="3200" kern="50" dirty="0">
                <a:latin typeface="Comic Sans MS" pitchFamily="66" charset="0"/>
                <a:ea typeface="SimSun"/>
                <a:cs typeface="Mangal"/>
              </a:rPr>
              <a:t>Kaynak sağlayıcısı olarak okul müdürü, okulun vizyon ve amaçlarına ulaşmak için gerekli toplumsal kaynakları sağlayan, bu kaynakları özenle bir araya getiren ve gerekli ortamı hazırlayan kişidir. Eğitim lideri, kaynakların etkin ve verimli kullanılması için gerekli tedbirleri alır.</a:t>
            </a:r>
            <a:endParaRPr lang="tr-TR" sz="3200" kern="50" dirty="0">
              <a:effectLst/>
              <a:latin typeface="Comic Sans MS" pitchFamily="66" charset="0"/>
              <a:ea typeface="SimSun"/>
              <a:cs typeface="Mangal"/>
            </a:endParaRPr>
          </a:p>
        </p:txBody>
      </p:sp>
    </p:spTree>
    <p:extLst>
      <p:ext uri="{BB962C8B-B14F-4D97-AF65-F5344CB8AC3E}">
        <p14:creationId xmlns:p14="http://schemas.microsoft.com/office/powerpoint/2010/main" xmlns="" val="9926278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95536" y="908720"/>
            <a:ext cx="8208912" cy="5262979"/>
          </a:xfrm>
          <a:prstGeom prst="rect">
            <a:avLst/>
          </a:prstGeom>
        </p:spPr>
        <p:txBody>
          <a:bodyPr wrap="square">
            <a:spAutoFit/>
          </a:bodyPr>
          <a:lstStyle/>
          <a:p>
            <a:pPr>
              <a:spcAft>
                <a:spcPts val="600"/>
              </a:spcAft>
            </a:pPr>
            <a:r>
              <a:rPr lang="tr-TR" sz="2400" b="1" kern="50" dirty="0">
                <a:latin typeface="Comic Sans MS" pitchFamily="66" charset="0"/>
                <a:ea typeface="SimSun"/>
                <a:cs typeface="Mangal"/>
              </a:rPr>
              <a:t>2)   </a:t>
            </a:r>
            <a:r>
              <a:rPr lang="tr-TR" sz="2400" b="1" kern="50" dirty="0" err="1" smtClean="0">
                <a:latin typeface="Comic Sans MS" pitchFamily="66" charset="0"/>
                <a:ea typeface="SimSun"/>
                <a:cs typeface="Mangal"/>
              </a:rPr>
              <a:t>Öğretimsel</a:t>
            </a:r>
            <a:r>
              <a:rPr lang="tr-TR" sz="2400" b="1" kern="50" dirty="0" smtClean="0">
                <a:latin typeface="Comic Sans MS" pitchFamily="66" charset="0"/>
                <a:ea typeface="SimSun"/>
                <a:cs typeface="Mangal"/>
              </a:rPr>
              <a:t> </a:t>
            </a:r>
            <a:r>
              <a:rPr lang="tr-TR" sz="2400" b="1" kern="50" dirty="0">
                <a:latin typeface="Comic Sans MS" pitchFamily="66" charset="0"/>
                <a:ea typeface="SimSun"/>
                <a:cs typeface="Mangal"/>
              </a:rPr>
              <a:t>Kaynak Olarak Okul Müdürü : </a:t>
            </a:r>
            <a:r>
              <a:rPr lang="tr-TR" sz="2400" kern="50" dirty="0">
                <a:latin typeface="Comic Sans MS" pitchFamily="66" charset="0"/>
                <a:ea typeface="SimSun"/>
                <a:cs typeface="Mangal"/>
              </a:rPr>
              <a:t>Okul müdürü, doğrudan sınıftaki öğrenme ortamını geliştirmeye çalışır. Okul müdürü, öğretmenlerle etkili iletişim kurarak, onların öğretim materyallerini ve yeni öğretim stratejilerini kullanmalarını teşvik eder. Okul müdürü, okul programı ve öğretimle ilgili her türlü materyalin seçim, sağlanma ve dağıtılmasına aktif olarak katılmalıdır. Okul müdürü, insan kaynaklarını geliştirme programı çerçevesinde düzenli olarak çıkan eğitimsel araştırma dergilerini sağlar, program geliştirme ve çocuk öğrenmesini anlamaya yönelik yeni gelişmeleri öğretmenlerle paylaşır. Okul müdürü, öğretmenlerin eğitimdeki yenilikleri takip edebileceği basılı ve görsel yayınları okula kazandırmalıdır.</a:t>
            </a:r>
            <a:endParaRPr lang="tr-TR" sz="2400" kern="50" dirty="0">
              <a:effectLst/>
              <a:latin typeface="Comic Sans MS" pitchFamily="66" charset="0"/>
              <a:ea typeface="SimSun"/>
              <a:cs typeface="Mangal"/>
            </a:endParaRPr>
          </a:p>
        </p:txBody>
      </p:sp>
    </p:spTree>
    <p:extLst>
      <p:ext uri="{BB962C8B-B14F-4D97-AF65-F5344CB8AC3E}">
        <p14:creationId xmlns:p14="http://schemas.microsoft.com/office/powerpoint/2010/main" xmlns="" val="34461543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55576" y="980729"/>
            <a:ext cx="7488832" cy="4478149"/>
          </a:xfrm>
          <a:prstGeom prst="rect">
            <a:avLst/>
          </a:prstGeom>
        </p:spPr>
        <p:txBody>
          <a:bodyPr wrap="square">
            <a:spAutoFit/>
          </a:bodyPr>
          <a:lstStyle/>
          <a:p>
            <a:pPr>
              <a:spcAft>
                <a:spcPts val="600"/>
              </a:spcAft>
            </a:pPr>
            <a:r>
              <a:rPr lang="tr-TR" sz="2800" b="1" kern="50" dirty="0">
                <a:latin typeface="Comic Sans MS" pitchFamily="66" charset="0"/>
                <a:ea typeface="SimSun"/>
                <a:cs typeface="Mangal"/>
              </a:rPr>
              <a:t>3) </a:t>
            </a:r>
            <a:r>
              <a:rPr lang="tr-TR" sz="2800" b="1" kern="50" dirty="0" smtClean="0">
                <a:latin typeface="Comic Sans MS" pitchFamily="66" charset="0"/>
                <a:ea typeface="SimSun"/>
                <a:cs typeface="Mangal"/>
              </a:rPr>
              <a:t>İletişimci </a:t>
            </a:r>
            <a:r>
              <a:rPr lang="tr-TR" sz="2800" b="1" kern="50" dirty="0">
                <a:latin typeface="Comic Sans MS" pitchFamily="66" charset="0"/>
                <a:ea typeface="SimSun"/>
                <a:cs typeface="Mangal"/>
              </a:rPr>
              <a:t>Olarak Okul Müdürü : </a:t>
            </a:r>
            <a:endParaRPr lang="tr-TR" sz="2800" b="1" kern="50" dirty="0" smtClean="0">
              <a:latin typeface="Comic Sans MS" pitchFamily="66" charset="0"/>
              <a:ea typeface="SimSun"/>
              <a:cs typeface="Mangal"/>
            </a:endParaRPr>
          </a:p>
          <a:p>
            <a:pPr>
              <a:spcAft>
                <a:spcPts val="600"/>
              </a:spcAft>
            </a:pPr>
            <a:r>
              <a:rPr lang="tr-TR" sz="2800" kern="50" dirty="0" smtClean="0">
                <a:latin typeface="Comic Sans MS" pitchFamily="66" charset="0"/>
                <a:ea typeface="SimSun"/>
                <a:cs typeface="Mangal"/>
              </a:rPr>
              <a:t>Okul </a:t>
            </a:r>
            <a:r>
              <a:rPr lang="tr-TR" sz="2800" kern="50" dirty="0">
                <a:latin typeface="Comic Sans MS" pitchFamily="66" charset="0"/>
                <a:ea typeface="SimSun"/>
                <a:cs typeface="Mangal"/>
              </a:rPr>
              <a:t>müdürlerinin sahip olması gereken yeterlik alanlarından biri, insanlar arası ilişkilerde etkili iletişim becerilerine sahip olmadır. Etkili iletişim üç düzeyde gösterilebilir: </a:t>
            </a:r>
            <a:r>
              <a:rPr lang="tr-TR" sz="2800" i="1" kern="50" dirty="0">
                <a:latin typeface="Comic Sans MS" pitchFamily="66" charset="0"/>
                <a:ea typeface="SimSun"/>
                <a:cs typeface="Mangal"/>
              </a:rPr>
              <a:t>BİREBİR İLİŞKİYLE – KÜÇÜK GRUPLARLA – BÜYÜK GRUPLARLA</a:t>
            </a:r>
            <a:r>
              <a:rPr lang="tr-TR" sz="2800" kern="50" dirty="0">
                <a:latin typeface="Comic Sans MS" pitchFamily="66" charset="0"/>
                <a:ea typeface="SimSun"/>
                <a:cs typeface="Mangal"/>
              </a:rPr>
              <a:t> iletişim kurulabilir. Eğitim liderliği açısından etkili iletişim, iyi bir vizyon oluşturmayla başlar.</a:t>
            </a:r>
            <a:endParaRPr lang="tr-TR" sz="2800" kern="50" dirty="0">
              <a:effectLst/>
              <a:latin typeface="Comic Sans MS" pitchFamily="66" charset="0"/>
              <a:ea typeface="SimSun"/>
              <a:cs typeface="Mangal"/>
            </a:endParaRPr>
          </a:p>
        </p:txBody>
      </p:sp>
    </p:spTree>
    <p:extLst>
      <p:ext uri="{BB962C8B-B14F-4D97-AF65-F5344CB8AC3E}">
        <p14:creationId xmlns:p14="http://schemas.microsoft.com/office/powerpoint/2010/main" xmlns="" val="11804890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83568" y="764704"/>
            <a:ext cx="7704856" cy="5709255"/>
          </a:xfrm>
          <a:prstGeom prst="rect">
            <a:avLst/>
          </a:prstGeom>
        </p:spPr>
        <p:txBody>
          <a:bodyPr wrap="square">
            <a:spAutoFit/>
          </a:bodyPr>
          <a:lstStyle/>
          <a:p>
            <a:pPr>
              <a:spcAft>
                <a:spcPts val="600"/>
              </a:spcAft>
            </a:pPr>
            <a:r>
              <a:rPr lang="tr-TR" sz="2400" b="1" kern="50" dirty="0">
                <a:latin typeface="Comic Sans MS" pitchFamily="66" charset="0"/>
                <a:ea typeface="SimSun"/>
                <a:cs typeface="Mangal"/>
              </a:rPr>
              <a:t>4)  </a:t>
            </a:r>
            <a:r>
              <a:rPr lang="tr-TR" sz="2400" b="1" kern="50" dirty="0" smtClean="0">
                <a:latin typeface="Comic Sans MS" pitchFamily="66" charset="0"/>
                <a:ea typeface="SimSun"/>
                <a:cs typeface="Mangal"/>
              </a:rPr>
              <a:t>Görünür </a:t>
            </a:r>
            <a:r>
              <a:rPr lang="tr-TR" sz="2400" b="1" kern="50" dirty="0">
                <a:latin typeface="Comic Sans MS" pitchFamily="66" charset="0"/>
                <a:ea typeface="SimSun"/>
                <a:cs typeface="Mangal"/>
              </a:rPr>
              <a:t>Kişi Olarak Okul Müdürü : </a:t>
            </a:r>
            <a:endParaRPr lang="tr-TR" sz="2400" b="1" kern="50" dirty="0" smtClean="0">
              <a:latin typeface="Comic Sans MS" pitchFamily="66" charset="0"/>
              <a:ea typeface="SimSun"/>
              <a:cs typeface="Mangal"/>
            </a:endParaRPr>
          </a:p>
          <a:p>
            <a:pPr>
              <a:spcAft>
                <a:spcPts val="600"/>
              </a:spcAft>
            </a:pPr>
            <a:r>
              <a:rPr lang="tr-TR" sz="2400" kern="50" dirty="0" smtClean="0">
                <a:latin typeface="Comic Sans MS" pitchFamily="66" charset="0"/>
                <a:ea typeface="SimSun"/>
                <a:cs typeface="Mangal"/>
              </a:rPr>
              <a:t>Okul </a:t>
            </a:r>
            <a:r>
              <a:rPr lang="tr-TR" sz="2400" kern="50" dirty="0">
                <a:latin typeface="Comic Sans MS" pitchFamily="66" charset="0"/>
                <a:ea typeface="SimSun"/>
                <a:cs typeface="Mangal"/>
              </a:rPr>
              <a:t>müdürü, odasından okulu yönetmeye kalkışan, okulda olup bitene kayıtsız kalan biri olamaz. Müdür, gerek </a:t>
            </a:r>
            <a:r>
              <a:rPr lang="tr-TR" sz="2400" kern="50" dirty="0" err="1">
                <a:latin typeface="Comic Sans MS" pitchFamily="66" charset="0"/>
                <a:ea typeface="SimSun"/>
                <a:cs typeface="Mangal"/>
              </a:rPr>
              <a:t>formal</a:t>
            </a:r>
            <a:r>
              <a:rPr lang="tr-TR" sz="2400" kern="50" dirty="0">
                <a:latin typeface="Comic Sans MS" pitchFamily="66" charset="0"/>
                <a:ea typeface="SimSun"/>
                <a:cs typeface="Mangal"/>
              </a:rPr>
              <a:t>, gerekse </a:t>
            </a:r>
            <a:r>
              <a:rPr lang="tr-TR" sz="2400" kern="50" dirty="0" err="1">
                <a:latin typeface="Comic Sans MS" pitchFamily="66" charset="0"/>
                <a:ea typeface="SimSun"/>
                <a:cs typeface="Mangal"/>
              </a:rPr>
              <a:t>informal</a:t>
            </a:r>
            <a:r>
              <a:rPr lang="tr-TR" sz="2400" kern="50" dirty="0">
                <a:latin typeface="Comic Sans MS" pitchFamily="66" charset="0"/>
                <a:ea typeface="SimSun"/>
                <a:cs typeface="Mangal"/>
              </a:rPr>
              <a:t> olarak öğretmen ve öğrencilerle sürekli temas halinde olmalı; öğretmenler gibi kendisi de bir öğretim kaynağı ve rol modeli olmalıdır. Görünür okul müdürü, okulun değerlerini devamlı olarak davranışlarıyla hissettirir. Okul müdürü, okulun örgütsel değerlerini çevrenin baskı gruplarına da kabul ettirmeye çalışır. Görünür kişi olarak okul müdürü, öğretmen ve öğrencilerin başarılarını dikkatlice değerlendirir ve ödül dağıtıcı kişi olarak öğretmen ve öğrenciler üzerinde güçlü bir etki bırakır. Yani okul müdürü, okulu odasından değil, okulun her yerinden yönetmelidir.</a:t>
            </a:r>
            <a:endParaRPr lang="tr-TR" sz="2400" kern="50" dirty="0">
              <a:effectLst/>
              <a:latin typeface="Comic Sans MS" pitchFamily="66" charset="0"/>
              <a:ea typeface="SimSun"/>
              <a:cs typeface="Mangal"/>
            </a:endParaRPr>
          </a:p>
        </p:txBody>
      </p:sp>
    </p:spTree>
    <p:extLst>
      <p:ext uri="{BB962C8B-B14F-4D97-AF65-F5344CB8AC3E}">
        <p14:creationId xmlns:p14="http://schemas.microsoft.com/office/powerpoint/2010/main" xmlns="" val="35350856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55576" y="908720"/>
            <a:ext cx="7272808" cy="5016758"/>
          </a:xfrm>
          <a:prstGeom prst="rect">
            <a:avLst/>
          </a:prstGeom>
        </p:spPr>
        <p:txBody>
          <a:bodyPr wrap="square">
            <a:spAutoFit/>
          </a:bodyPr>
          <a:lstStyle/>
          <a:p>
            <a:pPr>
              <a:spcAft>
                <a:spcPts val="600"/>
              </a:spcAft>
            </a:pPr>
            <a:r>
              <a:rPr lang="tr-TR" sz="3200" kern="50" dirty="0" smtClean="0">
                <a:latin typeface="Comic Sans MS" pitchFamily="66" charset="0"/>
                <a:ea typeface="SimSun"/>
                <a:cs typeface="Mangal"/>
              </a:rPr>
              <a:t>Roller</a:t>
            </a:r>
            <a:r>
              <a:rPr lang="tr-TR" sz="3200" kern="50" dirty="0">
                <a:latin typeface="Comic Sans MS" pitchFamily="66" charset="0"/>
                <a:ea typeface="SimSun"/>
                <a:cs typeface="Mangal"/>
              </a:rPr>
              <a:t>, beklentiler açısından tanımlanır. Rolün kapsadığı belirli zorunluluk ve sorumluluklara </a:t>
            </a:r>
            <a:r>
              <a:rPr lang="tr-TR" sz="3200" b="1" i="1" kern="50" dirty="0">
                <a:latin typeface="Comic Sans MS" pitchFamily="66" charset="0"/>
                <a:ea typeface="SimSun"/>
                <a:cs typeface="Mangal"/>
              </a:rPr>
              <a:t>rol beklentisi</a:t>
            </a:r>
            <a:r>
              <a:rPr lang="tr-TR" sz="3200" kern="50" dirty="0">
                <a:latin typeface="Comic Sans MS" pitchFamily="66" charset="0"/>
                <a:ea typeface="SimSun"/>
                <a:cs typeface="Mangal"/>
              </a:rPr>
              <a:t> denir. Bir kurum içindeki roller birbirini tamamlayıcıdır. Lider, grubunu koordine eden, işlerini planlayan ve grubu adına konuşan kişidir. Liderin ana amacı belirli görevlerin başarıyla yapılmasını sağlamaktır. </a:t>
            </a:r>
            <a:endParaRPr lang="tr-TR" sz="3200" kern="50" dirty="0">
              <a:effectLst/>
              <a:latin typeface="Comic Sans MS" pitchFamily="66" charset="0"/>
              <a:ea typeface="SimSun"/>
              <a:cs typeface="Mangal"/>
            </a:endParaRPr>
          </a:p>
        </p:txBody>
      </p:sp>
    </p:spTree>
    <p:extLst>
      <p:ext uri="{BB962C8B-B14F-4D97-AF65-F5344CB8AC3E}">
        <p14:creationId xmlns:p14="http://schemas.microsoft.com/office/powerpoint/2010/main" xmlns="" val="27649073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99592" y="1196752"/>
            <a:ext cx="7200800" cy="5386090"/>
          </a:xfrm>
          <a:prstGeom prst="rect">
            <a:avLst/>
          </a:prstGeom>
        </p:spPr>
        <p:txBody>
          <a:bodyPr wrap="square">
            <a:spAutoFit/>
          </a:bodyPr>
          <a:lstStyle/>
          <a:p>
            <a:pPr lvl="0">
              <a:spcAft>
                <a:spcPts val="600"/>
              </a:spcAft>
            </a:pPr>
            <a:r>
              <a:rPr lang="tr-TR" sz="3600" kern="50" dirty="0">
                <a:solidFill>
                  <a:prstClr val="black"/>
                </a:solidFill>
                <a:latin typeface="Comic Sans MS" pitchFamily="66" charset="0"/>
                <a:ea typeface="SimSun"/>
                <a:cs typeface="Mangal"/>
              </a:rPr>
              <a:t>Literatürde eğitim liderinin sahip olması gereken 6 rolden bahsedilmektedir. Bunlar; </a:t>
            </a:r>
            <a:r>
              <a:rPr lang="tr-TR" sz="3600" b="1" kern="50" dirty="0">
                <a:solidFill>
                  <a:prstClr val="black"/>
                </a:solidFill>
                <a:latin typeface="Comic Sans MS" pitchFamily="66" charset="0"/>
                <a:ea typeface="SimSun"/>
                <a:cs typeface="Mangal"/>
              </a:rPr>
              <a:t>yöneticilik, </a:t>
            </a:r>
            <a:endParaRPr lang="tr-TR" sz="3600" b="1" kern="50" dirty="0" smtClean="0">
              <a:solidFill>
                <a:prstClr val="black"/>
              </a:solidFill>
              <a:latin typeface="Comic Sans MS" pitchFamily="66" charset="0"/>
              <a:ea typeface="SimSun"/>
              <a:cs typeface="Mangal"/>
            </a:endParaRPr>
          </a:p>
          <a:p>
            <a:pPr lvl="0">
              <a:spcAft>
                <a:spcPts val="600"/>
              </a:spcAft>
            </a:pPr>
            <a:r>
              <a:rPr lang="tr-TR" sz="3600" b="1" kern="50" dirty="0" smtClean="0">
                <a:solidFill>
                  <a:prstClr val="black"/>
                </a:solidFill>
                <a:latin typeface="Comic Sans MS" pitchFamily="66" charset="0"/>
                <a:ea typeface="SimSun"/>
                <a:cs typeface="Mangal"/>
              </a:rPr>
              <a:t>eğitimsel </a:t>
            </a:r>
            <a:r>
              <a:rPr lang="tr-TR" sz="3600" b="1" kern="50" dirty="0">
                <a:solidFill>
                  <a:prstClr val="black"/>
                </a:solidFill>
                <a:latin typeface="Comic Sans MS" pitchFamily="66" charset="0"/>
                <a:ea typeface="SimSun"/>
                <a:cs typeface="Mangal"/>
              </a:rPr>
              <a:t>lider, </a:t>
            </a:r>
            <a:endParaRPr lang="tr-TR" sz="3600" b="1" kern="50" dirty="0" smtClean="0">
              <a:solidFill>
                <a:prstClr val="black"/>
              </a:solidFill>
              <a:latin typeface="Comic Sans MS" pitchFamily="66" charset="0"/>
              <a:ea typeface="SimSun"/>
              <a:cs typeface="Mangal"/>
            </a:endParaRPr>
          </a:p>
          <a:p>
            <a:pPr lvl="0">
              <a:spcAft>
                <a:spcPts val="600"/>
              </a:spcAft>
            </a:pPr>
            <a:r>
              <a:rPr lang="tr-TR" sz="3600" b="1" kern="50" dirty="0" smtClean="0">
                <a:solidFill>
                  <a:prstClr val="black"/>
                </a:solidFill>
                <a:latin typeface="Comic Sans MS" pitchFamily="66" charset="0"/>
                <a:ea typeface="SimSun"/>
                <a:cs typeface="Mangal"/>
              </a:rPr>
              <a:t>disiplin </a:t>
            </a:r>
            <a:r>
              <a:rPr lang="tr-TR" sz="3600" b="1" kern="50" dirty="0">
                <a:solidFill>
                  <a:prstClr val="black"/>
                </a:solidFill>
                <a:latin typeface="Comic Sans MS" pitchFamily="66" charset="0"/>
                <a:ea typeface="SimSun"/>
                <a:cs typeface="Mangal"/>
              </a:rPr>
              <a:t>koyucu, </a:t>
            </a:r>
            <a:endParaRPr lang="tr-TR" sz="3600" b="1" kern="50" dirty="0" smtClean="0">
              <a:solidFill>
                <a:prstClr val="black"/>
              </a:solidFill>
              <a:latin typeface="Comic Sans MS" pitchFamily="66" charset="0"/>
              <a:ea typeface="SimSun"/>
              <a:cs typeface="Mangal"/>
            </a:endParaRPr>
          </a:p>
          <a:p>
            <a:pPr lvl="0">
              <a:spcAft>
                <a:spcPts val="600"/>
              </a:spcAft>
            </a:pPr>
            <a:r>
              <a:rPr lang="tr-TR" sz="3600" b="1" kern="50" dirty="0" smtClean="0">
                <a:solidFill>
                  <a:prstClr val="black"/>
                </a:solidFill>
                <a:latin typeface="Comic Sans MS" pitchFamily="66" charset="0"/>
                <a:ea typeface="SimSun"/>
                <a:cs typeface="Mangal"/>
              </a:rPr>
              <a:t>insan </a:t>
            </a:r>
            <a:r>
              <a:rPr lang="tr-TR" sz="3600" b="1" kern="50" dirty="0">
                <a:solidFill>
                  <a:prstClr val="black"/>
                </a:solidFill>
                <a:latin typeface="Comic Sans MS" pitchFamily="66" charset="0"/>
                <a:ea typeface="SimSun"/>
                <a:cs typeface="Mangal"/>
              </a:rPr>
              <a:t>ilişkilerini kolaylaştırıcı, değerlendirici</a:t>
            </a:r>
            <a:r>
              <a:rPr lang="tr-TR" sz="3600" b="1" kern="50" dirty="0" smtClean="0">
                <a:solidFill>
                  <a:prstClr val="black"/>
                </a:solidFill>
                <a:latin typeface="Comic Sans MS" pitchFamily="66" charset="0"/>
                <a:ea typeface="SimSun"/>
                <a:cs typeface="Mangal"/>
              </a:rPr>
              <a:t>,</a:t>
            </a:r>
          </a:p>
          <a:p>
            <a:pPr lvl="0">
              <a:spcAft>
                <a:spcPts val="600"/>
              </a:spcAft>
            </a:pPr>
            <a:r>
              <a:rPr lang="tr-TR" sz="3600" b="1" kern="50" dirty="0" smtClean="0">
                <a:solidFill>
                  <a:prstClr val="black"/>
                </a:solidFill>
                <a:latin typeface="Comic Sans MS" pitchFamily="66" charset="0"/>
                <a:ea typeface="SimSun"/>
                <a:cs typeface="Mangal"/>
              </a:rPr>
              <a:t> </a:t>
            </a:r>
            <a:r>
              <a:rPr lang="tr-TR" sz="3600" b="1" kern="50" dirty="0">
                <a:solidFill>
                  <a:prstClr val="black"/>
                </a:solidFill>
                <a:latin typeface="Comic Sans MS" pitchFamily="66" charset="0"/>
                <a:ea typeface="SimSun"/>
                <a:cs typeface="Mangal"/>
              </a:rPr>
              <a:t>çatışma uzlaştırıcıdır.</a:t>
            </a:r>
            <a:endParaRPr lang="tr-TR" sz="3600" kern="50" dirty="0">
              <a:solidFill>
                <a:prstClr val="black"/>
              </a:solidFill>
              <a:latin typeface="Comic Sans MS" pitchFamily="66" charset="0"/>
              <a:ea typeface="SimSun"/>
              <a:cs typeface="Mangal"/>
            </a:endParaRPr>
          </a:p>
        </p:txBody>
      </p:sp>
    </p:spTree>
    <p:extLst>
      <p:ext uri="{BB962C8B-B14F-4D97-AF65-F5344CB8AC3E}">
        <p14:creationId xmlns:p14="http://schemas.microsoft.com/office/powerpoint/2010/main" xmlns="" val="31324132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27584" y="980728"/>
            <a:ext cx="7416824" cy="4985980"/>
          </a:xfrm>
          <a:prstGeom prst="rect">
            <a:avLst/>
          </a:prstGeom>
        </p:spPr>
        <p:txBody>
          <a:bodyPr wrap="square">
            <a:spAutoFit/>
          </a:bodyPr>
          <a:lstStyle/>
          <a:p>
            <a:pPr>
              <a:spcAft>
                <a:spcPts val="600"/>
              </a:spcAft>
            </a:pPr>
            <a:r>
              <a:rPr lang="tr-TR" kern="50" dirty="0">
                <a:latin typeface="Times New Roman"/>
                <a:ea typeface="SimSun"/>
                <a:cs typeface="Mangal"/>
              </a:rPr>
              <a:t> </a:t>
            </a:r>
            <a:r>
              <a:rPr lang="tr-TR" sz="2000" kern="50" dirty="0">
                <a:latin typeface="Comic Sans MS" pitchFamily="66" charset="0"/>
                <a:ea typeface="SimSun"/>
                <a:cs typeface="Mangal"/>
              </a:rPr>
              <a:t> </a:t>
            </a:r>
            <a:r>
              <a:rPr lang="tr-TR" sz="2800" b="1" u="sng" kern="50" dirty="0" err="1">
                <a:latin typeface="Comic Sans MS" pitchFamily="66" charset="0"/>
                <a:ea typeface="SimSun"/>
                <a:cs typeface="Mangal"/>
              </a:rPr>
              <a:t>Monasse’ye</a:t>
            </a:r>
            <a:r>
              <a:rPr lang="tr-TR" sz="2800" b="1" u="sng" kern="50" dirty="0">
                <a:latin typeface="Comic Sans MS" pitchFamily="66" charset="0"/>
                <a:ea typeface="SimSun"/>
                <a:cs typeface="Mangal"/>
              </a:rPr>
              <a:t> göre eğitim liderlerinin rolleri:</a:t>
            </a:r>
            <a:endParaRPr lang="tr-TR" sz="2800" kern="50" dirty="0">
              <a:latin typeface="Comic Sans MS" pitchFamily="66" charset="0"/>
              <a:ea typeface="SimSun"/>
              <a:cs typeface="Mangal"/>
            </a:endParaRPr>
          </a:p>
          <a:p>
            <a:pPr>
              <a:spcAft>
                <a:spcPts val="600"/>
              </a:spcAft>
            </a:pPr>
            <a:r>
              <a:rPr lang="tr-TR" sz="2800" kern="50" dirty="0">
                <a:latin typeface="Comic Sans MS" pitchFamily="66" charset="0"/>
                <a:ea typeface="SimSun"/>
                <a:cs typeface="Mangal"/>
              </a:rPr>
              <a:t> </a:t>
            </a:r>
          </a:p>
          <a:p>
            <a:pPr marL="342900" lvl="0" indent="-342900">
              <a:spcAft>
                <a:spcPts val="0"/>
              </a:spcAft>
              <a:buFont typeface="Wingdings"/>
              <a:buChar char=""/>
              <a:tabLst>
                <a:tab pos="448945" algn="l"/>
              </a:tabLst>
            </a:pPr>
            <a:r>
              <a:rPr lang="tr-TR" sz="2800" kern="50" dirty="0">
                <a:latin typeface="Comic Sans MS" pitchFamily="66" charset="0"/>
                <a:ea typeface="SimSun"/>
                <a:cs typeface="OpenSymbol"/>
              </a:rPr>
              <a:t>Eğitim lideri; her zaman, zamanı ve kaynakları etkin olarak kullanır, </a:t>
            </a:r>
          </a:p>
          <a:p>
            <a:pPr marL="342900" lvl="0" indent="-342900">
              <a:spcAft>
                <a:spcPts val="0"/>
              </a:spcAft>
              <a:buFont typeface="Wingdings"/>
              <a:buChar char=""/>
              <a:tabLst>
                <a:tab pos="448945" algn="l"/>
              </a:tabLst>
            </a:pPr>
            <a:r>
              <a:rPr lang="tr-TR" sz="2800" kern="50" dirty="0">
                <a:latin typeface="Comic Sans MS" pitchFamily="66" charset="0"/>
                <a:ea typeface="SimSun"/>
                <a:cs typeface="OpenSymbol"/>
              </a:rPr>
              <a:t>Eğitim lideri, değişmeye uygun bir eğitim için ortam oluşturur, </a:t>
            </a:r>
          </a:p>
          <a:p>
            <a:pPr marL="342900" lvl="0" indent="-342900">
              <a:spcAft>
                <a:spcPts val="0"/>
              </a:spcAft>
              <a:buFont typeface="Wingdings"/>
              <a:buChar char=""/>
              <a:tabLst>
                <a:tab pos="448945" algn="l"/>
              </a:tabLst>
            </a:pPr>
            <a:r>
              <a:rPr lang="tr-TR" sz="2800" kern="50" dirty="0">
                <a:latin typeface="Comic Sans MS" pitchFamily="66" charset="0"/>
                <a:ea typeface="SimSun"/>
                <a:cs typeface="OpenSymbol"/>
              </a:rPr>
              <a:t>Eğitim lideri, eğitici personeli iyi bir şekilde motive eder, </a:t>
            </a:r>
          </a:p>
          <a:p>
            <a:pPr marL="342900" lvl="0" indent="-342900">
              <a:spcAft>
                <a:spcPts val="600"/>
              </a:spcAft>
              <a:buFont typeface="Wingdings"/>
              <a:buChar char=""/>
              <a:tabLst>
                <a:tab pos="448945" algn="l"/>
              </a:tabLst>
            </a:pPr>
            <a:r>
              <a:rPr lang="tr-TR" sz="2800" kern="50" dirty="0">
                <a:latin typeface="Comic Sans MS" pitchFamily="66" charset="0"/>
                <a:ea typeface="SimSun"/>
                <a:cs typeface="OpenSymbol"/>
              </a:rPr>
              <a:t>Eğitim lideri, eğitici personeli iyi tanır ve sorunların giderilmesine yardımcı olur. </a:t>
            </a:r>
            <a:endParaRPr lang="tr-TR" sz="2800" kern="50" dirty="0">
              <a:effectLst/>
              <a:latin typeface="Comic Sans MS" pitchFamily="66" charset="0"/>
              <a:ea typeface="SimSun"/>
              <a:cs typeface="OpenSymbol"/>
            </a:endParaRPr>
          </a:p>
        </p:txBody>
      </p:sp>
    </p:spTree>
    <p:extLst>
      <p:ext uri="{BB962C8B-B14F-4D97-AF65-F5344CB8AC3E}">
        <p14:creationId xmlns:p14="http://schemas.microsoft.com/office/powerpoint/2010/main" xmlns="" val="34128941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43608" y="764704"/>
            <a:ext cx="7272808" cy="5663089"/>
          </a:xfrm>
          <a:prstGeom prst="rect">
            <a:avLst/>
          </a:prstGeom>
        </p:spPr>
        <p:txBody>
          <a:bodyPr wrap="square">
            <a:spAutoFit/>
          </a:bodyPr>
          <a:lstStyle/>
          <a:p>
            <a:pPr>
              <a:spcAft>
                <a:spcPts val="600"/>
              </a:spcAft>
            </a:pPr>
            <a:r>
              <a:rPr lang="tr-TR" sz="2400" b="1" kern="50" dirty="0" err="1">
                <a:latin typeface="Comic Sans MS" pitchFamily="66" charset="0"/>
                <a:ea typeface="SimSun"/>
                <a:cs typeface="Mangal"/>
              </a:rPr>
              <a:t>Nassp’ın</a:t>
            </a:r>
            <a:r>
              <a:rPr lang="tr-TR" sz="2400" b="1" kern="50" dirty="0">
                <a:latin typeface="Comic Sans MS" pitchFamily="66" charset="0"/>
                <a:ea typeface="SimSun"/>
                <a:cs typeface="Mangal"/>
              </a:rPr>
              <a:t> </a:t>
            </a:r>
            <a:r>
              <a:rPr lang="tr-TR" sz="2400" kern="50" dirty="0">
                <a:latin typeface="Comic Sans MS" pitchFamily="66" charset="0"/>
                <a:ea typeface="SimSun"/>
                <a:cs typeface="Mangal"/>
              </a:rPr>
              <a:t>yapmış olduğu çalışmalarda okul müdürlerinin liderlik rolü şu başlıklar altında toplanmıştır:</a:t>
            </a:r>
          </a:p>
          <a:p>
            <a:pPr>
              <a:spcAft>
                <a:spcPts val="600"/>
              </a:spcAft>
            </a:pPr>
            <a:r>
              <a:rPr lang="tr-TR" sz="2400" kern="50" dirty="0">
                <a:latin typeface="Comic Sans MS" pitchFamily="66" charset="0"/>
                <a:ea typeface="SimSun"/>
                <a:cs typeface="Mangal"/>
              </a:rPr>
              <a:t>–          Akademik hedeflere ulaşılabileceğini </a:t>
            </a:r>
            <a:endParaRPr lang="tr-TR" sz="2400" kern="50" dirty="0" smtClean="0">
              <a:latin typeface="Comic Sans MS" pitchFamily="66" charset="0"/>
              <a:ea typeface="SimSun"/>
              <a:cs typeface="Mangal"/>
            </a:endParaRPr>
          </a:p>
          <a:p>
            <a:pPr>
              <a:spcAft>
                <a:spcPts val="600"/>
              </a:spcAft>
            </a:pPr>
            <a:r>
              <a:rPr lang="tr-TR" sz="2400" kern="50" dirty="0">
                <a:latin typeface="Comic Sans MS" pitchFamily="66" charset="0"/>
                <a:ea typeface="SimSun"/>
                <a:cs typeface="Mangal"/>
              </a:rPr>
              <a:t> </a:t>
            </a:r>
            <a:r>
              <a:rPr lang="tr-TR" sz="2400" kern="50" dirty="0" smtClean="0">
                <a:latin typeface="Comic Sans MS" pitchFamily="66" charset="0"/>
                <a:ea typeface="SimSun"/>
                <a:cs typeface="Mangal"/>
              </a:rPr>
              <a:t>          göstermek</a:t>
            </a:r>
            <a:endParaRPr lang="tr-TR" sz="2400" kern="50" dirty="0">
              <a:latin typeface="Comic Sans MS" pitchFamily="66" charset="0"/>
              <a:ea typeface="SimSun"/>
              <a:cs typeface="Mangal"/>
            </a:endParaRPr>
          </a:p>
          <a:p>
            <a:pPr>
              <a:spcAft>
                <a:spcPts val="600"/>
              </a:spcAft>
            </a:pPr>
            <a:r>
              <a:rPr lang="tr-TR" sz="2400" kern="50" dirty="0">
                <a:latin typeface="Comic Sans MS" pitchFamily="66" charset="0"/>
                <a:ea typeface="SimSun"/>
                <a:cs typeface="Mangal"/>
              </a:rPr>
              <a:t>–          Yüksek beklenti için ortam hazırlama</a:t>
            </a:r>
          </a:p>
          <a:p>
            <a:pPr>
              <a:spcAft>
                <a:spcPts val="600"/>
              </a:spcAft>
            </a:pPr>
            <a:r>
              <a:rPr lang="tr-TR" sz="2400" kern="50" dirty="0">
                <a:latin typeface="Comic Sans MS" pitchFamily="66" charset="0"/>
                <a:ea typeface="SimSun"/>
                <a:cs typeface="Mangal"/>
              </a:rPr>
              <a:t>–          Öğretim lideri gibi davranma</a:t>
            </a:r>
          </a:p>
          <a:p>
            <a:pPr>
              <a:spcAft>
                <a:spcPts val="600"/>
              </a:spcAft>
            </a:pPr>
            <a:r>
              <a:rPr lang="tr-TR" sz="2400" kern="50" dirty="0">
                <a:latin typeface="Comic Sans MS" pitchFamily="66" charset="0"/>
                <a:ea typeface="SimSun"/>
                <a:cs typeface="Mangal"/>
              </a:rPr>
              <a:t>–          Kuvvetli ve dinamik olma</a:t>
            </a:r>
          </a:p>
          <a:p>
            <a:pPr>
              <a:spcAft>
                <a:spcPts val="600"/>
              </a:spcAft>
            </a:pPr>
            <a:r>
              <a:rPr lang="tr-TR" sz="2400" kern="50" dirty="0">
                <a:latin typeface="Comic Sans MS" pitchFamily="66" charset="0"/>
                <a:ea typeface="SimSun"/>
                <a:cs typeface="Mangal"/>
              </a:rPr>
              <a:t>–          Öğretmenlerle görüş alışverişinde bulunma</a:t>
            </a:r>
          </a:p>
          <a:p>
            <a:pPr>
              <a:spcAft>
                <a:spcPts val="600"/>
              </a:spcAft>
            </a:pPr>
            <a:r>
              <a:rPr lang="tr-TR" sz="2400" kern="50" dirty="0">
                <a:latin typeface="Comic Sans MS" pitchFamily="66" charset="0"/>
                <a:ea typeface="SimSun"/>
                <a:cs typeface="Mangal"/>
              </a:rPr>
              <a:t>–          Disiplin ve düzeni sağlama</a:t>
            </a:r>
          </a:p>
          <a:p>
            <a:pPr>
              <a:spcAft>
                <a:spcPts val="600"/>
              </a:spcAft>
            </a:pPr>
            <a:r>
              <a:rPr lang="tr-TR" sz="2400" kern="50" dirty="0">
                <a:latin typeface="Comic Sans MS" pitchFamily="66" charset="0"/>
                <a:ea typeface="SimSun"/>
                <a:cs typeface="Mangal"/>
              </a:rPr>
              <a:t>–          Kaynakları en iyi biçimde kullanma</a:t>
            </a:r>
          </a:p>
          <a:p>
            <a:pPr>
              <a:spcAft>
                <a:spcPts val="600"/>
              </a:spcAft>
            </a:pPr>
            <a:r>
              <a:rPr lang="tr-TR" sz="2400" kern="50" dirty="0">
                <a:latin typeface="Comic Sans MS" pitchFamily="66" charset="0"/>
                <a:ea typeface="SimSun"/>
                <a:cs typeface="Mangal"/>
              </a:rPr>
              <a:t>–          Zamanı iyi kullanma</a:t>
            </a:r>
          </a:p>
          <a:p>
            <a:pPr>
              <a:spcAft>
                <a:spcPts val="600"/>
              </a:spcAft>
            </a:pPr>
            <a:r>
              <a:rPr lang="tr-TR" sz="2400" kern="50" dirty="0">
                <a:latin typeface="Comic Sans MS" pitchFamily="66" charset="0"/>
                <a:ea typeface="SimSun"/>
                <a:cs typeface="Mangal"/>
              </a:rPr>
              <a:t>–          Sonuçları değerlendirme</a:t>
            </a:r>
            <a:endParaRPr lang="tr-TR" sz="2400" kern="50" dirty="0">
              <a:effectLst/>
              <a:latin typeface="Comic Sans MS" pitchFamily="66" charset="0"/>
              <a:ea typeface="SimSun"/>
              <a:cs typeface="Mangal"/>
            </a:endParaRPr>
          </a:p>
        </p:txBody>
      </p:sp>
    </p:spTree>
    <p:extLst>
      <p:ext uri="{BB962C8B-B14F-4D97-AF65-F5344CB8AC3E}">
        <p14:creationId xmlns:p14="http://schemas.microsoft.com/office/powerpoint/2010/main" xmlns="" val="13051408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39552" y="205041"/>
            <a:ext cx="7632848" cy="5863144"/>
          </a:xfrm>
          <a:prstGeom prst="rect">
            <a:avLst/>
          </a:prstGeom>
        </p:spPr>
        <p:txBody>
          <a:bodyPr wrap="square">
            <a:spAutoFit/>
          </a:bodyPr>
          <a:lstStyle/>
          <a:p>
            <a:pPr>
              <a:spcAft>
                <a:spcPts val="600"/>
              </a:spcAft>
            </a:pPr>
            <a:r>
              <a:rPr lang="tr-TR" kern="50" dirty="0">
                <a:latin typeface="Times New Roman"/>
                <a:ea typeface="SimSun"/>
                <a:cs typeface="Mangal"/>
              </a:rPr>
              <a:t> </a:t>
            </a:r>
            <a:r>
              <a:rPr lang="tr-TR" sz="2000" kern="50" dirty="0">
                <a:latin typeface="Comic Sans MS" pitchFamily="66" charset="0"/>
                <a:ea typeface="SimSun"/>
                <a:cs typeface="Mangal"/>
              </a:rPr>
              <a:t> </a:t>
            </a:r>
            <a:r>
              <a:rPr lang="tr-TR" sz="4000" kern="50" dirty="0">
                <a:latin typeface="Comic Sans MS" pitchFamily="66" charset="0"/>
                <a:ea typeface="SimSun"/>
                <a:cs typeface="Mangal"/>
              </a:rPr>
              <a:t>Eğitim liderlerinin temelde şu rolleri oynaması beklenir:</a:t>
            </a:r>
          </a:p>
          <a:p>
            <a:pPr>
              <a:spcAft>
                <a:spcPts val="600"/>
              </a:spcAft>
            </a:pPr>
            <a:r>
              <a:rPr lang="tr-TR" sz="2000" kern="50" dirty="0">
                <a:latin typeface="Comic Sans MS" pitchFamily="66" charset="0"/>
                <a:ea typeface="SimSun"/>
                <a:cs typeface="Mangal"/>
              </a:rPr>
              <a:t>–          Eğitim lideri, okulu için vizyon ve misyon geliştirir.</a:t>
            </a:r>
          </a:p>
          <a:p>
            <a:pPr>
              <a:spcAft>
                <a:spcPts val="600"/>
              </a:spcAft>
            </a:pPr>
            <a:r>
              <a:rPr lang="tr-TR" sz="2000" kern="50" dirty="0">
                <a:latin typeface="Comic Sans MS" pitchFamily="66" charset="0"/>
                <a:ea typeface="SimSun"/>
                <a:cs typeface="Mangal"/>
              </a:rPr>
              <a:t>–          Eğitim lideri, zaman ve kaynakları etkili kullanır.</a:t>
            </a:r>
          </a:p>
          <a:p>
            <a:pPr>
              <a:spcAft>
                <a:spcPts val="600"/>
              </a:spcAft>
            </a:pPr>
            <a:r>
              <a:rPr lang="tr-TR" sz="2000" kern="50" dirty="0">
                <a:latin typeface="Comic Sans MS" pitchFamily="66" charset="0"/>
                <a:ea typeface="SimSun"/>
                <a:cs typeface="Mangal"/>
              </a:rPr>
              <a:t>–          Lider, değişmeye etkili bir iklim oluşturur, değişim yönetimi becerilerinden yararlanır, bireysel ve grupsal düzeyde benimsenen duyguların okul ortamında gelişimini sağlar.</a:t>
            </a:r>
          </a:p>
          <a:p>
            <a:pPr>
              <a:spcAft>
                <a:spcPts val="600"/>
              </a:spcAft>
            </a:pPr>
            <a:r>
              <a:rPr lang="tr-TR" sz="2000" kern="50" dirty="0">
                <a:latin typeface="Comic Sans MS" pitchFamily="66" charset="0"/>
                <a:ea typeface="SimSun"/>
                <a:cs typeface="Mangal"/>
              </a:rPr>
              <a:t>–          Eğitim lideri, okul personelini güdüleme yeteneğine sahiptir.</a:t>
            </a:r>
          </a:p>
          <a:p>
            <a:pPr>
              <a:spcAft>
                <a:spcPts val="600"/>
              </a:spcAft>
            </a:pPr>
            <a:r>
              <a:rPr lang="tr-TR" sz="2000" kern="50" dirty="0">
                <a:latin typeface="Comic Sans MS" pitchFamily="66" charset="0"/>
                <a:ea typeface="SimSun"/>
                <a:cs typeface="Mangal"/>
              </a:rPr>
              <a:t>–          Eğitim lideri, okul personelinin eğitim kaynaklarından yararlanma konusundaki güçlü ve zayıf yönlerini belirler.</a:t>
            </a:r>
          </a:p>
          <a:p>
            <a:pPr>
              <a:spcAft>
                <a:spcPts val="600"/>
              </a:spcAft>
            </a:pPr>
            <a:r>
              <a:rPr lang="tr-TR" sz="2000" kern="50" dirty="0">
                <a:latin typeface="Comic Sans MS" pitchFamily="66" charset="0"/>
                <a:ea typeface="SimSun"/>
                <a:cs typeface="Mangal"/>
              </a:rPr>
              <a:t>–          Eğitim lideri, </a:t>
            </a:r>
            <a:r>
              <a:rPr lang="tr-TR" sz="2000" kern="50" dirty="0" err="1">
                <a:latin typeface="Comic Sans MS" pitchFamily="66" charset="0"/>
                <a:ea typeface="SimSun"/>
                <a:cs typeface="Mangal"/>
              </a:rPr>
              <a:t>öğretimsel</a:t>
            </a:r>
            <a:r>
              <a:rPr lang="tr-TR" sz="2000" kern="50" dirty="0">
                <a:latin typeface="Comic Sans MS" pitchFamily="66" charset="0"/>
                <a:ea typeface="SimSun"/>
                <a:cs typeface="Mangal"/>
              </a:rPr>
              <a:t> stratejiler geliştirme yeteneğine sahiptir.</a:t>
            </a:r>
          </a:p>
          <a:p>
            <a:pPr>
              <a:spcAft>
                <a:spcPts val="600"/>
              </a:spcAft>
            </a:pPr>
            <a:r>
              <a:rPr lang="tr-TR" sz="2000" kern="50" dirty="0">
                <a:latin typeface="Comic Sans MS" pitchFamily="66" charset="0"/>
                <a:ea typeface="SimSun"/>
                <a:cs typeface="Mangal"/>
              </a:rPr>
              <a:t>–          Eğitim lideri, öğretmenleri öğretimin geliştirilmesi amacıyla stratejileri ne ölçüde kullandığını denetler.</a:t>
            </a:r>
            <a:endParaRPr lang="tr-TR" sz="2000" kern="50" dirty="0">
              <a:effectLst/>
              <a:latin typeface="Comic Sans MS" pitchFamily="66" charset="0"/>
              <a:ea typeface="SimSun"/>
              <a:cs typeface="Mangal"/>
            </a:endParaRPr>
          </a:p>
        </p:txBody>
      </p:sp>
    </p:spTree>
    <p:extLst>
      <p:ext uri="{BB962C8B-B14F-4D97-AF65-F5344CB8AC3E}">
        <p14:creationId xmlns:p14="http://schemas.microsoft.com/office/powerpoint/2010/main" xmlns="" val="34827011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11560" y="836712"/>
            <a:ext cx="7704856" cy="5078313"/>
          </a:xfrm>
          <a:prstGeom prst="rect">
            <a:avLst/>
          </a:prstGeom>
        </p:spPr>
        <p:txBody>
          <a:bodyPr wrap="square">
            <a:spAutoFit/>
          </a:bodyPr>
          <a:lstStyle/>
          <a:p>
            <a:pPr marL="342900" lvl="0" indent="-342900">
              <a:spcAft>
                <a:spcPts val="0"/>
              </a:spcAft>
              <a:buFont typeface="Wingdings"/>
              <a:buChar char=""/>
              <a:tabLst>
                <a:tab pos="448945" algn="l"/>
              </a:tabLst>
            </a:pPr>
            <a:r>
              <a:rPr lang="tr-TR" kern="50" dirty="0">
                <a:latin typeface="Symbol"/>
                <a:ea typeface="SimSun"/>
                <a:cs typeface="OpenSymbol"/>
              </a:rPr>
              <a:t> </a:t>
            </a:r>
            <a:r>
              <a:rPr lang="tr-TR" sz="3600" kern="50" dirty="0">
                <a:latin typeface="Comic Sans MS" pitchFamily="66" charset="0"/>
                <a:ea typeface="SimSun"/>
                <a:cs typeface="OpenSymbol"/>
              </a:rPr>
              <a:t>Okul yöneticilerinin, okulun insan ve madde kaynağının eş </a:t>
            </a:r>
            <a:r>
              <a:rPr lang="tr-TR" sz="3600" kern="50" dirty="0" smtClean="0">
                <a:latin typeface="Comic Sans MS" pitchFamily="66" charset="0"/>
                <a:ea typeface="SimSun"/>
                <a:cs typeface="OpenSymbol"/>
              </a:rPr>
              <a:t>güdülenmesinden </a:t>
            </a:r>
            <a:r>
              <a:rPr lang="tr-TR" sz="3600" kern="50" dirty="0">
                <a:latin typeface="Comic Sans MS" pitchFamily="66" charset="0"/>
                <a:ea typeface="SimSun"/>
                <a:cs typeface="OpenSymbol"/>
              </a:rPr>
              <a:t>sorumlu olmaları nedeniyle, özellikle kendi kontrolleri altında olan değişkenleri etkin bir şekilde kullanılmasını sağlayarak eğitimin niteliği üzerinde önemli rollerinin olduğu düşünülebilir. </a:t>
            </a:r>
            <a:endParaRPr lang="tr-TR" sz="3600" kern="50" dirty="0">
              <a:effectLst/>
              <a:latin typeface="Comic Sans MS" pitchFamily="66" charset="0"/>
              <a:ea typeface="SimSun"/>
              <a:cs typeface="OpenSymbol"/>
            </a:endParaRPr>
          </a:p>
        </p:txBody>
      </p:sp>
    </p:spTree>
    <p:extLst>
      <p:ext uri="{BB962C8B-B14F-4D97-AF65-F5344CB8AC3E}">
        <p14:creationId xmlns:p14="http://schemas.microsoft.com/office/powerpoint/2010/main" xmlns="" val="23520889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83568" y="697483"/>
            <a:ext cx="7848872" cy="5093702"/>
          </a:xfrm>
          <a:prstGeom prst="rect">
            <a:avLst/>
          </a:prstGeom>
        </p:spPr>
        <p:txBody>
          <a:bodyPr wrap="square">
            <a:spAutoFit/>
          </a:bodyPr>
          <a:lstStyle/>
          <a:p>
            <a:pPr>
              <a:spcAft>
                <a:spcPts val="600"/>
              </a:spcAft>
            </a:pPr>
            <a:r>
              <a:rPr lang="tr-TR" sz="2000" kern="50" dirty="0">
                <a:latin typeface="Comic Sans MS" pitchFamily="66" charset="0"/>
                <a:ea typeface="SimSun"/>
                <a:cs typeface="Mangal"/>
              </a:rPr>
              <a:t>–          Eğitim lideri, öğrencilerin başarılarına yönelik </a:t>
            </a:r>
            <a:r>
              <a:rPr lang="tr-TR" sz="2000" kern="50" dirty="0" err="1">
                <a:latin typeface="Comic Sans MS" pitchFamily="66" charset="0"/>
                <a:ea typeface="SimSun"/>
                <a:cs typeface="Mangal"/>
              </a:rPr>
              <a:t>öğretimsel</a:t>
            </a:r>
            <a:r>
              <a:rPr lang="tr-TR" sz="2000" kern="50" dirty="0">
                <a:latin typeface="Comic Sans MS" pitchFamily="66" charset="0"/>
                <a:ea typeface="SimSun"/>
                <a:cs typeface="Mangal"/>
              </a:rPr>
              <a:t> konulara ilişkin bilgilerden doğrudan yararlanır ve eğitimsel programları değerlendirir.</a:t>
            </a:r>
          </a:p>
          <a:p>
            <a:pPr>
              <a:spcAft>
                <a:spcPts val="600"/>
              </a:spcAft>
            </a:pPr>
            <a:r>
              <a:rPr lang="tr-TR" sz="2000" kern="50" dirty="0">
                <a:latin typeface="Comic Sans MS" pitchFamily="66" charset="0"/>
                <a:ea typeface="SimSun"/>
                <a:cs typeface="Mangal"/>
              </a:rPr>
              <a:t>–          Eğitim lideri, personel değerlendirme programlarını başarılı bir şekilde uygular.</a:t>
            </a:r>
          </a:p>
          <a:p>
            <a:pPr>
              <a:spcAft>
                <a:spcPts val="600"/>
              </a:spcAft>
            </a:pPr>
            <a:r>
              <a:rPr lang="tr-TR" sz="2000" kern="50" dirty="0">
                <a:latin typeface="Comic Sans MS" pitchFamily="66" charset="0"/>
                <a:ea typeface="SimSun"/>
                <a:cs typeface="Mangal"/>
              </a:rPr>
              <a:t>–          Eğitim lideri, çift yönlü iletişim kurar ve öğretmenleri gerçekçi olarak değerlendirir.</a:t>
            </a:r>
          </a:p>
          <a:p>
            <a:pPr>
              <a:spcAft>
                <a:spcPts val="600"/>
              </a:spcAft>
            </a:pPr>
            <a:r>
              <a:rPr lang="tr-TR" sz="2000" kern="50" dirty="0">
                <a:latin typeface="Comic Sans MS" pitchFamily="66" charset="0"/>
                <a:ea typeface="SimSun"/>
                <a:cs typeface="Mangal"/>
              </a:rPr>
              <a:t>–          Eğitim lideri, </a:t>
            </a:r>
            <a:r>
              <a:rPr lang="tr-TR" sz="2000" kern="50" dirty="0" err="1">
                <a:latin typeface="Comic Sans MS" pitchFamily="66" charset="0"/>
                <a:ea typeface="SimSun"/>
                <a:cs typeface="Mangal"/>
              </a:rPr>
              <a:t>öğretimsel</a:t>
            </a:r>
            <a:r>
              <a:rPr lang="tr-TR" sz="2000" kern="50" dirty="0">
                <a:latin typeface="Comic Sans MS" pitchFamily="66" charset="0"/>
                <a:ea typeface="SimSun"/>
                <a:cs typeface="Mangal"/>
              </a:rPr>
              <a:t> programların uygulanmasında, öğrencinin öğrenme amaçlarının önemini bilir.</a:t>
            </a:r>
          </a:p>
          <a:p>
            <a:pPr>
              <a:spcAft>
                <a:spcPts val="600"/>
              </a:spcAft>
            </a:pPr>
            <a:r>
              <a:rPr lang="tr-TR" sz="2000" kern="50" dirty="0">
                <a:latin typeface="Comic Sans MS" pitchFamily="66" charset="0"/>
                <a:ea typeface="SimSun"/>
                <a:cs typeface="Mangal"/>
              </a:rPr>
              <a:t>–          Eğitim lideri, özlü ve açık olarak konuşur ve yazar. Örgütsel iletişim </a:t>
            </a:r>
            <a:r>
              <a:rPr lang="tr-TR" sz="2000" kern="50" dirty="0" smtClean="0">
                <a:latin typeface="Comic Sans MS" pitchFamily="66" charset="0"/>
                <a:ea typeface="SimSun"/>
                <a:cs typeface="Mangal"/>
              </a:rPr>
              <a:t>sağlamada </a:t>
            </a:r>
            <a:r>
              <a:rPr lang="tr-TR" sz="2000" kern="50" dirty="0">
                <a:latin typeface="Comic Sans MS" pitchFamily="66" charset="0"/>
                <a:ea typeface="SimSun"/>
                <a:cs typeface="Mangal"/>
              </a:rPr>
              <a:t>güzel konuşma ve yazma becerilerine sahiptir.</a:t>
            </a:r>
          </a:p>
          <a:p>
            <a:pPr>
              <a:spcAft>
                <a:spcPts val="600"/>
              </a:spcAft>
            </a:pPr>
            <a:r>
              <a:rPr lang="tr-TR" sz="2000" kern="50" dirty="0">
                <a:latin typeface="Comic Sans MS" pitchFamily="66" charset="0"/>
                <a:ea typeface="SimSun"/>
                <a:cs typeface="Mangal"/>
              </a:rPr>
              <a:t>–          Eğitim lideri, çatışma yönetimi stratejilerini uygulamaya çalışır. Çatışma durumlarına açıklık getirir ve çatışmaları etkili biçimde yönetir.</a:t>
            </a:r>
            <a:endParaRPr lang="tr-TR" sz="2000" kern="50" dirty="0">
              <a:effectLst/>
              <a:latin typeface="Comic Sans MS" pitchFamily="66" charset="0"/>
              <a:ea typeface="SimSun"/>
              <a:cs typeface="Mangal"/>
            </a:endParaRPr>
          </a:p>
        </p:txBody>
      </p:sp>
    </p:spTree>
    <p:extLst>
      <p:ext uri="{BB962C8B-B14F-4D97-AF65-F5344CB8AC3E}">
        <p14:creationId xmlns:p14="http://schemas.microsoft.com/office/powerpoint/2010/main" xmlns="" val="24297755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55576" y="764704"/>
            <a:ext cx="7488832" cy="5647700"/>
          </a:xfrm>
          <a:prstGeom prst="rect">
            <a:avLst/>
          </a:prstGeom>
        </p:spPr>
        <p:txBody>
          <a:bodyPr wrap="square">
            <a:spAutoFit/>
          </a:bodyPr>
          <a:lstStyle/>
          <a:p>
            <a:pPr>
              <a:spcAft>
                <a:spcPts val="600"/>
              </a:spcAft>
            </a:pPr>
            <a:r>
              <a:rPr lang="tr-TR" sz="2400" kern="50" dirty="0">
                <a:latin typeface="Comic Sans MS" pitchFamily="66" charset="0"/>
                <a:ea typeface="SimSun"/>
                <a:cs typeface="Mangal"/>
              </a:rPr>
              <a:t>Etkili bir okul </a:t>
            </a:r>
            <a:r>
              <a:rPr lang="tr-TR" sz="2400" kern="50" dirty="0" smtClean="0">
                <a:latin typeface="Comic Sans MS" pitchFamily="66" charset="0"/>
                <a:ea typeface="SimSun"/>
                <a:cs typeface="Mangal"/>
              </a:rPr>
              <a:t>yönetimi </a:t>
            </a:r>
            <a:r>
              <a:rPr lang="tr-TR" sz="2400" kern="50" dirty="0">
                <a:latin typeface="Comic Sans MS" pitchFamily="66" charset="0"/>
                <a:ea typeface="SimSun"/>
                <a:cs typeface="Mangal"/>
              </a:rPr>
              <a:t>için daha ayrıntılı bir açıklama SMITH ve ANDREWS tarafından yapılmış, okullarda güçlü bir öğretim liderliği gösteren yöneticilerin aşağıdaki özelliklere sahip olmaları gerektiği belirtilmiştir. Bunlar;</a:t>
            </a:r>
          </a:p>
          <a:p>
            <a:pPr>
              <a:spcAft>
                <a:spcPts val="600"/>
              </a:spcAft>
            </a:pPr>
            <a:r>
              <a:rPr lang="tr-TR" sz="2400" kern="50" dirty="0">
                <a:latin typeface="Comic Sans MS" pitchFamily="66" charset="0"/>
                <a:ea typeface="SimSun"/>
                <a:cs typeface="Mangal"/>
              </a:rPr>
              <a:t> </a:t>
            </a:r>
          </a:p>
          <a:p>
            <a:pPr>
              <a:spcAft>
                <a:spcPts val="600"/>
              </a:spcAft>
            </a:pPr>
            <a:r>
              <a:rPr lang="tr-TR" sz="2400" kern="50" dirty="0">
                <a:latin typeface="Comic Sans MS" pitchFamily="66" charset="0"/>
                <a:ea typeface="SimSun"/>
                <a:cs typeface="Mangal"/>
              </a:rPr>
              <a:t>–          Program ve öğretimdeki öncelikli konuları belirleme</a:t>
            </a:r>
          </a:p>
          <a:p>
            <a:pPr>
              <a:spcAft>
                <a:spcPts val="600"/>
              </a:spcAft>
            </a:pPr>
            <a:r>
              <a:rPr lang="tr-TR" sz="2400" kern="50" dirty="0">
                <a:latin typeface="Comic Sans MS" pitchFamily="66" charset="0"/>
                <a:ea typeface="SimSun"/>
                <a:cs typeface="Mangal"/>
              </a:rPr>
              <a:t>–          Okul amaçlarına kendini adama</a:t>
            </a:r>
          </a:p>
          <a:p>
            <a:pPr>
              <a:spcAft>
                <a:spcPts val="600"/>
              </a:spcAft>
            </a:pPr>
            <a:r>
              <a:rPr lang="tr-TR" sz="2400" kern="50" dirty="0">
                <a:latin typeface="Comic Sans MS" pitchFamily="66" charset="0"/>
                <a:ea typeface="SimSun"/>
                <a:cs typeface="Mangal"/>
              </a:rPr>
              <a:t>–          Okul amaçlarını başarmak için kaynakları toplama ve seferber etme</a:t>
            </a:r>
          </a:p>
          <a:p>
            <a:pPr>
              <a:spcAft>
                <a:spcPts val="600"/>
              </a:spcAft>
            </a:pPr>
            <a:r>
              <a:rPr lang="tr-TR" sz="2400" kern="50" dirty="0">
                <a:latin typeface="Comic Sans MS" pitchFamily="66" charset="0"/>
                <a:ea typeface="SimSun"/>
                <a:cs typeface="Mangal"/>
              </a:rPr>
              <a:t>–          Öğretmen, öğrenci, veli ve toplumun yüksek beklentilerini karşılayacak olumlu bir okul iklimi oluşturma</a:t>
            </a:r>
            <a:endParaRPr lang="tr-TR" sz="2400" kern="50" dirty="0">
              <a:effectLst/>
              <a:latin typeface="Comic Sans MS" pitchFamily="66" charset="0"/>
              <a:ea typeface="SimSun"/>
              <a:cs typeface="Mangal"/>
            </a:endParaRPr>
          </a:p>
        </p:txBody>
      </p:sp>
    </p:spTree>
    <p:extLst>
      <p:ext uri="{BB962C8B-B14F-4D97-AF65-F5344CB8AC3E}">
        <p14:creationId xmlns:p14="http://schemas.microsoft.com/office/powerpoint/2010/main" xmlns="" val="22336246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11560" y="1340768"/>
            <a:ext cx="7848872" cy="4524315"/>
          </a:xfrm>
          <a:prstGeom prst="rect">
            <a:avLst/>
          </a:prstGeom>
        </p:spPr>
        <p:txBody>
          <a:bodyPr wrap="square">
            <a:spAutoFit/>
          </a:bodyPr>
          <a:lstStyle/>
          <a:p>
            <a:pPr>
              <a:spcAft>
                <a:spcPts val="600"/>
              </a:spcAft>
            </a:pPr>
            <a:r>
              <a:rPr lang="tr-TR" sz="3600" kern="50" dirty="0">
                <a:latin typeface="Comic Sans MS" pitchFamily="66" charset="0"/>
                <a:ea typeface="SimSun"/>
                <a:cs typeface="Mangal"/>
              </a:rPr>
              <a:t>Öğretmenlerin öğretmeni olarak nitelendirilebilecek okul müdürlerinin temel görevi okulda paylaşma merkezli bir okul kültürü ve öğrenme kültürü oluşturulmasına öncülük etmektir. Vizyon (ufuk), liderlikle çağcıl tartışmalarda en </a:t>
            </a:r>
            <a:r>
              <a:rPr lang="tr-TR" sz="3600" kern="50" dirty="0" smtClean="0">
                <a:latin typeface="Comic Sans MS" pitchFamily="66" charset="0"/>
                <a:ea typeface="SimSun"/>
                <a:cs typeface="Mangal"/>
              </a:rPr>
              <a:t>baş </a:t>
            </a:r>
            <a:r>
              <a:rPr lang="tr-TR" sz="3600" kern="50" dirty="0">
                <a:latin typeface="Comic Sans MS" pitchFamily="66" charset="0"/>
                <a:ea typeface="SimSun"/>
                <a:cs typeface="Mangal"/>
              </a:rPr>
              <a:t>öğe olarak </a:t>
            </a:r>
            <a:r>
              <a:rPr lang="tr-TR" sz="3600" kern="50" dirty="0" smtClean="0">
                <a:latin typeface="Comic Sans MS" pitchFamily="66" charset="0"/>
                <a:ea typeface="SimSun"/>
                <a:cs typeface="Mangal"/>
              </a:rPr>
              <a:t>görülmektedir. </a:t>
            </a:r>
            <a:endParaRPr lang="tr-TR" sz="3600" kern="50" dirty="0">
              <a:effectLst/>
              <a:latin typeface="Comic Sans MS" pitchFamily="66" charset="0"/>
              <a:ea typeface="SimSun"/>
              <a:cs typeface="Mangal"/>
            </a:endParaRPr>
          </a:p>
        </p:txBody>
      </p:sp>
    </p:spTree>
    <p:extLst>
      <p:ext uri="{BB962C8B-B14F-4D97-AF65-F5344CB8AC3E}">
        <p14:creationId xmlns:p14="http://schemas.microsoft.com/office/powerpoint/2010/main" xmlns="" val="31057984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95536" y="235818"/>
            <a:ext cx="8280920" cy="5293757"/>
          </a:xfrm>
          <a:prstGeom prst="rect">
            <a:avLst/>
          </a:prstGeom>
        </p:spPr>
        <p:txBody>
          <a:bodyPr wrap="square">
            <a:spAutoFit/>
          </a:bodyPr>
          <a:lstStyle/>
          <a:p>
            <a:pPr lvl="0">
              <a:spcAft>
                <a:spcPts val="600"/>
              </a:spcAft>
            </a:pPr>
            <a:r>
              <a:rPr lang="tr-TR" sz="2800" b="1" kern="50" dirty="0">
                <a:solidFill>
                  <a:prstClr val="black"/>
                </a:solidFill>
                <a:latin typeface="Comic Sans MS" pitchFamily="66" charset="0"/>
                <a:ea typeface="SimSun"/>
                <a:cs typeface="Mangal"/>
              </a:rPr>
              <a:t>Okul yöneticilerinin öğretim lideri olarak göstermesi gereken davranışları 3 boyutta toplanmıştır:</a:t>
            </a:r>
            <a:endParaRPr lang="tr-TR" sz="2800" kern="50" dirty="0">
              <a:solidFill>
                <a:prstClr val="black"/>
              </a:solidFill>
              <a:latin typeface="Comic Sans MS" pitchFamily="66" charset="0"/>
              <a:ea typeface="SimSun"/>
              <a:cs typeface="Mangal"/>
            </a:endParaRPr>
          </a:p>
          <a:p>
            <a:pPr lvl="0">
              <a:spcAft>
                <a:spcPts val="600"/>
              </a:spcAft>
            </a:pPr>
            <a:r>
              <a:rPr lang="tr-TR" sz="2800" kern="50" dirty="0">
                <a:solidFill>
                  <a:prstClr val="black"/>
                </a:solidFill>
                <a:latin typeface="Comic Sans MS" pitchFamily="66" charset="0"/>
                <a:ea typeface="SimSun"/>
                <a:cs typeface="Mangal"/>
              </a:rPr>
              <a:t>–  </a:t>
            </a:r>
            <a:r>
              <a:rPr lang="tr-TR" sz="2800" kern="50" dirty="0" smtClean="0">
                <a:solidFill>
                  <a:prstClr val="black"/>
                </a:solidFill>
                <a:latin typeface="Comic Sans MS" pitchFamily="66" charset="0"/>
                <a:ea typeface="SimSun"/>
                <a:cs typeface="Mangal"/>
              </a:rPr>
              <a:t>Okul </a:t>
            </a:r>
            <a:r>
              <a:rPr lang="tr-TR" sz="2800" kern="50" dirty="0">
                <a:solidFill>
                  <a:prstClr val="black"/>
                </a:solidFill>
                <a:latin typeface="Comic Sans MS" pitchFamily="66" charset="0"/>
                <a:ea typeface="SimSun"/>
                <a:cs typeface="Mangal"/>
              </a:rPr>
              <a:t>amaçlarının belirlenmesi ve paylaşılması</a:t>
            </a:r>
          </a:p>
          <a:p>
            <a:pPr lvl="0">
              <a:spcAft>
                <a:spcPts val="600"/>
              </a:spcAft>
            </a:pPr>
            <a:r>
              <a:rPr lang="tr-TR" sz="2800" kern="50" dirty="0">
                <a:solidFill>
                  <a:prstClr val="black"/>
                </a:solidFill>
                <a:latin typeface="Comic Sans MS" pitchFamily="66" charset="0"/>
                <a:ea typeface="SimSun"/>
                <a:cs typeface="Mangal"/>
              </a:rPr>
              <a:t>–  </a:t>
            </a:r>
            <a:r>
              <a:rPr lang="tr-TR" sz="2800" kern="50" dirty="0" smtClean="0">
                <a:solidFill>
                  <a:prstClr val="black"/>
                </a:solidFill>
                <a:latin typeface="Comic Sans MS" pitchFamily="66" charset="0"/>
                <a:ea typeface="SimSun"/>
                <a:cs typeface="Mangal"/>
              </a:rPr>
              <a:t>Eğitim </a:t>
            </a:r>
            <a:r>
              <a:rPr lang="tr-TR" sz="2800" kern="50" dirty="0">
                <a:solidFill>
                  <a:prstClr val="black"/>
                </a:solidFill>
                <a:latin typeface="Comic Sans MS" pitchFamily="66" charset="0"/>
                <a:ea typeface="SimSun"/>
                <a:cs typeface="Mangal"/>
              </a:rPr>
              <a:t>programı ve öğretim sürecinin yönetimi</a:t>
            </a:r>
          </a:p>
          <a:p>
            <a:pPr lvl="0">
              <a:spcAft>
                <a:spcPts val="600"/>
              </a:spcAft>
            </a:pPr>
            <a:r>
              <a:rPr lang="tr-TR" sz="2800" kern="50" dirty="0">
                <a:solidFill>
                  <a:prstClr val="black"/>
                </a:solidFill>
                <a:latin typeface="Comic Sans MS" pitchFamily="66" charset="0"/>
                <a:ea typeface="SimSun"/>
                <a:cs typeface="Mangal"/>
              </a:rPr>
              <a:t>–  </a:t>
            </a:r>
            <a:r>
              <a:rPr lang="tr-TR" sz="2800" kern="50" dirty="0" smtClean="0">
                <a:solidFill>
                  <a:prstClr val="black"/>
                </a:solidFill>
                <a:latin typeface="Comic Sans MS" pitchFamily="66" charset="0"/>
                <a:ea typeface="SimSun"/>
                <a:cs typeface="Mangal"/>
              </a:rPr>
              <a:t>Öğretim </a:t>
            </a:r>
            <a:r>
              <a:rPr lang="tr-TR" sz="2800" kern="50" dirty="0">
                <a:solidFill>
                  <a:prstClr val="black"/>
                </a:solidFill>
                <a:latin typeface="Comic Sans MS" pitchFamily="66" charset="0"/>
                <a:ea typeface="SimSun"/>
                <a:cs typeface="Mangal"/>
              </a:rPr>
              <a:t>süreci ve öğrencilerin </a:t>
            </a:r>
            <a:endParaRPr lang="tr-TR" sz="2800" kern="50" dirty="0" smtClean="0">
              <a:solidFill>
                <a:prstClr val="black"/>
              </a:solidFill>
              <a:latin typeface="Comic Sans MS" pitchFamily="66" charset="0"/>
              <a:ea typeface="SimSun"/>
              <a:cs typeface="Mangal"/>
            </a:endParaRPr>
          </a:p>
          <a:p>
            <a:pPr lvl="0">
              <a:spcAft>
                <a:spcPts val="600"/>
              </a:spcAft>
            </a:pPr>
            <a:r>
              <a:rPr lang="tr-TR" sz="2800" kern="50" dirty="0">
                <a:solidFill>
                  <a:prstClr val="black"/>
                </a:solidFill>
                <a:latin typeface="Comic Sans MS" pitchFamily="66" charset="0"/>
                <a:ea typeface="SimSun"/>
                <a:cs typeface="Mangal"/>
              </a:rPr>
              <a:t> </a:t>
            </a:r>
            <a:r>
              <a:rPr lang="tr-TR" sz="2800" kern="50" dirty="0" smtClean="0">
                <a:solidFill>
                  <a:prstClr val="black"/>
                </a:solidFill>
                <a:latin typeface="Comic Sans MS" pitchFamily="66" charset="0"/>
                <a:ea typeface="SimSun"/>
                <a:cs typeface="Mangal"/>
              </a:rPr>
              <a:t>   değerlendirilmesi</a:t>
            </a:r>
          </a:p>
          <a:p>
            <a:pPr lvl="0">
              <a:spcAft>
                <a:spcPts val="600"/>
              </a:spcAft>
            </a:pPr>
            <a:endParaRPr lang="tr-TR" sz="2800" kern="50" dirty="0">
              <a:solidFill>
                <a:prstClr val="black"/>
              </a:solidFill>
              <a:latin typeface="Comic Sans MS" pitchFamily="66" charset="0"/>
              <a:ea typeface="SimSun"/>
              <a:cs typeface="Mangal"/>
            </a:endParaRPr>
          </a:p>
          <a:p>
            <a:pPr lvl="0">
              <a:spcAft>
                <a:spcPts val="600"/>
              </a:spcAft>
            </a:pPr>
            <a:r>
              <a:rPr lang="tr-TR" sz="2800" kern="50" dirty="0" smtClean="0">
                <a:solidFill>
                  <a:prstClr val="black"/>
                </a:solidFill>
                <a:latin typeface="Comic Sans MS" pitchFamily="66" charset="0"/>
                <a:ea typeface="SimSun"/>
                <a:cs typeface="Mangal"/>
              </a:rPr>
              <a:t>ETKİN </a:t>
            </a:r>
            <a:r>
              <a:rPr lang="tr-TR" sz="2800" kern="50" dirty="0">
                <a:solidFill>
                  <a:prstClr val="black"/>
                </a:solidFill>
                <a:latin typeface="Comic Sans MS" pitchFamily="66" charset="0"/>
                <a:ea typeface="SimSun"/>
                <a:cs typeface="Mangal"/>
              </a:rPr>
              <a:t>OKUL YÖNETİMİ İÇİN OKUL MÜDÜRÜNÜN SAHİP OLMASI GEREKEN ÖZELLİKLERİ BİRLİKTE  ÖĞRENMİŞ OLDUK</a:t>
            </a:r>
            <a:r>
              <a:rPr lang="tr-TR" sz="2400" kern="50" dirty="0">
                <a:solidFill>
                  <a:prstClr val="black"/>
                </a:solidFill>
                <a:latin typeface="Comic Sans MS" pitchFamily="66" charset="0"/>
                <a:ea typeface="SimSun"/>
                <a:cs typeface="Mangal"/>
              </a:rPr>
              <a:t>.</a:t>
            </a:r>
          </a:p>
        </p:txBody>
      </p:sp>
    </p:spTree>
    <p:extLst>
      <p:ext uri="{BB962C8B-B14F-4D97-AF65-F5344CB8AC3E}">
        <p14:creationId xmlns:p14="http://schemas.microsoft.com/office/powerpoint/2010/main" xmlns="" val="24558873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87624" y="692696"/>
            <a:ext cx="7035939" cy="3960440"/>
          </a:xfrm>
          <a:prstGeom prst="rect">
            <a:avLst/>
          </a:prstGeom>
        </p:spPr>
      </p:pic>
      <p:sp>
        <p:nvSpPr>
          <p:cNvPr id="3" name="Dikdörtgen 2"/>
          <p:cNvSpPr/>
          <p:nvPr/>
        </p:nvSpPr>
        <p:spPr>
          <a:xfrm>
            <a:off x="1878754" y="4653136"/>
            <a:ext cx="5544616" cy="1200329"/>
          </a:xfrm>
          <a:prstGeom prst="rect">
            <a:avLst/>
          </a:prstGeom>
        </p:spPr>
        <p:txBody>
          <a:bodyPr wrap="square">
            <a:spAutoFit/>
          </a:bodyPr>
          <a:lstStyle/>
          <a:p>
            <a:pPr lvl="0" algn="ctr">
              <a:defRPr/>
            </a:pPr>
            <a:r>
              <a:rPr lang="tr-TR" sz="7200" b="1" spc="50" dirty="0" smtClean="0">
                <a:ln w="12700" cmpd="sng">
                  <a:solidFill>
                    <a:srgbClr val="0099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0"/>
                </a:gradFill>
                <a:effectLst>
                  <a:glow rad="53100">
                    <a:srgbClr val="F79646">
                      <a:satMod val="180000"/>
                      <a:alpha val="30000"/>
                    </a:srgbClr>
                  </a:glow>
                  <a:outerShdw blurRad="38100" dist="38100" dir="2700000" algn="tl">
                    <a:srgbClr val="000000">
                      <a:alpha val="43137"/>
                    </a:srgbClr>
                  </a:outerShdw>
                </a:effectLst>
                <a:latin typeface="Calibri"/>
                <a:ea typeface="Batang" pitchFamily="18" charset="-127"/>
              </a:rPr>
              <a:t>Bülent DİNÇ</a:t>
            </a:r>
            <a:endParaRPr lang="tr-TR" sz="7200" b="1" spc="50" dirty="0">
              <a:ln w="12700" cmpd="sng">
                <a:solidFill>
                  <a:srgbClr val="0099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0"/>
              </a:gradFill>
              <a:effectLst>
                <a:glow rad="53100">
                  <a:srgbClr val="F79646">
                    <a:satMod val="180000"/>
                    <a:alpha val="30000"/>
                  </a:srgbClr>
                </a:glow>
                <a:outerShdw blurRad="38100" dist="38100" dir="2700000" algn="tl">
                  <a:srgbClr val="000000">
                    <a:alpha val="43137"/>
                  </a:srgbClr>
                </a:outerShdw>
              </a:effectLst>
              <a:latin typeface="Calibri"/>
              <a:ea typeface="Batang" pitchFamily="18" charset="-127"/>
            </a:endParaRPr>
          </a:p>
        </p:txBody>
      </p:sp>
    </p:spTree>
    <p:extLst>
      <p:ext uri="{BB962C8B-B14F-4D97-AF65-F5344CB8AC3E}">
        <p14:creationId xmlns:p14="http://schemas.microsoft.com/office/powerpoint/2010/main" xmlns="" val="38634184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65049" y="1340768"/>
            <a:ext cx="7200800" cy="4524315"/>
          </a:xfrm>
          <a:prstGeom prst="rect">
            <a:avLst/>
          </a:prstGeom>
        </p:spPr>
        <p:txBody>
          <a:bodyPr wrap="square">
            <a:spAutoFit/>
          </a:bodyPr>
          <a:lstStyle/>
          <a:p>
            <a:pPr marL="342900" lvl="0" indent="-342900">
              <a:spcAft>
                <a:spcPts val="0"/>
              </a:spcAft>
              <a:buFont typeface="Wingdings"/>
              <a:buChar char=""/>
              <a:tabLst>
                <a:tab pos="448945" algn="l"/>
              </a:tabLst>
            </a:pPr>
            <a:r>
              <a:rPr lang="tr-TR" sz="3600" kern="50" dirty="0">
                <a:latin typeface="Comic Sans MS" pitchFamily="66" charset="0"/>
                <a:ea typeface="SimSun"/>
                <a:cs typeface="OpenSymbol"/>
              </a:rPr>
              <a:t>  Okulların kalitesi, okul müdürlerinin kalitesi ile eş değer kabul gördüğü günümüzde, okul müdürlerinin çağdaş ve demokratik yönetim yaklaşımı sergileyebilmeleri nispetinde okullarının kalitesi ve başarısı da artacaktır. </a:t>
            </a:r>
            <a:endParaRPr lang="tr-TR" sz="3600" kern="50" dirty="0">
              <a:effectLst/>
              <a:latin typeface="Comic Sans MS" pitchFamily="66" charset="0"/>
              <a:ea typeface="SimSun"/>
              <a:cs typeface="OpenSymbol"/>
            </a:endParaRPr>
          </a:p>
        </p:txBody>
      </p:sp>
    </p:spTree>
    <p:extLst>
      <p:ext uri="{BB962C8B-B14F-4D97-AF65-F5344CB8AC3E}">
        <p14:creationId xmlns:p14="http://schemas.microsoft.com/office/powerpoint/2010/main" xmlns="" val="4264249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55576" y="764705"/>
            <a:ext cx="7632848" cy="5447645"/>
          </a:xfrm>
          <a:prstGeom prst="rect">
            <a:avLst/>
          </a:prstGeom>
        </p:spPr>
        <p:txBody>
          <a:bodyPr wrap="square">
            <a:spAutoFit/>
          </a:bodyPr>
          <a:lstStyle/>
          <a:p>
            <a:pPr lvl="0"/>
            <a:r>
              <a:rPr lang="tr-TR" sz="3200" dirty="0"/>
              <a:t> </a:t>
            </a:r>
            <a:r>
              <a:rPr lang="tr-TR" sz="3200" dirty="0">
                <a:latin typeface="Comic Sans MS" pitchFamily="66" charset="0"/>
              </a:rPr>
              <a:t>Okul müdürünün bütün alanlarda uzman olması gerekmez. Okul müdürlerinin asıl görevi, okulun temel işleriyle ilgili olmak durumundadır. Okulun temel işlevi öğrenmeyi gerçekleştirmek olarak tanımlanırsa, okul müdürlerinin temel görevinin de okulun bu işlevine bağlı olarak öğrenmeyi kolaylaştırmak, öğretim ve öğrenme konusunda liderlik yapmak olduğu söylenebilir. </a:t>
            </a:r>
            <a:endParaRPr lang="tr-TR" sz="3200" dirty="0" smtClean="0">
              <a:latin typeface="Comic Sans MS" pitchFamily="66" charset="0"/>
            </a:endParaRPr>
          </a:p>
          <a:p>
            <a:pPr lvl="0"/>
            <a:endParaRPr lang="tr-TR" sz="2800" dirty="0">
              <a:latin typeface="Comic Sans MS" pitchFamily="66" charset="0"/>
            </a:endParaRPr>
          </a:p>
        </p:txBody>
      </p:sp>
    </p:spTree>
    <p:extLst>
      <p:ext uri="{BB962C8B-B14F-4D97-AF65-F5344CB8AC3E}">
        <p14:creationId xmlns:p14="http://schemas.microsoft.com/office/powerpoint/2010/main" xmlns="" val="13730480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55576" y="980728"/>
            <a:ext cx="7128792" cy="4708981"/>
          </a:xfrm>
          <a:prstGeom prst="rect">
            <a:avLst/>
          </a:prstGeom>
        </p:spPr>
        <p:txBody>
          <a:bodyPr wrap="square">
            <a:spAutoFit/>
          </a:bodyPr>
          <a:lstStyle/>
          <a:p>
            <a:pPr marL="342900" lvl="0" indent="-342900">
              <a:spcAft>
                <a:spcPts val="0"/>
              </a:spcAft>
              <a:buFont typeface="Wingdings"/>
              <a:buChar char=""/>
              <a:tabLst>
                <a:tab pos="448945" algn="l"/>
              </a:tabLst>
            </a:pPr>
            <a:r>
              <a:rPr lang="tr-TR" sz="3000" kern="50" dirty="0">
                <a:latin typeface="Comic Sans MS" pitchFamily="66" charset="0"/>
                <a:ea typeface="SimSun"/>
                <a:cs typeface="OpenSymbol"/>
              </a:rPr>
              <a:t>Etkili okullar, öğrencilerinin başarısı için uygun fiziksel ortamları, öğretim araç-gereçlerini ve okulun tüm kaynaklarını etkili şekilde kullanırlar. Öğrencilerin, bilişsel olduğu kadar </a:t>
            </a:r>
            <a:r>
              <a:rPr lang="tr-TR" sz="3000" kern="50" dirty="0" err="1">
                <a:latin typeface="Comic Sans MS" pitchFamily="66" charset="0"/>
                <a:ea typeface="SimSun"/>
                <a:cs typeface="OpenSymbol"/>
              </a:rPr>
              <a:t>duyuşsal</a:t>
            </a:r>
            <a:r>
              <a:rPr lang="tr-TR" sz="3000" kern="50" dirty="0">
                <a:latin typeface="Comic Sans MS" pitchFamily="66" charset="0"/>
                <a:ea typeface="SimSun"/>
                <a:cs typeface="OpenSymbol"/>
              </a:rPr>
              <a:t> açıdan da gelişmelerini sağlarlar. Bu nedenle günümüz eğitim anlayışına göre birer eğitim lideri olması gereken okul müdürlerine önemli görevler düşmektedir. </a:t>
            </a:r>
            <a:endParaRPr lang="tr-TR" sz="3000" kern="50" dirty="0">
              <a:effectLst/>
              <a:latin typeface="Comic Sans MS" pitchFamily="66" charset="0"/>
              <a:ea typeface="SimSun"/>
              <a:cs typeface="OpenSymbol"/>
            </a:endParaRPr>
          </a:p>
        </p:txBody>
      </p:sp>
    </p:spTree>
    <p:extLst>
      <p:ext uri="{BB962C8B-B14F-4D97-AF65-F5344CB8AC3E}">
        <p14:creationId xmlns:p14="http://schemas.microsoft.com/office/powerpoint/2010/main" xmlns="" val="8275907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87624" y="1268760"/>
            <a:ext cx="6696744" cy="4401205"/>
          </a:xfrm>
          <a:prstGeom prst="rect">
            <a:avLst/>
          </a:prstGeom>
        </p:spPr>
        <p:txBody>
          <a:bodyPr wrap="square">
            <a:spAutoFit/>
          </a:bodyPr>
          <a:lstStyle/>
          <a:p>
            <a:pPr marL="342900" lvl="0" indent="-342900">
              <a:spcAft>
                <a:spcPts val="0"/>
              </a:spcAft>
              <a:buFont typeface="Wingdings"/>
              <a:buChar char=""/>
              <a:tabLst>
                <a:tab pos="448945" algn="l"/>
              </a:tabLst>
            </a:pPr>
            <a:r>
              <a:rPr lang="tr-TR" sz="4000" kern="50" dirty="0" err="1">
                <a:latin typeface="Comic Sans MS" pitchFamily="66" charset="0"/>
                <a:ea typeface="SimSun"/>
                <a:cs typeface="OpenSymbol"/>
              </a:rPr>
              <a:t>Öğretimsel</a:t>
            </a:r>
            <a:r>
              <a:rPr lang="tr-TR" sz="4000" kern="50" dirty="0">
                <a:latin typeface="Comic Sans MS" pitchFamily="66" charset="0"/>
                <a:ea typeface="SimSun"/>
                <a:cs typeface="OpenSymbol"/>
              </a:rPr>
              <a:t> liderliği, diğer liderlik </a:t>
            </a:r>
            <a:r>
              <a:rPr lang="tr-TR" sz="4000" kern="50" dirty="0" smtClean="0">
                <a:latin typeface="Comic Sans MS" pitchFamily="66" charset="0"/>
                <a:ea typeface="SimSun"/>
                <a:cs typeface="OpenSymbol"/>
              </a:rPr>
              <a:t>türlerinden </a:t>
            </a:r>
            <a:r>
              <a:rPr lang="tr-TR" sz="4000" kern="50" dirty="0">
                <a:latin typeface="Comic Sans MS" pitchFamily="66" charset="0"/>
                <a:ea typeface="SimSun"/>
                <a:cs typeface="OpenSymbol"/>
              </a:rPr>
              <a:t>ayıran en önemli özelliklerden biri de; </a:t>
            </a:r>
            <a:r>
              <a:rPr lang="tr-TR" sz="4000" b="1" i="1" kern="50" dirty="0">
                <a:latin typeface="Comic Sans MS" pitchFamily="66" charset="0"/>
                <a:ea typeface="SimSun"/>
                <a:cs typeface="OpenSymbol"/>
              </a:rPr>
              <a:t>öğretme ve öğrenme süreçleri üzerine </a:t>
            </a:r>
            <a:r>
              <a:rPr lang="tr-TR" sz="4000" b="1" i="1" kern="50" dirty="0" smtClean="0">
                <a:latin typeface="Comic Sans MS" pitchFamily="66" charset="0"/>
                <a:ea typeface="SimSun"/>
                <a:cs typeface="OpenSymbol"/>
              </a:rPr>
              <a:t>olmasıdır</a:t>
            </a:r>
            <a:r>
              <a:rPr lang="tr-TR" sz="4000" kern="50" dirty="0">
                <a:latin typeface="Comic Sans MS" pitchFamily="66" charset="0"/>
                <a:ea typeface="SimSun"/>
                <a:cs typeface="OpenSymbol"/>
              </a:rPr>
              <a:t>. </a:t>
            </a:r>
            <a:endParaRPr lang="tr-TR" sz="4000" kern="50" dirty="0">
              <a:effectLst/>
              <a:latin typeface="Comic Sans MS" pitchFamily="66" charset="0"/>
              <a:ea typeface="SimSun"/>
              <a:cs typeface="OpenSymbol"/>
            </a:endParaRPr>
          </a:p>
        </p:txBody>
      </p:sp>
      <p:pic>
        <p:nvPicPr>
          <p:cNvPr id="2050" name="Picture 2" descr="okul yönetimi slayt resmi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93543" y="5049215"/>
            <a:ext cx="3438897" cy="162014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451963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55576" y="1196752"/>
            <a:ext cx="7416824" cy="4401205"/>
          </a:xfrm>
          <a:prstGeom prst="rect">
            <a:avLst/>
          </a:prstGeom>
        </p:spPr>
        <p:txBody>
          <a:bodyPr wrap="square">
            <a:spAutoFit/>
          </a:bodyPr>
          <a:lstStyle/>
          <a:p>
            <a:pPr marL="342900" lvl="0" indent="-342900">
              <a:spcAft>
                <a:spcPts val="0"/>
              </a:spcAft>
              <a:buFont typeface="Wingdings"/>
              <a:buChar char=""/>
              <a:tabLst>
                <a:tab pos="448945" algn="l"/>
              </a:tabLst>
            </a:pPr>
            <a:r>
              <a:rPr lang="tr-TR" sz="2800" kern="50" dirty="0">
                <a:latin typeface="Comic Sans MS" pitchFamily="66" charset="0"/>
                <a:ea typeface="SimSun"/>
                <a:cs typeface="OpenSymbol"/>
              </a:rPr>
              <a:t>Okul müdürü, okulunun misyon ve vizyonunu belirleyerek, bunlara okulca ulaşabilmek için nasıl davranılması gerektiğinin hesabını yaparak, okul iklimini buna göre oluşturmakla yükümlüdür. Bütün bunların anlamı, çağımızın okul müdürü, mevcut durumu sürekli geliştirmek için okulunu öğrenen örgütler olarak düzenleyip yaşatmakla görevlidir. </a:t>
            </a:r>
            <a:endParaRPr lang="tr-TR" sz="2800" kern="50" dirty="0">
              <a:effectLst/>
              <a:latin typeface="Comic Sans MS" pitchFamily="66" charset="0"/>
              <a:ea typeface="SimSun"/>
              <a:cs typeface="OpenSymbol"/>
            </a:endParaRPr>
          </a:p>
        </p:txBody>
      </p:sp>
    </p:spTree>
    <p:extLst>
      <p:ext uri="{BB962C8B-B14F-4D97-AF65-F5344CB8AC3E}">
        <p14:creationId xmlns:p14="http://schemas.microsoft.com/office/powerpoint/2010/main" xmlns="" val="252086100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lga Biçimi">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Dalga Biçimi">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alga Biçimi">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125</TotalTime>
  <Words>904</Words>
  <Application>Microsoft Office PowerPoint</Application>
  <PresentationFormat>Ekran Gösterisi (4:3)</PresentationFormat>
  <Paragraphs>115</Paragraphs>
  <Slides>44</Slides>
  <Notes>1</Notes>
  <HiddenSlides>0</HiddenSlides>
  <MMClips>0</MMClips>
  <ScaleCrop>false</ScaleCrop>
  <HeadingPairs>
    <vt:vector size="4" baseType="variant">
      <vt:variant>
        <vt:lpstr>Tema</vt:lpstr>
      </vt:variant>
      <vt:variant>
        <vt:i4>1</vt:i4>
      </vt:variant>
      <vt:variant>
        <vt:lpstr>Slayt Başlıkları</vt:lpstr>
      </vt:variant>
      <vt:variant>
        <vt:i4>44</vt:i4>
      </vt:variant>
    </vt:vector>
  </HeadingPairs>
  <TitlesOfParts>
    <vt:vector size="45" baseType="lpstr">
      <vt:lpstr>Dalga Biçimi</vt:lpstr>
      <vt:lpstr>ETKİN OKUL YÖNETİMİ </vt:lpstr>
      <vt:lpstr>Slayt 2</vt:lpstr>
      <vt:lpstr>Etkin Okul Yönetimi </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OKUL YÖNETİMİ </dc:title>
  <dc:creator>user</dc:creator>
  <cp:lastModifiedBy>xp</cp:lastModifiedBy>
  <cp:revision>62</cp:revision>
  <dcterms:created xsi:type="dcterms:W3CDTF">2017-06-12T11:24:21Z</dcterms:created>
  <dcterms:modified xsi:type="dcterms:W3CDTF">2018-06-12T06:57:35Z</dcterms:modified>
</cp:coreProperties>
</file>