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7"/>
  </p:notesMasterIdLst>
  <p:sldIdLst>
    <p:sldId id="257" r:id="rId2"/>
    <p:sldId id="258" r:id="rId3"/>
    <p:sldId id="259" r:id="rId4"/>
    <p:sldId id="260" r:id="rId5"/>
    <p:sldId id="261" r:id="rId6"/>
    <p:sldId id="262" r:id="rId7"/>
    <p:sldId id="263" r:id="rId8"/>
    <p:sldId id="264" r:id="rId9"/>
    <p:sldId id="266" r:id="rId10"/>
    <p:sldId id="265" r:id="rId11"/>
    <p:sldId id="267" r:id="rId12"/>
    <p:sldId id="268" r:id="rId13"/>
    <p:sldId id="270" r:id="rId14"/>
    <p:sldId id="271" r:id="rId15"/>
    <p:sldId id="272" r:id="rId16"/>
    <p:sldId id="273" r:id="rId17"/>
    <p:sldId id="274" r:id="rId18"/>
    <p:sldId id="269" r:id="rId19"/>
    <p:sldId id="275" r:id="rId20"/>
    <p:sldId id="276" r:id="rId21"/>
    <p:sldId id="277" r:id="rId22"/>
    <p:sldId id="278" r:id="rId23"/>
    <p:sldId id="279" r:id="rId24"/>
    <p:sldId id="280" r:id="rId25"/>
    <p:sldId id="281"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Varsayılan Bölüm" id="{99BDE9C9-FECD-4A28-B7FF-EE8C5EFFDF3F}">
          <p14:sldIdLst>
            <p14:sldId id="257"/>
            <p14:sldId id="258"/>
            <p14:sldId id="259"/>
            <p14:sldId id="260"/>
            <p14:sldId id="261"/>
            <p14:sldId id="262"/>
            <p14:sldId id="263"/>
            <p14:sldId id="264"/>
            <p14:sldId id="266"/>
            <p14:sldId id="265"/>
            <p14:sldId id="267"/>
            <p14:sldId id="268"/>
            <p14:sldId id="270"/>
            <p14:sldId id="271"/>
            <p14:sldId id="272"/>
            <p14:sldId id="273"/>
            <p14:sldId id="274"/>
            <p14:sldId id="269"/>
            <p14:sldId id="275"/>
            <p14:sldId id="276"/>
            <p14:sldId id="277"/>
            <p14:sldId id="278"/>
            <p14:sldId id="279"/>
            <p14:sldId id="280"/>
            <p14:sldId id="281"/>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588" autoAdjust="0"/>
    <p:restoredTop sz="95658" autoAdjust="0"/>
  </p:normalViewPr>
  <p:slideViewPr>
    <p:cSldViewPr>
      <p:cViewPr varScale="1">
        <p:scale>
          <a:sx n="73" d="100"/>
          <a:sy n="73" d="100"/>
        </p:scale>
        <p:origin x="-127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6D690-BD4D-400C-B158-5664B5BC9584}" type="datetimeFigureOut">
              <a:rPr lang="tr-TR" smtClean="0"/>
              <a:pPr/>
              <a:t>11.06.2018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02003E-28CD-45C3-9CE7-9B99C105136C}" type="slidenum">
              <a:rPr lang="tr-TR" smtClean="0"/>
              <a:pPr/>
              <a:t>‹#›</a:t>
            </a:fld>
            <a:endParaRPr lang="tr-TR"/>
          </a:p>
        </p:txBody>
      </p:sp>
    </p:spTree>
    <p:extLst>
      <p:ext uri="{BB962C8B-B14F-4D97-AF65-F5344CB8AC3E}">
        <p14:creationId xmlns:p14="http://schemas.microsoft.com/office/powerpoint/2010/main" xmlns="" val="603688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802003E-28CD-45C3-9CE7-9B99C105136C}" type="slidenum">
              <a:rPr lang="tr-TR" smtClean="0"/>
              <a:pPr/>
              <a:t>1</a:t>
            </a:fld>
            <a:endParaRPr lang="tr-TR"/>
          </a:p>
        </p:txBody>
      </p:sp>
    </p:spTree>
    <p:extLst>
      <p:ext uri="{BB962C8B-B14F-4D97-AF65-F5344CB8AC3E}">
        <p14:creationId xmlns:p14="http://schemas.microsoft.com/office/powerpoint/2010/main" xmlns="" val="1887472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802003E-28CD-45C3-9CE7-9B99C105136C}" type="slidenum">
              <a:rPr lang="tr-TR" smtClean="0"/>
              <a:pPr/>
              <a:t>5</a:t>
            </a:fld>
            <a:endParaRPr lang="tr-TR"/>
          </a:p>
        </p:txBody>
      </p:sp>
    </p:spTree>
    <p:extLst>
      <p:ext uri="{BB962C8B-B14F-4D97-AF65-F5344CB8AC3E}">
        <p14:creationId xmlns:p14="http://schemas.microsoft.com/office/powerpoint/2010/main" xmlns="" val="2967476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802003E-28CD-45C3-9CE7-9B99C105136C}" type="slidenum">
              <a:rPr lang="tr-TR" smtClean="0"/>
              <a:pPr/>
              <a:t>6</a:t>
            </a:fld>
            <a:endParaRPr lang="tr-TR"/>
          </a:p>
        </p:txBody>
      </p:sp>
    </p:spTree>
    <p:extLst>
      <p:ext uri="{BB962C8B-B14F-4D97-AF65-F5344CB8AC3E}">
        <p14:creationId xmlns:p14="http://schemas.microsoft.com/office/powerpoint/2010/main" xmlns="" val="2039475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802003E-28CD-45C3-9CE7-9B99C105136C}" type="slidenum">
              <a:rPr lang="tr-TR" smtClean="0"/>
              <a:pPr/>
              <a:t>8</a:t>
            </a:fld>
            <a:endParaRPr lang="tr-TR"/>
          </a:p>
        </p:txBody>
      </p:sp>
    </p:spTree>
    <p:extLst>
      <p:ext uri="{BB962C8B-B14F-4D97-AF65-F5344CB8AC3E}">
        <p14:creationId xmlns:p14="http://schemas.microsoft.com/office/powerpoint/2010/main" xmlns="" val="107737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802003E-28CD-45C3-9CE7-9B99C105136C}" type="slidenum">
              <a:rPr lang="tr-TR" smtClean="0"/>
              <a:pPr/>
              <a:t>10</a:t>
            </a:fld>
            <a:endParaRPr lang="tr-TR"/>
          </a:p>
        </p:txBody>
      </p:sp>
    </p:spTree>
    <p:extLst>
      <p:ext uri="{BB962C8B-B14F-4D97-AF65-F5344CB8AC3E}">
        <p14:creationId xmlns:p14="http://schemas.microsoft.com/office/powerpoint/2010/main" xmlns="" val="574079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802003E-28CD-45C3-9CE7-9B99C105136C}" type="slidenum">
              <a:rPr lang="tr-TR" smtClean="0"/>
              <a:pPr/>
              <a:t>13</a:t>
            </a:fld>
            <a:endParaRPr lang="tr-TR"/>
          </a:p>
        </p:txBody>
      </p:sp>
    </p:spTree>
    <p:extLst>
      <p:ext uri="{BB962C8B-B14F-4D97-AF65-F5344CB8AC3E}">
        <p14:creationId xmlns:p14="http://schemas.microsoft.com/office/powerpoint/2010/main" xmlns="" val="534495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802003E-28CD-45C3-9CE7-9B99C105136C}" type="slidenum">
              <a:rPr lang="tr-TR" smtClean="0"/>
              <a:pPr/>
              <a:t>17</a:t>
            </a:fld>
            <a:endParaRPr lang="tr-TR"/>
          </a:p>
        </p:txBody>
      </p:sp>
    </p:spTree>
    <p:extLst>
      <p:ext uri="{BB962C8B-B14F-4D97-AF65-F5344CB8AC3E}">
        <p14:creationId xmlns:p14="http://schemas.microsoft.com/office/powerpoint/2010/main" xmlns="" val="958215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802003E-28CD-45C3-9CE7-9B99C105136C}" type="slidenum">
              <a:rPr lang="tr-TR" smtClean="0"/>
              <a:pPr/>
              <a:t>20</a:t>
            </a:fld>
            <a:endParaRPr lang="tr-TR"/>
          </a:p>
        </p:txBody>
      </p:sp>
    </p:spTree>
    <p:extLst>
      <p:ext uri="{BB962C8B-B14F-4D97-AF65-F5344CB8AC3E}">
        <p14:creationId xmlns:p14="http://schemas.microsoft.com/office/powerpoint/2010/main" xmlns="" val="1563867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802003E-28CD-45C3-9CE7-9B99C105136C}" type="slidenum">
              <a:rPr lang="tr-TR" smtClean="0"/>
              <a:pPr/>
              <a:t>24</a:t>
            </a:fld>
            <a:endParaRPr lang="tr-TR"/>
          </a:p>
        </p:txBody>
      </p:sp>
    </p:spTree>
    <p:extLst>
      <p:ext uri="{BB962C8B-B14F-4D97-AF65-F5344CB8AC3E}">
        <p14:creationId xmlns:p14="http://schemas.microsoft.com/office/powerpoint/2010/main" xmlns="" val="26196448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Dikdörtgen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üz Bağlayıcı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Başlık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Alt Başlık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Veri Yer Tutucusu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23720DD-5B6D-40BF-8493-A6B52D484E6B}" type="datetimeFigureOut">
              <a:rPr lang="tr-TR" smtClean="0"/>
              <a:pPr/>
              <a:t>11.06.2018</a:t>
            </a:fld>
            <a:endParaRPr lang="tr-TR"/>
          </a:p>
        </p:txBody>
      </p:sp>
      <p:sp>
        <p:nvSpPr>
          <p:cNvPr id="18" name="Altbilgi Yer Tutucusu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Slayt Numarası Yer Tutucusu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F302176B-0E47-46AC-8F43-DAB4B8A37D0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11.06.2018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553200" y="274955"/>
            <a:ext cx="1524000" cy="5851525"/>
          </a:xfrm>
        </p:spPr>
        <p:txBody>
          <a:bodyPr vert="eaVert" ancho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42"/>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a:xfrm>
            <a:off x="4242816" y="6557946"/>
            <a:ext cx="2002464" cy="226902"/>
          </a:xfrm>
        </p:spPr>
        <p:txBody>
          <a:bodyPr/>
          <a:lstStyle/>
          <a:p>
            <a:fld id="{A23720DD-5B6D-40BF-8493-A6B52D484E6B}" type="datetimeFigureOut">
              <a:rPr lang="tr-TR" smtClean="0"/>
              <a:pPr/>
              <a:t>11.06.2018</a:t>
            </a:fld>
            <a:endParaRPr lang="tr-TR"/>
          </a:p>
        </p:txBody>
      </p:sp>
      <p:sp>
        <p:nvSpPr>
          <p:cNvPr id="5" name="Altbilgi Yer Tutucusu 4"/>
          <p:cNvSpPr>
            <a:spLocks noGrp="1"/>
          </p:cNvSpPr>
          <p:nvPr>
            <p:ph type="ftr" sz="quarter" idx="11"/>
          </p:nvPr>
        </p:nvSpPr>
        <p:spPr>
          <a:xfrm>
            <a:off x="457200" y="6556248"/>
            <a:ext cx="3657600" cy="228600"/>
          </a:xfrm>
        </p:spPr>
        <p:txBody>
          <a:bodyPr/>
          <a:lstStyle/>
          <a:p>
            <a:endParaRPr lang="tr-TR"/>
          </a:p>
        </p:txBody>
      </p:sp>
      <p:sp>
        <p:nvSpPr>
          <p:cNvPr id="6" name="Slayt Numarası Yer Tutucusu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İçerik Yer Tutucusu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11.06.2018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23720DD-5B6D-40BF-8493-A6B52D484E6B}" type="datetimeFigureOut">
              <a:rPr lang="tr-TR" smtClean="0"/>
              <a:pPr/>
              <a:t>11.06.2018</a:t>
            </a:fld>
            <a:endParaRPr lang="tr-TR"/>
          </a:p>
        </p:txBody>
      </p:sp>
      <p:sp>
        <p:nvSpPr>
          <p:cNvPr id="5" name="Altbilgi Yer Tutucusu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Slayt Numarası Yer Tutucusu 5"/>
          <p:cNvSpPr>
            <a:spLocks noGrp="1"/>
          </p:cNvSpPr>
          <p:nvPr>
            <p:ph type="sldNum" sz="quarter" idx="12"/>
          </p:nvPr>
        </p:nvSpPr>
        <p:spPr>
          <a:xfrm>
            <a:off x="6733952" y="6555112"/>
            <a:ext cx="588336" cy="228600"/>
          </a:xfrm>
        </p:spPr>
        <p:txBody>
          <a:bodyPr/>
          <a:lstStyle/>
          <a:p>
            <a:fld id="{F302176B-0E47-46AC-8F43-DAB4B8A37D0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42048" cy="1143000"/>
          </a:xfrm>
        </p:spPr>
        <p:txBody>
          <a:bodyPr/>
          <a:lstStyle/>
          <a:p>
            <a:r>
              <a:rPr kumimoji="0" lang="tr-TR" smtClean="0"/>
              <a:t>Asıl başlık stili için tıklatın</a:t>
            </a:r>
            <a:endParaRPr kumimoji="0" lang="en-US"/>
          </a:p>
        </p:txBody>
      </p:sp>
      <p:sp>
        <p:nvSpPr>
          <p:cNvPr id="3" name="İçerik Yer Tutucusu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p>
            <a:fld id="{A23720DD-5B6D-40BF-8493-A6B52D484E6B}" type="datetimeFigureOut">
              <a:rPr lang="tr-TR" smtClean="0"/>
              <a:pPr/>
              <a:t>11.06.2018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p:txBody>
          <a:bodyPr/>
          <a:lstStyle/>
          <a:p>
            <a:fld id="{A23720DD-5B6D-40BF-8493-A6B52D484E6B}" type="datetimeFigureOut">
              <a:rPr lang="tr-TR" smtClean="0"/>
              <a:pPr/>
              <a:t>11.06.2018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42048" cy="1143000"/>
          </a:xfrm>
        </p:spPr>
        <p:txBody>
          <a:bodyPr/>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p>
            <a:fld id="{A23720DD-5B6D-40BF-8493-A6B52D484E6B}" type="datetimeFigureOut">
              <a:rPr lang="tr-TR" smtClean="0"/>
              <a:pPr/>
              <a:t>11.06.2018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lvl1pPr>
              <a:defRPr>
                <a:solidFill>
                  <a:schemeClr val="tx2"/>
                </a:solidFill>
              </a:defRPr>
            </a:lvl1pPr>
            <a:extLst/>
          </a:lstStyle>
          <a:p>
            <a:fld id="{A23720DD-5B6D-40BF-8493-A6B52D484E6B}" type="datetimeFigureOut">
              <a:rPr lang="tr-TR" smtClean="0"/>
              <a:pPr/>
              <a:t>11.06.2018</a:t>
            </a:fld>
            <a:endParaRPr lang="tr-TR"/>
          </a:p>
        </p:txBody>
      </p:sp>
      <p:sp>
        <p:nvSpPr>
          <p:cNvPr id="3" name="Altbilgi Yer Tutucusu 2"/>
          <p:cNvSpPr>
            <a:spLocks noGrp="1"/>
          </p:cNvSpPr>
          <p:nvPr>
            <p:ph type="ftr" sz="quarter" idx="11"/>
          </p:nvPr>
        </p:nvSpPr>
        <p:spPr/>
        <p:txBody>
          <a:bodyPr/>
          <a:lstStyle>
            <a:lvl1pPr>
              <a:defRPr>
                <a:solidFill>
                  <a:schemeClr val="tx2"/>
                </a:solidFill>
              </a:defRPr>
            </a:lvl1pPr>
            <a:extLst/>
          </a:lstStyle>
          <a:p>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p>
            <a:fld id="{A23720DD-5B6D-40BF-8493-A6B52D484E6B}" type="datetimeFigureOut">
              <a:rPr lang="tr-TR" smtClean="0"/>
              <a:pPr/>
              <a:t>11.06.2018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Dikdörtgen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Dikdörtgen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Başlık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Metin Yer Tutucusu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Veri Yer Tutucusu 4"/>
          <p:cNvSpPr>
            <a:spLocks noGrp="1"/>
          </p:cNvSpPr>
          <p:nvPr>
            <p:ph type="dt" sz="half" idx="10"/>
          </p:nvPr>
        </p:nvSpPr>
        <p:spPr/>
        <p:txBody>
          <a:bodyPr/>
          <a:lstStyle/>
          <a:p>
            <a:fld id="{A23720DD-5B6D-40BF-8493-A6B52D484E6B}" type="datetimeFigureOut">
              <a:rPr lang="tr-TR" smtClean="0"/>
              <a:pPr/>
              <a:t>11.06.2018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
        <p:nvSpPr>
          <p:cNvPr id="10" name="Resim Yer Tutucusu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Dikdörtgen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Başlık Yer Tutucusu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tr-TR" smtClean="0"/>
              <a:t>Asıl başlık stili için tıklatın</a:t>
            </a:r>
            <a:endParaRPr kumimoji="0" lang="en-US"/>
          </a:p>
        </p:txBody>
      </p:sp>
      <p:sp>
        <p:nvSpPr>
          <p:cNvPr id="31" name="Metin Yer Tutucusu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Veri Yer Tutucusu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23720DD-5B6D-40BF-8493-A6B52D484E6B}" type="datetimeFigureOut">
              <a:rPr lang="tr-TR" smtClean="0"/>
              <a:pPr/>
              <a:t>11.06.2018</a:t>
            </a:fld>
            <a:endParaRPr lang="tr-TR"/>
          </a:p>
        </p:txBody>
      </p:sp>
      <p:sp>
        <p:nvSpPr>
          <p:cNvPr id="4" name="Altbilgi Yer Tutucusu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Slayt Numarası Yer Tutucusu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148064" y="4581128"/>
            <a:ext cx="3717032" cy="1813848"/>
          </a:xfrm>
        </p:spPr>
        <p:txBody>
          <a:bodyPr>
            <a:noAutofit/>
          </a:bodyPr>
          <a:lstStyle/>
          <a:p>
            <a:r>
              <a:rPr lang="tr-TR" sz="2600" i="1" dirty="0"/>
              <a:t>HALIKENT   </a:t>
            </a:r>
            <a:r>
              <a:rPr lang="tr-TR" sz="2600" i="1" dirty="0" smtClean="0"/>
              <a:t>  İLKOKULU</a:t>
            </a:r>
            <a:r>
              <a:rPr lang="tr-TR" sz="2600" dirty="0"/>
              <a:t/>
            </a:r>
            <a:br>
              <a:rPr lang="tr-TR" sz="2600" dirty="0"/>
            </a:br>
            <a:r>
              <a:rPr lang="tr-TR" sz="2600" dirty="0"/>
              <a:t> </a:t>
            </a:r>
            <a:br>
              <a:rPr lang="tr-TR" sz="2600" dirty="0"/>
            </a:br>
            <a:r>
              <a:rPr lang="tr-TR" sz="2600" dirty="0"/>
              <a:t>2017-2018 </a:t>
            </a:r>
            <a:r>
              <a:rPr lang="tr-TR" sz="2600" dirty="0" smtClean="0"/>
              <a:t>    EĞİTİM-ÖĞRETİM </a:t>
            </a:r>
            <a:r>
              <a:rPr lang="tr-TR" sz="2600" dirty="0"/>
              <a:t>YILI </a:t>
            </a:r>
            <a:br>
              <a:rPr lang="tr-TR" sz="2600" dirty="0"/>
            </a:br>
            <a:r>
              <a:rPr lang="tr-TR" sz="2600" dirty="0"/>
              <a:t> </a:t>
            </a:r>
            <a:r>
              <a:rPr lang="tr-TR" sz="2600" dirty="0" smtClean="0"/>
              <a:t> </a:t>
            </a:r>
            <a:br>
              <a:rPr lang="tr-TR" sz="2600" dirty="0" smtClean="0"/>
            </a:br>
            <a:r>
              <a:rPr lang="tr-TR" sz="2600" dirty="0" smtClean="0"/>
              <a:t>YAZ </a:t>
            </a:r>
            <a:r>
              <a:rPr lang="tr-TR" sz="2600" dirty="0"/>
              <a:t>DÖNEMİ SEMİNER ÇALIŞMASI</a:t>
            </a:r>
            <a:br>
              <a:rPr lang="tr-TR" sz="2600" dirty="0"/>
            </a:br>
            <a:r>
              <a:rPr lang="tr-TR" sz="2600" dirty="0"/>
              <a:t>ÇEVRE VE DOĞA EĞİTİMİ</a:t>
            </a:r>
            <a:br>
              <a:rPr lang="tr-TR" sz="2600" dirty="0"/>
            </a:br>
            <a:r>
              <a:rPr lang="tr-TR" sz="2600" dirty="0"/>
              <a:t> </a:t>
            </a:r>
            <a:r>
              <a:rPr lang="tr-TR" sz="2600" dirty="0" smtClean="0"/>
              <a:t/>
            </a:r>
            <a:br>
              <a:rPr lang="tr-TR" sz="2600" dirty="0" smtClean="0"/>
            </a:br>
            <a:r>
              <a:rPr lang="tr-TR" sz="2600" i="1" dirty="0" smtClean="0"/>
              <a:t>“</a:t>
            </a:r>
            <a:r>
              <a:rPr lang="tr-TR" sz="2600" i="1" dirty="0"/>
              <a:t>DOĞADAKİ SON ÇOCUK” KİTABININ İNCELENMESİ</a:t>
            </a:r>
            <a:endParaRPr lang="tr-TR" sz="2600" dirty="0"/>
          </a:p>
        </p:txBody>
      </p:sp>
      <p:sp>
        <p:nvSpPr>
          <p:cNvPr id="4" name="Resim Yer Tutucusu 3"/>
          <p:cNvSpPr>
            <a:spLocks noGrp="1"/>
          </p:cNvSpPr>
          <p:nvPr>
            <p:ph type="pic" idx="1"/>
          </p:nvPr>
        </p:nvSpPr>
        <p:spPr>
          <a:xfrm>
            <a:off x="509776" y="1022960"/>
            <a:ext cx="4206240" cy="4206240"/>
          </a:xfrm>
        </p:spPr>
      </p:sp>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655619" y="188640"/>
            <a:ext cx="1895475" cy="952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90643" y="1052736"/>
            <a:ext cx="4125373" cy="41764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157202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908720"/>
            <a:ext cx="7239000" cy="4846320"/>
          </a:xfrm>
        </p:spPr>
        <p:txBody>
          <a:bodyPr>
            <a:normAutofit/>
          </a:bodyPr>
          <a:lstStyle/>
          <a:p>
            <a:r>
              <a:rPr lang="tr-TR" sz="2800" dirty="0"/>
              <a:t>Çocukluğumun en güzel anılarının arka bahçedeki ağaçların tepesinde olduğum zamanlar olduğunu düşününce, hak vermemek elde değil. Ancak günümüzde, bizim zamanlarımızdaki gibi özgürce çocukları sokağa bırakmak pek mümkün olmuyor. Kitap </a:t>
            </a:r>
            <a:r>
              <a:rPr lang="tr-TR" sz="2800" dirty="0" smtClean="0"/>
              <a:t>bunu:</a:t>
            </a:r>
            <a:endParaRPr lang="tr-TR" sz="2800" dirty="0"/>
          </a:p>
        </p:txBody>
      </p:sp>
    </p:spTree>
    <p:extLst>
      <p:ext uri="{BB962C8B-B14F-4D97-AF65-F5344CB8AC3E}">
        <p14:creationId xmlns:p14="http://schemas.microsoft.com/office/powerpoint/2010/main" xmlns="" val="29468091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836712"/>
            <a:ext cx="7239000" cy="4846320"/>
          </a:xfrm>
        </p:spPr>
        <p:txBody>
          <a:bodyPr/>
          <a:lstStyle/>
          <a:p>
            <a:r>
              <a:rPr lang="tr-TR" sz="2800" i="1" dirty="0" smtClean="0">
                <a:solidFill>
                  <a:srgbClr val="FF0000"/>
                </a:solidFill>
              </a:rPr>
              <a:t>‘‘Korku</a:t>
            </a:r>
            <a:r>
              <a:rPr lang="tr-TR" sz="2800" i="1" dirty="0">
                <a:solidFill>
                  <a:srgbClr val="FF0000"/>
                </a:solidFill>
              </a:rPr>
              <a:t>, anne babaların kendi çocukluklarında yaşadıkları özgürlüğü çocuklarına sağlamalarının önündeki en güçlü engeldir</a:t>
            </a:r>
            <a:r>
              <a:rPr lang="tr-TR" sz="2800" i="1" dirty="0" smtClean="0">
                <a:solidFill>
                  <a:srgbClr val="FF0000"/>
                </a:solidFill>
              </a:rPr>
              <a:t>.’’ </a:t>
            </a:r>
            <a:r>
              <a:rPr lang="tr-TR" sz="2800" dirty="0"/>
              <a:t>diyerek ifade ediyor. Ama bundan daha önemli sorunlar olduğundan da bahsediyor:</a:t>
            </a:r>
          </a:p>
          <a:p>
            <a:endParaRPr lang="tr-TR" dirty="0"/>
          </a:p>
        </p:txBody>
      </p:sp>
    </p:spTree>
    <p:extLst>
      <p:ext uri="{BB962C8B-B14F-4D97-AF65-F5344CB8AC3E}">
        <p14:creationId xmlns:p14="http://schemas.microsoft.com/office/powerpoint/2010/main" xmlns="" val="34382327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836712"/>
            <a:ext cx="7239000" cy="4846320"/>
          </a:xfrm>
        </p:spPr>
        <p:txBody>
          <a:bodyPr>
            <a:normAutofit lnSpcReduction="10000"/>
          </a:bodyPr>
          <a:lstStyle/>
          <a:p>
            <a:r>
              <a:rPr lang="tr-TR" sz="2800" i="1" dirty="0">
                <a:solidFill>
                  <a:srgbClr val="FF0000"/>
                </a:solidFill>
              </a:rPr>
              <a:t>Çocuk gelişimi söz konusu olduğunda, evin çevresindeki erişilebilir alanın daralması önemsiz bir sorun değildir. Çocukların kapalı mekanlarda (ya da arka koltukta) yaşamaları bazı tehlikelerden korunmalarını sağlayabilir ama diğer riskler artmıştır. Bunlar arasında fiziksel ve psikolojik sağlık riskleri, çocukların toplum kavramları ve algılarıyla ilgili riskler, öz güvenleriyle ve gerçek tehlikeyi (ve güzelliği) sezme yetileriyle ilgili riskler vardır.</a:t>
            </a:r>
            <a:endParaRPr lang="tr-TR" sz="2800" dirty="0">
              <a:solidFill>
                <a:srgbClr val="FF0000"/>
              </a:solidFill>
            </a:endParaRPr>
          </a:p>
          <a:p>
            <a:endParaRPr lang="tr-TR" dirty="0"/>
          </a:p>
        </p:txBody>
      </p:sp>
    </p:spTree>
    <p:extLst>
      <p:ext uri="{BB962C8B-B14F-4D97-AF65-F5344CB8AC3E}">
        <p14:creationId xmlns:p14="http://schemas.microsoft.com/office/powerpoint/2010/main" xmlns="" val="23104236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836712"/>
            <a:ext cx="7239000" cy="4846320"/>
          </a:xfrm>
        </p:spPr>
        <p:txBody>
          <a:bodyPr/>
          <a:lstStyle/>
          <a:p>
            <a:r>
              <a:rPr lang="tr-TR" sz="2800" dirty="0"/>
              <a:t>Çocukların toprağa </a:t>
            </a:r>
            <a:r>
              <a:rPr lang="tr-TR" sz="2800" dirty="0" smtClean="0"/>
              <a:t>bağlanmazlarsa, ne </a:t>
            </a:r>
            <a:r>
              <a:rPr lang="tr-TR" sz="2800" dirty="0"/>
              <a:t>onun faydalarından </a:t>
            </a:r>
            <a:r>
              <a:rPr lang="tr-TR" sz="2800" dirty="0" smtClean="0"/>
              <a:t>yararlanabileceği, ne </a:t>
            </a:r>
            <a:r>
              <a:rPr lang="tr-TR" sz="2800" dirty="0"/>
              <a:t>de ona karşı sorumluluk hissedeceğini söyleyen yazar:</a:t>
            </a:r>
          </a:p>
          <a:p>
            <a:endParaRPr lang="tr-TR" dirty="0"/>
          </a:p>
        </p:txBody>
      </p:sp>
    </p:spTree>
    <p:extLst>
      <p:ext uri="{BB962C8B-B14F-4D97-AF65-F5344CB8AC3E}">
        <p14:creationId xmlns:p14="http://schemas.microsoft.com/office/powerpoint/2010/main" xmlns="" val="24579208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980728"/>
            <a:ext cx="7239000" cy="4846320"/>
          </a:xfrm>
        </p:spPr>
        <p:txBody>
          <a:bodyPr>
            <a:normAutofit/>
          </a:bodyPr>
          <a:lstStyle/>
          <a:p>
            <a:r>
              <a:rPr lang="tr-TR" sz="2800" i="1" dirty="0">
                <a:solidFill>
                  <a:srgbClr val="FF0000"/>
                </a:solidFill>
              </a:rPr>
              <a:t>Tutku toprağın kendisinden çocukların çamurlu elleriyle çıkar; çimen lekeli giysi kollarından geçip yüreğe varır. Çevreciliği ve çevreyi korumak istiyorsak, soyu tehlike altında olan bir gösterge türü de korumalıyız : DOĞADAKİ ÇOCUK.</a:t>
            </a:r>
            <a:endParaRPr lang="tr-TR" sz="2800" dirty="0">
              <a:solidFill>
                <a:srgbClr val="FF0000"/>
              </a:solidFill>
            </a:endParaRPr>
          </a:p>
          <a:p>
            <a:endParaRPr lang="tr-TR" sz="2800" dirty="0"/>
          </a:p>
        </p:txBody>
      </p:sp>
    </p:spTree>
    <p:extLst>
      <p:ext uri="{BB962C8B-B14F-4D97-AF65-F5344CB8AC3E}">
        <p14:creationId xmlns:p14="http://schemas.microsoft.com/office/powerpoint/2010/main" xmlns="" val="26019077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9552" y="908720"/>
            <a:ext cx="7239000" cy="4846320"/>
          </a:xfrm>
        </p:spPr>
        <p:txBody>
          <a:bodyPr/>
          <a:lstStyle/>
          <a:p>
            <a:pPr fontAlgn="base"/>
            <a:r>
              <a:rPr lang="tr-TR" sz="2800" dirty="0"/>
              <a:t>Yazar, Amerika’da giderek rekabete dayanan eğitim sistemleriyle, oyunun gücüne inanan ve 7 yaşından önce okula başlanmayan, buna rağmen matematik ve fen alanlarında ilk sıralarda bulunan Finlandiya sistemlerini karşılaştırmış. </a:t>
            </a:r>
            <a:r>
              <a:rPr lang="tr-TR" sz="2800" dirty="0">
                <a:solidFill>
                  <a:srgbClr val="C00000"/>
                </a:solidFill>
              </a:rPr>
              <a:t>“</a:t>
            </a:r>
            <a:r>
              <a:rPr lang="tr-TR" sz="2800" i="1" dirty="0">
                <a:solidFill>
                  <a:srgbClr val="C00000"/>
                </a:solidFill>
              </a:rPr>
              <a:t>Öğrenimin temeli dışarıdan alınıp önceden işlenmiş bilgilerde değil, çocuk ile çevre arasındaki etkileşimdedir</a:t>
            </a:r>
            <a:r>
              <a:rPr lang="tr-TR" sz="2800" dirty="0">
                <a:solidFill>
                  <a:srgbClr val="C00000"/>
                </a:solidFill>
              </a:rPr>
              <a:t>” </a:t>
            </a:r>
            <a:r>
              <a:rPr lang="tr-TR" sz="2800" dirty="0"/>
              <a:t>diyen bir Bakanlığı’nın olmadığına </a:t>
            </a:r>
            <a:r>
              <a:rPr lang="tr-TR" sz="2800"/>
              <a:t> </a:t>
            </a:r>
            <a:r>
              <a:rPr lang="tr-TR" sz="2800" smtClean="0"/>
              <a:t>hayıflanmış</a:t>
            </a:r>
            <a:r>
              <a:rPr lang="tr-TR" sz="2800"/>
              <a:t>.</a:t>
            </a:r>
            <a:r>
              <a:rPr lang="tr-TR" sz="2800" dirty="0"/>
              <a:t> </a:t>
            </a:r>
          </a:p>
          <a:p>
            <a:pPr fontAlgn="base"/>
            <a:endParaRPr lang="tr-TR" dirty="0"/>
          </a:p>
        </p:txBody>
      </p:sp>
    </p:spTree>
    <p:extLst>
      <p:ext uri="{BB962C8B-B14F-4D97-AF65-F5344CB8AC3E}">
        <p14:creationId xmlns:p14="http://schemas.microsoft.com/office/powerpoint/2010/main" xmlns="" val="14628266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476672"/>
            <a:ext cx="7239000" cy="4846320"/>
          </a:xfrm>
        </p:spPr>
        <p:txBody>
          <a:bodyPr>
            <a:noAutofit/>
          </a:bodyPr>
          <a:lstStyle/>
          <a:p>
            <a:r>
              <a:rPr lang="tr-TR" dirty="0"/>
              <a:t>Yazar eko-okullardan, bu sistemin öğrencilere olduğu kadar öğretmenlere de iyi geldiğinden, kampları canlandırmanın gerekliliğinden, ayrıca doğada oynamanın suç olmaktan çıkarılması için yapılan girişimlerin öneminden bahsetmiş. Şöyle ki, çocuğunuz başka bir çocuğu arazinizde oynamaya davet etti. Misafir çocuk ağaçtan düştü. Gerekli önlemleri almadığınızdan suçlusunuz ve tazminata mahkum olabilirsiniz. Bu neyse ki bizim ülkemiz için çok geçerli bir durum değil  Tabi ki bu durum arazi sahiplerini güç durumda bıraktığından, çocukların oynama alanları giderek daralmakta ve evlere mahkum olmakta imişler.</a:t>
            </a:r>
          </a:p>
          <a:p>
            <a:endParaRPr lang="tr-TR" dirty="0"/>
          </a:p>
        </p:txBody>
      </p:sp>
    </p:spTree>
    <p:extLst>
      <p:ext uri="{BB962C8B-B14F-4D97-AF65-F5344CB8AC3E}">
        <p14:creationId xmlns:p14="http://schemas.microsoft.com/office/powerpoint/2010/main" xmlns="" val="37299747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836712"/>
            <a:ext cx="7239000" cy="5330952"/>
          </a:xfrm>
        </p:spPr>
        <p:txBody>
          <a:bodyPr>
            <a:normAutofit lnSpcReduction="10000"/>
          </a:bodyPr>
          <a:lstStyle/>
          <a:p>
            <a:r>
              <a:rPr lang="tr-TR" sz="2800" dirty="0"/>
              <a:t>Kitapta, tüm bunların yanında sayıları giderek artan doğa bilimcileri ve etikçilerin, şehrimizi bir </a:t>
            </a:r>
            <a:r>
              <a:rPr lang="tr-TR" sz="2800" dirty="0">
                <a:solidFill>
                  <a:schemeClr val="accent1">
                    <a:lumMod val="75000"/>
                  </a:schemeClr>
                </a:solidFill>
              </a:rPr>
              <a:t>“</a:t>
            </a:r>
            <a:r>
              <a:rPr lang="tr-TR" sz="2800" dirty="0" err="1">
                <a:solidFill>
                  <a:schemeClr val="accent1">
                    <a:lumMod val="75000"/>
                  </a:schemeClr>
                </a:solidFill>
              </a:rPr>
              <a:t>zoopolis</a:t>
            </a:r>
            <a:r>
              <a:rPr lang="tr-TR" sz="2800" dirty="0">
                <a:solidFill>
                  <a:schemeClr val="accent1">
                    <a:lumMod val="75000"/>
                  </a:schemeClr>
                </a:solidFill>
              </a:rPr>
              <a:t>” </a:t>
            </a:r>
            <a:r>
              <a:rPr lang="tr-TR" sz="2800" dirty="0"/>
              <a:t>olarak düşlemeye davet ettiğinden, gerek mimari planlamalarla, gerek kamusal eğitim yoluyla, doğal habitatlar oluşturulabileceği hayalleri kurduğundan bahsedilmiş. Sağlıklı bir şehir çevresi için sadece mevcutları korumanın yeterli olmadığı, doğal yaşam koridorlarının oluşturulması gerektiği, böylece doğa yoksunluğunun yerini doğa bolluğuna bırakacağı üzerinde durulmuş.</a:t>
            </a:r>
          </a:p>
          <a:p>
            <a:endParaRPr lang="tr-TR" dirty="0"/>
          </a:p>
        </p:txBody>
      </p:sp>
    </p:spTree>
    <p:extLst>
      <p:ext uri="{BB962C8B-B14F-4D97-AF65-F5344CB8AC3E}">
        <p14:creationId xmlns:p14="http://schemas.microsoft.com/office/powerpoint/2010/main" xmlns="" val="19034908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886936"/>
            <a:ext cx="7239000" cy="4846320"/>
          </a:xfrm>
        </p:spPr>
        <p:txBody>
          <a:bodyPr>
            <a:noAutofit/>
          </a:bodyPr>
          <a:lstStyle/>
          <a:p>
            <a:r>
              <a:rPr lang="tr-TR" sz="2400" dirty="0"/>
              <a:t>Yazar tüm olumsuzlukların yanında iyi örneklerden de bahsetmiş. Yeşil Şehircilik olarak tanımlanan, Batı Avrupa’nın bazı bölgelerinde, doğanın korunmasıyla giderek daha yaşanılır hale gelen şehirlerin varlığından; çocukların oynayabileceği, sakinlerin sosyalleşebileceği doğal, yeşil, arabasız alanlardan; yağmur sularının verimli kullanılmasını sağlayan sistemlerden; “yeşil çatılar” olarak adlandırılan, çeşitli bitkilerle kaplanan çatılar sayesinde morötesi ışınlardan koruyan, havayı temizleyen, yağış sonrası su kaçışını engelleyen, kuşlara ve kelebeklere yardımcı olmanın yanında evleri yazın serinletip kışın yalıtan sistemlerden bahsedilmiş. </a:t>
            </a:r>
            <a:endParaRPr lang="tr-TR" sz="2800" dirty="0"/>
          </a:p>
        </p:txBody>
      </p:sp>
    </p:spTree>
    <p:extLst>
      <p:ext uri="{BB962C8B-B14F-4D97-AF65-F5344CB8AC3E}">
        <p14:creationId xmlns:p14="http://schemas.microsoft.com/office/powerpoint/2010/main" xmlns="" val="15757906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886936"/>
            <a:ext cx="7239000" cy="4846320"/>
          </a:xfrm>
        </p:spPr>
        <p:txBody>
          <a:bodyPr/>
          <a:lstStyle/>
          <a:p>
            <a:r>
              <a:rPr lang="tr-TR" sz="2800" dirty="0"/>
              <a:t>Çeşitli ülke ve şehirlerde bu konuda atılan adımlar oldukça umut verici. Yeterince istenirse doğaya dönüşün şehirde de olabileceği fikri bile güzel. </a:t>
            </a:r>
            <a:endParaRPr lang="tr-TR" sz="2800" dirty="0" smtClean="0"/>
          </a:p>
          <a:p>
            <a:endParaRPr lang="tr-TR" sz="2800" dirty="0" smtClean="0"/>
          </a:p>
          <a:p>
            <a:r>
              <a:rPr lang="tr-TR" sz="2800" dirty="0"/>
              <a:t>Ve yazar ileriye dönük yaşamak istediği şehri hayal etmiş. Her şey hayal etmekle başlamıyor mu zaten…</a:t>
            </a:r>
          </a:p>
          <a:p>
            <a:endParaRPr lang="tr-TR" sz="2800" dirty="0"/>
          </a:p>
          <a:p>
            <a:endParaRPr lang="tr-TR" dirty="0"/>
          </a:p>
        </p:txBody>
      </p:sp>
    </p:spTree>
    <p:extLst>
      <p:ext uri="{BB962C8B-B14F-4D97-AF65-F5344CB8AC3E}">
        <p14:creationId xmlns:p14="http://schemas.microsoft.com/office/powerpoint/2010/main" xmlns="" val="3650797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836712"/>
            <a:ext cx="7239000" cy="4846320"/>
          </a:xfrm>
        </p:spPr>
        <p:txBody>
          <a:bodyPr>
            <a:normAutofit/>
          </a:bodyPr>
          <a:lstStyle/>
          <a:p>
            <a:r>
              <a:rPr lang="tr-TR" sz="2800" dirty="0"/>
              <a:t> Kitabın yazarı bir Amerikalı. Yaşadığı ülkedeki durum üzerine yapmış tespitlerini ama durum bizde de pek farklı değil; ya da öyle olmaya doğru ilerliyoruz. Hızla eve kapanan ve de teknoloji bağımlısı haline gelen çocuklardaki doğa yoksunluğunun giderilmesi gerektiğini şu cümlelerle ifade etmiş yazar:</a:t>
            </a:r>
          </a:p>
        </p:txBody>
      </p:sp>
    </p:spTree>
    <p:extLst>
      <p:ext uri="{BB962C8B-B14F-4D97-AF65-F5344CB8AC3E}">
        <p14:creationId xmlns:p14="http://schemas.microsoft.com/office/powerpoint/2010/main" xmlns="" val="24768014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886936"/>
            <a:ext cx="7239000" cy="4846320"/>
          </a:xfrm>
        </p:spPr>
        <p:txBody>
          <a:bodyPr/>
          <a:lstStyle/>
          <a:p>
            <a:r>
              <a:rPr lang="tr-TR" sz="2800" dirty="0"/>
              <a:t>Dinsel inanç ile doğayı korumak üzerine kurulan oluşumlardan da bahseden yazar, Çevre için Ulusal Din Ortaklığı kurucusu ve yöneticisi olan Paul </a:t>
            </a:r>
            <a:r>
              <a:rPr lang="tr-TR" sz="2800" dirty="0" err="1"/>
              <a:t>Gorman’ın</a:t>
            </a:r>
            <a:r>
              <a:rPr lang="tr-TR" sz="2800" dirty="0"/>
              <a:t>, İncil’in de doğanın dilini kullandığını söylediğini ifade ediyor:</a:t>
            </a:r>
          </a:p>
          <a:p>
            <a:endParaRPr lang="tr-TR" dirty="0"/>
          </a:p>
        </p:txBody>
      </p:sp>
    </p:spTree>
    <p:extLst>
      <p:ext uri="{BB962C8B-B14F-4D97-AF65-F5344CB8AC3E}">
        <p14:creationId xmlns:p14="http://schemas.microsoft.com/office/powerpoint/2010/main" xmlns="" val="6210097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886936"/>
            <a:ext cx="7239000" cy="4846320"/>
          </a:xfrm>
        </p:spPr>
        <p:txBody>
          <a:bodyPr/>
          <a:lstStyle/>
          <a:p>
            <a:pPr fontAlgn="base"/>
            <a:r>
              <a:rPr lang="tr-TR" sz="2800" i="1" dirty="0">
                <a:solidFill>
                  <a:srgbClr val="FF0000"/>
                </a:solidFill>
              </a:rPr>
              <a:t>Tanrı benim çobanımdır, eksiğim olmaz. Beni yemyeşil çayırlarda yatırır. Dingin suların kıyısına götürür. Ruhumu tazeler.</a:t>
            </a:r>
            <a:endParaRPr lang="tr-TR" sz="2800" dirty="0">
              <a:solidFill>
                <a:srgbClr val="FF0000"/>
              </a:solidFill>
            </a:endParaRPr>
          </a:p>
          <a:p>
            <a:pPr fontAlgn="base"/>
            <a:r>
              <a:rPr lang="tr-TR" sz="2800" dirty="0"/>
              <a:t>Yazar kitabın sonunda, çocuklarıyla birlikte doğada geçirdiği zamanların en anlamlı anıları olduğunu söylemiş ve eklemiş:</a:t>
            </a:r>
          </a:p>
          <a:p>
            <a:endParaRPr lang="tr-TR" dirty="0"/>
          </a:p>
        </p:txBody>
      </p:sp>
    </p:spTree>
    <p:extLst>
      <p:ext uri="{BB962C8B-B14F-4D97-AF65-F5344CB8AC3E}">
        <p14:creationId xmlns:p14="http://schemas.microsoft.com/office/powerpoint/2010/main" xmlns="" val="11067071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1052736"/>
            <a:ext cx="7239000" cy="4846320"/>
          </a:xfrm>
        </p:spPr>
        <p:txBody>
          <a:bodyPr>
            <a:normAutofit lnSpcReduction="10000"/>
          </a:bodyPr>
          <a:lstStyle/>
          <a:p>
            <a:pPr fontAlgn="base"/>
            <a:r>
              <a:rPr lang="tr-TR" sz="2800" i="1" dirty="0">
                <a:solidFill>
                  <a:srgbClr val="FF0000"/>
                </a:solidFill>
              </a:rPr>
              <a:t>Yeryüzü ’ne olan sevgimizi çocuklarımıza aktarmak ve öykülerimizi onlara anlatmak için o kadar az zamanımız var ki. Bunlar dünyanın bir bütün olduğu anlardır. Doğada birlikte yaşadığımız maceralar çocuklarımın anılarında hep var olacak. Bunlar onların kaplumbağa masalları olacak.</a:t>
            </a:r>
            <a:endParaRPr lang="tr-TR" sz="2800" dirty="0">
              <a:solidFill>
                <a:srgbClr val="FF0000"/>
              </a:solidFill>
            </a:endParaRPr>
          </a:p>
          <a:p>
            <a:pPr fontAlgn="base"/>
            <a:r>
              <a:rPr lang="tr-TR" sz="2800" dirty="0"/>
              <a:t>Kitabın arkasında da çocuklarla doğada yapılabileceklere ilişkin bir arazi rehberi verilmiş.</a:t>
            </a:r>
          </a:p>
          <a:p>
            <a:endParaRPr lang="tr-TR" dirty="0"/>
          </a:p>
        </p:txBody>
      </p:sp>
    </p:spTree>
    <p:extLst>
      <p:ext uri="{BB962C8B-B14F-4D97-AF65-F5344CB8AC3E}">
        <p14:creationId xmlns:p14="http://schemas.microsoft.com/office/powerpoint/2010/main" xmlns="" val="22660713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836712"/>
            <a:ext cx="7239000" cy="4846320"/>
          </a:xfrm>
        </p:spPr>
        <p:txBody>
          <a:bodyPr/>
          <a:lstStyle/>
          <a:p>
            <a:r>
              <a:rPr lang="tr-TR" dirty="0"/>
              <a:t>Bu kitabı okurken fark ettim ki ben hiç doğada olmamışım. Evimizin arka bahçesindeki birkaç ağacı doğa sanmışım. Planlı bahçelere parklara götürmüşüm oğlumu doğa diye. Yani daha ben yoksunluğumu bile tam tanımlayamamışım. Böyleyken nasıl anlatabilirim ki oğluma doğada </a:t>
            </a:r>
            <a:r>
              <a:rPr lang="tr-TR" dirty="0" smtClean="0"/>
              <a:t>olmayı.</a:t>
            </a:r>
            <a:endParaRPr lang="tr-TR" dirty="0"/>
          </a:p>
          <a:p>
            <a:endParaRPr lang="tr-TR" dirty="0"/>
          </a:p>
        </p:txBody>
      </p:sp>
    </p:spTree>
    <p:extLst>
      <p:ext uri="{BB962C8B-B14F-4D97-AF65-F5344CB8AC3E}">
        <p14:creationId xmlns:p14="http://schemas.microsoft.com/office/powerpoint/2010/main" xmlns="" val="15670333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980728"/>
            <a:ext cx="7239000" cy="4846320"/>
          </a:xfrm>
        </p:spPr>
        <p:txBody>
          <a:bodyPr/>
          <a:lstStyle/>
          <a:p>
            <a:r>
              <a:rPr lang="tr-TR" sz="2800" dirty="0"/>
              <a:t>Daha yaşanılası şehirler hayal edebilirim tabi artık bende. Ve bu hayallerimi anlatabilirim oğluma. Şehirden kopmadan da doğayla iç içe olunabileceğinin öyküsünü söylerim ona. Kim bilir belki de kitapta bahsedilen 4. kuşaktan olur oğlum. Hayallerim hayali olur, çatısında bahçesi olan, bisikletiyle doğaya açılabileceği koridorları bulunan bir şehir için emek harcar belki. Kim bilir…</a:t>
            </a:r>
          </a:p>
          <a:p>
            <a:endParaRPr lang="tr-TR" dirty="0"/>
          </a:p>
        </p:txBody>
      </p:sp>
    </p:spTree>
    <p:extLst>
      <p:ext uri="{BB962C8B-B14F-4D97-AF65-F5344CB8AC3E}">
        <p14:creationId xmlns:p14="http://schemas.microsoft.com/office/powerpoint/2010/main" xmlns="" val="40603052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11144" cy="6061288"/>
          </a:xfrm>
        </p:spPr>
        <p:txBody>
          <a:bodyPr/>
          <a:lstStyle/>
          <a:p>
            <a:r>
              <a:rPr lang="tr-TR" sz="6000" u="sng" dirty="0"/>
              <a:t>HAZIRLAYANLAR:</a:t>
            </a:r>
            <a:r>
              <a:rPr lang="tr-TR" sz="6000" dirty="0"/>
              <a:t/>
            </a:r>
            <a:br>
              <a:rPr lang="tr-TR" sz="6000" dirty="0"/>
            </a:br>
            <a:r>
              <a:rPr lang="tr-TR" sz="3600" dirty="0"/>
              <a:t>ADNAN ŞEKER</a:t>
            </a:r>
            <a:br>
              <a:rPr lang="tr-TR" sz="3600" dirty="0"/>
            </a:br>
            <a:r>
              <a:rPr lang="tr-TR" sz="3600" dirty="0"/>
              <a:t>ALİ RIZA ÇETİN</a:t>
            </a:r>
            <a:br>
              <a:rPr lang="tr-TR" sz="3600" dirty="0"/>
            </a:br>
            <a:r>
              <a:rPr lang="tr-TR" sz="3600" dirty="0"/>
              <a:t>HALİME AKBAYIR</a:t>
            </a:r>
            <a:br>
              <a:rPr lang="tr-TR" sz="3600" dirty="0"/>
            </a:br>
            <a:r>
              <a:rPr lang="tr-TR" sz="3600" dirty="0"/>
              <a:t>ZEHRA KOCA</a:t>
            </a:r>
            <a:br>
              <a:rPr lang="tr-TR" sz="3600" dirty="0"/>
            </a:br>
            <a:r>
              <a:rPr lang="tr-TR" sz="3600" dirty="0"/>
              <a:t>RAMAZAN ÖZOĞLU</a:t>
            </a:r>
            <a:br>
              <a:rPr lang="tr-TR" sz="3600" dirty="0"/>
            </a:br>
            <a:r>
              <a:rPr lang="tr-TR" sz="3600" dirty="0"/>
              <a:t>OSMAN SALMAN</a:t>
            </a:r>
            <a:br>
              <a:rPr lang="tr-TR" sz="3600" dirty="0"/>
            </a:br>
            <a:r>
              <a:rPr lang="tr-TR" sz="3600" dirty="0"/>
              <a:t>YALÇIN ŞARLAK</a:t>
            </a:r>
            <a:br>
              <a:rPr lang="tr-TR" sz="3600" dirty="0"/>
            </a:br>
            <a:endParaRPr lang="tr-TR" sz="3600" dirty="0"/>
          </a:p>
        </p:txBody>
      </p:sp>
      <p:sp>
        <p:nvSpPr>
          <p:cNvPr id="3" name="Dikdörtgen 2"/>
          <p:cNvSpPr/>
          <p:nvPr/>
        </p:nvSpPr>
        <p:spPr>
          <a:xfrm>
            <a:off x="5796136" y="6488668"/>
            <a:ext cx="2909386" cy="646331"/>
          </a:xfrm>
          <a:prstGeom prst="rect">
            <a:avLst/>
          </a:prstGeom>
        </p:spPr>
        <p:txBody>
          <a:bodyPr wrap="none">
            <a:spAutoFit/>
          </a:bodyPr>
          <a:lstStyle/>
          <a:p>
            <a:r>
              <a:rPr lang="tr-TR" dirty="0" smtClean="0"/>
              <a:t> </a:t>
            </a:r>
          </a:p>
          <a:p>
            <a:r>
              <a:rPr lang="tr-TR" u="sng" dirty="0" smtClean="0">
                <a:hlinkClick r:id="rId2"/>
              </a:rPr>
              <a:t>http://www.</a:t>
            </a:r>
            <a:r>
              <a:rPr lang="tr-TR" u="sng" dirty="0" err="1" smtClean="0">
                <a:hlinkClick r:id="rId2"/>
              </a:rPr>
              <a:t>sorubak</a:t>
            </a:r>
            <a:r>
              <a:rPr lang="tr-TR" u="sng" dirty="0" smtClean="0">
                <a:hlinkClick r:id="rId2"/>
              </a:rPr>
              <a:t>.com</a:t>
            </a:r>
            <a:r>
              <a:rPr lang="tr-TR" dirty="0" smtClean="0"/>
              <a:t> </a:t>
            </a:r>
            <a:endParaRPr lang="tr-TR" dirty="0"/>
          </a:p>
        </p:txBody>
      </p:sp>
    </p:spTree>
    <p:extLst>
      <p:ext uri="{BB962C8B-B14F-4D97-AF65-F5344CB8AC3E}">
        <p14:creationId xmlns:p14="http://schemas.microsoft.com/office/powerpoint/2010/main" xmlns="" val="29124240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908720"/>
            <a:ext cx="7239000" cy="4846320"/>
          </a:xfrm>
        </p:spPr>
        <p:txBody>
          <a:bodyPr/>
          <a:lstStyle/>
          <a:p>
            <a:r>
              <a:rPr lang="tr-TR" sz="2800" i="1" dirty="0">
                <a:solidFill>
                  <a:srgbClr val="FF0000"/>
                </a:solidFill>
              </a:rPr>
              <a:t>Bu yoksunluğu gidermeye, yani çocuklarımızla doğa arasındaki zedelenmiş bağı onarmaya ihtiyacımız var; yalnızca estetik ya da vicdani duygularımız nedeniyle değil, aynı zamanda zihinsel, fiziksel ve manevi sağlığımızda buna bağlı olduğu için.</a:t>
            </a:r>
            <a:endParaRPr lang="tr-TR" sz="2800" dirty="0">
              <a:solidFill>
                <a:srgbClr val="FF0000"/>
              </a:solidFill>
            </a:endParaRPr>
          </a:p>
          <a:p>
            <a:endParaRPr lang="tr-TR" dirty="0"/>
          </a:p>
        </p:txBody>
      </p:sp>
    </p:spTree>
    <p:extLst>
      <p:ext uri="{BB962C8B-B14F-4D97-AF65-F5344CB8AC3E}">
        <p14:creationId xmlns:p14="http://schemas.microsoft.com/office/powerpoint/2010/main" xmlns="" val="11348251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908720"/>
            <a:ext cx="7239000" cy="4846320"/>
          </a:xfrm>
        </p:spPr>
        <p:txBody>
          <a:bodyPr>
            <a:normAutofit/>
          </a:bodyPr>
          <a:lstStyle/>
          <a:p>
            <a:pPr fontAlgn="base"/>
            <a:r>
              <a:rPr lang="tr-TR" sz="2800" dirty="0"/>
              <a:t>İlk bakıldığında doğaya zarar veren hareketlerin bile, doğayla ilişki kurulmasını sağladığından, büyük resme bakıldığında faydalı olduğundan bahsediyor yazar. Örneğin balık avlamak, ağaç evler gibi. İnsanın bir şekilde doğayla bağını oluşturduklarından, onu önemsemeyi beraberinde getirdiğini söylüyor.</a:t>
            </a:r>
          </a:p>
          <a:p>
            <a:endParaRPr lang="tr-TR" dirty="0"/>
          </a:p>
        </p:txBody>
      </p:sp>
    </p:spTree>
    <p:extLst>
      <p:ext uri="{BB962C8B-B14F-4D97-AF65-F5344CB8AC3E}">
        <p14:creationId xmlns:p14="http://schemas.microsoft.com/office/powerpoint/2010/main" xmlns="" val="18386711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836712"/>
            <a:ext cx="7239000" cy="4846320"/>
          </a:xfrm>
        </p:spPr>
        <p:txBody>
          <a:bodyPr/>
          <a:lstStyle/>
          <a:p>
            <a:r>
              <a:rPr lang="tr-TR" sz="2800" dirty="0"/>
              <a:t>Yazar kitapta pek çok araştırmadan da bahsetmiş. Bunlardan biri de Amerikan Psikoloji Derneği’ne sunulan bir makale için yapılan araştırma:</a:t>
            </a:r>
          </a:p>
          <a:p>
            <a:endParaRPr lang="tr-TR" dirty="0" smtClean="0"/>
          </a:p>
          <a:p>
            <a:pPr marL="0" indent="0">
              <a:buNone/>
            </a:pPr>
            <a:endParaRPr lang="tr-TR" dirty="0"/>
          </a:p>
        </p:txBody>
      </p:sp>
    </p:spTree>
    <p:extLst>
      <p:ext uri="{BB962C8B-B14F-4D97-AF65-F5344CB8AC3E}">
        <p14:creationId xmlns:p14="http://schemas.microsoft.com/office/powerpoint/2010/main" xmlns="" val="22738215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908720"/>
            <a:ext cx="7239000" cy="4846320"/>
          </a:xfrm>
        </p:spPr>
        <p:txBody>
          <a:bodyPr>
            <a:noAutofit/>
          </a:bodyPr>
          <a:lstStyle/>
          <a:p>
            <a:r>
              <a:rPr lang="tr-TR" sz="2800" i="1" dirty="0">
                <a:solidFill>
                  <a:srgbClr val="FF0000"/>
                </a:solidFill>
              </a:rPr>
              <a:t>Pencerelerinden ağaçlar, çalılar ya da </a:t>
            </a:r>
            <a:r>
              <a:rPr lang="tr-TR" sz="2800" i="1" dirty="0" smtClean="0">
                <a:solidFill>
                  <a:srgbClr val="FF0000"/>
                </a:solidFill>
              </a:rPr>
              <a:t>geniş çimenlik </a:t>
            </a:r>
            <a:r>
              <a:rPr lang="tr-TR" sz="2800" i="1" dirty="0">
                <a:solidFill>
                  <a:srgbClr val="FF0000"/>
                </a:solidFill>
              </a:rPr>
              <a:t>alanlar gören çalışanların diğerlerine göre önemli ölçüde daha az hoşnutsuzluk ve daha fazla çalışma isteğine sahip olduğunu buldular</a:t>
            </a:r>
            <a:r>
              <a:rPr lang="tr-TR" sz="2800" i="1" dirty="0" smtClean="0">
                <a:solidFill>
                  <a:srgbClr val="FF0000"/>
                </a:solidFill>
              </a:rPr>
              <a:t>.</a:t>
            </a:r>
          </a:p>
          <a:p>
            <a:r>
              <a:rPr lang="tr-TR" sz="2800" i="1" dirty="0" smtClean="0">
                <a:solidFill>
                  <a:srgbClr val="FF0000"/>
                </a:solidFill>
              </a:rPr>
              <a:t>Stresin </a:t>
            </a:r>
            <a:r>
              <a:rPr lang="tr-TR" sz="2800" i="1" dirty="0">
                <a:solidFill>
                  <a:srgbClr val="FF0000"/>
                </a:solidFill>
              </a:rPr>
              <a:t>azaltılması konusunda yapılan </a:t>
            </a:r>
            <a:r>
              <a:rPr lang="tr-TR" sz="2800" i="1" dirty="0" smtClean="0">
                <a:solidFill>
                  <a:srgbClr val="FF0000"/>
                </a:solidFill>
              </a:rPr>
              <a:t>benzer çalışmalar </a:t>
            </a:r>
            <a:r>
              <a:rPr lang="tr-TR" sz="2800" i="1" dirty="0">
                <a:solidFill>
                  <a:srgbClr val="FF0000"/>
                </a:solidFill>
              </a:rPr>
              <a:t>gibi bu çalışma da, doğanın daha iyi çalışabilmek ve daha açık düşünebilmek gibi psikolojik etkilerinden yararlanmak için el değmemiş doğanın içinde yaşamak gerekmediğini göstermiştir.</a:t>
            </a:r>
            <a:endParaRPr lang="tr-TR" sz="2800" i="1" dirty="0" smtClean="0">
              <a:solidFill>
                <a:srgbClr val="FF0000"/>
              </a:solidFill>
            </a:endParaRPr>
          </a:p>
        </p:txBody>
      </p:sp>
    </p:spTree>
    <p:extLst>
      <p:ext uri="{BB962C8B-B14F-4D97-AF65-F5344CB8AC3E}">
        <p14:creationId xmlns:p14="http://schemas.microsoft.com/office/powerpoint/2010/main" xmlns="" val="32716941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836712"/>
            <a:ext cx="7239000" cy="4846320"/>
          </a:xfrm>
        </p:spPr>
        <p:txBody>
          <a:bodyPr/>
          <a:lstStyle/>
          <a:p>
            <a:r>
              <a:rPr lang="tr-TR" sz="2800" dirty="0"/>
              <a:t>Kitapta ayrıca çete mensubu veya bağımlı gençler üzerinde alternatif ceza yöntemi olarak uygulanan doğada olma halinin de, o gençler üzerindeki olumlu etkilerinden bahsedilmiş</a:t>
            </a:r>
            <a:r>
              <a:rPr lang="tr-TR" sz="2800" dirty="0" smtClean="0"/>
              <a:t>.</a:t>
            </a:r>
          </a:p>
          <a:p>
            <a:endParaRPr lang="tr-TR" sz="2800" dirty="0"/>
          </a:p>
          <a:p>
            <a:endParaRPr lang="tr-TR" dirty="0"/>
          </a:p>
          <a:p>
            <a:endParaRPr lang="tr-TR" dirty="0"/>
          </a:p>
        </p:txBody>
      </p:sp>
    </p:spTree>
    <p:extLst>
      <p:ext uri="{BB962C8B-B14F-4D97-AF65-F5344CB8AC3E}">
        <p14:creationId xmlns:p14="http://schemas.microsoft.com/office/powerpoint/2010/main" xmlns="" val="13255942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1052736"/>
            <a:ext cx="7239000" cy="4846320"/>
          </a:xfrm>
        </p:spPr>
        <p:txBody>
          <a:bodyPr/>
          <a:lstStyle/>
          <a:p>
            <a:r>
              <a:rPr lang="tr-TR" sz="2800" dirty="0"/>
              <a:t>Planlanmış aktivitelerden ya da düzenli parklardan ötede bir doğaya yaklaşmadan bahsedilen </a:t>
            </a:r>
            <a:r>
              <a:rPr lang="tr-TR" sz="2800" dirty="0" smtClean="0"/>
              <a:t>kitapta:</a:t>
            </a:r>
            <a:endParaRPr lang="tr-TR" sz="2800" dirty="0"/>
          </a:p>
          <a:p>
            <a:endParaRPr lang="tr-TR" dirty="0"/>
          </a:p>
        </p:txBody>
      </p:sp>
    </p:spTree>
    <p:extLst>
      <p:ext uri="{BB962C8B-B14F-4D97-AF65-F5344CB8AC3E}">
        <p14:creationId xmlns:p14="http://schemas.microsoft.com/office/powerpoint/2010/main" xmlns="" val="20203287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908720"/>
            <a:ext cx="7239000" cy="4846320"/>
          </a:xfrm>
        </p:spPr>
        <p:txBody>
          <a:bodyPr>
            <a:normAutofit/>
          </a:bodyPr>
          <a:lstStyle/>
          <a:p>
            <a:r>
              <a:rPr lang="tr-TR" sz="2800" i="1" dirty="0" smtClean="0">
                <a:solidFill>
                  <a:srgbClr val="FF0000"/>
                </a:solidFill>
              </a:rPr>
              <a:t>‘‘Doğanın </a:t>
            </a:r>
            <a:r>
              <a:rPr lang="tr-TR" sz="2800" i="1" dirty="0">
                <a:solidFill>
                  <a:srgbClr val="FF0000"/>
                </a:solidFill>
              </a:rPr>
              <a:t>anlamlı bir şekilde yaşanabilmesi için zamana; serbest, planlanmamış düş zamanına ihtiyaç </a:t>
            </a:r>
            <a:r>
              <a:rPr lang="tr-TR" sz="2800" i="1" dirty="0" err="1">
                <a:solidFill>
                  <a:srgbClr val="FF0000"/>
                </a:solidFill>
              </a:rPr>
              <a:t>vardır</a:t>
            </a:r>
            <a:r>
              <a:rPr lang="tr-TR" sz="2800" i="1" dirty="0" err="1" smtClean="0">
                <a:solidFill>
                  <a:srgbClr val="FF0000"/>
                </a:solidFill>
              </a:rPr>
              <a:t>.’’</a:t>
            </a:r>
            <a:r>
              <a:rPr lang="tr-TR" sz="2800" dirty="0" err="1" smtClean="0"/>
              <a:t>deniyor</a:t>
            </a:r>
            <a:r>
              <a:rPr lang="tr-TR" sz="2800" dirty="0"/>
              <a:t>.</a:t>
            </a:r>
          </a:p>
        </p:txBody>
      </p:sp>
    </p:spTree>
    <p:extLst>
      <p:ext uri="{BB962C8B-B14F-4D97-AF65-F5344CB8AC3E}">
        <p14:creationId xmlns:p14="http://schemas.microsoft.com/office/powerpoint/2010/main" xmlns="" val="186569817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51</TotalTime>
  <Words>984</Words>
  <Application>Microsoft Office PowerPoint</Application>
  <PresentationFormat>Ekran Gösterisi (4:3)</PresentationFormat>
  <Paragraphs>50</Paragraphs>
  <Slides>25</Slides>
  <Notes>9</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Zengin</vt:lpstr>
      <vt:lpstr>HALIKENT     İLKOKULU   2017-2018     EĞİTİM-ÖĞRETİM YILI     YAZ DÖNEMİ SEMİNER ÇALIŞMASI ÇEVRE VE DOĞA EĞİTİMİ   “DOĞADAKİ SON ÇOCUK” KİTABININ İNCELENMESİ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HAZIRLAYANLAR: ADNAN ŞEKER ALİ RIZA ÇETİN HALİME AKBAYIR ZEHRA KOCA RAMAZAN ÖZOĞLU OSMAN SALMAN YALÇIN ŞARLAK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HALIKENT   İLKOKULU   2017-2018 EĞİTİM-ÖĞRETİM YILI    YAZ DÖNEMİ SEMİNER ÇALIŞMASI ÇEVRE VE DOĞA EĞİTİMİ         “DOĞADAKİ SON ÇOCUK” KİTABININ İNCELENMESİ </dc:title>
  <dc:creator>lenovo</dc:creator>
  <cp:lastModifiedBy>eda</cp:lastModifiedBy>
  <cp:revision>9</cp:revision>
  <dcterms:created xsi:type="dcterms:W3CDTF">2018-06-10T13:25:21Z</dcterms:created>
  <dcterms:modified xsi:type="dcterms:W3CDTF">2018-06-11T12:57:27Z</dcterms:modified>
</cp:coreProperties>
</file>