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256" r:id="rId2"/>
    <p:sldId id="257" r:id="rId3"/>
    <p:sldId id="258" r:id="rId4"/>
    <p:sldId id="259" r:id="rId5"/>
    <p:sldId id="260" r:id="rId6"/>
    <p:sldId id="261" r:id="rId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96154" autoAdjust="0"/>
  </p:normalViewPr>
  <p:slideViewPr>
    <p:cSldViewPr>
      <p:cViewPr varScale="1">
        <p:scale>
          <a:sx n="73" d="100"/>
          <a:sy n="73" d="100"/>
        </p:scale>
        <p:origin x="-1278"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EACD9F-1DD2-4F29-BD08-87260ECE06F7}" type="datetimeFigureOut">
              <a:rPr lang="tr-TR" smtClean="0"/>
              <a:pPr/>
              <a:t>10.06.2018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EC0482-EA88-488F-9E22-1D2D5949CD6C}"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3 Slayt Numarası Yer Tutucusu"/>
          <p:cNvSpPr>
            <a:spLocks noGrp="1"/>
          </p:cNvSpPr>
          <p:nvPr>
            <p:ph type="sldNum" sz="quarter" idx="10"/>
          </p:nvPr>
        </p:nvSpPr>
        <p:spPr/>
        <p:txBody>
          <a:bodyPr/>
          <a:lstStyle/>
          <a:p>
            <a:fld id="{25EC0482-EA88-488F-9E22-1D2D5949CD6C}" type="slidenum">
              <a:rPr lang="tr-TR" smtClean="0"/>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25EC0482-EA88-488F-9E22-1D2D5949CD6C}" type="slidenum">
              <a:rPr lang="tr-TR" smtClean="0"/>
              <a:pPr/>
              <a:t>3</a:t>
            </a:fld>
            <a:endParaRPr lang="tr-TR"/>
          </a:p>
        </p:txBody>
      </p:sp>
    </p:spTree>
    <p:extLst>
      <p:ext uri="{BB962C8B-B14F-4D97-AF65-F5344CB8AC3E}">
        <p14:creationId xmlns="" xmlns:p14="http://schemas.microsoft.com/office/powerpoint/2010/main" val="3665989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25EC0482-EA88-488F-9E22-1D2D5949CD6C}" type="slidenum">
              <a:rPr lang="tr-TR" smtClean="0"/>
              <a:pPr/>
              <a:t>5</a:t>
            </a:fld>
            <a:endParaRPr lang="tr-TR"/>
          </a:p>
        </p:txBody>
      </p:sp>
    </p:spTree>
    <p:extLst>
      <p:ext uri="{BB962C8B-B14F-4D97-AF65-F5344CB8AC3E}">
        <p14:creationId xmlns="" xmlns:p14="http://schemas.microsoft.com/office/powerpoint/2010/main" val="698459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7 Başlık"/>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bwMode="auto">
          <a:xfrm rot="5400000">
            <a:off x="7764621" y="1174097"/>
            <a:ext cx="2286000" cy="381000"/>
          </a:xfrm>
        </p:spPr>
        <p:txBody>
          <a:bodyPr/>
          <a:lstStyle/>
          <a:p>
            <a:fld id="{9AC747CA-2697-449F-8240-1DD9D53DB157}" type="datetimeFigureOut">
              <a:rPr lang="tr-TR" smtClean="0"/>
              <a:pPr/>
              <a:t>10.06.2018</a:t>
            </a:fld>
            <a:endParaRPr lang="tr-TR"/>
          </a:p>
        </p:txBody>
      </p:sp>
      <p:sp>
        <p:nvSpPr>
          <p:cNvPr id="17" name="16 Altbilgi Yer Tutucusu"/>
          <p:cNvSpPr>
            <a:spLocks noGrp="1"/>
          </p:cNvSpPr>
          <p:nvPr>
            <p:ph type="ftr" sz="quarter" idx="11"/>
          </p:nvPr>
        </p:nvSpPr>
        <p:spPr bwMode="auto">
          <a:xfrm rot="5400000">
            <a:off x="7077269" y="4181669"/>
            <a:ext cx="3657600" cy="384048"/>
          </a:xfrm>
        </p:spPr>
        <p:txBody>
          <a:bodyPr/>
          <a:lstStyle/>
          <a:p>
            <a:endParaRPr lang="tr-TR"/>
          </a:p>
        </p:txBody>
      </p:sp>
      <p:sp>
        <p:nvSpPr>
          <p:cNvPr id="10" name="9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19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21 Düz Bağlayıcı"/>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26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23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Oval"/>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24 Oval"/>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28 Slayt Numarası Yer Tutucusu"/>
          <p:cNvSpPr>
            <a:spLocks noGrp="1"/>
          </p:cNvSpPr>
          <p:nvPr>
            <p:ph type="sldNum" sz="quarter" idx="12"/>
          </p:nvPr>
        </p:nvSpPr>
        <p:spPr bwMode="auto">
          <a:xfrm>
            <a:off x="1325544" y="4928702"/>
            <a:ext cx="609600" cy="517524"/>
          </a:xfrm>
        </p:spPr>
        <p:txBody>
          <a:bodyPr/>
          <a:lstStyle/>
          <a:p>
            <a:fld id="{D27268E6-19C9-4A3A-BAC6-401A58FAFD4D}"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9AC747CA-2697-449F-8240-1DD9D53DB157}" type="datetimeFigureOut">
              <a:rPr lang="tr-TR" smtClean="0"/>
              <a:pPr/>
              <a:t>10.06.2018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D27268E6-19C9-4A3A-BAC6-401A58FAFD4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9AC747CA-2697-449F-8240-1DD9D53DB157}" type="datetimeFigureOut">
              <a:rPr lang="tr-TR" smtClean="0"/>
              <a:pPr/>
              <a:t>10.06.2018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D27268E6-19C9-4A3A-BAC6-401A58FAFD4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8" name="7 İçerik Yer Tutucusu"/>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4"/>
          </p:nvPr>
        </p:nvSpPr>
        <p:spPr/>
        <p:txBody>
          <a:bodyPr rtlCol="0"/>
          <a:lstStyle/>
          <a:p>
            <a:fld id="{9AC747CA-2697-449F-8240-1DD9D53DB157}" type="datetimeFigureOut">
              <a:rPr lang="tr-TR" smtClean="0"/>
              <a:pPr/>
              <a:t>10.06.2018</a:t>
            </a:fld>
            <a:endParaRPr lang="tr-TR"/>
          </a:p>
        </p:txBody>
      </p:sp>
      <p:sp>
        <p:nvSpPr>
          <p:cNvPr id="9" name="8 Slayt Numarası Yer Tutucusu"/>
          <p:cNvSpPr>
            <a:spLocks noGrp="1"/>
          </p:cNvSpPr>
          <p:nvPr>
            <p:ph type="sldNum" sz="quarter" idx="15"/>
          </p:nvPr>
        </p:nvSpPr>
        <p:spPr/>
        <p:txBody>
          <a:bodyPr rtlCol="0"/>
          <a:lstStyle/>
          <a:p>
            <a:fld id="{D27268E6-19C9-4A3A-BAC6-401A58FAFD4D}" type="slidenum">
              <a:rPr lang="tr-TR" smtClean="0"/>
              <a:pPr/>
              <a:t>‹#›</a:t>
            </a:fld>
            <a:endParaRPr lang="tr-TR"/>
          </a:p>
        </p:txBody>
      </p:sp>
      <p:sp>
        <p:nvSpPr>
          <p:cNvPr id="10" name="9 Altbilgi Yer Tutucusu"/>
          <p:cNvSpPr>
            <a:spLocks noGrp="1"/>
          </p:cNvSpPr>
          <p:nvPr>
            <p:ph type="ftr" sz="quarter" idx="16"/>
          </p:nvPr>
        </p:nvSpPr>
        <p:spPr/>
        <p:txBody>
          <a:bodyPr rtlCol="0"/>
          <a:lstStyle/>
          <a:p>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bwMode="auto">
          <a:xfrm rot="5400000">
            <a:off x="7763256" y="1170432"/>
            <a:ext cx="2286000" cy="381000"/>
          </a:xfrm>
        </p:spPr>
        <p:txBody>
          <a:bodyPr/>
          <a:lstStyle/>
          <a:p>
            <a:fld id="{9AC747CA-2697-449F-8240-1DD9D53DB157}" type="datetimeFigureOut">
              <a:rPr lang="tr-TR" smtClean="0"/>
              <a:pPr/>
              <a:t>10.06.2018</a:t>
            </a:fld>
            <a:endParaRPr lang="tr-TR"/>
          </a:p>
        </p:txBody>
      </p:sp>
      <p:sp>
        <p:nvSpPr>
          <p:cNvPr id="5" name="4 Altbilgi Yer Tutucusu"/>
          <p:cNvSpPr>
            <a:spLocks noGrp="1"/>
          </p:cNvSpPr>
          <p:nvPr>
            <p:ph type="ftr" sz="quarter" idx="11"/>
          </p:nvPr>
        </p:nvSpPr>
        <p:spPr bwMode="auto">
          <a:xfrm rot="5400000">
            <a:off x="7077456" y="4178808"/>
            <a:ext cx="3657600" cy="384048"/>
          </a:xfrm>
        </p:spPr>
        <p:txBody>
          <a:bodyPr/>
          <a:lstStyle/>
          <a:p>
            <a:endParaRPr lang="tr-TR"/>
          </a:p>
        </p:txBody>
      </p:sp>
      <p:sp>
        <p:nvSpPr>
          <p:cNvPr id="9" name="8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16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Oval"/>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Oval"/>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Oval"/>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Düz Bağlayıcı"/>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Slayt Numarası Yer Tutucusu"/>
          <p:cNvSpPr>
            <a:spLocks noGrp="1"/>
          </p:cNvSpPr>
          <p:nvPr>
            <p:ph type="sldNum" sz="quarter" idx="12"/>
          </p:nvPr>
        </p:nvSpPr>
        <p:spPr bwMode="auto">
          <a:xfrm>
            <a:off x="1340616" y="4928702"/>
            <a:ext cx="609600" cy="517524"/>
          </a:xfrm>
        </p:spPr>
        <p:txBody>
          <a:bodyPr/>
          <a:lstStyle/>
          <a:p>
            <a:fld id="{D27268E6-19C9-4A3A-BAC6-401A58FAFD4D}"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9AC747CA-2697-449F-8240-1DD9D53DB157}" type="datetimeFigureOut">
              <a:rPr lang="tr-TR" smtClean="0"/>
              <a:pPr/>
              <a:t>10.06.2018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D27268E6-19C9-4A3A-BAC6-401A58FAFD4D}" type="slidenum">
              <a:rPr lang="tr-TR" smtClean="0"/>
              <a:pPr/>
              <a:t>‹#›</a:t>
            </a:fld>
            <a:endParaRPr lang="tr-TR"/>
          </a:p>
        </p:txBody>
      </p:sp>
      <p:sp>
        <p:nvSpPr>
          <p:cNvPr id="9" name="8 İçerik Yer Tutucusu"/>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6 Veri Yer Tutucusu"/>
          <p:cNvSpPr>
            <a:spLocks noGrp="1"/>
          </p:cNvSpPr>
          <p:nvPr>
            <p:ph type="dt" sz="half" idx="10"/>
          </p:nvPr>
        </p:nvSpPr>
        <p:spPr/>
        <p:txBody>
          <a:bodyPr/>
          <a:lstStyle/>
          <a:p>
            <a:fld id="{9AC747CA-2697-449F-8240-1DD9D53DB157}" type="datetimeFigureOut">
              <a:rPr lang="tr-TR" smtClean="0"/>
              <a:pPr/>
              <a:t>10.06.2018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D27268E6-19C9-4A3A-BAC6-401A58FAFD4D}" type="slidenum">
              <a:rPr lang="tr-TR" smtClean="0"/>
              <a:pPr/>
              <a:t>‹#›</a:t>
            </a:fld>
            <a:endParaRPr lang="tr-TR"/>
          </a:p>
        </p:txBody>
      </p:sp>
      <p:sp>
        <p:nvSpPr>
          <p:cNvPr id="11" name="10 İçerik Yer Tutucusu"/>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11 Metin Yer Tutucusu"/>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13 Metin Yer Tutucusu"/>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6" name="5 Veri Yer Tutucusu"/>
          <p:cNvSpPr>
            <a:spLocks noGrp="1"/>
          </p:cNvSpPr>
          <p:nvPr>
            <p:ph type="dt" sz="half" idx="10"/>
          </p:nvPr>
        </p:nvSpPr>
        <p:spPr/>
        <p:txBody>
          <a:bodyPr rtlCol="0"/>
          <a:lstStyle/>
          <a:p>
            <a:fld id="{9AC747CA-2697-449F-8240-1DD9D53DB157}" type="datetimeFigureOut">
              <a:rPr lang="tr-TR" smtClean="0"/>
              <a:pPr/>
              <a:t>10.06.2018</a:t>
            </a:fld>
            <a:endParaRPr lang="tr-TR"/>
          </a:p>
        </p:txBody>
      </p:sp>
      <p:sp>
        <p:nvSpPr>
          <p:cNvPr id="7" name="6 Slayt Numarası Yer Tutucusu"/>
          <p:cNvSpPr>
            <a:spLocks noGrp="1"/>
          </p:cNvSpPr>
          <p:nvPr>
            <p:ph type="sldNum" sz="quarter" idx="11"/>
          </p:nvPr>
        </p:nvSpPr>
        <p:spPr/>
        <p:txBody>
          <a:bodyPr rtlCol="0"/>
          <a:lstStyle/>
          <a:p>
            <a:fld id="{D27268E6-19C9-4A3A-BAC6-401A58FAFD4D}" type="slidenum">
              <a:rPr lang="tr-TR" smtClean="0"/>
              <a:pPr/>
              <a:t>‹#›</a:t>
            </a:fld>
            <a:endParaRPr lang="tr-TR"/>
          </a:p>
        </p:txBody>
      </p:sp>
      <p:sp>
        <p:nvSpPr>
          <p:cNvPr id="8" name="7 Altbilgi Yer Tutucusu"/>
          <p:cNvSpPr>
            <a:spLocks noGrp="1"/>
          </p:cNvSpPr>
          <p:nvPr>
            <p:ph type="ftr" sz="quarter" idx="12"/>
          </p:nvPr>
        </p:nvSpPr>
        <p:spPr/>
        <p:txBody>
          <a:bodyPr rtlCol="0"/>
          <a:lstStyle/>
          <a:p>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9AC747CA-2697-449F-8240-1DD9D53DB157}" type="datetimeFigureOut">
              <a:rPr lang="tr-TR" smtClean="0"/>
              <a:pPr/>
              <a:t>10.06.2018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D27268E6-19C9-4A3A-BAC6-401A58FAFD4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9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1 Başlık"/>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7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İçerik Yer Tutucusu"/>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4"/>
          </p:nvPr>
        </p:nvSpPr>
        <p:spPr/>
        <p:txBody>
          <a:bodyPr rtlCol="0"/>
          <a:lstStyle/>
          <a:p>
            <a:fld id="{9AC747CA-2697-449F-8240-1DD9D53DB157}" type="datetimeFigureOut">
              <a:rPr lang="tr-TR" smtClean="0"/>
              <a:pPr/>
              <a:t>10.06.2018</a:t>
            </a:fld>
            <a:endParaRPr lang="tr-TR"/>
          </a:p>
        </p:txBody>
      </p:sp>
      <p:sp>
        <p:nvSpPr>
          <p:cNvPr id="22" name="21 Slayt Numarası Yer Tutucusu"/>
          <p:cNvSpPr>
            <a:spLocks noGrp="1"/>
          </p:cNvSpPr>
          <p:nvPr>
            <p:ph type="sldNum" sz="quarter" idx="15"/>
          </p:nvPr>
        </p:nvSpPr>
        <p:spPr/>
        <p:txBody>
          <a:bodyPr rtlCol="0"/>
          <a:lstStyle/>
          <a:p>
            <a:fld id="{D27268E6-19C9-4A3A-BAC6-401A58FAFD4D}" type="slidenum">
              <a:rPr lang="tr-TR" smtClean="0"/>
              <a:pPr/>
              <a:t>‹#›</a:t>
            </a:fld>
            <a:endParaRPr lang="tr-TR"/>
          </a:p>
        </p:txBody>
      </p:sp>
      <p:sp>
        <p:nvSpPr>
          <p:cNvPr id="23" name="22 Altbilgi Yer Tutucusu"/>
          <p:cNvSpPr>
            <a:spLocks noGrp="1"/>
          </p:cNvSpPr>
          <p:nvPr>
            <p:ph type="ftr" sz="quarter" idx="16"/>
          </p:nvPr>
        </p:nvSpPr>
        <p:spPr/>
        <p:txBody>
          <a:bodyPr rtlCol="0"/>
          <a:lstStyle/>
          <a:p>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Düz Bağlayıcı"/>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Başlık"/>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9 Düz Bağlayıcı"/>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10 Dikdörtgen"/>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18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Veri Yer Tutucusu"/>
          <p:cNvSpPr>
            <a:spLocks noGrp="1"/>
          </p:cNvSpPr>
          <p:nvPr>
            <p:ph type="dt" sz="half" idx="10"/>
          </p:nvPr>
        </p:nvSpPr>
        <p:spPr/>
        <p:txBody>
          <a:bodyPr rtlCol="0"/>
          <a:lstStyle/>
          <a:p>
            <a:fld id="{9AC747CA-2697-449F-8240-1DD9D53DB157}" type="datetimeFigureOut">
              <a:rPr lang="tr-TR" smtClean="0"/>
              <a:pPr/>
              <a:t>10.06.2018</a:t>
            </a:fld>
            <a:endParaRPr lang="tr-TR"/>
          </a:p>
        </p:txBody>
      </p:sp>
      <p:sp>
        <p:nvSpPr>
          <p:cNvPr id="18" name="17 Slayt Numarası Yer Tutucusu"/>
          <p:cNvSpPr>
            <a:spLocks noGrp="1"/>
          </p:cNvSpPr>
          <p:nvPr>
            <p:ph type="sldNum" sz="quarter" idx="11"/>
          </p:nvPr>
        </p:nvSpPr>
        <p:spPr/>
        <p:txBody>
          <a:bodyPr rtlCol="0"/>
          <a:lstStyle/>
          <a:p>
            <a:fld id="{D27268E6-19C9-4A3A-BAC6-401A58FAFD4D}" type="slidenum">
              <a:rPr lang="tr-TR" smtClean="0"/>
              <a:pPr/>
              <a:t>‹#›</a:t>
            </a:fld>
            <a:endParaRPr lang="tr-TR"/>
          </a:p>
        </p:txBody>
      </p:sp>
      <p:sp>
        <p:nvSpPr>
          <p:cNvPr id="21" name="20 Altbilgi Yer Tutucusu"/>
          <p:cNvSpPr>
            <a:spLocks noGrp="1"/>
          </p:cNvSpPr>
          <p:nvPr>
            <p:ph type="ftr" sz="quarter" idx="12"/>
          </p:nvPr>
        </p:nvSpPr>
        <p:spPr/>
        <p:txBody>
          <a:bodyPr rtlCol="0"/>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Başlık Yer Tutucusu"/>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9AC747CA-2697-449F-8240-1DD9D53DB157}" type="datetimeFigureOut">
              <a:rPr lang="tr-TR" smtClean="0"/>
              <a:pPr/>
              <a:t>10.06.2018</a:t>
            </a:fld>
            <a:endParaRPr lang="tr-TR"/>
          </a:p>
        </p:txBody>
      </p:sp>
      <p:sp>
        <p:nvSpPr>
          <p:cNvPr id="3" name="2 Altbilgi Yer Tutucusu"/>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a:p>
        </p:txBody>
      </p:sp>
      <p:sp>
        <p:nvSpPr>
          <p:cNvPr id="7" name="6 Düz Bağlayıcı"/>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8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9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Slayt Numarası Yer Tutucusu"/>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D27268E6-19C9-4A3A-BAC6-401A58FAFD4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sorubak.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785786" y="357166"/>
            <a:ext cx="7772400" cy="1470025"/>
          </a:xfrm>
        </p:spPr>
        <p:txBody>
          <a:bodyPr/>
          <a:lstStyle/>
          <a:p>
            <a:r>
              <a:rPr lang="tr-TR" dirty="0" smtClean="0"/>
              <a:t>DANİEL MOULİN</a:t>
            </a:r>
            <a:br>
              <a:rPr lang="tr-TR" dirty="0" smtClean="0"/>
            </a:br>
            <a:r>
              <a:rPr lang="tr-TR" dirty="0" smtClean="0"/>
              <a:t>EĞİTİCİ TOLSTOY</a:t>
            </a:r>
            <a:endParaRPr lang="tr-TR" dirty="0"/>
          </a:p>
        </p:txBody>
      </p:sp>
      <p:sp>
        <p:nvSpPr>
          <p:cNvPr id="3" name="2 Alt Başlık"/>
          <p:cNvSpPr>
            <a:spLocks noGrp="1"/>
          </p:cNvSpPr>
          <p:nvPr>
            <p:ph type="subTitle" idx="1"/>
          </p:nvPr>
        </p:nvSpPr>
        <p:spPr>
          <a:xfrm>
            <a:off x="1285852" y="1714488"/>
            <a:ext cx="6400800" cy="4857784"/>
          </a:xfrm>
        </p:spPr>
        <p:txBody>
          <a:bodyPr/>
          <a:lstStyle/>
          <a:p>
            <a:r>
              <a:rPr lang="tr-TR" dirty="0" smtClean="0"/>
              <a:t>KİTAP İNCELEMESİ</a:t>
            </a:r>
            <a:endParaRPr lang="tr-TR" dirty="0"/>
          </a:p>
        </p:txBody>
      </p:sp>
      <p:pic>
        <p:nvPicPr>
          <p:cNvPr id="4" name="3 Resim" descr="http://media.dunyabizim.com/haber/2018/04/30/egitici-tolstoy.jpg"/>
          <p:cNvPicPr/>
          <p:nvPr/>
        </p:nvPicPr>
        <p:blipFill>
          <a:blip r:embed="rId3"/>
          <a:srcRect/>
          <a:stretch>
            <a:fillRect/>
          </a:stretch>
        </p:blipFill>
        <p:spPr bwMode="auto">
          <a:xfrm>
            <a:off x="2643174" y="2214554"/>
            <a:ext cx="4643470" cy="4040629"/>
          </a:xfrm>
          <a:prstGeom prst="rect">
            <a:avLst/>
          </a:prstGeom>
          <a:noFill/>
          <a:ln w="9525">
            <a:noFill/>
            <a:miter lim="800000"/>
            <a:headEnd/>
            <a:tailEnd/>
          </a:ln>
        </p:spPr>
      </p:pic>
      <p:sp>
        <p:nvSpPr>
          <p:cNvPr id="5" name="Dikdörtgen 4"/>
          <p:cNvSpPr/>
          <p:nvPr/>
        </p:nvSpPr>
        <p:spPr>
          <a:xfrm>
            <a:off x="3635896" y="6309320"/>
            <a:ext cx="2233304" cy="369332"/>
          </a:xfrm>
          <a:prstGeom prst="rect">
            <a:avLst/>
          </a:prstGeom>
        </p:spPr>
        <p:txBody>
          <a:bodyPr wrap="none">
            <a:spAutoFit/>
          </a:bodyPr>
          <a:lstStyle/>
          <a:p>
            <a:r>
              <a:rPr lang="tr-TR" b="1" u="sng" dirty="0" smtClean="0">
                <a:solidFill>
                  <a:srgbClr val="0563C1"/>
                </a:solidFill>
                <a:latin typeface="Comic Sans MS" panose="030F0702030302020204" pitchFamily="66" charset="0"/>
                <a:ea typeface="Calibri" panose="020F0502020204030204" pitchFamily="34" charset="0"/>
                <a:cs typeface="Times New Roman" panose="02020603050405020304" pitchFamily="18" charset="0"/>
                <a:hlinkClick r:id="rId4"/>
              </a:rPr>
              <a:t>www.</a:t>
            </a:r>
            <a:r>
              <a:rPr lang="tr-TR" b="1" u="sng" dirty="0" err="1" smtClean="0">
                <a:solidFill>
                  <a:srgbClr val="0563C1"/>
                </a:solidFill>
                <a:latin typeface="Comic Sans MS" panose="030F0702030302020204" pitchFamily="66" charset="0"/>
                <a:ea typeface="Calibri" panose="020F0502020204030204" pitchFamily="34" charset="0"/>
                <a:cs typeface="Times New Roman" panose="02020603050405020304" pitchFamily="18" charset="0"/>
                <a:hlinkClick r:id="rId4"/>
              </a:rPr>
              <a:t>sorubak</a:t>
            </a:r>
            <a:r>
              <a:rPr lang="tr-TR" b="1" u="sng" dirty="0" smtClean="0">
                <a:solidFill>
                  <a:srgbClr val="0563C1"/>
                </a:solidFill>
                <a:latin typeface="Comic Sans MS" panose="030F0702030302020204" pitchFamily="66" charset="0"/>
                <a:ea typeface="Calibri" panose="020F0502020204030204" pitchFamily="34" charset="0"/>
                <a:cs typeface="Times New Roman" panose="02020603050405020304" pitchFamily="18" charset="0"/>
                <a:hlinkClick r:id="rId4"/>
              </a:rPr>
              <a:t>.com</a:t>
            </a:r>
            <a:r>
              <a:rPr lang="tr-TR" b="1" u="sng" dirty="0" smtClean="0">
                <a:solidFill>
                  <a:srgbClr val="0563C1"/>
                </a:solidFill>
                <a:latin typeface="Comic Sans MS" panose="030F0702030302020204" pitchFamily="66" charset="0"/>
                <a:ea typeface="Calibri" panose="020F0502020204030204" pitchFamily="34" charset="0"/>
                <a:cs typeface="Times New Roman" panose="02020603050405020304" pitchFamily="18" charset="0"/>
              </a:rPr>
              <a:t> </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EĞİTİCİ TOLSTOY </a:t>
            </a:r>
            <a:endParaRPr lang="tr-TR" dirty="0"/>
          </a:p>
        </p:txBody>
      </p:sp>
      <p:sp>
        <p:nvSpPr>
          <p:cNvPr id="3" name="2 İçerik Yer Tutucusu"/>
          <p:cNvSpPr>
            <a:spLocks noGrp="1"/>
          </p:cNvSpPr>
          <p:nvPr>
            <p:ph sz="quarter" idx="1"/>
          </p:nvPr>
        </p:nvSpPr>
        <p:spPr/>
        <p:txBody>
          <a:bodyPr>
            <a:normAutofit fontScale="85000" lnSpcReduction="10000"/>
          </a:bodyPr>
          <a:lstStyle/>
          <a:p>
            <a:r>
              <a:rPr lang="tr-TR" b="1" dirty="0" smtClean="0"/>
              <a:t>Dünya edebiyatında roman dendiğinde ilk sıralarda sayılır Tolstoy’un adı. Acılarla ve gizemlerle dolu bir ömür ve her biri başyapıt olan eserlerin sahibinin, yazarlık dışında belki de ön planda tutulması gereken bir özelliği de eğitimci yanıdır. Eserlerinde eğitime verdiği önemi, bakış açısını hissettirse de Tolstoy’un eğitimci yanı edebiyatçı yönü ile aynı seviyede desem abartmış olmam.</a:t>
            </a:r>
            <a:endParaRPr lang="tr-TR" dirty="0" smtClean="0"/>
          </a:p>
          <a:p>
            <a:r>
              <a:rPr lang="tr-TR" b="1" dirty="0" err="1" smtClean="0"/>
              <a:t>Daniel</a:t>
            </a:r>
            <a:r>
              <a:rPr lang="tr-TR" b="1" dirty="0" smtClean="0"/>
              <a:t> </a:t>
            </a:r>
            <a:r>
              <a:rPr lang="tr-TR" b="1" dirty="0" err="1" smtClean="0"/>
              <a:t>Moulin</a:t>
            </a:r>
            <a:r>
              <a:rPr lang="tr-TR" b="1" dirty="0" smtClean="0"/>
              <a:t>, Tolstoy’un eğitimci yönü üzerine yoğun araştırmaları ve çalışmaları olan bir akademisyen. Tolstoy’un “</a:t>
            </a:r>
            <a:r>
              <a:rPr lang="tr-TR" b="1" i="1" dirty="0" smtClean="0"/>
              <a:t>eğitsel düşünce biçiminin kapsamlı bir açıklamasını yapmayı ve bunu, onun edebi ve diğer yazılarıyla ilişkilendirmeyi</a:t>
            </a:r>
            <a:r>
              <a:rPr lang="tr-TR" b="1" dirty="0" smtClean="0"/>
              <a:t>” hedefleyerek “Eğitici Tolstoy” kitabını yazıyor. Nisan 2018’de Hece Yayınları araştırma serisinden çıkan kitabın çevirisi Özlem Akçay’a ait.</a:t>
            </a:r>
            <a:endParaRPr lang="tr-TR" dirty="0" smtClean="0"/>
          </a:p>
          <a:p>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İlk kitabında başlıyor eğiticilik yönü</a:t>
            </a:r>
            <a:r>
              <a:rPr lang="tr-TR" dirty="0" smtClean="0"/>
              <a:t/>
            </a:r>
            <a:br>
              <a:rPr lang="tr-TR" dirty="0" smtClean="0"/>
            </a:br>
            <a:endParaRPr lang="tr-TR" dirty="0"/>
          </a:p>
        </p:txBody>
      </p:sp>
      <p:sp>
        <p:nvSpPr>
          <p:cNvPr id="3" name="2 İçerik Yer Tutucusu"/>
          <p:cNvSpPr>
            <a:spLocks noGrp="1"/>
          </p:cNvSpPr>
          <p:nvPr>
            <p:ph sz="quarter" idx="1"/>
          </p:nvPr>
        </p:nvSpPr>
        <p:spPr/>
        <p:txBody>
          <a:bodyPr>
            <a:normAutofit fontScale="70000" lnSpcReduction="20000"/>
          </a:bodyPr>
          <a:lstStyle/>
          <a:p>
            <a:r>
              <a:rPr lang="tr-TR" b="1" dirty="0" smtClean="0"/>
              <a:t>Özgün bir biyografi ile başlıyor kitap. </a:t>
            </a:r>
            <a:r>
              <a:rPr lang="tr-TR" b="1" dirty="0" err="1" smtClean="0"/>
              <a:t>Moulin</a:t>
            </a:r>
            <a:r>
              <a:rPr lang="tr-TR" b="1" dirty="0" smtClean="0"/>
              <a:t>, okuyuculara Tolstoy’un çocukluğundan itibaren yaşadığı eğitim ortamını Rusya eğitim sisteminin çıkmazları eşliğinde veriyor. Sorgulayan, gidişattan hoşnut olmayan bir Tolstoy portresi var karşımızda.</a:t>
            </a:r>
            <a:endParaRPr lang="tr-TR" dirty="0" smtClean="0"/>
          </a:p>
          <a:p>
            <a:r>
              <a:rPr lang="tr-TR" b="1" dirty="0" smtClean="0"/>
              <a:t>Tolstoy’un ilk yayınlanan kitabı </a:t>
            </a:r>
            <a:r>
              <a:rPr lang="tr-TR" b="1" i="1" dirty="0" smtClean="0"/>
              <a:t>Çocukluk</a:t>
            </a:r>
            <a:r>
              <a:rPr lang="tr-TR" b="1" dirty="0" smtClean="0"/>
              <a:t>. Otobiyografik bir eserdir bu. “</a:t>
            </a:r>
            <a:r>
              <a:rPr lang="tr-TR" b="1" i="1" dirty="0" smtClean="0"/>
              <a:t>Öğrenmenin duygusal bir deneyim olarak tasviri</a:t>
            </a:r>
            <a:r>
              <a:rPr lang="tr-TR" b="1" dirty="0" smtClean="0"/>
              <a:t>” anlatılıyor </a:t>
            </a:r>
            <a:r>
              <a:rPr lang="tr-TR" b="1" i="1" dirty="0" err="1" smtClean="0"/>
              <a:t>Çocukluk</a:t>
            </a:r>
            <a:r>
              <a:rPr lang="tr-TR" b="1" dirty="0" err="1" smtClean="0"/>
              <a:t>’ta</a:t>
            </a:r>
            <a:r>
              <a:rPr lang="tr-TR" b="1" dirty="0" smtClean="0"/>
              <a:t>. Tolstoy’un öğrencilerle iyi, arkadaşça kurulan bir ilişkinin önemine olan inancı, ezberci eğitimin bayağılığı gibi konulara evrensel bir bakış açısı var kitapta. Bir ömre uygulanması gereken düstur da yine Tolstoy’dan geliyor: “</a:t>
            </a:r>
            <a:r>
              <a:rPr lang="tr-TR" b="1" i="1" dirty="0" smtClean="0"/>
              <a:t>Önemli hayat dersleri, okuldaki derslerin dışında öğrenilir. Çocuğun, yetişkinlerle ve diğer çocuklarla olan ilişkileri, oyun oynayışı ve doğadaki deneyimleri bilhassa kıymetlidir</a:t>
            </a:r>
            <a:r>
              <a:rPr lang="tr-TR" b="1" dirty="0" smtClean="0"/>
              <a:t>.”</a:t>
            </a:r>
            <a:endParaRPr lang="tr-TR" dirty="0" smtClean="0"/>
          </a:p>
          <a:p>
            <a:r>
              <a:rPr lang="tr-TR" b="1" dirty="0" smtClean="0"/>
              <a:t>Görüldüğü gibi Tolstoy’un düşünceleri sadece yaşadığı dönemin meselelerine seslenen bir kısırlığa sahip değil. Günümüz eğitim sorunları düşünüldüğünde eğitici Tolstoy’un merkeze aldığı her konu ve çözüm önerileri bugün için de geçerlidir.</a:t>
            </a:r>
            <a:endParaRPr lang="tr-TR" dirty="0" smtClean="0"/>
          </a:p>
          <a:p>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428604"/>
            <a:ext cx="7467600" cy="785818"/>
          </a:xfrm>
        </p:spPr>
        <p:txBody>
          <a:bodyPr>
            <a:normAutofit fontScale="90000"/>
          </a:bodyPr>
          <a:lstStyle/>
          <a:p>
            <a:r>
              <a:rPr lang="tr-TR" b="1" dirty="0" err="1" smtClean="0"/>
              <a:t>Yasyana</a:t>
            </a:r>
            <a:r>
              <a:rPr lang="tr-TR" b="1" dirty="0" smtClean="0"/>
              <a:t> </a:t>
            </a:r>
            <a:r>
              <a:rPr lang="tr-TR" b="1" dirty="0" err="1" smtClean="0"/>
              <a:t>Polyana’dan</a:t>
            </a:r>
            <a:r>
              <a:rPr lang="tr-TR" b="1" dirty="0" smtClean="0"/>
              <a:t> dünyaya mesajlar</a:t>
            </a:r>
            <a:r>
              <a:rPr lang="tr-TR" dirty="0" smtClean="0"/>
              <a:t/>
            </a:r>
            <a:br>
              <a:rPr lang="tr-TR" dirty="0" smtClean="0"/>
            </a:br>
            <a:endParaRPr lang="tr-TR" dirty="0"/>
          </a:p>
        </p:txBody>
      </p:sp>
      <p:sp>
        <p:nvSpPr>
          <p:cNvPr id="3" name="2 İçerik Yer Tutucusu"/>
          <p:cNvSpPr>
            <a:spLocks noGrp="1"/>
          </p:cNvSpPr>
          <p:nvPr>
            <p:ph sz="quarter" idx="1"/>
          </p:nvPr>
        </p:nvSpPr>
        <p:spPr>
          <a:xfrm>
            <a:off x="457200" y="1285860"/>
            <a:ext cx="7467600" cy="5188092"/>
          </a:xfrm>
        </p:spPr>
        <p:txBody>
          <a:bodyPr>
            <a:normAutofit fontScale="55000" lnSpcReduction="20000"/>
          </a:bodyPr>
          <a:lstStyle/>
          <a:p>
            <a:r>
              <a:rPr lang="tr-TR" b="1" dirty="0" smtClean="0"/>
              <a:t>Tolstoy; ilk önce kendi evinde, daha sonra projesi büyümeye başlayınca evinin yanındaki binalarda kurduğu okullar olan </a:t>
            </a:r>
            <a:r>
              <a:rPr lang="tr-TR" b="1" dirty="0" err="1" smtClean="0"/>
              <a:t>Yasyana</a:t>
            </a:r>
            <a:r>
              <a:rPr lang="tr-TR" b="1" dirty="0" smtClean="0"/>
              <a:t> </a:t>
            </a:r>
            <a:r>
              <a:rPr lang="tr-TR" b="1" dirty="0" err="1" smtClean="0"/>
              <a:t>Polyana’da</a:t>
            </a:r>
            <a:r>
              <a:rPr lang="tr-TR" b="1" dirty="0" smtClean="0"/>
              <a:t> öğretmenlik yapıyor. Bu okulun açılış gününü bir hikâye formatında tasvir ediyor yazar. Gözümüzün önünde canlanıyor o muhteşem sahne. Bahçeli bir ev, yirmi iki çiftçi çocuğu en güzel kıyafetleri ile okulun bahçesinde toplanıyor. Çocukların arasında dolaşıyor Tolstoy. Çocuklara okumayı isteyip istemediklerini sorarak dolaşan büyük yazar ve öğretmen Tolstoy. Ertesi gün ilk derse giriyor ve çocuklara Rus alfabesi çalıştırıyor.</a:t>
            </a:r>
            <a:endParaRPr lang="tr-TR" dirty="0" smtClean="0"/>
          </a:p>
          <a:p>
            <a:r>
              <a:rPr lang="tr-TR" b="1" dirty="0" smtClean="0"/>
              <a:t>Körü körüne bir öğretmenlik arzusu değil onunki. İçinde ukde olan bir mesleği yaşatma derdinde de değil. İdeallerini gerçekleştirmek istediği bir merkez kurmanın ardına düşüyor Tolstoy. Avrupa ülkelerine giderek oradaki eğitim sistemini araştırıyor. Birçoğunda da istediği idealleri bulamıyor. Kendi okulunda kendi sistemiyle öğrenci yetiştiriyor böylece.</a:t>
            </a:r>
            <a:endParaRPr lang="tr-TR" dirty="0" smtClean="0"/>
          </a:p>
          <a:p>
            <a:r>
              <a:rPr lang="tr-TR" b="1" dirty="0" smtClean="0"/>
              <a:t>İzlenimlerini, düşünce ve deneyimlerini </a:t>
            </a:r>
            <a:r>
              <a:rPr lang="tr-TR" b="1" dirty="0" err="1" smtClean="0"/>
              <a:t>Yasyana</a:t>
            </a:r>
            <a:r>
              <a:rPr lang="tr-TR" b="1" dirty="0" smtClean="0"/>
              <a:t> </a:t>
            </a:r>
            <a:r>
              <a:rPr lang="tr-TR" b="1" dirty="0" err="1" smtClean="0"/>
              <a:t>Polyana</a:t>
            </a:r>
            <a:r>
              <a:rPr lang="tr-TR" b="1" dirty="0" smtClean="0"/>
              <a:t> dergisinde yazıyor. </a:t>
            </a:r>
            <a:r>
              <a:rPr lang="tr-TR" b="1" dirty="0" err="1" smtClean="0"/>
              <a:t>Moulin</a:t>
            </a:r>
            <a:r>
              <a:rPr lang="tr-TR" b="1" dirty="0" smtClean="0"/>
              <a:t>, kitabın ikinci bölümünde özellikle bu yazılara yoğunlaşıyor. Makalelerin Rusya’dan başlayan ve dünyaya yayılmasına arzulayan mesajlarına açıklık getiriyor. Tolstoy’un tedirginliğine de şahit oluyoruz bu yazılar aracılığı ile. Tolstoy’un derginin ilk sayısında yer alan yazısından bir alıntı: “</a:t>
            </a:r>
            <a:r>
              <a:rPr lang="tr-TR" b="1" i="1" dirty="0" smtClean="0"/>
              <a:t>Benim için yeni bir alana girerken, kendimden ve yıllarca üzerine çalıştığım ve doğru olduğunu kabul ettiğim düşüncelerden endişe ediyorum. Çoğunun yanlış çıkacağına peşinen kanaat getirdim</a:t>
            </a:r>
            <a:r>
              <a:rPr lang="tr-TR" b="1" dirty="0" smtClean="0"/>
              <a:t>.” Tolstoy’u böylesine karamsarlığa sürükleyen durumun özeti derginin son sayısında çıkıyor karşımıza: “</a:t>
            </a:r>
            <a:r>
              <a:rPr lang="tr-TR" b="1" i="1" dirty="0" smtClean="0"/>
              <a:t>Hiç kimseyi ikna etmeden bu alanda çok fazla şey söylemek çok kolay</a:t>
            </a:r>
            <a:r>
              <a:rPr lang="tr-TR" b="1" dirty="0" smtClean="0"/>
              <a:t>.”</a:t>
            </a:r>
            <a:endParaRPr lang="tr-TR" dirty="0" smtClean="0"/>
          </a:p>
          <a:p>
            <a:r>
              <a:rPr lang="tr-TR" b="1" dirty="0" smtClean="0"/>
              <a:t>Ortaya konan düşüncelerin evrenselliği tartışılmaz. Bu düşüncelerin Tolstoy gibi bir edebiyat dahisi tarafından ifade edilmesi konuyu daha ilgi çekici hale getiriyor. Örneğin Tolstoy ne diyor 1800’lü yılların sonundan günümüze uzanan mesajında: “</a:t>
            </a:r>
            <a:r>
              <a:rPr lang="tr-TR" b="1" i="1" dirty="0" smtClean="0"/>
              <a:t>Çocuk, doğal bir şekilde öğrenmesi için kendi haline bırakılmalı. Bir çocuğun tecrübe ettiği istemler, o çocuğun gelişimi için gerekli olan şeyle örtüşür.</a:t>
            </a:r>
            <a:r>
              <a:rPr lang="tr-TR" b="1" dirty="0" smtClean="0"/>
              <a:t>”</a:t>
            </a:r>
            <a:endParaRPr lang="tr-TR" dirty="0" smtClean="0"/>
          </a:p>
          <a:p>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Üniversite sistemi ne yetiştirir?</a:t>
            </a:r>
            <a:r>
              <a:rPr lang="tr-TR" dirty="0" smtClean="0"/>
              <a:t/>
            </a:r>
            <a:br>
              <a:rPr lang="tr-TR" dirty="0" smtClean="0"/>
            </a:br>
            <a:endParaRPr lang="tr-TR" dirty="0"/>
          </a:p>
        </p:txBody>
      </p:sp>
      <p:sp>
        <p:nvSpPr>
          <p:cNvPr id="3" name="2 İçerik Yer Tutucusu"/>
          <p:cNvSpPr>
            <a:spLocks noGrp="1"/>
          </p:cNvSpPr>
          <p:nvPr>
            <p:ph sz="quarter" idx="1"/>
          </p:nvPr>
        </p:nvSpPr>
        <p:spPr/>
        <p:txBody>
          <a:bodyPr>
            <a:normAutofit fontScale="85000" lnSpcReduction="20000"/>
          </a:bodyPr>
          <a:lstStyle/>
          <a:p>
            <a:r>
              <a:rPr lang="tr-TR" b="1" dirty="0" smtClean="0"/>
              <a:t>Üniversiteler hakkında da kendi yaşantısını ortaya koyarak tespitleri var Tolstoy’un. Önce Doğu dilleri ve hukuk okumak için üniversiteye giren Tolstoy, mezun olmadan ayrıldığı üniversitelerin durumunu öyle ifadelerle anlatır ki aradan geçen uzun yıllara rağmen birçok şeyin değişmediğini görmek ne hazin bir tablo.</a:t>
            </a:r>
            <a:endParaRPr lang="tr-TR" dirty="0" smtClean="0"/>
          </a:p>
          <a:p>
            <a:r>
              <a:rPr lang="tr-TR" b="1" dirty="0" smtClean="0"/>
              <a:t>“</a:t>
            </a:r>
            <a:r>
              <a:rPr lang="tr-TR" b="1" i="1" dirty="0" smtClean="0"/>
              <a:t>Bu tapınaktan biraz bilgi sahibi, faydalı insanlar olarak çıkacağımızı… farz etmeye hakkınız yok. Aslında bu üniversiteden ne alıp götürüyoruz, neye hazırlanıyoruz?</a:t>
            </a:r>
            <a:r>
              <a:rPr lang="tr-TR" b="1" dirty="0" smtClean="0"/>
              <a:t>” diye soruyor Tolstoy. Gerçekleştirilmek istenen özgür düşüncelerin üniversite hocaları tarafından engellenmesi sorunu, aslında sadece geçmiş dönemin gelenekçi kafası ile ilgili bir sorun değil. Tolstoy, </a:t>
            </a:r>
            <a:r>
              <a:rPr lang="tr-TR" b="1" i="1" dirty="0" smtClean="0"/>
              <a:t>Gençlik</a:t>
            </a:r>
            <a:r>
              <a:rPr lang="tr-TR" b="1" dirty="0" smtClean="0"/>
              <a:t> adlı eserinde üniversite eğitimi üzerinde duruyor. Sınav sisteminden başlayıp müfredatlara kadar uzanan bir çizgide yapıyor değerlendirmelerini.</a:t>
            </a:r>
            <a:endParaRPr lang="tr-TR" dirty="0" smtClean="0"/>
          </a:p>
          <a:p>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SONUÇ BÖLÜMÜ</a:t>
            </a:r>
            <a:endParaRPr lang="tr-TR" dirty="0"/>
          </a:p>
        </p:txBody>
      </p:sp>
      <p:sp>
        <p:nvSpPr>
          <p:cNvPr id="3" name="2 İçerik Yer Tutucusu"/>
          <p:cNvSpPr>
            <a:spLocks noGrp="1"/>
          </p:cNvSpPr>
          <p:nvPr>
            <p:ph sz="quarter" idx="1"/>
          </p:nvPr>
        </p:nvSpPr>
        <p:spPr/>
        <p:txBody>
          <a:bodyPr>
            <a:normAutofit fontScale="70000" lnSpcReduction="20000"/>
          </a:bodyPr>
          <a:lstStyle/>
          <a:p>
            <a:r>
              <a:rPr lang="tr-TR" b="1" dirty="0" smtClean="0"/>
              <a:t>Kitabın 3. bölümü sonuç bağlamında. Tolstoy’un eğitsel düşüncesinin sonuçları anlatılıyor. Gönül rahatlığı ile söyleyebilirim ki burada ortaya konan düşünceleri okullarımızda toplu olarak olmasa da bireysel olarak bile uygulamaya çalışsak birçok yanlışın önüne geçmiş oluruz.</a:t>
            </a:r>
            <a:endParaRPr lang="tr-TR" dirty="0" smtClean="0"/>
          </a:p>
          <a:p>
            <a:r>
              <a:rPr lang="tr-TR" b="1" dirty="0" smtClean="0"/>
              <a:t>Tolstoy’un eğitsel düşüncesinin temelini oluşturan iki kavramı akıllardan çıkarmamak gerek: “</a:t>
            </a:r>
            <a:r>
              <a:rPr lang="tr-TR" b="1" i="1" dirty="0" smtClean="0"/>
              <a:t>Ne öğreteceğimi nasıl bileceğim ve nasıl öğreteceğim</a:t>
            </a:r>
            <a:r>
              <a:rPr lang="tr-TR" b="1" dirty="0" smtClean="0"/>
              <a:t>?” Eğitim camiasının içinde yer alan herkes bu sözü sürekli dillendirerek hayatına uygulamaya başlasa, sorun denen birçok çıkmazdan da kolaylıkla kurtulmuş olacağız. Ezberci eğitimi hem öğrenci için hem de öğretmen için bir çıkmaz olarak gören Tolstoy’un ne kadar haklı olduğunu yaşayarak görüyoruz.</a:t>
            </a:r>
            <a:endParaRPr lang="tr-TR" dirty="0" smtClean="0"/>
          </a:p>
          <a:p>
            <a:r>
              <a:rPr lang="tr-TR" b="1" dirty="0" smtClean="0"/>
              <a:t>Her eğitimcinin ve her anne-babanın mutlaka okunacaklar listesine alması gereken bir kitap </a:t>
            </a:r>
            <a:r>
              <a:rPr lang="tr-TR" b="1" i="1" dirty="0" smtClean="0"/>
              <a:t>Eğitici Tolstoy</a:t>
            </a:r>
            <a:r>
              <a:rPr lang="tr-TR" b="1" dirty="0" smtClean="0"/>
              <a:t>. Roman ve hikâyeleri ile tanınan bir yazarın öğretmen yönüne hassas bir dokunuş olan bu kitapta ,Tolstoy’un öğretmenlik günleri için “</a:t>
            </a:r>
            <a:r>
              <a:rPr lang="tr-TR" b="1" i="1" dirty="0" smtClean="0"/>
              <a:t>Ne mutlu zamandı! O işi nasıl da seviyordum!</a:t>
            </a:r>
            <a:r>
              <a:rPr lang="tr-TR" b="1" dirty="0" smtClean="0"/>
              <a:t>” haykırışını bulacaksınız.</a:t>
            </a:r>
            <a:endParaRPr lang="tr-TR" dirty="0" smtClean="0"/>
          </a:p>
          <a:p>
            <a:endParaRPr lang="tr-TR" dirty="0"/>
          </a:p>
        </p:txBody>
      </p:sp>
      <p:sp>
        <p:nvSpPr>
          <p:cNvPr id="4" name="Dikdörtgen 3"/>
          <p:cNvSpPr/>
          <p:nvPr/>
        </p:nvSpPr>
        <p:spPr>
          <a:xfrm>
            <a:off x="3131840" y="6381328"/>
            <a:ext cx="2133918" cy="369332"/>
          </a:xfrm>
          <a:prstGeom prst="rect">
            <a:avLst/>
          </a:prstGeom>
        </p:spPr>
        <p:txBody>
          <a:bodyPr wrap="none">
            <a:spAutoFit/>
          </a:bodyPr>
          <a:lstStyle/>
          <a:p>
            <a:r>
              <a:rPr lang="tr-TR" b="1" u="sng" dirty="0" smtClean="0">
                <a:solidFill>
                  <a:srgbClr val="0563C1"/>
                </a:solidFill>
                <a:latin typeface="Comic Sans MS" panose="030F0702030302020204" pitchFamily="66" charset="0"/>
                <a:ea typeface="Calibri" panose="020F0502020204030204" pitchFamily="34" charset="0"/>
                <a:cs typeface="Times New Roman" panose="02020603050405020304" pitchFamily="18" charset="0"/>
              </a:rPr>
              <a:t>www.</a:t>
            </a:r>
            <a:r>
              <a:rPr lang="tr-TR" b="1" u="sng" dirty="0" err="1" smtClean="0">
                <a:solidFill>
                  <a:srgbClr val="0563C1"/>
                </a:solidFill>
                <a:latin typeface="Comic Sans MS" panose="030F0702030302020204" pitchFamily="66" charset="0"/>
                <a:ea typeface="Calibri" panose="020F0502020204030204" pitchFamily="34" charset="0"/>
                <a:cs typeface="Times New Roman" panose="02020603050405020304" pitchFamily="18" charset="0"/>
              </a:rPr>
              <a:t>sorubak</a:t>
            </a:r>
            <a:r>
              <a:rPr lang="tr-TR" b="1" u="sng" dirty="0" smtClean="0">
                <a:solidFill>
                  <a:srgbClr val="0563C1"/>
                </a:solidFill>
                <a:latin typeface="Comic Sans MS" panose="030F0702030302020204" pitchFamily="66" charset="0"/>
                <a:ea typeface="Calibri" panose="020F0502020204030204" pitchFamily="34" charset="0"/>
                <a:cs typeface="Times New Roman" panose="02020603050405020304" pitchFamily="18" charset="0"/>
              </a:rPr>
              <a:t>.com</a:t>
            </a:r>
            <a:endParaRPr lang="tr-T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mba">
  <a:themeElements>
    <a:clrScheme name="Cumb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11</TotalTime>
  <Words>307</Words>
  <Application>Microsoft Office PowerPoint</Application>
  <PresentationFormat>Ekran Gösterisi (4:3)</PresentationFormat>
  <Paragraphs>29</Paragraphs>
  <Slides>6</Slides>
  <Notes>3</Notes>
  <HiddenSlides>0</HiddenSlides>
  <MMClips>0</MMClips>
  <ScaleCrop>false</ScaleCrop>
  <HeadingPairs>
    <vt:vector size="4" baseType="variant">
      <vt:variant>
        <vt:lpstr>Tema</vt:lpstr>
      </vt:variant>
      <vt:variant>
        <vt:i4>1</vt:i4>
      </vt:variant>
      <vt:variant>
        <vt:lpstr>Slayt Başlıkları</vt:lpstr>
      </vt:variant>
      <vt:variant>
        <vt:i4>6</vt:i4>
      </vt:variant>
    </vt:vector>
  </HeadingPairs>
  <TitlesOfParts>
    <vt:vector size="7" baseType="lpstr">
      <vt:lpstr>Cumba</vt:lpstr>
      <vt:lpstr>DANİEL MOULİN EĞİTİCİ TOLSTOY</vt:lpstr>
      <vt:lpstr>EĞİTİCİ TOLSTOY </vt:lpstr>
      <vt:lpstr>İlk kitabında başlıyor eğiticilik yönü </vt:lpstr>
      <vt:lpstr>Yasyana Polyana’dan dünyaya mesajlar </vt:lpstr>
      <vt:lpstr>Üniversite sistemi ne yetiştirir? </vt:lpstr>
      <vt:lpstr>SONUÇ BÖLÜMÜ</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DANİEL MOULİN EĞİTİCİ TOLSTOY</dc:title>
  <dc:creator>pc</dc:creator>
  <cp:lastModifiedBy>eda</cp:lastModifiedBy>
  <cp:revision>13</cp:revision>
  <dcterms:created xsi:type="dcterms:W3CDTF">2018-06-09T16:44:05Z</dcterms:created>
  <dcterms:modified xsi:type="dcterms:W3CDTF">2018-06-10T09:43:46Z</dcterms:modified>
</cp:coreProperties>
</file>