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0"/>
  </p:notesMasterIdLst>
  <p:sldIdLst>
    <p:sldId id="256" r:id="rId2"/>
    <p:sldId id="257" r:id="rId3"/>
    <p:sldId id="258" r:id="rId4"/>
    <p:sldId id="259" r:id="rId5"/>
    <p:sldId id="261" r:id="rId6"/>
    <p:sldId id="262" r:id="rId7"/>
    <p:sldId id="263" r:id="rId8"/>
    <p:sldId id="264" r:id="rId9"/>
    <p:sldId id="265" r:id="rId10"/>
    <p:sldId id="266" r:id="rId11"/>
    <p:sldId id="267" r:id="rId12"/>
    <p:sldId id="270" r:id="rId13"/>
    <p:sldId id="275" r:id="rId14"/>
    <p:sldId id="276" r:id="rId15"/>
    <p:sldId id="269" r:id="rId16"/>
    <p:sldId id="268" r:id="rId17"/>
    <p:sldId id="271" r:id="rId18"/>
    <p:sldId id="277" r:id="rId19"/>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154" autoAdjust="0"/>
  </p:normalViewPr>
  <p:slideViewPr>
    <p:cSldViewPr>
      <p:cViewPr varScale="1">
        <p:scale>
          <a:sx n="89" d="100"/>
          <a:sy n="89" d="100"/>
        </p:scale>
        <p:origin x="-72" y="-438"/>
      </p:cViewPr>
      <p:guideLst>
        <p:guide orient="horz" pos="2160"/>
        <p:guide pos="2880"/>
      </p:guideLst>
    </p:cSldViewPr>
  </p:slideViewPr>
  <p:notesTextViewPr>
    <p:cViewPr>
      <p:scale>
        <a:sx n="1" d="1"/>
        <a:sy n="1" d="1"/>
      </p:scale>
      <p:origin x="0" y="-78"/>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4FB299D5-2EFE-4A1B-AE8D-7A0C11435A81}" type="datetimeFigureOut">
              <a:rPr lang="tr-TR"/>
              <a:pPr>
                <a:defRPr/>
              </a:pPr>
              <a:t>12.06.2018</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noProof="0" smtClean="0"/>
              <a:t>Asıl metin stillerini düzenle</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48AC6D37-B471-448D-823C-88AE10264F7B}" type="slidenum">
              <a:rPr lang="tr-TR"/>
              <a:pPr>
                <a:defRPr/>
              </a:pPr>
              <a:t>‹#›</a:t>
            </a:fld>
            <a:endParaRPr lang="tr-T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ayt Görüntüsü Yer Tutucusu 1"/>
          <p:cNvSpPr>
            <a:spLocks noGrp="1" noRot="1" noChangeAspect="1"/>
          </p:cNvSpPr>
          <p:nvPr>
            <p:ph type="sldImg"/>
          </p:nvPr>
        </p:nvSpPr>
        <p:spPr bwMode="auto">
          <a:noFill/>
          <a:ln>
            <a:solidFill>
              <a:srgbClr val="000000"/>
            </a:solidFill>
            <a:miter lim="800000"/>
            <a:headEnd/>
            <a:tailEnd/>
          </a:ln>
        </p:spPr>
      </p:sp>
      <p:sp>
        <p:nvSpPr>
          <p:cNvPr id="15362" name="Not Yer Tutucusu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tr-TR" b="1" u="sng" smtClean="0">
                <a:hlinkClick r:id="rId3"/>
              </a:rPr>
              <a:t>www.egitimhane.com</a:t>
            </a:r>
            <a:r>
              <a:rPr lang="tr-TR" b="1" smtClean="0"/>
              <a:t> </a:t>
            </a:r>
            <a:endParaRPr lang="tr-TR" smtClean="0"/>
          </a:p>
          <a:p>
            <a:pPr>
              <a:spcBef>
                <a:spcPct val="0"/>
              </a:spcBef>
            </a:pPr>
            <a:endParaRPr lang="tr-TR" smtClean="0"/>
          </a:p>
        </p:txBody>
      </p:sp>
      <p:sp>
        <p:nvSpPr>
          <p:cNvPr id="15363"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6179F8-6240-484D-89DA-9EABE7519FB5}" type="slidenum">
              <a:rPr lang="tr-TR"/>
              <a:pPr fontAlgn="base">
                <a:spcBef>
                  <a:spcPct val="0"/>
                </a:spcBef>
                <a:spcAft>
                  <a:spcPct val="0"/>
                </a:spcAft>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ayt Görüntüsü Yer Tutucusu 1"/>
          <p:cNvSpPr>
            <a:spLocks noGrp="1" noRot="1" noChangeAspect="1"/>
          </p:cNvSpPr>
          <p:nvPr>
            <p:ph type="sldImg"/>
          </p:nvPr>
        </p:nvSpPr>
        <p:spPr bwMode="auto">
          <a:noFill/>
          <a:ln>
            <a:solidFill>
              <a:srgbClr val="000000"/>
            </a:solidFill>
            <a:miter lim="800000"/>
            <a:headEnd/>
            <a:tailEnd/>
          </a:ln>
        </p:spPr>
      </p:sp>
      <p:sp>
        <p:nvSpPr>
          <p:cNvPr id="19458" name="Not Yer Tutucusu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tr-TR" b="1" u="sng" smtClean="0">
                <a:hlinkClick r:id="rId3"/>
              </a:rPr>
              <a:t>www.egitimhane.com</a:t>
            </a:r>
            <a:r>
              <a:rPr lang="tr-TR" b="1" smtClean="0"/>
              <a:t> </a:t>
            </a:r>
            <a:endParaRPr lang="tr-TR" smtClean="0"/>
          </a:p>
          <a:p>
            <a:pPr>
              <a:spcBef>
                <a:spcPct val="0"/>
              </a:spcBef>
            </a:pPr>
            <a:endParaRPr lang="tr-TR" smtClean="0"/>
          </a:p>
        </p:txBody>
      </p:sp>
      <p:sp>
        <p:nvSpPr>
          <p:cNvPr id="19459"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DB6F5E-DDDA-48B4-BE88-0187BD1BDD0F}" type="slidenum">
              <a:rPr lang="tr-TR"/>
              <a:pPr fontAlgn="base">
                <a:spcBef>
                  <a:spcPct val="0"/>
                </a:spcBef>
                <a:spcAft>
                  <a:spcPct val="0"/>
                </a:spcAft>
              </a:pPr>
              <a:t>4</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ayt Görüntüsü Yer Tutucusu 1"/>
          <p:cNvSpPr>
            <a:spLocks noGrp="1" noRot="1" noChangeAspect="1"/>
          </p:cNvSpPr>
          <p:nvPr>
            <p:ph type="sldImg"/>
          </p:nvPr>
        </p:nvSpPr>
        <p:spPr bwMode="auto">
          <a:noFill/>
          <a:ln>
            <a:solidFill>
              <a:srgbClr val="000000"/>
            </a:solidFill>
            <a:miter lim="800000"/>
            <a:headEnd/>
            <a:tailEnd/>
          </a:ln>
        </p:spPr>
      </p:sp>
      <p:sp>
        <p:nvSpPr>
          <p:cNvPr id="25602" name="Not Yer Tutucusu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tr-TR" b="1" u="sng" smtClean="0">
                <a:hlinkClick r:id="rId3"/>
              </a:rPr>
              <a:t>www.egitimhane.com</a:t>
            </a:r>
            <a:r>
              <a:rPr lang="tr-TR" b="1" smtClean="0"/>
              <a:t> </a:t>
            </a:r>
            <a:endParaRPr lang="tr-TR" smtClean="0"/>
          </a:p>
          <a:p>
            <a:pPr>
              <a:spcBef>
                <a:spcPct val="0"/>
              </a:spcBef>
            </a:pPr>
            <a:endParaRPr lang="tr-TR" smtClean="0"/>
          </a:p>
        </p:txBody>
      </p:sp>
      <p:sp>
        <p:nvSpPr>
          <p:cNvPr id="25603"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635677C-5295-418D-B04C-7AFE003B2C32}" type="slidenum">
              <a:rPr lang="tr-TR"/>
              <a:pPr fontAlgn="base">
                <a:spcBef>
                  <a:spcPct val="0"/>
                </a:spcBef>
                <a:spcAft>
                  <a:spcPct val="0"/>
                </a:spcAft>
              </a:pPr>
              <a:t>8</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ayt Görüntüsü Yer Tutucusu 1"/>
          <p:cNvSpPr>
            <a:spLocks noGrp="1" noRot="1" noChangeAspect="1"/>
          </p:cNvSpPr>
          <p:nvPr>
            <p:ph type="sldImg"/>
          </p:nvPr>
        </p:nvSpPr>
        <p:spPr bwMode="auto">
          <a:noFill/>
          <a:ln>
            <a:solidFill>
              <a:srgbClr val="000000"/>
            </a:solidFill>
            <a:miter lim="800000"/>
            <a:headEnd/>
            <a:tailEnd/>
          </a:ln>
        </p:spPr>
      </p:sp>
      <p:sp>
        <p:nvSpPr>
          <p:cNvPr id="31746" name="Not Yer Tutucusu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tr-TR" b="1" u="sng" smtClean="0">
                <a:hlinkClick r:id="rId3"/>
              </a:rPr>
              <a:t>www.egitimhane.com</a:t>
            </a:r>
            <a:r>
              <a:rPr lang="tr-TR" b="1" smtClean="0"/>
              <a:t> </a:t>
            </a:r>
            <a:endParaRPr lang="tr-TR" smtClean="0"/>
          </a:p>
          <a:p>
            <a:pPr>
              <a:spcBef>
                <a:spcPct val="0"/>
              </a:spcBef>
            </a:pPr>
            <a:endParaRPr lang="tr-TR" smtClean="0"/>
          </a:p>
        </p:txBody>
      </p:sp>
      <p:sp>
        <p:nvSpPr>
          <p:cNvPr id="31747"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169284B-7B46-4A5B-B9E7-C225196C3714}" type="slidenum">
              <a:rPr lang="tr-TR"/>
              <a:pPr fontAlgn="base">
                <a:spcBef>
                  <a:spcPct val="0"/>
                </a:spcBef>
                <a:spcAft>
                  <a:spcPct val="0"/>
                </a:spcAft>
              </a:pPr>
              <a:t>15</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lvl1pPr>
              <a:defRPr/>
            </a:lvl1pPr>
          </a:lstStyle>
          <a:p>
            <a:pPr>
              <a:defRPr/>
            </a:pPr>
            <a:fld id="{C47EC456-9765-44B5-B6D7-A3E7CD8BEF28}" type="datetimeFigureOut">
              <a:rPr lang="tr-TR"/>
              <a:pPr>
                <a:defRPr/>
              </a:pPr>
              <a:t>12.06.2018</a:t>
            </a:fld>
            <a:endParaRPr lang="tr-TR"/>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D8C0F03C-807E-4B34-96C4-CBFE90FB8F44}"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90027488-5C2B-4310-A66D-14B109BB4220}" type="datetimeFigureOut">
              <a:rPr lang="tr-TR"/>
              <a:pPr>
                <a:defRPr/>
              </a:pPr>
              <a:t>12.06.2018</a:t>
            </a:fld>
            <a:endParaRPr lang="tr-TR"/>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735E04A4-EEE3-4411-B6AD-5F5ED5241AAB}"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CFE940BF-9D2F-4D02-8AB0-211C84863F29}" type="datetimeFigureOut">
              <a:rPr lang="tr-TR"/>
              <a:pPr>
                <a:defRPr/>
              </a:pPr>
              <a:t>12.06.2018</a:t>
            </a:fld>
            <a:endParaRPr lang="tr-TR"/>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43BF99EA-97E0-4229-A966-5FA64EC13D7E}"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51A257D2-10C5-47A2-A1B1-EB1B41C6D54D}" type="datetimeFigureOut">
              <a:rPr lang="tr-TR"/>
              <a:pPr>
                <a:defRPr/>
              </a:pPr>
              <a:t>12.06.2018</a:t>
            </a:fld>
            <a:endParaRPr lang="tr-TR"/>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2E956A60-B0B3-4A50-AACC-C663FF33CACC}"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lvl1pPr>
              <a:defRPr/>
            </a:lvl1pPr>
          </a:lstStyle>
          <a:p>
            <a:pPr>
              <a:defRPr/>
            </a:pPr>
            <a:fld id="{5E14A4EF-3089-41CB-910C-CAFD3C568E27}" type="datetimeFigureOut">
              <a:rPr lang="tr-TR"/>
              <a:pPr>
                <a:defRPr/>
              </a:pPr>
              <a:t>12.06.2018</a:t>
            </a:fld>
            <a:endParaRPr lang="tr-TR"/>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B3F52E29-1B22-48AF-AA45-FDCD1F0BDA35}"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3"/>
          <p:cNvSpPr>
            <a:spLocks noGrp="1"/>
          </p:cNvSpPr>
          <p:nvPr>
            <p:ph type="dt" sz="half" idx="10"/>
          </p:nvPr>
        </p:nvSpPr>
        <p:spPr/>
        <p:txBody>
          <a:bodyPr/>
          <a:lstStyle>
            <a:lvl1pPr>
              <a:defRPr/>
            </a:lvl1pPr>
          </a:lstStyle>
          <a:p>
            <a:pPr>
              <a:defRPr/>
            </a:pPr>
            <a:fld id="{46BF6024-EE63-4AA3-9E65-C1C1A3ED5D94}" type="datetimeFigureOut">
              <a:rPr lang="tr-TR"/>
              <a:pPr>
                <a:defRPr/>
              </a:pPr>
              <a:t>12.06.2018</a:t>
            </a:fld>
            <a:endParaRPr lang="tr-TR"/>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24D567DE-33C2-4AD5-BF2C-8AF556A22AF6}"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3"/>
          <p:cNvSpPr>
            <a:spLocks noGrp="1"/>
          </p:cNvSpPr>
          <p:nvPr>
            <p:ph type="dt" sz="half" idx="10"/>
          </p:nvPr>
        </p:nvSpPr>
        <p:spPr/>
        <p:txBody>
          <a:bodyPr/>
          <a:lstStyle>
            <a:lvl1pPr>
              <a:defRPr/>
            </a:lvl1pPr>
          </a:lstStyle>
          <a:p>
            <a:pPr>
              <a:defRPr/>
            </a:pPr>
            <a:fld id="{8300EA25-238C-41A9-B063-152A1DEBC0E1}" type="datetimeFigureOut">
              <a:rPr lang="tr-TR"/>
              <a:pPr>
                <a:defRPr/>
              </a:pPr>
              <a:t>12.06.2018</a:t>
            </a:fld>
            <a:endParaRPr lang="tr-TR"/>
          </a:p>
        </p:txBody>
      </p:sp>
      <p:sp>
        <p:nvSpPr>
          <p:cNvPr id="8" name="Altbilgi Yer Tutucusu 4"/>
          <p:cNvSpPr>
            <a:spLocks noGrp="1"/>
          </p:cNvSpPr>
          <p:nvPr>
            <p:ph type="ftr" sz="quarter" idx="11"/>
          </p:nvPr>
        </p:nvSpPr>
        <p:spPr/>
        <p:txBody>
          <a:bodyPr/>
          <a:lstStyle>
            <a:lvl1pPr>
              <a:defRPr/>
            </a:lvl1pPr>
          </a:lstStyle>
          <a:p>
            <a:pPr>
              <a:defRPr/>
            </a:pPr>
            <a:endParaRPr lang="tr-TR"/>
          </a:p>
        </p:txBody>
      </p:sp>
      <p:sp>
        <p:nvSpPr>
          <p:cNvPr id="9" name="Slayt Numarası Yer Tutucusu 5"/>
          <p:cNvSpPr>
            <a:spLocks noGrp="1"/>
          </p:cNvSpPr>
          <p:nvPr>
            <p:ph type="sldNum" sz="quarter" idx="12"/>
          </p:nvPr>
        </p:nvSpPr>
        <p:spPr/>
        <p:txBody>
          <a:bodyPr/>
          <a:lstStyle>
            <a:lvl1pPr>
              <a:defRPr/>
            </a:lvl1pPr>
          </a:lstStyle>
          <a:p>
            <a:pPr>
              <a:defRPr/>
            </a:pPr>
            <a:fld id="{AA769A28-309C-496D-922D-E8DC660A66C6}"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3"/>
          <p:cNvSpPr>
            <a:spLocks noGrp="1"/>
          </p:cNvSpPr>
          <p:nvPr>
            <p:ph type="dt" sz="half" idx="10"/>
          </p:nvPr>
        </p:nvSpPr>
        <p:spPr/>
        <p:txBody>
          <a:bodyPr/>
          <a:lstStyle>
            <a:lvl1pPr>
              <a:defRPr/>
            </a:lvl1pPr>
          </a:lstStyle>
          <a:p>
            <a:pPr>
              <a:defRPr/>
            </a:pPr>
            <a:fld id="{49D968DD-B5F8-482E-9E9E-A3CA95FA20CF}" type="datetimeFigureOut">
              <a:rPr lang="tr-TR"/>
              <a:pPr>
                <a:defRPr/>
              </a:pPr>
              <a:t>12.06.2018</a:t>
            </a:fld>
            <a:endParaRPr lang="tr-TR"/>
          </a:p>
        </p:txBody>
      </p:sp>
      <p:sp>
        <p:nvSpPr>
          <p:cNvPr id="4" name="Altbilgi Yer Tutucusu 4"/>
          <p:cNvSpPr>
            <a:spLocks noGrp="1"/>
          </p:cNvSpPr>
          <p:nvPr>
            <p:ph type="ftr" sz="quarter" idx="11"/>
          </p:nvPr>
        </p:nvSpPr>
        <p:spPr/>
        <p:txBody>
          <a:bodyPr/>
          <a:lstStyle>
            <a:lvl1pPr>
              <a:defRPr/>
            </a:lvl1pPr>
          </a:lstStyle>
          <a:p>
            <a:pPr>
              <a:defRPr/>
            </a:pPr>
            <a:endParaRPr lang="tr-TR"/>
          </a:p>
        </p:txBody>
      </p:sp>
      <p:sp>
        <p:nvSpPr>
          <p:cNvPr id="5" name="Slayt Numarası Yer Tutucusu 5"/>
          <p:cNvSpPr>
            <a:spLocks noGrp="1"/>
          </p:cNvSpPr>
          <p:nvPr>
            <p:ph type="sldNum" sz="quarter" idx="12"/>
          </p:nvPr>
        </p:nvSpPr>
        <p:spPr/>
        <p:txBody>
          <a:bodyPr/>
          <a:lstStyle>
            <a:lvl1pPr>
              <a:defRPr/>
            </a:lvl1pPr>
          </a:lstStyle>
          <a:p>
            <a:pPr>
              <a:defRPr/>
            </a:pPr>
            <a:fld id="{273E342D-97AE-48D8-B04C-8442BCA3D366}"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3"/>
          <p:cNvSpPr>
            <a:spLocks noGrp="1"/>
          </p:cNvSpPr>
          <p:nvPr>
            <p:ph type="dt" sz="half" idx="10"/>
          </p:nvPr>
        </p:nvSpPr>
        <p:spPr/>
        <p:txBody>
          <a:bodyPr/>
          <a:lstStyle>
            <a:lvl1pPr>
              <a:defRPr/>
            </a:lvl1pPr>
          </a:lstStyle>
          <a:p>
            <a:pPr>
              <a:defRPr/>
            </a:pPr>
            <a:fld id="{8A3FBA9C-4FC9-4C23-AA54-D1C32248B2FC}" type="datetimeFigureOut">
              <a:rPr lang="tr-TR"/>
              <a:pPr>
                <a:defRPr/>
              </a:pPr>
              <a:t>12.06.2018</a:t>
            </a:fld>
            <a:endParaRPr lang="tr-TR"/>
          </a:p>
        </p:txBody>
      </p:sp>
      <p:sp>
        <p:nvSpPr>
          <p:cNvPr id="3" name="Altbilgi Yer Tutucusu 4"/>
          <p:cNvSpPr>
            <a:spLocks noGrp="1"/>
          </p:cNvSpPr>
          <p:nvPr>
            <p:ph type="ftr" sz="quarter" idx="11"/>
          </p:nvPr>
        </p:nvSpPr>
        <p:spPr/>
        <p:txBody>
          <a:bodyPr/>
          <a:lstStyle>
            <a:lvl1pPr>
              <a:defRPr/>
            </a:lvl1pPr>
          </a:lstStyle>
          <a:p>
            <a:pPr>
              <a:defRPr/>
            </a:pPr>
            <a:endParaRPr lang="tr-TR"/>
          </a:p>
        </p:txBody>
      </p:sp>
      <p:sp>
        <p:nvSpPr>
          <p:cNvPr id="4" name="Slayt Numarası Yer Tutucusu 5"/>
          <p:cNvSpPr>
            <a:spLocks noGrp="1"/>
          </p:cNvSpPr>
          <p:nvPr>
            <p:ph type="sldNum" sz="quarter" idx="12"/>
          </p:nvPr>
        </p:nvSpPr>
        <p:spPr/>
        <p:txBody>
          <a:bodyPr/>
          <a:lstStyle>
            <a:lvl1pPr>
              <a:defRPr/>
            </a:lvl1pPr>
          </a:lstStyle>
          <a:p>
            <a:pPr>
              <a:defRPr/>
            </a:pPr>
            <a:fld id="{24F60470-E44C-492F-B7C1-1DAB185C0DC4}"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fld id="{1F49BA92-423D-4097-9799-E7FA07603D70}" type="datetimeFigureOut">
              <a:rPr lang="tr-TR"/>
              <a:pPr>
                <a:defRPr/>
              </a:pPr>
              <a:t>12.06.2018</a:t>
            </a:fld>
            <a:endParaRPr lang="tr-TR"/>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EF0F0CE1-DCE0-4621-A945-191FB24F1248}"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fld id="{9B0FC0D4-DF5D-4347-8C3D-219315F0DFF8}" type="datetimeFigureOut">
              <a:rPr lang="tr-TR"/>
              <a:pPr>
                <a:defRPr/>
              </a:pPr>
              <a:t>12.06.2018</a:t>
            </a:fld>
            <a:endParaRPr lang="tr-TR"/>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6A9EB8DE-6DCB-4AF7-B735-915490E1B0C0}"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4000">
              <a:schemeClr val="bg1">
                <a:tint val="80000"/>
                <a:satMod val="300000"/>
              </a:schemeClr>
            </a:gs>
            <a:gs pos="100000">
              <a:schemeClr val="bg1">
                <a:shade val="30000"/>
                <a:satMod val="20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26" name="Başlık Yer Tutucusu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Metin Yer Tutucusu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C2FE5B62-1A5E-44B3-B9FF-D91A21A78665}" type="datetimeFigureOut">
              <a:rPr lang="tr-TR"/>
              <a:pPr>
                <a:defRPr/>
              </a:pPr>
              <a:t>12.06.2018</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FA004A6F-1A77-48C4-A527-D4CD70CB5CDD}" type="slidenum">
              <a:rPr lang="tr-TR"/>
              <a:pPr>
                <a:defRPr/>
              </a:pPr>
              <a:t>‹#›</a:t>
            </a:fld>
            <a:endParaRPr lang="tr-TR"/>
          </a:p>
        </p:txBody>
      </p:sp>
    </p:spTree>
  </p:cSld>
  <p:clrMap bg1="dk1" tx1="lt1" bg2="dk2" tx2="lt2" accent1="accent1" accent2="accent2" accent3="accent3" accent4="accent4" accent5="accent5" accent6="accent6" hlink="hlink" folHlink="folHlink"/>
  <p:sldLayoutIdLst>
    <p:sldLayoutId id="2147483683" r:id="rId1"/>
    <p:sldLayoutId id="2147483682" r:id="rId2"/>
    <p:sldLayoutId id="2147483681" r:id="rId3"/>
    <p:sldLayoutId id="2147483680" r:id="rId4"/>
    <p:sldLayoutId id="2147483679" r:id="rId5"/>
    <p:sldLayoutId id="2147483678" r:id="rId6"/>
    <p:sldLayoutId id="2147483677" r:id="rId7"/>
    <p:sldLayoutId id="2147483676" r:id="rId8"/>
    <p:sldLayoutId id="2147483675" r:id="rId9"/>
    <p:sldLayoutId id="2147483674" r:id="rId10"/>
    <p:sldLayoutId id="2147483673"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Başlık 1"/>
          <p:cNvSpPr>
            <a:spLocks noGrp="1"/>
          </p:cNvSpPr>
          <p:nvPr>
            <p:ph type="ctrTitle"/>
          </p:nvPr>
        </p:nvSpPr>
        <p:spPr>
          <a:xfrm>
            <a:off x="1620838" y="333375"/>
            <a:ext cx="7991475" cy="1470025"/>
          </a:xfrm>
        </p:spPr>
        <p:txBody>
          <a:bodyPr/>
          <a:lstStyle/>
          <a:p>
            <a:r>
              <a:rPr lang="tr-TR" b="1" smtClean="0"/>
              <a:t>        Çocuk Davamız</a:t>
            </a:r>
            <a:r>
              <a:rPr lang="tr-TR" smtClean="0"/>
              <a:t> </a:t>
            </a:r>
          </a:p>
        </p:txBody>
      </p:sp>
      <p:sp>
        <p:nvSpPr>
          <p:cNvPr id="14338" name="Alt Başlık 2"/>
          <p:cNvSpPr>
            <a:spLocks noGrp="1"/>
          </p:cNvSpPr>
          <p:nvPr>
            <p:ph type="subTitle" idx="1"/>
          </p:nvPr>
        </p:nvSpPr>
        <p:spPr>
          <a:xfrm>
            <a:off x="3851275" y="3068638"/>
            <a:ext cx="4968875" cy="4464050"/>
          </a:xfrm>
        </p:spPr>
        <p:txBody>
          <a:bodyPr/>
          <a:lstStyle/>
          <a:p>
            <a:r>
              <a:rPr lang="tr-TR" sz="4400" u="sng" smtClean="0">
                <a:solidFill>
                  <a:schemeClr val="tx1"/>
                </a:solidFill>
              </a:rPr>
              <a:t>YAZAR:</a:t>
            </a:r>
          </a:p>
          <a:p>
            <a:r>
              <a:rPr lang="tr-TR" sz="4400" smtClean="0">
                <a:solidFill>
                  <a:schemeClr val="tx1"/>
                </a:solidFill>
              </a:rPr>
              <a:t>KAZIM KARABEKİR</a:t>
            </a:r>
          </a:p>
        </p:txBody>
      </p:sp>
      <p:pic>
        <p:nvPicPr>
          <p:cNvPr id="14341" name="Picture 5" descr="Çocuk Davamız"/>
          <p:cNvPicPr>
            <a:picLocks noChangeAspect="1" noChangeArrowheads="1"/>
          </p:cNvPicPr>
          <p:nvPr/>
        </p:nvPicPr>
        <p:blipFill>
          <a:blip r:embed="rId3"/>
          <a:srcRect/>
          <a:stretch>
            <a:fillRect/>
          </a:stretch>
        </p:blipFill>
        <p:spPr bwMode="auto">
          <a:xfrm>
            <a:off x="0" y="0"/>
            <a:ext cx="36068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Dikdörtgen 4"/>
          <p:cNvSpPr>
            <a:spLocks noChangeArrowheads="1"/>
          </p:cNvSpPr>
          <p:nvPr/>
        </p:nvSpPr>
        <p:spPr bwMode="auto">
          <a:xfrm>
            <a:off x="323850" y="260350"/>
            <a:ext cx="7632700" cy="6669088"/>
          </a:xfrm>
          <a:prstGeom prst="rect">
            <a:avLst/>
          </a:prstGeom>
          <a:noFill/>
          <a:ln w="9525">
            <a:noFill/>
            <a:miter lim="800000"/>
            <a:headEnd/>
            <a:tailEnd/>
          </a:ln>
        </p:spPr>
        <p:txBody>
          <a:bodyPr>
            <a:spAutoFit/>
          </a:bodyPr>
          <a:lstStyle/>
          <a:p>
            <a:pPr algn="ctr"/>
            <a:r>
              <a:rPr lang="tr-TR" sz="4800">
                <a:latin typeface="Calibri" pitchFamily="34" charset="0"/>
              </a:rPr>
              <a:t>KİTAPDAN KESİTLER</a:t>
            </a:r>
          </a:p>
          <a:p>
            <a:pPr algn="ctr"/>
            <a:r>
              <a:rPr lang="tr-TR" sz="4800">
                <a:latin typeface="Calibri" pitchFamily="34" charset="0"/>
              </a:rPr>
              <a:t>1</a:t>
            </a:r>
          </a:p>
          <a:p>
            <a:pPr algn="ctr"/>
            <a:endParaRPr lang="tr-TR" sz="4800">
              <a:latin typeface="Calibri" pitchFamily="34" charset="0"/>
            </a:endParaRPr>
          </a:p>
          <a:p>
            <a:pPr algn="ctr"/>
            <a:r>
              <a:rPr lang="tr-TR" sz="2400"/>
              <a:t>Cihan Harbinde muhtelif cephelerdeki yardımlarım daha geniş ölçüde oldu. Çünkü harp sahalarında çabuk ve büyük komuta mevkilerine geçmiştim. Her gittiğim yerde mektepleri dahi dolaşmak ve bakımsız çocuklara mümkün olan yardımı temin etmekten büyük haz duyuyordum. Suret-i umumiyede çocuk topluluğu mekteplerimizin sıhhi durumları ile ve hele iaşeleriyle yakından ilgilendiyordum. Yer yer vilayetlerin açtığı yetim yurtlarını ziyaretle yiyecek hususundaki eksikliklerine ordumdan yardım ettiriyordum. Diyarbakır, Tekirdağ, Erzurum yetim yurtlarını burada sayabilirim </a:t>
            </a:r>
            <a:r>
              <a:rPr lang="tr-TR" sz="2400">
                <a:latin typeface="Calibri" pitchFamily="34" charset="0"/>
              </a:rPr>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23012"/>
          </a:xfrm>
        </p:spPr>
        <p:txBody>
          <a:bodyPr>
            <a:normAutofit/>
          </a:bodyPr>
          <a:lstStyle/>
          <a:p>
            <a:r>
              <a:rPr lang="tr-TR" sz="2800" smtClean="0"/>
              <a:t>2</a:t>
            </a:r>
            <a:br>
              <a:rPr lang="tr-TR" sz="2800" smtClean="0"/>
            </a:br>
            <a:r>
              <a:rPr lang="tr-TR" sz="2800" smtClean="0"/>
              <a:t>Fakat asıl küçük yaşımdan beri idealim olan bir çocuklar kasabası kurmak ve burada bakımsız çocuklardan bakımlı bir çocuk ordusu teşkilini fiiliyat sahasına çıkarmaya ve kendimin de bu arada bir mürebbi ve muallim gibi çalışmaklığıma Mütareke'de Erzurum'da muvaffak oldum." "Çocuk Davası benim en zevkli bir uğraşma mevzuumdur. Bu davayı ele almış ve fiiliyatla bu davanın hal tarzını bulmuş olduğumdan ilgili zatlarla ve matbuatla temaslarımda ve hususi, resmi toplantılarda bu dava üzerinde durmuşumdur. Bu alanda yaptıklarım, yazdıklarım ve söylediklerim bir hayli yekûn tutar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Başlık 1"/>
          <p:cNvSpPr>
            <a:spLocks noGrp="1"/>
          </p:cNvSpPr>
          <p:nvPr>
            <p:ph type="title"/>
          </p:nvPr>
        </p:nvSpPr>
        <p:spPr>
          <a:xfrm>
            <a:off x="457200" y="274638"/>
            <a:ext cx="8229600" cy="6323012"/>
          </a:xfrm>
        </p:spPr>
        <p:txBody>
          <a:bodyPr/>
          <a:lstStyle/>
          <a:p>
            <a:r>
              <a:rPr lang="tr-TR" sz="3600" b="1" smtClean="0"/>
              <a:t>KİTAPTAN SÖZLER:</a:t>
            </a:r>
            <a:r>
              <a:rPr lang="tr-TR" sz="3600" smtClean="0"/>
              <a:t> </a:t>
            </a:r>
            <a:br>
              <a:rPr lang="tr-TR" sz="3600" smtClean="0"/>
            </a:br>
            <a:r>
              <a:rPr lang="tr-TR" sz="3600" smtClean="0"/>
              <a:t>1-Çocuk Bayramı! Ne hoş söz! Fakat mesut çocuklar için her gün bayram! Bakımsız çocuklar için ise bayram günü en büyük matem </a:t>
            </a:r>
            <a:br>
              <a:rPr lang="tr-TR" sz="3600" smtClean="0"/>
            </a:br>
            <a:r>
              <a:rPr lang="tr-TR" sz="3600" smtClean="0"/>
              <a:t>2-Türk'ün milli ruhu,mili seciyesi çok yüksektir.</a:t>
            </a:r>
            <a:br>
              <a:rPr lang="tr-TR" sz="3600" smtClean="0"/>
            </a:br>
            <a:r>
              <a:rPr lang="tr-TR" sz="3600" smtClean="0"/>
              <a:t>3-Bana gelince, kendi duygularımı, kendi yazılarımı, kendi çocuklarım saydığım o masum ağızlardan dinlemek tarife sığmaz bir bahtiyarlıktır</a:t>
            </a:r>
            <a:r>
              <a:rPr lang="tr-TR" sz="4000" smtClean="0"/>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Başlık 1"/>
          <p:cNvSpPr>
            <a:spLocks noGrp="1"/>
          </p:cNvSpPr>
          <p:nvPr>
            <p:ph type="title" idx="4294967295"/>
          </p:nvPr>
        </p:nvSpPr>
        <p:spPr>
          <a:xfrm>
            <a:off x="457200" y="274638"/>
            <a:ext cx="8229600" cy="6323012"/>
          </a:xfrm>
        </p:spPr>
        <p:txBody>
          <a:bodyPr/>
          <a:lstStyle/>
          <a:p>
            <a:r>
              <a:rPr lang="tr-TR" sz="2000" b="1" smtClean="0"/>
              <a:t>KİTAPTAN SÖZLER:</a:t>
            </a:r>
            <a:r>
              <a:rPr lang="tr-TR" sz="2000" smtClean="0"/>
              <a:t> </a:t>
            </a:r>
            <a:br>
              <a:rPr lang="tr-TR" sz="2000" smtClean="0"/>
            </a:br>
            <a:r>
              <a:rPr lang="tr-TR" sz="2000" smtClean="0"/>
              <a:t>3-Bu dünyada türlü haksızlıklar vardır. Haksızlıkların en gaddaranesi çocukların bakımsız kalmasıdır. En haksız ölümde yine bakımsız bir çocuğun ölümüdür.</a:t>
            </a:r>
            <a:br>
              <a:rPr lang="tr-TR" sz="2000" smtClean="0"/>
            </a:br>
            <a:r>
              <a:rPr lang="tr-TR" sz="2000" smtClean="0"/>
              <a:t>4-Şehit yavruları yer yer bakımsız çocuklar halinde ölüme mahkum idiler. İlk işe bunlardan başladım. Az zamanda bunlar halka bilgi ve terbiye öğretmeni oldular. Her sılaya gidişlerinde ve kimseleri olmayanların topluca seyahatlerinde.... </a:t>
            </a:r>
            <a:br>
              <a:rPr lang="tr-TR" sz="2000" smtClean="0"/>
            </a:br>
            <a:r>
              <a:rPr lang="tr-TR" sz="2000" smtClean="0"/>
              <a:t>5-Bizler şüheda yavrusuyuz,gerçi yetimiz</a:t>
            </a:r>
            <a:br>
              <a:rPr lang="tr-TR" sz="2000" smtClean="0"/>
            </a:br>
            <a:r>
              <a:rPr lang="tr-TR" sz="2000" smtClean="0"/>
              <a:t>Lakin ne garibiz,ne de huremata nedimiz</a:t>
            </a:r>
            <a:br>
              <a:rPr lang="tr-TR" sz="2000" smtClean="0"/>
            </a:br>
            <a:r>
              <a:rPr lang="tr-TR" sz="2000" smtClean="0"/>
              <a:t>Biz mazhar ve müstağrak-ı envai naimiz</a:t>
            </a:r>
            <a:br>
              <a:rPr lang="tr-TR" sz="2000" smtClean="0"/>
            </a:br>
            <a:r>
              <a:rPr lang="tr-TR" sz="2000" smtClean="0"/>
              <a:t>Zira bizi evlatlığa almış Paşamız var</a:t>
            </a:r>
            <a:br>
              <a:rPr lang="tr-TR" sz="2000" smtClean="0"/>
            </a:br>
            <a:r>
              <a:rPr lang="tr-TR" sz="2000" smtClean="0"/>
              <a:t>Kazım Paşa isminde büyük bir babamız var.</a:t>
            </a:r>
            <a:r>
              <a:rPr lang="tr-TR" sz="4000" smtClean="0"/>
              <a:t>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Başlık 1"/>
          <p:cNvSpPr>
            <a:spLocks noGrp="1"/>
          </p:cNvSpPr>
          <p:nvPr>
            <p:ph type="title" idx="4294967295"/>
          </p:nvPr>
        </p:nvSpPr>
        <p:spPr>
          <a:xfrm>
            <a:off x="457200" y="274638"/>
            <a:ext cx="8229600" cy="6323012"/>
          </a:xfrm>
        </p:spPr>
        <p:txBody>
          <a:bodyPr/>
          <a:lstStyle/>
          <a:p>
            <a:r>
              <a:rPr lang="tr-TR" sz="2800" b="1" smtClean="0"/>
              <a:t>KİTAPTAN SÖZLER:</a:t>
            </a:r>
            <a:r>
              <a:rPr lang="tr-TR" sz="2800" smtClean="0"/>
              <a:t> </a:t>
            </a:r>
            <a:br>
              <a:rPr lang="tr-TR" sz="2800" smtClean="0"/>
            </a:br>
            <a:r>
              <a:rPr lang="tr-TR" sz="2800" smtClean="0"/>
              <a:t>6- Bir milletin aile kuvvet ve kudreti, aile salabeti tamamıyla her çocuğun ideal isteyen ruhunda yer tutmalıdır. Para ve şehvet hırsı ile vicdanlarda pis bir ejderin hakim olduğuna mütarekede biz de şahit olduk. Bütün milletler bundan yıkılıyor.</a:t>
            </a:r>
            <a:br>
              <a:rPr lang="tr-TR" sz="2800" smtClean="0"/>
            </a:br>
            <a:r>
              <a:rPr lang="tr-TR" sz="2800" smtClean="0"/>
              <a:t>7-Mekteplerimizi ıslah etmek ve hakiki hayat yolunda yükseltmek için ilk iş tedris usullerinin müterakki memleketlerdeki gibi temin edecek eserleri her mektebe göndermek ve bu esaslar dahilinde tatbikini istemektir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249987"/>
          </a:xfrm>
        </p:spPr>
        <p:txBody>
          <a:bodyPr>
            <a:normAutofit/>
          </a:bodyPr>
          <a:lstStyle/>
          <a:p>
            <a:r>
              <a:rPr lang="tr-TR" sz="2400" smtClean="0"/>
              <a:t/>
            </a:r>
            <a:br>
              <a:rPr lang="tr-TR" sz="2400" smtClean="0"/>
            </a:br>
            <a:r>
              <a:rPr lang="tr-TR" sz="2400" smtClean="0"/>
              <a:t>YORUMLAR</a:t>
            </a:r>
            <a:br>
              <a:rPr lang="tr-TR" sz="2400" smtClean="0"/>
            </a:br>
            <a:r>
              <a:rPr lang="tr-TR" sz="2400" smtClean="0"/>
              <a:t/>
            </a:r>
            <a:br>
              <a:rPr lang="tr-TR" sz="2400" smtClean="0"/>
            </a:br>
            <a:r>
              <a:rPr lang="tr-TR" sz="2400" smtClean="0"/>
              <a:t/>
            </a:r>
            <a:br>
              <a:rPr lang="tr-TR" sz="2400" smtClean="0"/>
            </a:br>
            <a:r>
              <a:rPr lang="tr-TR" sz="2400" smtClean="0"/>
              <a:t>1-Duygusallığı uç boyutlarda yaşatan bir kitap. Savaş döneminde yetim kalan şehit çocuklarını toplayıp okullar açmak onları eğitmenin konu edindiği bir kitap. Yabancı gözetmenlerin gelip ilham aldığı bu okulların nasıl kurulduğu,hangi süzgeçten geçtiğini anlatan bir kitap. </a:t>
            </a:r>
            <a:br>
              <a:rPr lang="tr-TR" sz="2400" smtClean="0"/>
            </a:br>
            <a:r>
              <a:rPr lang="tr-TR" sz="2400" smtClean="0"/>
              <a:t>2-Her eğitimcinin okuması gereken bir kitap bu eserde kazım karabekiri sadece asker olarak değil kusursuz bir eğitimci olarak görüyoruz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249987"/>
          </a:xfrm>
        </p:spPr>
        <p:txBody>
          <a:bodyPr>
            <a:normAutofit/>
          </a:bodyPr>
          <a:lstStyle/>
          <a:p>
            <a:r>
              <a:rPr lang="tr-TR" sz="3600" smtClean="0"/>
              <a:t>3-Çocuk Davamız, Kâzım Karabekir'in çocuk, aile ve eğitim hakkındaki görüşlerini yansıtır. Birinci Dünya Savaşı sonrası Anadolu'da sefalet içindeki kimsesiz çocuklar için oluşturduğu kurumları ve onların eğitimine verdiği önemi gösterir. Bu kitap içindeki birçok mektup ve gazete haberleriyle içinde yaşadığımız coğrafyanın toplumsal yapısı hakkında bir belgesel niteliğindedir.</a:t>
            </a:r>
            <a:br>
              <a:rPr lang="tr-TR" sz="3600" smtClean="0"/>
            </a:br>
            <a:r>
              <a:rPr lang="tr-TR" sz="3600" smtClean="0"/>
              <a:t/>
            </a:r>
            <a:br>
              <a:rPr lang="tr-TR" sz="3600" smtClean="0"/>
            </a:br>
            <a:endParaRPr lang="tr-TR" sz="360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922338"/>
            <a:ext cx="8229600" cy="6394450"/>
          </a:xfrm>
        </p:spPr>
        <p:txBody>
          <a:bodyPr>
            <a:normAutofit/>
          </a:bodyPr>
          <a:lstStyle/>
          <a:p>
            <a:r>
              <a:rPr lang="tr-TR" smtClean="0"/>
              <a:t>Çocuk davamız nüfus davamızdır</a:t>
            </a:r>
            <a:br>
              <a:rPr lang="tr-TR" smtClean="0"/>
            </a:br>
            <a:r>
              <a:rPr lang="tr-TR" smtClean="0"/>
              <a:t>Çocuk davamız medeniyet davamızdır.</a:t>
            </a:r>
            <a:br>
              <a:rPr lang="tr-TR" smtClean="0"/>
            </a:br>
            <a:r>
              <a:rPr lang="tr-TR" smtClean="0"/>
              <a:t>Ve nihayet çocuk davamız Türklük davamızdır.</a:t>
            </a:r>
          </a:p>
        </p:txBody>
      </p:sp>
      <p:pic>
        <p:nvPicPr>
          <p:cNvPr id="33795" name="Picture 3" descr="Musa_Kâzım_Karabekir"/>
          <p:cNvPicPr>
            <a:picLocks noChangeAspect="1" noChangeArrowheads="1"/>
          </p:cNvPicPr>
          <p:nvPr/>
        </p:nvPicPr>
        <p:blipFill>
          <a:blip r:embed="rId2"/>
          <a:srcRect/>
          <a:stretch>
            <a:fillRect/>
          </a:stretch>
        </p:blipFill>
        <p:spPr bwMode="auto">
          <a:xfrm>
            <a:off x="0" y="0"/>
            <a:ext cx="1863725" cy="2492375"/>
          </a:xfrm>
          <a:prstGeom prst="rect">
            <a:avLst/>
          </a:prstGeom>
          <a:noFill/>
        </p:spPr>
      </p:pic>
      <p:pic>
        <p:nvPicPr>
          <p:cNvPr id="33796" name="Picture 4" descr="Çocuk Davamız"/>
          <p:cNvPicPr>
            <a:picLocks noChangeAspect="1" noChangeArrowheads="1"/>
          </p:cNvPicPr>
          <p:nvPr/>
        </p:nvPicPr>
        <p:blipFill>
          <a:blip r:embed="rId3"/>
          <a:srcRect/>
          <a:stretch>
            <a:fillRect/>
          </a:stretch>
        </p:blipFill>
        <p:spPr bwMode="auto">
          <a:xfrm>
            <a:off x="7373938" y="0"/>
            <a:ext cx="1770062" cy="26368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539750" y="1125538"/>
            <a:ext cx="8229600" cy="1143000"/>
          </a:xfrm>
        </p:spPr>
        <p:txBody>
          <a:bodyPr/>
          <a:lstStyle/>
          <a:p>
            <a:r>
              <a:rPr lang="tr-TR" sz="4000" smtClean="0"/>
              <a:t>HAZIRLAYAN</a:t>
            </a:r>
            <a:br>
              <a:rPr lang="tr-TR" sz="4000" smtClean="0"/>
            </a:br>
            <a:r>
              <a:rPr lang="tr-TR" sz="4000" smtClean="0"/>
              <a:t/>
            </a:r>
            <a:br>
              <a:rPr lang="tr-TR" sz="4000" smtClean="0"/>
            </a:br>
            <a:r>
              <a:rPr lang="tr-TR" sz="4000" smtClean="0"/>
              <a:t/>
            </a:r>
            <a:br>
              <a:rPr lang="tr-TR" sz="4000" smtClean="0"/>
            </a:br>
            <a:endParaRPr lang="tr-TR" sz="4000" smtClean="0"/>
          </a:p>
        </p:txBody>
      </p:sp>
      <p:sp>
        <p:nvSpPr>
          <p:cNvPr id="43011" name="Rectangle 3"/>
          <p:cNvSpPr>
            <a:spLocks noGrp="1"/>
          </p:cNvSpPr>
          <p:nvPr>
            <p:ph type="body" idx="1"/>
          </p:nvPr>
        </p:nvSpPr>
        <p:spPr>
          <a:xfrm>
            <a:off x="611188" y="5949950"/>
            <a:ext cx="8229600" cy="4525963"/>
          </a:xfrm>
        </p:spPr>
        <p:txBody>
          <a:bodyPr/>
          <a:lstStyle/>
          <a:p>
            <a:pPr algn="ctr"/>
            <a:r>
              <a:rPr lang="tr-TR" smtClean="0"/>
              <a:t>EKREM CENGİZ AKDENİZ</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9" name="Picture 5" descr="Çocuk Davamız"/>
          <p:cNvPicPr>
            <a:picLocks noChangeAspect="1" noChangeArrowheads="1"/>
          </p:cNvPicPr>
          <p:nvPr/>
        </p:nvPicPr>
        <p:blipFill>
          <a:blip r:embed="rId2"/>
          <a:srcRect/>
          <a:stretch>
            <a:fillRect/>
          </a:stretch>
        </p:blipFill>
        <p:spPr bwMode="auto">
          <a:xfrm>
            <a:off x="5795963" y="1268413"/>
            <a:ext cx="3162300" cy="4711700"/>
          </a:xfrm>
          <a:prstGeom prst="rect">
            <a:avLst/>
          </a:prstGeom>
          <a:noFill/>
          <a:ln w="9525">
            <a:noFill/>
            <a:miter lim="800000"/>
            <a:headEnd/>
            <a:tailEnd/>
          </a:ln>
        </p:spPr>
      </p:pic>
      <p:sp>
        <p:nvSpPr>
          <p:cNvPr id="16390" name="Text Box 6"/>
          <p:cNvSpPr txBox="1">
            <a:spLocks noChangeArrowheads="1"/>
          </p:cNvSpPr>
          <p:nvPr/>
        </p:nvSpPr>
        <p:spPr bwMode="auto">
          <a:xfrm>
            <a:off x="684213" y="692150"/>
            <a:ext cx="4319587" cy="5310188"/>
          </a:xfrm>
          <a:prstGeom prst="rect">
            <a:avLst/>
          </a:prstGeom>
          <a:noFill/>
          <a:ln w="9525">
            <a:noFill/>
            <a:miter lim="800000"/>
            <a:headEnd/>
            <a:tailEnd/>
          </a:ln>
          <a:effectLst/>
        </p:spPr>
        <p:txBody>
          <a:bodyPr>
            <a:spAutoFit/>
          </a:bodyPr>
          <a:lstStyle/>
          <a:p>
            <a:pPr algn="ctr"/>
            <a:r>
              <a:rPr lang="tr-TR" b="1"/>
              <a:t>ÇOCUK DAVAMIZ</a:t>
            </a:r>
          </a:p>
          <a:p>
            <a:pPr algn="ctr"/>
            <a:endParaRPr lang="tr-TR" b="1"/>
          </a:p>
          <a:p>
            <a:pPr algn="ctr"/>
            <a:r>
              <a:rPr lang="tr-TR" b="1"/>
              <a:t>Yazar : Kazım KARABEKİR</a:t>
            </a:r>
          </a:p>
          <a:p>
            <a:pPr algn="ctr"/>
            <a:endParaRPr lang="tr-TR" b="1"/>
          </a:p>
          <a:p>
            <a:pPr algn="ctr"/>
            <a:r>
              <a:rPr lang="tr-TR" b="1"/>
              <a:t>Sayfa Sayısı: </a:t>
            </a:r>
            <a:r>
              <a:rPr lang="tr-TR"/>
              <a:t>464</a:t>
            </a:r>
            <a:br>
              <a:rPr lang="tr-TR"/>
            </a:br>
            <a:r>
              <a:rPr lang="tr-TR"/>
              <a:t/>
            </a:r>
            <a:br>
              <a:rPr lang="tr-TR"/>
            </a:br>
            <a:r>
              <a:rPr lang="tr-TR" b="1"/>
              <a:t>Baskı Yılı: </a:t>
            </a:r>
            <a:r>
              <a:rPr lang="tr-TR"/>
              <a:t>2015</a:t>
            </a:r>
            <a:br>
              <a:rPr lang="tr-TR"/>
            </a:br>
            <a:r>
              <a:rPr lang="tr-TR"/>
              <a:t/>
            </a:r>
            <a:br>
              <a:rPr lang="tr-TR"/>
            </a:br>
            <a:r>
              <a:rPr lang="tr-TR"/>
              <a:t/>
            </a:r>
            <a:br>
              <a:rPr lang="tr-TR"/>
            </a:br>
            <a:r>
              <a:rPr lang="tr-TR" b="1"/>
              <a:t>Dili: </a:t>
            </a:r>
            <a:r>
              <a:rPr lang="tr-TR"/>
              <a:t>Türkçe</a:t>
            </a:r>
            <a:br>
              <a:rPr lang="tr-TR"/>
            </a:br>
            <a:r>
              <a:rPr lang="tr-TR" b="1"/>
              <a:t>Yayınevi: </a:t>
            </a:r>
            <a:r>
              <a:rPr lang="tr-TR"/>
              <a:t>Yapı Kredi Yayınları</a:t>
            </a:r>
          </a:p>
          <a:p>
            <a:pPr algn="ctr"/>
            <a:r>
              <a:rPr lang="tr-TR"/>
              <a:t/>
            </a:r>
            <a:br>
              <a:rPr lang="tr-TR"/>
            </a:br>
            <a:r>
              <a:rPr lang="tr-TR"/>
              <a:t>ISBN: 9789750833779</a:t>
            </a:r>
            <a:br>
              <a:rPr lang="tr-TR"/>
            </a:br>
            <a:r>
              <a:rPr lang="tr-TR"/>
              <a:t/>
            </a:r>
            <a:br>
              <a:rPr lang="tr-TR"/>
            </a:br>
            <a:endParaRPr lang="tr-TR" b="1"/>
          </a:p>
          <a:p>
            <a:pPr algn="ctr"/>
            <a:r>
              <a:rPr lang="tr-TR" b="1"/>
              <a:t>Editör :</a:t>
            </a:r>
            <a:r>
              <a:rPr lang="tr-TR"/>
              <a:t> Yücel Demirel</a:t>
            </a:r>
            <a:endParaRPr lang="tr-TR" b="1"/>
          </a:p>
          <a:p>
            <a:pPr algn="ctr"/>
            <a:r>
              <a:rPr lang="tr-TR" b="1"/>
              <a:t>İlk Baskı Yılı : </a:t>
            </a:r>
            <a:r>
              <a:rPr lang="tr-TR"/>
              <a:t>2015</a:t>
            </a:r>
            <a:endParaRPr lang="tr-TR" b="1"/>
          </a:p>
          <a:p>
            <a:pPr algn="ctr"/>
            <a:r>
              <a:rPr lang="tr-TR" b="1"/>
              <a:t>Sayfa Sayısı : </a:t>
            </a:r>
            <a:r>
              <a:rPr lang="tr-TR"/>
              <a:t>464</a:t>
            </a:r>
            <a:endParaRPr lang="tr-TR" b="1"/>
          </a:p>
          <a:p>
            <a:pPr algn="ctr"/>
            <a:r>
              <a:rPr lang="tr-TR" b="1"/>
              <a:t>Dil : </a:t>
            </a:r>
            <a:r>
              <a:rPr lang="tr-TR"/>
              <a:t>Türkçe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850" y="2205038"/>
            <a:ext cx="8229600" cy="1143000"/>
          </a:xfrm>
        </p:spPr>
        <p:txBody>
          <a:bodyPr>
            <a:normAutofit/>
          </a:bodyPr>
          <a:lstStyle/>
          <a:p>
            <a:r>
              <a:rPr lang="tr-TR" smtClean="0"/>
              <a:t>Kazım Karabekir Paşa'nın özellikle görev yaptığı Doğu vilayetlerinde bakımsız çocuklara yönelik yapmış olduğu çalışmaları ve raporlarını topladığı bu 2 ciltten oluşan eser günümüz idarecileri için iyi bir kaynak, tarih meraklıları için ise ibret verici bir çalışmadır.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750" y="2790825"/>
            <a:ext cx="8229600" cy="1143000"/>
          </a:xfrm>
        </p:spPr>
        <p:txBody>
          <a:bodyPr>
            <a:normAutofit/>
          </a:bodyPr>
          <a:lstStyle/>
          <a:p>
            <a:r>
              <a:rPr lang="tr-TR" smtClean="0"/>
              <a:t>Bakımsız çocuk milli tehlikedir. Çünkü her yıl maddi manevi bir sürü düşkün halk arasında kaynaşacak ve ordu saflarına karışacaktır. Demek milletin ve ordusunun keyfiyet bakımından kıymeti her yıl bir derece daha düşecektir.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Başlık 1"/>
          <p:cNvSpPr>
            <a:spLocks noGrp="1"/>
          </p:cNvSpPr>
          <p:nvPr>
            <p:ph type="title"/>
          </p:nvPr>
        </p:nvSpPr>
        <p:spPr>
          <a:xfrm>
            <a:off x="457200" y="274638"/>
            <a:ext cx="8229600" cy="6467475"/>
          </a:xfrm>
        </p:spPr>
        <p:txBody>
          <a:bodyPr/>
          <a:lstStyle/>
          <a:p>
            <a:r>
              <a:rPr lang="tr-TR" smtClean="0"/>
              <a:t>Vatanın geleceğinin sahipleri bugünün çocuklarıdır. Şu halde bakımsız çocukların bu vatana nasıl sahip olacakları bugünden düşünülecek bir meseledir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4" name="Başlık 1"/>
          <p:cNvSpPr>
            <a:spLocks/>
          </p:cNvSpPr>
          <p:nvPr/>
        </p:nvSpPr>
        <p:spPr bwMode="auto">
          <a:xfrm>
            <a:off x="457200" y="274638"/>
            <a:ext cx="8229600" cy="6467475"/>
          </a:xfrm>
          <a:prstGeom prst="rect">
            <a:avLst/>
          </a:prstGeom>
          <a:noFill/>
          <a:ln w="9525">
            <a:noFill/>
            <a:miter lim="800000"/>
            <a:headEnd/>
            <a:tailEnd/>
          </a:ln>
        </p:spPr>
        <p:txBody>
          <a:bodyPr anchor="ctr"/>
          <a:lstStyle/>
          <a:p>
            <a:pPr algn="ctr"/>
            <a:r>
              <a:rPr lang="tr-TR" sz="4400">
                <a:latin typeface="Calibri" pitchFamily="34" charset="0"/>
              </a:rPr>
              <a:t>Bazı kimselerden esefle duydum ve duymaktayım da: Madem ki bakmıyacaklar ne diye çocuk yapıyorlar. Ben de cevap veriyorum ki: Ailelerin vatan borçları, fakir de olsalar, mümkün olduğu kadar çok çocuk yapmalarıdır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107112"/>
          </a:xfrm>
        </p:spPr>
        <p:txBody>
          <a:bodyPr>
            <a:normAutofit/>
          </a:bodyPr>
          <a:lstStyle/>
          <a:p>
            <a:r>
              <a:rPr lang="tr-TR" sz="4800" smtClean="0"/>
              <a:t>Kazım Karabekir'in sadece bir asker olmadığını, aynı zamanda hayata çok geniş bir çerçeveden bakan siyaset adamı olduğunu da anlamak için okunması gereken bir eser.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288" y="2933700"/>
            <a:ext cx="8229600" cy="1143000"/>
          </a:xfrm>
        </p:spPr>
        <p:txBody>
          <a:bodyPr>
            <a:normAutofit/>
          </a:bodyPr>
          <a:lstStyle/>
          <a:p>
            <a:r>
              <a:rPr lang="tr-TR" sz="3600" smtClean="0"/>
              <a:t>Erzurum'da, Erzincan'da savaşın içinde olduğu dönemde bile aldığı şehirlere Türk Bayrağını diktikten sonra hemen yoksul çocukları ve yetimleri ülkemize kazandırmak için zor anlarında bile mutlaka o şehirlerde yerel olarak mesleki eğitim okullerı, liseler açarak ülkemizin geleceği için uzun vadeli planlarını her daim uygulayan, entellektüel bir bakış açısıyla şehirleri ve insanları planlayan yönünü görmek için mutlaka okunması gereken bir kitap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Başlık 1"/>
          <p:cNvSpPr>
            <a:spLocks noGrp="1"/>
          </p:cNvSpPr>
          <p:nvPr>
            <p:ph type="title"/>
          </p:nvPr>
        </p:nvSpPr>
        <p:spPr>
          <a:xfrm>
            <a:off x="457200" y="274638"/>
            <a:ext cx="8229600" cy="6249987"/>
          </a:xfrm>
        </p:spPr>
        <p:txBody>
          <a:bodyPr/>
          <a:lstStyle/>
          <a:p>
            <a:r>
              <a:rPr lang="tr-TR" sz="4000" smtClean="0"/>
              <a:t>Sadece Kurtuluş Savaşı dönemindeki savaşların bir kahramanı değil aynı zamanda bir ülkenin kuruluşu ve geleceği hakkında derin düşünceler ve planlara sahip birisidir Kazım Karabekir. Zorunlu eğitimden mezun olmadan her Türk gencinin mutlaka okuması gereken nadide eserlerden birisi...</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Curtain Call</Template>
  <TotalTime>63</TotalTime>
  <Words>747</Words>
  <Application>Microsoft Office PowerPoint</Application>
  <PresentationFormat>Ekran Gösterisi (4:3)</PresentationFormat>
  <Paragraphs>41</Paragraphs>
  <Slides>18</Slides>
  <Notes>4</Notes>
  <HiddenSlides>0</HiddenSlides>
  <MMClips>0</MMClips>
  <ScaleCrop>false</ScaleCrop>
  <HeadingPairs>
    <vt:vector size="6" baseType="variant">
      <vt:variant>
        <vt:lpstr>Kullanılan Yazı Tipleri</vt:lpstr>
      </vt:variant>
      <vt:variant>
        <vt:i4>2</vt:i4>
      </vt:variant>
      <vt:variant>
        <vt:lpstr>Tasarım Şablonu</vt:lpstr>
      </vt:variant>
      <vt:variant>
        <vt:i4>1</vt:i4>
      </vt:variant>
      <vt:variant>
        <vt:lpstr>Slayt Başlıkları</vt:lpstr>
      </vt:variant>
      <vt:variant>
        <vt:i4>18</vt:i4>
      </vt:variant>
    </vt:vector>
  </HeadingPairs>
  <TitlesOfParts>
    <vt:vector size="21" baseType="lpstr">
      <vt:lpstr>Calibri</vt:lpstr>
      <vt:lpstr>Arial</vt:lpstr>
      <vt:lpstr>Ofis Teması</vt:lpstr>
      <vt:lpstr>        Çocuk Davamız </vt:lpstr>
      <vt:lpstr>Slayt 2</vt:lpstr>
      <vt:lpstr>Kazım Karabekir Paşa'nın özellikle görev yaptığı Doğu vilayetlerinde bakımsız çocuklara yönelik yapmış olduğu çalışmaları ve raporlarını topladığı bu 2 ciltten oluşan eser günümüz idarecileri için iyi bir kaynak, tarih meraklıları için ise ibret verici bir çalışmadır. </vt:lpstr>
      <vt:lpstr>Bakımsız çocuk milli tehlikedir. Çünkü her yıl maddi manevi bir sürü düşkün halk arasında kaynaşacak ve ordu saflarına karışacaktır. Demek milletin ve ordusunun keyfiyet bakımından kıymeti her yıl bir derece daha düşecektir. </vt:lpstr>
      <vt:lpstr>Vatanın geleceğinin sahipleri bugünün çocuklarıdır. Şu halde bakımsız çocukların bu vatana nasıl sahip olacakları bugünden düşünülecek bir meseledir </vt:lpstr>
      <vt:lpstr>Slayt 6</vt:lpstr>
      <vt:lpstr>Kazım Karabekir'in sadece bir asker olmadığını, aynı zamanda hayata çok geniş bir çerçeveden bakan siyaset adamı olduğunu da anlamak için okunması gereken bir eser. </vt:lpstr>
      <vt:lpstr>Erzurum'da, Erzincan'da savaşın içinde olduğu dönemde bile aldığı şehirlere Türk Bayrağını diktikten sonra hemen yoksul çocukları ve yetimleri ülkemize kazandırmak için zor anlarında bile mutlaka o şehirlerde yerel olarak mesleki eğitim okullerı, liseler açarak ülkemizin geleceği için uzun vadeli planlarını her daim uygulayan, entellektüel bir bakış açısıyla şehirleri ve insanları planlayan yönünü görmek için mutlaka okunması gereken bir kitap </vt:lpstr>
      <vt:lpstr>Sadece Kurtuluş Savaşı dönemindeki savaşların bir kahramanı değil aynı zamanda bir ülkenin kuruluşu ve geleceği hakkında derin düşünceler ve planlara sahip birisidir Kazım Karabekir. Zorunlu eğitimden mezun olmadan her Türk gencinin mutlaka okuması gereken nadide eserlerden birisi...</vt:lpstr>
      <vt:lpstr>Slayt 10</vt:lpstr>
      <vt:lpstr>2 Fakat asıl küçük yaşımdan beri idealim olan bir çocuklar kasabası kurmak ve burada bakımsız çocuklardan bakımlı bir çocuk ordusu teşkilini fiiliyat sahasına çıkarmaya ve kendimin de bu arada bir mürebbi ve muallim gibi çalışmaklığıma Mütareke'de Erzurum'da muvaffak oldum." "Çocuk Davası benim en zevkli bir uğraşma mevzuumdur. Bu davayı ele almış ve fiiliyatla bu davanın hal tarzını bulmuş olduğumdan ilgili zatlarla ve matbuatla temaslarımda ve hususi, resmi toplantılarda bu dava üzerinde durmuşumdur. Bu alanda yaptıklarım, yazdıklarım ve söylediklerim bir hayli yekûn tutar </vt:lpstr>
      <vt:lpstr>KİTAPTAN SÖZLER:  1-Çocuk Bayramı! Ne hoş söz! Fakat mesut çocuklar için her gün bayram! Bakımsız çocuklar için ise bayram günü en büyük matem  2-Türk'ün milli ruhu,mili seciyesi çok yüksektir. 3-Bana gelince, kendi duygularımı, kendi yazılarımı, kendi çocuklarım saydığım o masum ağızlardan dinlemek tarife sığmaz bir bahtiyarlıktır </vt:lpstr>
      <vt:lpstr>KİTAPTAN SÖZLER:  3-Bu dünyada türlü haksızlıklar vardır. Haksızlıkların en gaddaranesi çocukların bakımsız kalmasıdır. En haksız ölümde yine bakımsız bir çocuğun ölümüdür. 4-Şehit yavruları yer yer bakımsız çocuklar halinde ölüme mahkum idiler. İlk işe bunlardan başladım. Az zamanda bunlar halka bilgi ve terbiye öğretmeni oldular. Her sılaya gidişlerinde ve kimseleri olmayanların topluca seyahatlerinde....  5-Bizler şüheda yavrusuyuz,gerçi yetimiz Lakin ne garibiz,ne de huremata nedimiz Biz mazhar ve müstağrak-ı envai naimiz Zira bizi evlatlığa almış Paşamız var Kazım Paşa isminde büyük bir babamız var. </vt:lpstr>
      <vt:lpstr>KİTAPTAN SÖZLER:  6- Bir milletin aile kuvvet ve kudreti, aile salabeti tamamıyla her çocuğun ideal isteyen ruhunda yer tutmalıdır. Para ve şehvet hırsı ile vicdanlarda pis bir ejderin hakim olduğuna mütarekede biz de şahit olduk. Bütün milletler bundan yıkılıyor. 7-Mekteplerimizi ıslah etmek ve hakiki hayat yolunda yükseltmek için ilk iş tedris usullerinin müterakki memleketlerdeki gibi temin edecek eserleri her mektebe göndermek ve bu esaslar dahilinde tatbikini istemektir </vt:lpstr>
      <vt:lpstr> YORUMLAR   1-Duygusallığı uç boyutlarda yaşatan bir kitap. Savaş döneminde yetim kalan şehit çocuklarını toplayıp okullar açmak onları eğitmenin konu edindiği bir kitap. Yabancı gözetmenlerin gelip ilham aldığı bu okulların nasıl kurulduğu,hangi süzgeçten geçtiğini anlatan bir kitap.  2-Her eğitimcinin okuması gereken bir kitap bu eserde kazım karabekiri sadece asker olarak değil kusursuz bir eğitimci olarak görüyoruz </vt:lpstr>
      <vt:lpstr>3-Çocuk Davamız, Kâzım Karabekir'in çocuk, aile ve eğitim hakkındaki görüşlerini yansıtır. Birinci Dünya Savaşı sonrası Anadolu'da sefalet içindeki kimsesiz çocuklar için oluşturduğu kurumları ve onların eğitimine verdiği önemi gösterir. Bu kitap içindeki birçok mektup ve gazete haberleriyle içinde yaşadığımız coğrafyanın toplumsal yapısı hakkında bir belgesel niteliğindedir.  </vt:lpstr>
      <vt:lpstr>Çocuk davamız nüfus davamızdır Çocuk davamız medeniyet davamızdır. Ve nihayet çocuk davamız Türklük davamızdır.</vt:lpstr>
      <vt:lpstr>HAZIRLAYAN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EĞİTİCİ TOLSTOY</dc:title>
  <dc:creator>Asus</dc:creator>
  <cp:lastModifiedBy>XP</cp:lastModifiedBy>
  <cp:revision>6</cp:revision>
  <dcterms:created xsi:type="dcterms:W3CDTF">2018-06-11T17:55:57Z</dcterms:created>
  <dcterms:modified xsi:type="dcterms:W3CDTF">2018-06-12T09:03:49Z</dcterms:modified>
</cp:coreProperties>
</file>