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56" r:id="rId3"/>
    <p:sldId id="259" r:id="rId4"/>
    <p:sldId id="260" r:id="rId5"/>
    <p:sldId id="261" r:id="rId6"/>
    <p:sldId id="257" r:id="rId7"/>
    <p:sldId id="258" r:id="rId8"/>
    <p:sldId id="262" r:id="rId9"/>
    <p:sldId id="263" r:id="rId10"/>
    <p:sldId id="267" r:id="rId11"/>
    <p:sldId id="264" r:id="rId12"/>
    <p:sldId id="265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6979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0309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5652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2349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1030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0988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4093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0372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649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65439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8142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2EB65-7808-415D-9064-9F232A1E292E}" type="datetimeFigureOut">
              <a:rPr lang="tr-TR" smtClean="0"/>
              <a:t>21.09.2014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6D93F-AC88-436E-A113-31DB2F8E4A0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2462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tm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mp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mp"/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tm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mp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m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m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tmp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mp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mp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mp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mp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mp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tmp"/><Relationship Id="rId4" Type="http://schemas.openxmlformats.org/officeDocument/2006/relationships/image" Target="../media/image9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m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tmp"/><Relationship Id="rId4" Type="http://schemas.openxmlformats.org/officeDocument/2006/relationships/image" Target="../media/image20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!!!!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/>
              <a:t>"</a:t>
            </a:r>
            <a:r>
              <a:rPr lang="tr-TR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Bir maytap, ampulden daha parlak bir ışık verebilir </a:t>
            </a:r>
            <a:r>
              <a:rPr lang="tr-TR" b="1" dirty="0"/>
              <a:t>ama onu sokağınızı aydınlatmak için </a:t>
            </a:r>
            <a:r>
              <a:rPr lang="tr-TR" b="1" dirty="0" smtClean="0"/>
              <a:t>kullanamazsınız.</a:t>
            </a:r>
          </a:p>
          <a:p>
            <a:r>
              <a:rPr lang="tr-TR" b="1" dirty="0" smtClean="0"/>
              <a:t>Çünkü; </a:t>
            </a:r>
            <a:r>
              <a:rPr lang="tr-TR" b="1" dirty="0"/>
              <a:t>yeterince </a:t>
            </a:r>
            <a:r>
              <a:rPr lang="tr-TR" b="1" dirty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uzun süre yanmaz. </a:t>
            </a:r>
            <a:endParaRPr lang="tr-TR" b="1" dirty="0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 </a:t>
            </a:r>
            <a:r>
              <a:rPr lang="tr-TR" b="1" dirty="0" smtClean="0"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Başarı </a:t>
            </a:r>
            <a:r>
              <a:rPr lang="tr-TR" b="1" dirty="0"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için; </a:t>
            </a:r>
            <a:r>
              <a:rPr lang="tr-TR" b="1" u="sng" dirty="0"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kalıcılık</a:t>
            </a:r>
            <a:r>
              <a:rPr lang="tr-TR" b="1" dirty="0"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, parlaklıktan daha çok </a:t>
            </a:r>
            <a:r>
              <a:rPr lang="tr-TR" b="1" dirty="0" smtClean="0"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</a:t>
            </a:r>
          </a:p>
          <a:p>
            <a:pPr marL="0" indent="0">
              <a:buNone/>
            </a:pPr>
            <a:r>
              <a:rPr lang="tr-TR" b="1" dirty="0"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  gereklidir.</a:t>
            </a:r>
            <a:r>
              <a:rPr lang="tr-TR" dirty="0" smtClean="0"/>
              <a:t>			 </a:t>
            </a:r>
            <a:r>
              <a:rPr lang="tr-TR" dirty="0"/>
              <a:t>Richard </a:t>
            </a:r>
            <a:r>
              <a:rPr lang="tr-TR" dirty="0" smtClean="0"/>
              <a:t>Lloyd </a:t>
            </a:r>
            <a:r>
              <a:rPr lang="tr-TR" dirty="0" err="1"/>
              <a:t>Jones</a:t>
            </a:r>
            <a:r>
              <a:rPr lang="tr-TR" dirty="0"/>
              <a:t> </a:t>
            </a:r>
          </a:p>
          <a:p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826579"/>
            <a:ext cx="2448272" cy="1554749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826579"/>
            <a:ext cx="2160240" cy="1554749"/>
          </a:xfrm>
          <a:prstGeom prst="rect">
            <a:avLst/>
          </a:prstGeom>
        </p:spPr>
      </p:pic>
      <p:sp>
        <p:nvSpPr>
          <p:cNvPr id="6" name="Gülen Yüz 5"/>
          <p:cNvSpPr/>
          <p:nvPr/>
        </p:nvSpPr>
        <p:spPr>
          <a:xfrm>
            <a:off x="6203032" y="454580"/>
            <a:ext cx="914400" cy="914400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omut Düğmesi: Yardım 6">
            <a:hlinkClick r:id="" action="ppaction://noaction" highlightClick="1"/>
          </p:cNvPr>
          <p:cNvSpPr/>
          <p:nvPr/>
        </p:nvSpPr>
        <p:spPr>
          <a:xfrm>
            <a:off x="1242480" y="412664"/>
            <a:ext cx="1042416" cy="1042416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3719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endParaRPr lang="tr-TR" b="1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Tek hücreli canlılarda </a:t>
            </a:r>
            <a:r>
              <a:rPr lang="tr-TR" dirty="0" smtClean="0"/>
              <a:t>bütün yaşamsal olaylar bir hücre içinde gerçekleşirken;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çok hücreli canlılarda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hücreler arasında iş bölümü </a:t>
            </a:r>
            <a:r>
              <a:rPr lang="tr-TR" dirty="0" smtClean="0"/>
              <a:t>vardır.</a:t>
            </a: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78737"/>
            <a:ext cx="3689213" cy="1562318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025" y="3717032"/>
            <a:ext cx="3286584" cy="243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54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Hücreleri, </a:t>
            </a:r>
            <a:r>
              <a:rPr lang="tr-TR" sz="3200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çekirdek yapısına göre </a:t>
            </a:r>
            <a:r>
              <a:rPr lang="tr-TR" sz="3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 kısımda inceleriz:</a:t>
            </a:r>
            <a:endParaRPr lang="tr-TR" sz="3200" b="1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tr-TR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Prokaryot</a:t>
            </a:r>
            <a:r>
              <a:rPr lang="tr-TR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hücre</a:t>
            </a:r>
            <a:endParaRPr lang="tr-TR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r-TR" dirty="0" smtClean="0"/>
              <a:t>Zarla çevrili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çekirdeği olmayan, ribozom dışında </a:t>
            </a:r>
            <a:r>
              <a:rPr lang="tr-TR" b="1" dirty="0" err="1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organeli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bulunmayan </a:t>
            </a:r>
            <a:r>
              <a:rPr lang="tr-TR" dirty="0" smtClean="0"/>
              <a:t>hücrelerdir.</a:t>
            </a:r>
          </a:p>
          <a:p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Ör: Bakteriler, </a:t>
            </a:r>
            <a:r>
              <a:rPr lang="tr-TR" b="1" dirty="0" err="1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arkebakteriler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, </a:t>
            </a:r>
            <a:r>
              <a:rPr lang="tr-TR" b="1" dirty="0" err="1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siyanobakteriler</a:t>
            </a:r>
            <a:endParaRPr lang="tr-TR" b="1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tr-TR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Ökaryot</a:t>
            </a:r>
            <a:r>
              <a:rPr lang="tr-TR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hücre</a:t>
            </a:r>
            <a:endParaRPr lang="tr-TR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r>
              <a:rPr lang="tr-TR" dirty="0" smtClean="0"/>
              <a:t>Zarla çevrili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çekirdeği olan, ribozom dahil diğer </a:t>
            </a:r>
            <a:r>
              <a:rPr lang="tr-TR" b="1" dirty="0" err="1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organelleri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bulunan </a:t>
            </a:r>
            <a:r>
              <a:rPr lang="tr-TR" dirty="0" smtClean="0"/>
              <a:t>hücrelerdir.</a:t>
            </a:r>
          </a:p>
          <a:p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Ör: Amip, öglena, </a:t>
            </a:r>
            <a:r>
              <a:rPr lang="tr-TR" b="1" dirty="0" err="1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paramesyum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, bitki hücresi, hayvan hücresi</a:t>
            </a:r>
            <a:endParaRPr lang="tr-TR" b="1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869160"/>
            <a:ext cx="3276514" cy="1224136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4509120"/>
            <a:ext cx="1512168" cy="158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sz="32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!!! </a:t>
            </a:r>
            <a:r>
              <a:rPr lang="tr-TR" sz="3200" b="1" u="sng" dirty="0" smtClean="0">
                <a:solidFill>
                  <a:srgbClr val="C0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Her canlı hücrede </a:t>
            </a:r>
            <a:r>
              <a:rPr lang="tr-TR" sz="32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şu yapılar bulunur !!!</a:t>
            </a:r>
            <a:endParaRPr lang="tr-TR" sz="32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Dikey Kaydırma 3"/>
          <p:cNvSpPr/>
          <p:nvPr/>
        </p:nvSpPr>
        <p:spPr>
          <a:xfrm>
            <a:off x="2483768" y="1772816"/>
            <a:ext cx="3888432" cy="3960440"/>
          </a:xfrm>
          <a:prstGeom prst="verticalScrol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- HÜCRE ZARI</a:t>
            </a:r>
          </a:p>
          <a:p>
            <a:pPr algn="ctr"/>
            <a:r>
              <a:rPr lang="tr-TR" sz="3200" b="1" dirty="0" smtClean="0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- RİBOZOM</a:t>
            </a:r>
          </a:p>
          <a:p>
            <a:pPr algn="ctr"/>
            <a:r>
              <a:rPr lang="tr-TR" sz="3200" b="1" dirty="0" smtClean="0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- SİTOPLAZMA</a:t>
            </a:r>
          </a:p>
          <a:p>
            <a:pPr algn="ctr"/>
            <a:r>
              <a:rPr lang="tr-TR" sz="3200" b="1" dirty="0" smtClean="0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-NÜKLEİK ASİTLER</a:t>
            </a:r>
          </a:p>
          <a:p>
            <a:pPr algn="ctr"/>
            <a:r>
              <a:rPr lang="tr-TR" sz="3200" b="1" dirty="0" smtClean="0">
                <a:solidFill>
                  <a:schemeClr val="tx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(DNA ve RNA)</a:t>
            </a:r>
            <a:endParaRPr lang="tr-TR" sz="3200" b="1" dirty="0">
              <a:solidFill>
                <a:schemeClr val="tx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168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!!! </a:t>
            </a:r>
            <a:r>
              <a:rPr lang="tr-TR" b="1" dirty="0" smtClean="0">
                <a:solidFill>
                  <a:srgbClr val="C0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Her canlı hücrede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şu reaksiyonlar ortak olarak gerçekleşir !!!</a:t>
            </a:r>
            <a:endParaRPr lang="tr-TR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Dikey Kaydırma 3"/>
          <p:cNvSpPr/>
          <p:nvPr/>
        </p:nvSpPr>
        <p:spPr>
          <a:xfrm>
            <a:off x="467544" y="1628800"/>
            <a:ext cx="7992888" cy="4464496"/>
          </a:xfrm>
          <a:prstGeom prst="verticalScroll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ctr">
              <a:buFont typeface="Wingdings" pitchFamily="2" charset="2"/>
              <a:buChar char="Ø"/>
            </a:pPr>
            <a:r>
              <a:rPr lang="tr-TR" sz="3200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Ribozom </a:t>
            </a:r>
            <a:r>
              <a:rPr lang="tr-TR" sz="3200" b="1" dirty="0" err="1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organelinde</a:t>
            </a:r>
            <a:r>
              <a:rPr lang="tr-TR" sz="3200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protein sentezi</a:t>
            </a:r>
          </a:p>
          <a:p>
            <a:pPr marL="457200" indent="-457200" algn="ctr">
              <a:buFont typeface="Wingdings" pitchFamily="2" charset="2"/>
              <a:buChar char="Ø"/>
            </a:pPr>
            <a:r>
              <a:rPr lang="tr-TR" sz="3200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Enzim sentezi ve kullanımı</a:t>
            </a:r>
          </a:p>
          <a:p>
            <a:pPr marL="457200" indent="-457200" algn="ctr">
              <a:buFont typeface="Wingdings" pitchFamily="2" charset="2"/>
              <a:buChar char="Ø"/>
            </a:pPr>
            <a:r>
              <a:rPr lang="tr-TR" sz="3200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ATP üretim ve tüketimi</a:t>
            </a:r>
          </a:p>
          <a:p>
            <a:pPr marL="457200" indent="-457200" algn="ctr">
              <a:buFont typeface="Wingdings" pitchFamily="2" charset="2"/>
              <a:buChar char="Ø"/>
            </a:pPr>
            <a:r>
              <a:rPr lang="tr-TR" sz="3200" b="1" dirty="0" err="1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Glikoliz</a:t>
            </a:r>
            <a:endParaRPr lang="tr-TR" sz="3200" b="1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343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l"/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B) BESLENME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>
              <a:buFont typeface="Calibri" pitchFamily="34" charset="0"/>
              <a:buChar char="Ώ"/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Canlılar;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</a:t>
            </a:r>
            <a:r>
              <a:rPr lang="tr-TR" sz="2800" b="1" i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- </a:t>
            </a:r>
            <a:r>
              <a:rPr lang="tr-TR" sz="2800" b="1" i="1" dirty="0" smtClean="0">
                <a:solidFill>
                  <a:srgbClr val="C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Enerji ihtiyacının karşılanması,</a:t>
            </a:r>
          </a:p>
          <a:p>
            <a:pPr marL="0" indent="0">
              <a:buNone/>
            </a:pPr>
            <a:r>
              <a:rPr lang="tr-TR" sz="2800" b="1" i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- Yeni hücrelerin oluşması,</a:t>
            </a:r>
          </a:p>
          <a:p>
            <a:pPr marL="0" indent="0">
              <a:buNone/>
            </a:pPr>
            <a:r>
              <a:rPr lang="tr-TR" sz="2800" b="1" i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 - Yaşamsal faaliyetlerin gerçekleştirilmesi</a:t>
            </a:r>
          </a:p>
          <a:p>
            <a:pPr marL="0" indent="0">
              <a:buNone/>
            </a:pPr>
            <a:r>
              <a:rPr lang="tr-TR" sz="2800" b="1" i="1" dirty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sz="2800" b="1" i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     - Hücre yapısına katılacak maddelerin alınması için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</a:t>
            </a:r>
            <a:r>
              <a:rPr lang="tr-TR" b="1" dirty="0" smtClean="0"/>
              <a:t>beslenirler.</a:t>
            </a:r>
            <a:endParaRPr lang="tr-TR" b="1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932" y="4215827"/>
            <a:ext cx="3551939" cy="1904303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979" y="260648"/>
            <a:ext cx="4214892" cy="2016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29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r-TR" sz="2800" b="1" dirty="0" smtClean="0"/>
              <a:t>Bazı canlılar, besinlerini dış ortamdan hazır alırken, bazıları kendi besinlerini üretebilirler.</a:t>
            </a:r>
            <a:endParaRPr lang="tr-TR" sz="2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Ototrof (üretici) canlılar: </a:t>
            </a:r>
            <a:r>
              <a:rPr lang="tr-TR" b="1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Kendi besinini </a:t>
            </a:r>
            <a:r>
              <a:rPr lang="tr-TR" b="1" u="sng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kendisi üretebilen </a:t>
            </a:r>
            <a:r>
              <a:rPr lang="tr-TR" b="1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canlılardır.</a:t>
            </a:r>
          </a:p>
          <a:p>
            <a:pPr marL="0" indent="0">
              <a:buNone/>
            </a:pPr>
            <a:endParaRPr lang="tr-TR" b="1" dirty="0" smtClean="0"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Ör: Yeşil bitkiler, algler, öglena, bazı bakteriler</a:t>
            </a:r>
            <a:endParaRPr lang="tr-TR" b="1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827871"/>
            <a:ext cx="2390551" cy="185727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789040"/>
            <a:ext cx="2782923" cy="187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7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Heterotrof (tüketici) canlılar: </a:t>
            </a: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Kendi besinini üretemeyip dışardan </a:t>
            </a:r>
            <a:r>
              <a:rPr lang="tr-TR" b="1" u="sng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hazır olarak alan </a:t>
            </a: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canlılardır.</a:t>
            </a:r>
          </a:p>
          <a:p>
            <a:pPr>
              <a:buFont typeface="Wingdings" pitchFamily="2" charset="2"/>
              <a:buChar char="Ø"/>
            </a:pPr>
            <a:endParaRPr lang="tr-TR" b="1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Ör: Hayvanlar, </a:t>
            </a:r>
            <a:r>
              <a:rPr lang="tr-TR" b="1" dirty="0" err="1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öglena,amip</a:t>
            </a: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, mantarlar </a:t>
            </a:r>
            <a:endParaRPr lang="tr-TR" b="1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680" y="4353054"/>
            <a:ext cx="2854817" cy="1746373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337726"/>
            <a:ext cx="2905531" cy="1848108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16632"/>
            <a:ext cx="2209827" cy="149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25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Gülen Yüz 3"/>
          <p:cNvSpPr/>
          <p:nvPr/>
        </p:nvSpPr>
        <p:spPr>
          <a:xfrm>
            <a:off x="2123728" y="5013176"/>
            <a:ext cx="914400" cy="914400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Bulut Belirtme Çizgisi 5"/>
          <p:cNvSpPr/>
          <p:nvPr/>
        </p:nvSpPr>
        <p:spPr>
          <a:xfrm>
            <a:off x="1691680" y="188640"/>
            <a:ext cx="5904656" cy="4270176"/>
          </a:xfrm>
          <a:prstGeom prst="cloudCallou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! Tüm canlılar, </a:t>
            </a:r>
            <a:r>
              <a:rPr lang="tr-TR" sz="2400" b="1" dirty="0" smtClean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SU ve MİNERALLERİ </a:t>
            </a:r>
            <a:r>
              <a:rPr lang="tr-TR" sz="2400" b="1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yaşadıkları ortamdan alırlar.</a:t>
            </a:r>
          </a:p>
          <a:p>
            <a:pPr algn="ctr"/>
            <a:endParaRPr lang="tr-TR" sz="2400" b="1" dirty="0">
              <a:solidFill>
                <a:srgbClr val="00206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r>
              <a:rPr lang="tr-TR" sz="2400" b="1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Üretici canlılar, </a:t>
            </a:r>
            <a:r>
              <a:rPr lang="tr-TR" sz="2400" b="1" dirty="0" smtClean="0">
                <a:solidFill>
                  <a:srgbClr val="7030A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fotosentez ya da </a:t>
            </a:r>
            <a:r>
              <a:rPr lang="tr-TR" sz="2400" b="1" dirty="0" err="1" smtClean="0">
                <a:solidFill>
                  <a:srgbClr val="7030A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kemosentez</a:t>
            </a:r>
            <a:r>
              <a:rPr lang="tr-TR" sz="2400" b="1" dirty="0" smtClean="0">
                <a:solidFill>
                  <a:srgbClr val="7030A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sz="2400" b="1" dirty="0" smtClean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yaparak besin üretir.</a:t>
            </a:r>
            <a:endParaRPr lang="tr-TR" sz="2400" b="1" dirty="0">
              <a:solidFill>
                <a:srgbClr val="00206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048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C) SOLUNUM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tr-TR" dirty="0" smtClean="0"/>
              <a:t>Besin maddelerinin </a:t>
            </a:r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oksijenli ya da oksijensiz ortamda</a:t>
            </a:r>
            <a:r>
              <a:rPr lang="tr-TR" dirty="0" smtClean="0"/>
              <a:t> parçalanarak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enerji elde edilmesi</a:t>
            </a:r>
            <a:r>
              <a:rPr lang="tr-TR" dirty="0" smtClean="0"/>
              <a:t> olayıdır.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225599"/>
            <a:ext cx="7488832" cy="2577041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267641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Oksijenli </a:t>
            </a:r>
            <a:r>
              <a:rPr lang="tr-TR" sz="3200" b="1" dirty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ve oksijensiz solunum </a:t>
            </a:r>
            <a:r>
              <a:rPr lang="tr-TR" sz="3200" dirty="0"/>
              <a:t>olarak 2’ye ayrılır:</a:t>
            </a:r>
            <a:br>
              <a:rPr lang="tr-TR" sz="3200" dirty="0"/>
            </a:b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tr-TR" b="1" u="sng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OKSİJENLİ SOLUNUM</a:t>
            </a:r>
          </a:p>
          <a:p>
            <a:pPr>
              <a:buFontTx/>
              <a:buChar char="-"/>
            </a:pPr>
            <a:r>
              <a:rPr lang="tr-TR" dirty="0" smtClean="0"/>
              <a:t>Besin maddelerinin </a:t>
            </a:r>
            <a:r>
              <a:rPr lang="tr-TR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oksijenli ortamda </a:t>
            </a:r>
            <a:r>
              <a:rPr lang="tr-TR" dirty="0" smtClean="0"/>
              <a:t>parçalanmasıdır.</a:t>
            </a:r>
          </a:p>
          <a:p>
            <a:pPr>
              <a:buFontTx/>
              <a:buChar char="-"/>
            </a:pPr>
            <a:r>
              <a:rPr lang="tr-TR" dirty="0" smtClean="0"/>
              <a:t>Enerji verimi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yüksektir.</a:t>
            </a:r>
          </a:p>
          <a:p>
            <a:pPr>
              <a:buFontTx/>
              <a:buChar char="-"/>
            </a:pP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Hayvanlar, bitkiler </a:t>
            </a:r>
            <a:r>
              <a:rPr lang="tr-TR" dirty="0" err="1" smtClean="0"/>
              <a:t>vb</a:t>
            </a:r>
            <a:r>
              <a:rPr lang="tr-TR" dirty="0" smtClean="0"/>
              <a:t>… oksijenli solunum yaparlar.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b="1" u="sng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OKSİJENSİZ SOLUNUM</a:t>
            </a:r>
          </a:p>
          <a:p>
            <a:pPr>
              <a:buFontTx/>
              <a:buChar char="-"/>
            </a:pPr>
            <a:r>
              <a:rPr lang="tr-TR" dirty="0" smtClean="0"/>
              <a:t>Besin maddelerinin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oksijensiz ortamda </a:t>
            </a:r>
            <a:r>
              <a:rPr lang="tr-TR" dirty="0" smtClean="0"/>
              <a:t>parçalanması olayıdır.</a:t>
            </a:r>
          </a:p>
          <a:p>
            <a:pPr>
              <a:buFontTx/>
              <a:buChar char="-"/>
            </a:pPr>
            <a:r>
              <a:rPr lang="tr-TR" dirty="0" smtClean="0"/>
              <a:t>Enerji verimi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düşüktür.</a:t>
            </a:r>
          </a:p>
          <a:p>
            <a:pPr>
              <a:buFontTx/>
              <a:buChar char="-"/>
            </a:pP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Bira mayası, bazı bakteriler </a:t>
            </a:r>
            <a:r>
              <a:rPr lang="tr-TR" b="1" dirty="0" err="1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vb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… </a:t>
            </a:r>
            <a:r>
              <a:rPr lang="tr-TR" dirty="0" smtClean="0"/>
              <a:t>oksijensiz solunum yapar.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5009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823548"/>
            <a:ext cx="6336704" cy="5485772"/>
          </a:xfrm>
          <a:prstGeom prst="rect">
            <a:avLst/>
          </a:prstGeom>
          <a:ln w="38100">
            <a:solidFill>
              <a:srgbClr val="00206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39289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Yatay Kaydırma 3"/>
          <p:cNvSpPr/>
          <p:nvPr/>
        </p:nvSpPr>
        <p:spPr>
          <a:xfrm>
            <a:off x="1043608" y="764704"/>
            <a:ext cx="7200800" cy="4680520"/>
          </a:xfrm>
          <a:prstGeom prst="horizontalScrol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sz="2800" b="1" dirty="0" smtClean="0">
                <a:solidFill>
                  <a:schemeClr val="tx1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Metabolizma: </a:t>
            </a:r>
            <a:r>
              <a:rPr lang="tr-TR" sz="2800" b="1" dirty="0" smtClean="0">
                <a:solidFill>
                  <a:schemeClr val="tx1"/>
                </a:solidFill>
              </a:rPr>
              <a:t>Hücrelerde  meydana gelen </a:t>
            </a:r>
            <a:r>
              <a:rPr lang="tr-TR" sz="2800" b="1" dirty="0" smtClean="0"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yapım ve yıkım olaylarının tümüne </a:t>
            </a:r>
            <a:r>
              <a:rPr lang="tr-TR" sz="2800" b="1" dirty="0" smtClean="0">
                <a:solidFill>
                  <a:schemeClr val="tx1"/>
                </a:solidFill>
              </a:rPr>
              <a:t>denir.</a:t>
            </a:r>
          </a:p>
          <a:p>
            <a:pPr algn="just"/>
            <a:r>
              <a:rPr lang="tr-TR" sz="2800" b="1" dirty="0" smtClean="0">
                <a:solidFill>
                  <a:schemeClr val="tx1"/>
                </a:solidFill>
              </a:rPr>
              <a:t>                2 kısımda incelenir:</a:t>
            </a:r>
          </a:p>
          <a:p>
            <a:r>
              <a:rPr lang="tr-TR" sz="2800" b="1" dirty="0" smtClean="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a) </a:t>
            </a:r>
            <a:r>
              <a:rPr lang="tr-TR" sz="2800" b="1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Anabolizma</a:t>
            </a:r>
            <a:r>
              <a:rPr lang="tr-TR" sz="2800" b="1" dirty="0" smtClean="0">
                <a:solidFill>
                  <a:schemeClr val="tx1"/>
                </a:solidFill>
              </a:rPr>
              <a:t> (yapım, sentez, özümleme, asimilasyon)</a:t>
            </a:r>
          </a:p>
          <a:p>
            <a:r>
              <a:rPr lang="tr-TR" sz="2800" b="1" dirty="0" smtClean="0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b)</a:t>
            </a:r>
            <a:r>
              <a:rPr lang="tr-TR" sz="2800" b="1" dirty="0" smtClean="0">
                <a:solidFill>
                  <a:srgbClr val="C0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Katabolizma</a:t>
            </a:r>
            <a:r>
              <a:rPr lang="tr-TR" sz="2800" b="1" dirty="0" smtClean="0">
                <a:solidFill>
                  <a:schemeClr val="tx1"/>
                </a:solidFill>
              </a:rPr>
              <a:t> (yıkım, disimilasyon, yadımlama)</a:t>
            </a:r>
            <a:endParaRPr lang="tr-TR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10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ANABOLİZMA</a:t>
            </a:r>
            <a:br>
              <a:rPr lang="tr-TR" sz="32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tr-TR" sz="3200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(SENTEZ, YAPIM, ÖZÜMLEME, ASİMİLASYON)</a:t>
            </a:r>
            <a:endParaRPr lang="tr-TR" sz="3200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tr-TR" dirty="0" smtClean="0"/>
              <a:t>Hücrelerde meydana gelen 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tüm yapım olaylarına</a:t>
            </a:r>
            <a:r>
              <a:rPr lang="tr-TR" dirty="0" smtClean="0"/>
              <a:t> denir.</a:t>
            </a:r>
          </a:p>
          <a:p>
            <a:r>
              <a:rPr lang="tr-TR" dirty="0" smtClean="0"/>
              <a:t>Bu olayda, </a:t>
            </a: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küçük moleküller birleşip </a:t>
            </a:r>
            <a:r>
              <a:rPr lang="tr-TR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büyük molekülleri</a:t>
            </a:r>
            <a:r>
              <a:rPr lang="tr-TR" dirty="0" smtClean="0"/>
              <a:t> oluşturur.</a:t>
            </a:r>
          </a:p>
          <a:p>
            <a:r>
              <a:rPr lang="tr-TR" dirty="0" smtClean="0"/>
              <a:t>Olay esnasında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enerji harcanır.</a:t>
            </a:r>
          </a:p>
          <a:p>
            <a:r>
              <a:rPr lang="tr-TR" b="1" dirty="0" smtClean="0"/>
              <a:t>Ör: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Fotosentez, büyüme, protein sentezi, </a:t>
            </a:r>
            <a:r>
              <a:rPr lang="tr-TR" b="1" dirty="0" err="1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kemosentez</a:t>
            </a: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err="1" smtClean="0"/>
              <a:t>vb</a:t>
            </a:r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0287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KATABOLİZMA</a:t>
            </a:r>
            <a:b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</a:b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(YIKIM, DİSİMİLASYON, YADIMLAMA)</a:t>
            </a:r>
            <a:endParaRPr lang="tr-TR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Hücrelerde meydana gelen </a:t>
            </a: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tüm yıkım olaylarına</a:t>
            </a:r>
            <a:r>
              <a:rPr lang="tr-TR" dirty="0" smtClean="0"/>
              <a:t> denir.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Bu olayda,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büyük moleküller parçalanıp </a:t>
            </a: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küçük moleküller</a:t>
            </a:r>
            <a:r>
              <a:rPr lang="tr-TR" dirty="0" smtClean="0"/>
              <a:t> oluşur.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Ör: Solunum, sindirim </a:t>
            </a:r>
            <a:r>
              <a:rPr lang="tr-TR" dirty="0" err="1" smtClean="0"/>
              <a:t>vb</a:t>
            </a:r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3042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1400" dirty="0" smtClean="0"/>
          </a:p>
          <a:p>
            <a:endParaRPr lang="tr-TR" sz="1400" dirty="0"/>
          </a:p>
          <a:p>
            <a:endParaRPr lang="tr-TR" sz="1400" dirty="0" smtClean="0"/>
          </a:p>
          <a:p>
            <a:endParaRPr lang="tr-TR" sz="1400" dirty="0"/>
          </a:p>
          <a:p>
            <a:r>
              <a:rPr lang="tr-TR" sz="1400" dirty="0" smtClean="0"/>
              <a:t>                                                    Anabolizma = Katabolizma</a:t>
            </a:r>
          </a:p>
          <a:p>
            <a:endParaRPr lang="tr-TR" sz="1400" dirty="0"/>
          </a:p>
          <a:p>
            <a:endParaRPr lang="tr-TR" sz="1400" dirty="0" smtClean="0"/>
          </a:p>
          <a:p>
            <a:r>
              <a:rPr lang="tr-TR" sz="1400" dirty="0" smtClean="0"/>
              <a:t>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tr-TR" sz="1400" b="1" dirty="0" smtClean="0">
                <a:solidFill>
                  <a:srgbClr val="C00000"/>
                </a:solidFill>
              </a:rPr>
              <a:t>Anabolizma &gt; katabolizma                                                                                                    Anabolizma &lt; Katabolizma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tr-TR" sz="1400" b="1" dirty="0" smtClean="0">
                <a:solidFill>
                  <a:srgbClr val="C00000"/>
                </a:solidFill>
              </a:rPr>
              <a:t>   </a:t>
            </a:r>
          </a:p>
          <a:p>
            <a:pPr marL="0" indent="0">
              <a:buNone/>
            </a:pPr>
            <a:endParaRPr lang="tr-TR" sz="1400" b="1" dirty="0" smtClean="0"/>
          </a:p>
          <a:p>
            <a:pPr marL="0" indent="0">
              <a:buNone/>
            </a:pPr>
            <a:r>
              <a:rPr lang="tr-TR" sz="1400" b="1" dirty="0"/>
              <a:t> </a:t>
            </a:r>
            <a:r>
              <a:rPr lang="tr-TR" sz="1400" b="1" dirty="0" smtClean="0"/>
              <a:t>                  </a:t>
            </a:r>
          </a:p>
          <a:p>
            <a:pPr marL="0" indent="0">
              <a:buNone/>
            </a:pPr>
            <a:r>
              <a:rPr lang="tr-TR" sz="1800" b="1" dirty="0" smtClean="0"/>
              <a:t>   Doğum       Bebek                           Erişkinler                     Yaşlılar</a:t>
            </a:r>
          </a:p>
          <a:p>
            <a:pPr marL="0" indent="0">
              <a:buNone/>
            </a:pPr>
            <a:r>
              <a:rPr lang="tr-TR" sz="1800" b="1" dirty="0"/>
              <a:t> </a:t>
            </a:r>
            <a:r>
              <a:rPr lang="tr-TR" sz="1800" b="1" dirty="0" smtClean="0"/>
              <a:t>                 ve çocuklar         </a:t>
            </a:r>
            <a:endParaRPr lang="tr-TR" sz="1800" b="1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755576" y="4581128"/>
            <a:ext cx="6984776" cy="2558"/>
          </a:xfrm>
          <a:prstGeom prst="line">
            <a:avLst/>
          </a:prstGeom>
          <a:ln w="762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 flipV="1">
            <a:off x="1331640" y="3068960"/>
            <a:ext cx="1396574" cy="151216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2728214" y="3103775"/>
            <a:ext cx="2880320" cy="0"/>
          </a:xfrm>
          <a:prstGeom prst="line">
            <a:avLst/>
          </a:prstGeom>
          <a:ln w="571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5608534" y="3103775"/>
            <a:ext cx="1512168" cy="1479911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2728214" y="3103775"/>
            <a:ext cx="0" cy="14773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5608534" y="3103775"/>
            <a:ext cx="0" cy="14799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442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D) BÜYÜME VE GELİŞME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BÜYÜME: </a:t>
            </a:r>
            <a:r>
              <a:rPr lang="tr-TR" dirty="0" smtClean="0"/>
              <a:t>Vücudun </a:t>
            </a:r>
            <a:r>
              <a:rPr lang="tr-TR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hacim ve kütle </a:t>
            </a:r>
            <a:r>
              <a:rPr lang="tr-TR" dirty="0" smtClean="0"/>
              <a:t>olarak artışıdır.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Gelişme:</a:t>
            </a:r>
            <a:r>
              <a:rPr lang="tr-TR" dirty="0" smtClean="0"/>
              <a:t> Genç bir bireyden ergin bir birey oluşuncaya kadar geçen süreçtir.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!!!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Tek hücreli canlılarda büyüme,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hücre hacminin artması</a:t>
            </a:r>
            <a:r>
              <a:rPr lang="tr-TR" b="1" dirty="0" smtClean="0"/>
              <a:t> ile olurken;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çok hücreli canlılarda büyüme 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hücre sayısının artması</a:t>
            </a:r>
            <a:r>
              <a:rPr lang="tr-TR" b="1" dirty="0" smtClean="0"/>
              <a:t> ile olur.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66092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E) HAREKET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tr-TR" dirty="0" smtClean="0"/>
              <a:t>Canlılar;</a:t>
            </a:r>
          </a:p>
          <a:p>
            <a:pPr marL="0" indent="0">
              <a:buNone/>
            </a:pPr>
            <a:r>
              <a:rPr lang="tr-TR" dirty="0"/>
              <a:t>	</a:t>
            </a:r>
            <a:r>
              <a:rPr lang="tr-TR" dirty="0" smtClean="0"/>
              <a:t>- 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besin elde etme,</a:t>
            </a:r>
          </a:p>
          <a:p>
            <a:pPr marL="0" indent="0">
              <a:buNone/>
            </a:pPr>
            <a:r>
              <a:rPr lang="tr-TR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	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- savunma,</a:t>
            </a:r>
          </a:p>
          <a:p>
            <a:pPr marL="0" indent="0">
              <a:buNone/>
            </a:pPr>
            <a:r>
              <a:rPr lang="tr-TR" b="1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	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- üreme</a:t>
            </a:r>
            <a:r>
              <a:rPr lang="tr-TR" dirty="0" smtClean="0"/>
              <a:t> </a:t>
            </a:r>
            <a:r>
              <a:rPr lang="tr-TR" dirty="0" err="1" smtClean="0"/>
              <a:t>vb</a:t>
            </a:r>
            <a:r>
              <a:rPr lang="tr-TR" dirty="0" smtClean="0"/>
              <a:t>…</a:t>
            </a:r>
          </a:p>
          <a:p>
            <a:pPr marL="0" indent="0">
              <a:buNone/>
            </a:pPr>
            <a:r>
              <a:rPr lang="tr-TR" dirty="0"/>
              <a:t>o</a:t>
            </a:r>
            <a:r>
              <a:rPr lang="tr-TR" dirty="0" smtClean="0"/>
              <a:t>laylar için hareket ederler.</a:t>
            </a:r>
          </a:p>
          <a:p>
            <a:pPr>
              <a:buBlip>
                <a:blip r:embed="rId2"/>
              </a:buBlip>
            </a:pPr>
            <a:r>
              <a:rPr lang="tr-TR" dirty="0"/>
              <a:t> </a:t>
            </a:r>
            <a:r>
              <a:rPr lang="tr-TR" dirty="0" smtClean="0"/>
              <a:t>Bitkilerde hareket, </a:t>
            </a:r>
            <a:r>
              <a:rPr lang="tr-TR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pasif olarak </a:t>
            </a:r>
            <a:r>
              <a:rPr lang="tr-TR" dirty="0" smtClean="0"/>
              <a:t>gerçekleşir.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Ör: Ayçiçeği bitkisinin ışığa yönelmesi</a:t>
            </a:r>
            <a:endParaRPr lang="tr-TR" b="1" dirty="0"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1484784"/>
            <a:ext cx="2306214" cy="309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55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>
              <a:buFont typeface="Calibri" pitchFamily="34" charset="0"/>
              <a:buChar char="Ώ"/>
            </a:pPr>
            <a:r>
              <a:rPr lang="tr-TR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Hayvanlarda ve tek hücreli canlılarda </a:t>
            </a: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aktif yer değiştirme hareketi</a:t>
            </a:r>
            <a:r>
              <a:rPr lang="tr-TR" dirty="0" smtClean="0"/>
              <a:t> görülür.</a:t>
            </a:r>
          </a:p>
          <a:p>
            <a:pPr>
              <a:buFont typeface="Calibri" pitchFamily="34" charset="0"/>
              <a:buChar char="Ώ"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Ör: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b="1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Paramesyumda</a:t>
            </a:r>
            <a:r>
              <a:rPr lang="tr-TR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hareket: </a:t>
            </a:r>
            <a:r>
              <a:rPr lang="tr-TR" b="1" dirty="0" err="1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sillerle</a:t>
            </a:r>
            <a:r>
              <a:rPr lang="tr-TR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,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Öglenada hareket: kamçı ile,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A</a:t>
            </a: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mipte hareket : yalancı ayaklar</a:t>
            </a:r>
          </a:p>
          <a:p>
            <a:pPr marL="0" indent="0">
              <a:buNone/>
            </a:pPr>
            <a:r>
              <a:rPr lang="tr-TR" b="1" dirty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ile</a:t>
            </a:r>
            <a:r>
              <a:rPr lang="tr-TR" dirty="0" smtClean="0"/>
              <a:t> olur.</a:t>
            </a: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5" y="2276872"/>
            <a:ext cx="2402593" cy="990738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789040"/>
            <a:ext cx="2330584" cy="1224136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7658" y="5013176"/>
            <a:ext cx="2657846" cy="10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7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4824"/>
            <a:ext cx="8229600" cy="3582661"/>
          </a:xfrm>
        </p:spPr>
      </p:pic>
    </p:spTree>
    <p:extLst>
      <p:ext uri="{BB962C8B-B14F-4D97-AF65-F5344CB8AC3E}">
        <p14:creationId xmlns:p14="http://schemas.microsoft.com/office/powerpoint/2010/main" val="25767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80729"/>
            <a:ext cx="8229600" cy="5034628"/>
          </a:xfrm>
        </p:spPr>
      </p:pic>
    </p:spTree>
    <p:extLst>
      <p:ext uri="{BB962C8B-B14F-4D97-AF65-F5344CB8AC3E}">
        <p14:creationId xmlns:p14="http://schemas.microsoft.com/office/powerpoint/2010/main" val="237326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F) BOŞALTIM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Metabolizma atıklarının (su, CO</a:t>
            </a:r>
            <a:r>
              <a:rPr lang="tr-TR" sz="2000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2,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NH</a:t>
            </a:r>
            <a:r>
              <a:rPr lang="tr-TR" sz="2000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3,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Üre </a:t>
            </a:r>
            <a:r>
              <a:rPr lang="tr-TR" b="1" dirty="0" err="1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vb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…) </a:t>
            </a:r>
            <a:r>
              <a:rPr lang="tr-TR" dirty="0" smtClean="0"/>
              <a:t>hücrelerden uzaklaştırılmasına </a:t>
            </a: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Boşaltım</a:t>
            </a:r>
            <a:r>
              <a:rPr lang="tr-TR" dirty="0" smtClean="0"/>
              <a:t> denir.</a:t>
            </a:r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smtClean="0"/>
              <a:t>Boşaltım sayesinde canlıda </a:t>
            </a:r>
          </a:p>
          <a:p>
            <a:pPr marL="0" indent="0">
              <a:buNone/>
            </a:pPr>
            <a:r>
              <a:rPr lang="tr-T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HOMEOSTAZİ (iç denge) </a:t>
            </a:r>
          </a:p>
          <a:p>
            <a:pPr marL="0" indent="0">
              <a:buNone/>
            </a:pPr>
            <a:r>
              <a:rPr lang="tr-TR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</a:t>
            </a:r>
            <a:r>
              <a:rPr lang="tr-TR" dirty="0" smtClean="0"/>
              <a:t>sağlanır.</a:t>
            </a:r>
            <a:endParaRPr lang="tr-TR" dirty="0"/>
          </a:p>
        </p:txBody>
      </p:sp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212976"/>
            <a:ext cx="3026573" cy="308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6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331" y="764704"/>
            <a:ext cx="6387997" cy="376820"/>
          </a:xfrm>
          <a:ln>
            <a:solidFill>
              <a:schemeClr val="accent2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7344816" cy="311882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395536" y="2132856"/>
            <a:ext cx="828092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tr-TR" dirty="0" smtClean="0"/>
              <a:t>Aşağıdaki resimlerde görülen </a:t>
            </a:r>
            <a:r>
              <a:rPr lang="tr-TR" b="1" dirty="0" smtClean="0">
                <a:solidFill>
                  <a:srgbClr val="FF0000"/>
                </a:solidFill>
              </a:rPr>
              <a:t>ayçiçeği ve taşı </a:t>
            </a:r>
            <a:r>
              <a:rPr lang="tr-TR" b="1" dirty="0" smtClean="0"/>
              <a:t>farklı kılan özellikler </a:t>
            </a:r>
            <a:r>
              <a:rPr lang="tr-TR" dirty="0" smtClean="0"/>
              <a:t>hakkında </a:t>
            </a:r>
          </a:p>
          <a:p>
            <a:r>
              <a:rPr lang="tr-TR" dirty="0" smtClean="0"/>
              <a:t>neler söylersiniz?</a:t>
            </a:r>
            <a:endParaRPr lang="tr-TR" dirty="0"/>
          </a:p>
        </p:txBody>
      </p:sp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140968"/>
            <a:ext cx="7281588" cy="2160240"/>
          </a:xfrm>
          <a:prstGeom prst="rect">
            <a:avLst/>
          </a:prstGeom>
          <a:ln>
            <a:solidFill>
              <a:schemeClr val="accent4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11141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sz="2400" b="1" dirty="0" err="1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Homeostazi</a:t>
            </a:r>
            <a:r>
              <a:rPr lang="tr-TR" sz="2400" b="1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(iç denge): </a:t>
            </a:r>
            <a:r>
              <a:rPr lang="tr-TR" sz="2400" b="1" dirty="0" smtClean="0"/>
              <a:t>Canlıların yaşamlarını sürdürebilmek için sahip oldukları kararlı iç çevreye denir.</a:t>
            </a:r>
            <a:endParaRPr lang="tr-TR" sz="2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Bir hücreli canlılar, </a:t>
            </a:r>
            <a:r>
              <a:rPr lang="tr-TR" dirty="0" smtClean="0"/>
              <a:t>zararlı maddeleri </a:t>
            </a:r>
            <a:r>
              <a:rPr lang="tr-TR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hücre zarından </a:t>
            </a:r>
            <a:r>
              <a:rPr lang="tr-TR" dirty="0" smtClean="0"/>
              <a:t>dışarı atarlar.</a:t>
            </a:r>
          </a:p>
          <a:p>
            <a:r>
              <a:rPr lang="tr-TR" b="1" dirty="0" smtClean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Bitkiler; </a:t>
            </a:r>
            <a:r>
              <a:rPr lang="tr-TR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damlama, yaprak dökümü, kabuk dökümü, terleme </a:t>
            </a:r>
            <a:r>
              <a:rPr lang="tr-TR" dirty="0" smtClean="0"/>
              <a:t>yoluyla boşaltım yaparlar.</a:t>
            </a:r>
            <a:endParaRPr lang="tr-TR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717032"/>
            <a:ext cx="2444627" cy="246385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832837"/>
            <a:ext cx="482917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788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i="1" u="sng" dirty="0" err="1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Kontraktil</a:t>
            </a:r>
            <a:r>
              <a:rPr lang="tr-TR" b="1" i="1" u="sng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(</a:t>
            </a:r>
            <a:r>
              <a:rPr lang="tr-TR" b="1" i="1" u="sng" dirty="0" err="1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vurgan</a:t>
            </a:r>
            <a:r>
              <a:rPr lang="tr-TR" b="1" i="1" u="sng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) koful</a:t>
            </a:r>
          </a:p>
          <a:p>
            <a:pPr>
              <a:buFontTx/>
              <a:buChar char="-"/>
            </a:pP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Amip, öglena, </a:t>
            </a:r>
            <a:r>
              <a:rPr lang="tr-TR" b="1" dirty="0" err="1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paramesyum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b="1" dirty="0" smtClean="0"/>
              <a:t>gibi </a:t>
            </a:r>
            <a:r>
              <a:rPr lang="tr-TR" b="1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tatlı suda yaşayan bir hücreli canlılarda</a:t>
            </a:r>
            <a:r>
              <a:rPr lang="tr-TR" b="1" dirty="0" smtClean="0"/>
              <a:t> hücreye giren </a:t>
            </a:r>
            <a:r>
              <a:rPr lang="tr-TR" b="1" dirty="0" smtClean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fazla suyu dışarı atan </a:t>
            </a:r>
            <a:r>
              <a:rPr lang="tr-TR" b="1" dirty="0" smtClean="0"/>
              <a:t>kofullardır.</a:t>
            </a:r>
          </a:p>
          <a:p>
            <a:pPr>
              <a:buFontTx/>
              <a:buChar char="-"/>
            </a:pPr>
            <a:r>
              <a:rPr lang="tr-TR" b="1" dirty="0" smtClean="0"/>
              <a:t>Bu olayda, </a:t>
            </a:r>
            <a:r>
              <a:rPr lang="tr-TR" b="1" u="sng" dirty="0" smtClean="0"/>
              <a:t>hücre enerji harcar.</a:t>
            </a:r>
            <a:endParaRPr lang="tr-TR" b="1" u="sng" dirty="0"/>
          </a:p>
        </p:txBody>
      </p:sp>
      <p:pic>
        <p:nvPicPr>
          <p:cNvPr id="5" name="İçerik Yer Tutucusu 4" descr="Ekran Kırpma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908720"/>
            <a:ext cx="4038600" cy="5001101"/>
          </a:xfrm>
        </p:spPr>
      </p:pic>
    </p:spTree>
    <p:extLst>
      <p:ext uri="{BB962C8B-B14F-4D97-AF65-F5344CB8AC3E}">
        <p14:creationId xmlns:p14="http://schemas.microsoft.com/office/powerpoint/2010/main" val="73549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G) ÜREME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90000"/>
            </a:schemeClr>
          </a:solidFill>
        </p:spPr>
        <p:txBody>
          <a:bodyPr/>
          <a:lstStyle/>
          <a:p>
            <a:r>
              <a:rPr lang="tr-TR" dirty="0" smtClean="0"/>
              <a:t>Canlıların, </a:t>
            </a:r>
            <a:r>
              <a:rPr lang="tr-TR" b="1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nesillerini devam ettirebilmek için </a:t>
            </a:r>
            <a:r>
              <a:rPr lang="tr-TR" b="1" dirty="0" smtClean="0"/>
              <a:t>kendilerine benzer bireyler </a:t>
            </a:r>
            <a:r>
              <a:rPr lang="tr-TR" dirty="0" smtClean="0"/>
              <a:t>meydana getirmesidir.</a:t>
            </a:r>
          </a:p>
          <a:p>
            <a:r>
              <a:rPr lang="tr-TR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Üreme, bir </a:t>
            </a:r>
            <a:r>
              <a:rPr lang="tr-TR" b="1" u="sng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canlının yaşaması </a:t>
            </a:r>
            <a:r>
              <a:rPr lang="tr-TR" b="1" dirty="0" smtClean="0"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için gerekli değildir.</a:t>
            </a:r>
            <a:endParaRPr lang="tr-TR" b="1" dirty="0"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  <a:p>
            <a:r>
              <a:rPr lang="tr-TR" b="1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Eşeyli ve eşeysiz üreme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olmak üzere 2 kısımda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incelenir.</a:t>
            </a:r>
            <a:endParaRPr lang="tr-TR" dirty="0"/>
          </a:p>
        </p:txBody>
      </p:sp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861048"/>
            <a:ext cx="3433963" cy="214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1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tr-TR" u="sng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EŞEYSİZ ÜREME</a:t>
            </a:r>
            <a:endParaRPr lang="tr-TR" u="sng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tr-TR" b="1" dirty="0" smtClean="0"/>
              <a:t>Tek bir canlıdan </a:t>
            </a:r>
            <a:r>
              <a:rPr lang="tr-TR" dirty="0" smtClean="0"/>
              <a:t>yeni bir birey oluşmasıdır.</a:t>
            </a:r>
          </a:p>
          <a:p>
            <a:r>
              <a:rPr lang="tr-TR" b="1" dirty="0" smtClean="0"/>
              <a:t>Ör:</a:t>
            </a: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b="1" dirty="0" smtClean="0"/>
              <a:t>Bölünerek üreme,</a:t>
            </a:r>
          </a:p>
          <a:p>
            <a:pPr marL="0" indent="0">
              <a:buNone/>
            </a:pPr>
            <a:r>
              <a:rPr lang="tr-TR" b="1" dirty="0" smtClean="0"/>
              <a:t>   Tomurcuklanarak üreme </a:t>
            </a:r>
            <a:r>
              <a:rPr lang="tr-TR" dirty="0" err="1" smtClean="0"/>
              <a:t>vb</a:t>
            </a:r>
            <a:r>
              <a:rPr lang="tr-TR" dirty="0" smtClean="0"/>
              <a:t>…</a:t>
            </a:r>
          </a:p>
          <a:p>
            <a:pPr marL="0" indent="0">
              <a:buNone/>
            </a:pPr>
            <a:r>
              <a:rPr lang="tr-TR" dirty="0" smtClean="0"/>
              <a:t>!!! </a:t>
            </a:r>
            <a:r>
              <a:rPr lang="tr-TR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Amipte bölünme: </a:t>
            </a:r>
            <a:r>
              <a:rPr lang="tr-TR" dirty="0" smtClean="0"/>
              <a:t>herhangi bir yönde</a:t>
            </a:r>
          </a:p>
          <a:p>
            <a:pPr marL="0" indent="0">
              <a:buNone/>
            </a:pPr>
            <a:r>
              <a:rPr lang="tr-TR" b="1" dirty="0" smtClean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Öglenada bölünme: </a:t>
            </a:r>
            <a:r>
              <a:rPr lang="tr-TR" dirty="0" smtClean="0"/>
              <a:t>boyuna</a:t>
            </a:r>
          </a:p>
          <a:p>
            <a:pPr marL="0" indent="0">
              <a:buNone/>
            </a:pPr>
            <a:r>
              <a:rPr lang="tr-TR" b="1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Paramesyumda</a:t>
            </a:r>
            <a:r>
              <a:rPr lang="tr-TR" b="1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bölünme: </a:t>
            </a:r>
            <a:r>
              <a:rPr lang="tr-TR" dirty="0" smtClean="0"/>
              <a:t>enine olur.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tr-TR" u="sng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EŞEYLİ ÜREME</a:t>
            </a:r>
            <a:endParaRPr lang="tr-TR" u="sng" dirty="0"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smtClean="0"/>
              <a:t>Farklı cinsiyetteki canlıların </a:t>
            </a:r>
            <a:r>
              <a:rPr lang="tr-TR" dirty="0" smtClean="0"/>
              <a:t>üreme hücrelerinin bir araya gelmesiyle oluşan üreme şeklidir.</a:t>
            </a:r>
            <a:endParaRPr lang="tr-TR" dirty="0"/>
          </a:p>
          <a:p>
            <a:r>
              <a:rPr lang="tr-TR" dirty="0" smtClean="0"/>
              <a:t>Ör: İnsanda üreme </a:t>
            </a:r>
            <a:r>
              <a:rPr lang="tr-TR" dirty="0" err="1" smtClean="0"/>
              <a:t>vb</a:t>
            </a:r>
            <a:r>
              <a:rPr lang="tr-TR" dirty="0" smtClean="0"/>
              <a:t>…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077072"/>
            <a:ext cx="3475708" cy="219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0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00620"/>
            <a:ext cx="6624736" cy="5625544"/>
          </a:xfrm>
        </p:spPr>
      </p:pic>
    </p:spTree>
    <p:extLst>
      <p:ext uri="{BB962C8B-B14F-4D97-AF65-F5344CB8AC3E}">
        <p14:creationId xmlns:p14="http://schemas.microsoft.com/office/powerpoint/2010/main" val="161648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H) ÇEVRESEL UYARILARA TEPKİ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tr-TR" dirty="0" smtClean="0"/>
              <a:t>Tüm canlılar, çevrelerinden gelen uyarılara tepki verirler.</a:t>
            </a:r>
          </a:p>
          <a:p>
            <a:r>
              <a:rPr lang="tr-TR" b="1" dirty="0" smtClean="0"/>
              <a:t>Ör: Parlak ışıkta göz bebeklerini kısarız.</a:t>
            </a:r>
          </a:p>
          <a:p>
            <a:pPr marL="0" indent="0">
              <a:buNone/>
            </a:pPr>
            <a:r>
              <a:rPr lang="tr-TR" b="1" dirty="0" smtClean="0"/>
              <a:t>          Bitki kökleri suya doğru yönelir.</a:t>
            </a:r>
            <a:endParaRPr lang="tr-TR" b="1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861048"/>
            <a:ext cx="3993211" cy="230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7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I) ORGANİZASYON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sz="2400" b="1" dirty="0" smtClean="0"/>
              <a:t>Atom-molekül-</a:t>
            </a:r>
            <a:r>
              <a:rPr lang="tr-TR" sz="2400" b="1" dirty="0" err="1" smtClean="0"/>
              <a:t>organel</a:t>
            </a:r>
            <a:r>
              <a:rPr lang="tr-TR" sz="2400" b="1" dirty="0" smtClean="0"/>
              <a:t>-</a:t>
            </a:r>
            <a:r>
              <a:rPr lang="tr-TR" sz="2400" b="1" dirty="0" smtClean="0">
                <a:solidFill>
                  <a:srgbClr val="C00000"/>
                </a:solidFill>
              </a:rPr>
              <a:t>hücre-</a:t>
            </a:r>
            <a:r>
              <a:rPr lang="tr-TR" sz="2400" b="1" dirty="0" smtClean="0"/>
              <a:t>doku-organ-sistem-organizma</a:t>
            </a:r>
          </a:p>
          <a:p>
            <a:pPr marL="0" indent="0">
              <a:buNone/>
            </a:pPr>
            <a:endParaRPr lang="tr-TR" sz="2400" b="1" dirty="0"/>
          </a:p>
          <a:p>
            <a:pPr marL="0" indent="0" algn="ctr">
              <a:buNone/>
            </a:pP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İ) ADAPTASYON</a:t>
            </a:r>
          </a:p>
          <a:p>
            <a:pPr marL="0" indent="0" algn="ctr">
              <a:buNone/>
            </a:pPr>
            <a:r>
              <a:rPr lang="tr-TR" sz="2400" b="1" dirty="0" smtClean="0"/>
              <a:t>Bir canlının bulunduğu ortama uyum sağlayabilme yeteneğidir.</a:t>
            </a:r>
            <a:endParaRPr lang="tr-TR" sz="2400" b="1" dirty="0"/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645024"/>
            <a:ext cx="6552728" cy="221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91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16832"/>
            <a:ext cx="5220428" cy="2750046"/>
          </a:xfrm>
          <a:ln>
            <a:solidFill>
              <a:schemeClr val="accent4">
                <a:lumMod val="5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692696"/>
            <a:ext cx="1743318" cy="3910561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60648"/>
            <a:ext cx="2202829" cy="1573448"/>
          </a:xfrm>
          <a:prstGeom prst="rect">
            <a:avLst/>
          </a:prstGeom>
        </p:spPr>
      </p:pic>
      <p:pic>
        <p:nvPicPr>
          <p:cNvPr id="7" name="Resim 6" descr="Ekran Kırpm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191" y="4797152"/>
            <a:ext cx="2143706" cy="160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2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068960"/>
            <a:ext cx="7128792" cy="2808312"/>
          </a:xfrm>
          <a:ln w="57150">
            <a:solidFill>
              <a:schemeClr val="tx1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14752"/>
            <a:ext cx="3010320" cy="2000529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562969"/>
            <a:ext cx="3019847" cy="19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21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CANLILARIN ORTAK ÖZELLİKLERİ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92500" lnSpcReduction="20000"/>
          </a:bodyPr>
          <a:lstStyle/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 Hücresel yapı            -  DNA  ve RNA bulundurma                                     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Beslenme                   -  Ribozom bulundurma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Solunum                     -  Enerji üretme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Boşaltım                     -  Adaptasyon  </a:t>
            </a:r>
            <a:r>
              <a:rPr lang="tr-TR" b="1" dirty="0" err="1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vb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…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Büyüme ve gelişme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Hareket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Üreme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Çevresel uyarılara tepki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Organizasyon </a:t>
            </a:r>
            <a:endParaRPr lang="tr-TR" b="1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240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r>
              <a:rPr lang="tr-TR" b="1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A) Hücresel yapı</a:t>
            </a:r>
            <a:endParaRPr lang="tr-TR" b="1" dirty="0"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bg2">
              <a:lumMod val="75000"/>
            </a:schemeClr>
          </a:solidFill>
        </p:spPr>
        <p:txBody>
          <a:bodyPr/>
          <a:lstStyle/>
          <a:p>
            <a:pPr>
              <a:buBlip>
                <a:blip r:embed="rId2"/>
              </a:buBlip>
            </a:pPr>
            <a:r>
              <a:rPr lang="tr-TR" b="1" dirty="0" err="1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Organel</a:t>
            </a:r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:</a:t>
            </a:r>
            <a:r>
              <a:rPr lang="tr-TR" dirty="0" smtClean="0"/>
              <a:t> Hücre içerisinde yaşamsal faaliyetlerin gerçekleştirildiği zarlı ya da zarsız hücre kısımlarıdır.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Ör: Ribozom, Koful </a:t>
            </a:r>
            <a:r>
              <a:rPr lang="tr-TR" b="1" dirty="0" err="1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vb</a:t>
            </a: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…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Hücre:</a:t>
            </a:r>
            <a:r>
              <a:rPr lang="tr-TR" dirty="0" smtClean="0"/>
              <a:t> Canlının canlılık özelliği gösteren en küçük yapı ve görev birimidir.</a:t>
            </a:r>
          </a:p>
          <a:p>
            <a:pPr>
              <a:buBlip>
                <a:blip r:embed="rId2"/>
              </a:buBlip>
            </a:pPr>
            <a:r>
              <a:rPr lang="tr-TR" b="1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Ör: Bitki hücresi, hayvan hücresi</a:t>
            </a:r>
            <a:r>
              <a:rPr lang="tr-TR" dirty="0" smtClean="0"/>
              <a:t> </a:t>
            </a:r>
            <a:r>
              <a:rPr lang="tr-TR" dirty="0" err="1" smtClean="0"/>
              <a:t>vb</a:t>
            </a:r>
            <a:r>
              <a:rPr lang="tr-TR" dirty="0" smtClean="0"/>
              <a:t>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5232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İçerik Yer Tutucusu 3" descr="Ekran Kırpma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4664"/>
            <a:ext cx="4248472" cy="2523360"/>
          </a:xfrm>
        </p:spPr>
      </p:pic>
      <p:sp>
        <p:nvSpPr>
          <p:cNvPr id="5" name="Metin kutusu 4"/>
          <p:cNvSpPr txBox="1"/>
          <p:nvPr/>
        </p:nvSpPr>
        <p:spPr>
          <a:xfrm>
            <a:off x="5508104" y="3068960"/>
            <a:ext cx="151740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r-TR" b="1" dirty="0" smtClean="0"/>
              <a:t>Bitki hücreleri</a:t>
            </a:r>
            <a:endParaRPr lang="tr-TR" b="1" dirty="0"/>
          </a:p>
        </p:txBody>
      </p:sp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02" y="1700808"/>
            <a:ext cx="3561450" cy="4463696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283968" y="4509120"/>
            <a:ext cx="1823320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b="1" dirty="0" smtClean="0"/>
              <a:t>Hücre </a:t>
            </a:r>
            <a:r>
              <a:rPr lang="tr-TR" b="1" dirty="0" err="1" smtClean="0"/>
              <a:t>organelleri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80944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r-TR" sz="3200" dirty="0" smtClean="0"/>
              <a:t>Canlıları, </a:t>
            </a:r>
            <a:r>
              <a:rPr lang="tr-TR" sz="3200" b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hücre sayısına </a:t>
            </a:r>
            <a:r>
              <a:rPr lang="tr-TR" sz="3200" dirty="0" smtClean="0"/>
              <a:t>göre 2 kısımda inceleriz:</a:t>
            </a:r>
            <a:br>
              <a:rPr lang="tr-TR" sz="3200" dirty="0" smtClean="0"/>
            </a:br>
            <a:endParaRPr lang="tr-TR" sz="3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A) Tek hücreli canlılar: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Amip, öglena, </a:t>
            </a:r>
            <a:r>
              <a:rPr lang="tr-TR" b="1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paramesyum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, bakteriler, </a:t>
            </a:r>
            <a:r>
              <a:rPr lang="tr-TR" b="1" dirty="0" err="1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arkebakteriler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tr-TR" dirty="0" err="1" smtClean="0"/>
              <a:t>vb</a:t>
            </a:r>
            <a:r>
              <a:rPr lang="tr-TR" dirty="0" smtClean="0"/>
              <a:t>…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B) Çok hücreli canlılar: </a:t>
            </a:r>
            <a:r>
              <a:rPr lang="tr-TR" b="1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Bitkiler, hayvanlar, mantarların çoğu</a:t>
            </a:r>
            <a:endParaRPr lang="tr-TR" b="1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Resim 3" descr="Ekran Kırpma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348880"/>
            <a:ext cx="3096057" cy="1331726"/>
          </a:xfrm>
          <a:prstGeom prst="rect">
            <a:avLst/>
          </a:prstGeom>
        </p:spPr>
      </p:pic>
      <p:pic>
        <p:nvPicPr>
          <p:cNvPr id="5" name="Resim 4" descr="Ekran Kırpma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2348880"/>
            <a:ext cx="1735277" cy="1331725"/>
          </a:xfrm>
          <a:prstGeom prst="rect">
            <a:avLst/>
          </a:prstGeom>
        </p:spPr>
      </p:pic>
      <p:pic>
        <p:nvPicPr>
          <p:cNvPr id="6" name="Resim 5" descr="Ekran Kırpm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316" y="2369048"/>
            <a:ext cx="1744092" cy="1311558"/>
          </a:xfrm>
          <a:prstGeom prst="rect">
            <a:avLst/>
          </a:prstGeom>
        </p:spPr>
      </p:pic>
      <p:pic>
        <p:nvPicPr>
          <p:cNvPr id="8" name="Resim 7" descr="Ekran Kırpma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509121"/>
            <a:ext cx="2216348" cy="1512168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4788024" y="3680605"/>
            <a:ext cx="3319242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r-TR" b="1" dirty="0" smtClean="0"/>
              <a:t>Amip                          </a:t>
            </a:r>
            <a:r>
              <a:rPr lang="tr-TR" b="1" dirty="0" err="1" smtClean="0"/>
              <a:t>paramesyum</a:t>
            </a:r>
            <a:endParaRPr lang="tr-TR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588224" y="5265205"/>
            <a:ext cx="1517403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r-TR" b="1" dirty="0" smtClean="0"/>
              <a:t>Bitki hücreleri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111948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929</Words>
  <Application>Microsoft Office PowerPoint</Application>
  <PresentationFormat>Ekran Gösterisi (4:3)</PresentationFormat>
  <Paragraphs>165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!!!!</vt:lpstr>
      <vt:lpstr>PowerPoint Sunusu</vt:lpstr>
      <vt:lpstr>PowerPoint Sunusu</vt:lpstr>
      <vt:lpstr>PowerPoint Sunusu</vt:lpstr>
      <vt:lpstr>PowerPoint Sunusu</vt:lpstr>
      <vt:lpstr>CANLILARIN ORTAK ÖZELLİKLERİ</vt:lpstr>
      <vt:lpstr>A) Hücresel yapı</vt:lpstr>
      <vt:lpstr>PowerPoint Sunusu</vt:lpstr>
      <vt:lpstr>Canlıları, hücre sayısına göre 2 kısımda inceleriz: </vt:lpstr>
      <vt:lpstr>PowerPoint Sunusu</vt:lpstr>
      <vt:lpstr>Hücreleri, çekirdek yapısına göre 2 kısımda inceleriz:</vt:lpstr>
      <vt:lpstr>!!! Her canlı hücrede şu yapılar bulunur !!!</vt:lpstr>
      <vt:lpstr>!!! Her canlı hücrede şu reaksiyonlar ortak olarak gerçekleşir !!!</vt:lpstr>
      <vt:lpstr>B) BESLENME</vt:lpstr>
      <vt:lpstr>Bazı canlılar, besinlerini dış ortamdan hazır alırken, bazıları kendi besinlerini üretebilirler.</vt:lpstr>
      <vt:lpstr>PowerPoint Sunusu</vt:lpstr>
      <vt:lpstr>PowerPoint Sunusu</vt:lpstr>
      <vt:lpstr>C) SOLUNUM</vt:lpstr>
      <vt:lpstr> Oksijenli ve oksijensiz solunum olarak 2’ye ayrılır: </vt:lpstr>
      <vt:lpstr>PowerPoint Sunusu</vt:lpstr>
      <vt:lpstr>ANABOLİZMA (SENTEZ, YAPIM, ÖZÜMLEME, ASİMİLASYON)</vt:lpstr>
      <vt:lpstr>KATABOLİZMA (YIKIM, DİSİMİLASYON, YADIMLAMA)</vt:lpstr>
      <vt:lpstr>PowerPoint Sunusu</vt:lpstr>
      <vt:lpstr>D) BÜYÜME VE GELİŞME</vt:lpstr>
      <vt:lpstr>E) HAREKET</vt:lpstr>
      <vt:lpstr>PowerPoint Sunusu</vt:lpstr>
      <vt:lpstr>PowerPoint Sunusu</vt:lpstr>
      <vt:lpstr>PowerPoint Sunusu</vt:lpstr>
      <vt:lpstr>F) BOŞALTIM</vt:lpstr>
      <vt:lpstr>Homeostazi (iç denge): Canlıların yaşamlarını sürdürebilmek için sahip oldukları kararlı iç çevreye denir.</vt:lpstr>
      <vt:lpstr>PowerPoint Sunusu</vt:lpstr>
      <vt:lpstr>G) ÜREME</vt:lpstr>
      <vt:lpstr>PowerPoint Sunusu</vt:lpstr>
      <vt:lpstr>PowerPoint Sunusu</vt:lpstr>
      <vt:lpstr>H) ÇEVRESEL UYARILARA TEPKİ</vt:lpstr>
      <vt:lpstr>I) ORGANİZASYON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Casper</dc:creator>
  <cp:lastModifiedBy>Casper</cp:lastModifiedBy>
  <cp:revision>26</cp:revision>
  <dcterms:created xsi:type="dcterms:W3CDTF">2014-09-20T17:28:52Z</dcterms:created>
  <dcterms:modified xsi:type="dcterms:W3CDTF">2014-09-21T12:56:54Z</dcterms:modified>
</cp:coreProperties>
</file>