
<file path=[Content_Types].xml><?xml version="1.0" encoding="utf-8"?>
<Types xmlns="http://schemas.openxmlformats.org/package/2006/content-types">
  <Default Extension="tmp" ContentType="image/pn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1" r:id="rId16"/>
    <p:sldId id="270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007EEFA-59C9-426B-8810-6889A24A31E6}" type="doc">
      <dgm:prSet loTypeId="urn:microsoft.com/office/officeart/2005/8/layout/chevron2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r-TR"/>
        </a:p>
      </dgm:t>
    </dgm:pt>
    <dgm:pt modelId="{F2CBBA61-B505-430C-AA1E-923611B22AF0}">
      <dgm:prSet phldrT="[Metin]" phldr="1"/>
      <dgm:spPr/>
      <dgm:t>
        <a:bodyPr/>
        <a:lstStyle/>
        <a:p>
          <a:endParaRPr lang="tr-TR" dirty="0"/>
        </a:p>
      </dgm:t>
    </dgm:pt>
    <dgm:pt modelId="{08CAFA58-5DA4-41CA-BEFC-D92924B9378F}" type="parTrans" cxnId="{180B08A3-207C-41BE-BCC9-09832ECDE419}">
      <dgm:prSet/>
      <dgm:spPr/>
      <dgm:t>
        <a:bodyPr/>
        <a:lstStyle/>
        <a:p>
          <a:endParaRPr lang="tr-TR"/>
        </a:p>
      </dgm:t>
    </dgm:pt>
    <dgm:pt modelId="{A44E1411-2659-473E-9013-BA30309AC5B9}" type="sibTrans" cxnId="{180B08A3-207C-41BE-BCC9-09832ECDE419}">
      <dgm:prSet/>
      <dgm:spPr/>
      <dgm:t>
        <a:bodyPr/>
        <a:lstStyle/>
        <a:p>
          <a:endParaRPr lang="tr-TR"/>
        </a:p>
      </dgm:t>
    </dgm:pt>
    <dgm:pt modelId="{9F41CA98-9B62-4845-B99A-60AFF7F54861}">
      <dgm:prSet phldrT="[Metin]">
        <dgm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tr-TR" b="1" dirty="0" smtClean="0"/>
            <a:t>Kesin değildir, değişebilir.</a:t>
          </a:r>
          <a:endParaRPr lang="tr-TR" b="1" dirty="0"/>
        </a:p>
      </dgm:t>
    </dgm:pt>
    <dgm:pt modelId="{EF484227-4B33-4BCE-826E-C5E3E3A333BD}" type="parTrans" cxnId="{E209BC3F-51CB-42C4-9910-6F9A4C979212}">
      <dgm:prSet/>
      <dgm:spPr/>
      <dgm:t>
        <a:bodyPr/>
        <a:lstStyle/>
        <a:p>
          <a:endParaRPr lang="tr-TR"/>
        </a:p>
      </dgm:t>
    </dgm:pt>
    <dgm:pt modelId="{84D292DF-FE25-422B-8C5C-55E6355643CC}" type="sibTrans" cxnId="{E209BC3F-51CB-42C4-9910-6F9A4C979212}">
      <dgm:prSet/>
      <dgm:spPr/>
      <dgm:t>
        <a:bodyPr/>
        <a:lstStyle/>
        <a:p>
          <a:endParaRPr lang="tr-TR"/>
        </a:p>
      </dgm:t>
    </dgm:pt>
    <dgm:pt modelId="{50DD8160-E7AA-40E4-9A60-EA1940F88820}">
      <dgm:prSet phldrT="[Metin]" phldr="1"/>
      <dgm:spPr/>
      <dgm:t>
        <a:bodyPr/>
        <a:lstStyle/>
        <a:p>
          <a:endParaRPr lang="tr-TR"/>
        </a:p>
      </dgm:t>
    </dgm:pt>
    <dgm:pt modelId="{A2E40F86-B3FE-4A42-8879-ECFD2E7FA807}" type="parTrans" cxnId="{09C5CC8F-1ECC-4DF8-9EB6-AFECC0914643}">
      <dgm:prSet/>
      <dgm:spPr/>
      <dgm:t>
        <a:bodyPr/>
        <a:lstStyle/>
        <a:p>
          <a:endParaRPr lang="tr-TR"/>
        </a:p>
      </dgm:t>
    </dgm:pt>
    <dgm:pt modelId="{FE3CCF77-6260-46ED-AB98-6078F1A92DC7}" type="sibTrans" cxnId="{09C5CC8F-1ECC-4DF8-9EB6-AFECC0914643}">
      <dgm:prSet/>
      <dgm:spPr/>
      <dgm:t>
        <a:bodyPr/>
        <a:lstStyle/>
        <a:p>
          <a:endParaRPr lang="tr-TR"/>
        </a:p>
      </dgm:t>
    </dgm:pt>
    <dgm:pt modelId="{33A8966B-FF94-44CF-A792-AEC81AD27008}">
      <dgm:prSet phldrT="[Metin]">
        <dgm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tr-TR" b="1" dirty="0" smtClean="0"/>
            <a:t>Deneyseldir.</a:t>
          </a:r>
          <a:endParaRPr lang="tr-TR" b="1" dirty="0"/>
        </a:p>
      </dgm:t>
    </dgm:pt>
    <dgm:pt modelId="{FFC6336F-7BED-409B-AF3D-E89B6D3EF8F0}" type="parTrans" cxnId="{D8758682-ED46-4524-8914-9F00F7411A7D}">
      <dgm:prSet/>
      <dgm:spPr/>
      <dgm:t>
        <a:bodyPr/>
        <a:lstStyle/>
        <a:p>
          <a:endParaRPr lang="tr-TR"/>
        </a:p>
      </dgm:t>
    </dgm:pt>
    <dgm:pt modelId="{BA8A26C2-91E5-467E-93B4-6DA4CF1579B2}" type="sibTrans" cxnId="{D8758682-ED46-4524-8914-9F00F7411A7D}">
      <dgm:prSet/>
      <dgm:spPr/>
      <dgm:t>
        <a:bodyPr/>
        <a:lstStyle/>
        <a:p>
          <a:endParaRPr lang="tr-TR"/>
        </a:p>
      </dgm:t>
    </dgm:pt>
    <dgm:pt modelId="{8286BDA6-1ECA-4350-9D16-656B837D7DF2}">
      <dgm:prSet phldrT="[Metin]" phldr="1"/>
      <dgm:spPr/>
      <dgm:t>
        <a:bodyPr/>
        <a:lstStyle/>
        <a:p>
          <a:endParaRPr lang="tr-TR"/>
        </a:p>
      </dgm:t>
    </dgm:pt>
    <dgm:pt modelId="{A3C40C18-9712-4140-A223-42FB16283668}" type="parTrans" cxnId="{C264CFED-67CC-4E87-B631-DC1F890D0CE1}">
      <dgm:prSet/>
      <dgm:spPr/>
      <dgm:t>
        <a:bodyPr/>
        <a:lstStyle/>
        <a:p>
          <a:endParaRPr lang="tr-TR"/>
        </a:p>
      </dgm:t>
    </dgm:pt>
    <dgm:pt modelId="{CDF9EDD5-0778-4F01-BF30-A0DA5CE5081A}" type="sibTrans" cxnId="{C264CFED-67CC-4E87-B631-DC1F890D0CE1}">
      <dgm:prSet/>
      <dgm:spPr/>
      <dgm:t>
        <a:bodyPr/>
        <a:lstStyle/>
        <a:p>
          <a:endParaRPr lang="tr-TR"/>
        </a:p>
      </dgm:t>
    </dgm:pt>
    <dgm:pt modelId="{7920862A-6861-48F0-9415-9F79DF43689E}">
      <dgm:prSet phldrT="[Metin]">
        <dgm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tr-TR" b="1" dirty="0" smtClean="0"/>
            <a:t>Delillerle desteklenmiştir ve sınanabilir yapıdadır.</a:t>
          </a:r>
          <a:endParaRPr lang="tr-TR" b="1" dirty="0"/>
        </a:p>
      </dgm:t>
    </dgm:pt>
    <dgm:pt modelId="{72E3B2F5-37ED-45AB-82B2-A0823A055229}" type="parTrans" cxnId="{BB147723-CF59-4B9A-90B8-D8A58676A09B}">
      <dgm:prSet/>
      <dgm:spPr/>
      <dgm:t>
        <a:bodyPr/>
        <a:lstStyle/>
        <a:p>
          <a:endParaRPr lang="tr-TR"/>
        </a:p>
      </dgm:t>
    </dgm:pt>
    <dgm:pt modelId="{5AE6D78C-4035-4C45-8503-8ADD16A05354}" type="sibTrans" cxnId="{BB147723-CF59-4B9A-90B8-D8A58676A09B}">
      <dgm:prSet/>
      <dgm:spPr/>
      <dgm:t>
        <a:bodyPr/>
        <a:lstStyle/>
        <a:p>
          <a:endParaRPr lang="tr-TR"/>
        </a:p>
      </dgm:t>
    </dgm:pt>
    <dgm:pt modelId="{73A21A6B-81DF-4659-8E0A-2134B79A8C93}">
      <dgm:prSet/>
      <dgm:spPr/>
      <dgm:t>
        <a:bodyPr/>
        <a:lstStyle/>
        <a:p>
          <a:r>
            <a:rPr lang="tr-TR" smtClean="0"/>
            <a:t>Delillerle desteklenmiştir ve sınanabilir yapıdadır.</a:t>
          </a:r>
          <a:endParaRPr lang="tr-TR"/>
        </a:p>
      </dgm:t>
    </dgm:pt>
    <dgm:pt modelId="{F366A597-4E66-4E84-87D3-B5134F5BFBA9}" type="parTrans" cxnId="{D202B4BC-E99B-49FE-B2D6-A6CE1FD62056}">
      <dgm:prSet/>
      <dgm:spPr/>
      <dgm:t>
        <a:bodyPr/>
        <a:lstStyle/>
        <a:p>
          <a:endParaRPr lang="tr-TR"/>
        </a:p>
      </dgm:t>
    </dgm:pt>
    <dgm:pt modelId="{DA730B87-8631-46C9-A6D4-E968CC98706B}" type="sibTrans" cxnId="{D202B4BC-E99B-49FE-B2D6-A6CE1FD62056}">
      <dgm:prSet/>
      <dgm:spPr/>
      <dgm:t>
        <a:bodyPr/>
        <a:lstStyle/>
        <a:p>
          <a:endParaRPr lang="tr-TR"/>
        </a:p>
      </dgm:t>
    </dgm:pt>
    <dgm:pt modelId="{9E093CBD-361C-4449-8899-12F70C740B65}">
      <dgm:prSet/>
      <dgm:spPr/>
      <dgm:t>
        <a:bodyPr/>
        <a:lstStyle/>
        <a:p>
          <a:endParaRPr lang="tr-TR"/>
        </a:p>
      </dgm:t>
    </dgm:pt>
    <dgm:pt modelId="{824D6759-5D84-4847-9151-3D4FE957FE02}" type="parTrans" cxnId="{841D0F87-4539-4420-8B68-CB404938C181}">
      <dgm:prSet/>
      <dgm:spPr/>
      <dgm:t>
        <a:bodyPr/>
        <a:lstStyle/>
        <a:p>
          <a:endParaRPr lang="tr-TR"/>
        </a:p>
      </dgm:t>
    </dgm:pt>
    <dgm:pt modelId="{0607B0E9-0320-4EC6-A642-A27DBEBCBCE9}" type="sibTrans" cxnId="{841D0F87-4539-4420-8B68-CB404938C181}">
      <dgm:prSet/>
      <dgm:spPr/>
      <dgm:t>
        <a:bodyPr/>
        <a:lstStyle/>
        <a:p>
          <a:endParaRPr lang="tr-TR"/>
        </a:p>
      </dgm:t>
    </dgm:pt>
    <dgm:pt modelId="{CFF9AFAA-13AB-467D-984C-5FE197D0ACCD}">
      <dgm:prSet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tr-TR" b="1" dirty="0" smtClean="0"/>
            <a:t>İnsanın yaratıcılığına ve hayal gücüne bağlıdır.</a:t>
          </a:r>
          <a:endParaRPr lang="tr-TR" b="1" dirty="0"/>
        </a:p>
      </dgm:t>
    </dgm:pt>
    <dgm:pt modelId="{AE1A86F4-4043-4849-98E7-A78EBF26A23C}" type="parTrans" cxnId="{18B7977D-25CC-4292-BF93-4D37E17A5CCC}">
      <dgm:prSet/>
      <dgm:spPr/>
      <dgm:t>
        <a:bodyPr/>
        <a:lstStyle/>
        <a:p>
          <a:endParaRPr lang="tr-TR"/>
        </a:p>
      </dgm:t>
    </dgm:pt>
    <dgm:pt modelId="{2F270B95-F191-4839-A27A-9D3C0A12979B}" type="sibTrans" cxnId="{18B7977D-25CC-4292-BF93-4D37E17A5CCC}">
      <dgm:prSet/>
      <dgm:spPr/>
      <dgm:t>
        <a:bodyPr/>
        <a:lstStyle/>
        <a:p>
          <a:endParaRPr lang="tr-TR"/>
        </a:p>
      </dgm:t>
    </dgm:pt>
    <dgm:pt modelId="{FFE7081D-80B8-4253-901B-FCF45D765DB6}">
      <dgm:prSet>
        <dgm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tr-TR" b="1" dirty="0" smtClean="0"/>
            <a:t>Geniş bir toplum ve kültür içinde üretilir.</a:t>
          </a:r>
          <a:endParaRPr lang="tr-TR" b="1" dirty="0"/>
        </a:p>
      </dgm:t>
    </dgm:pt>
    <dgm:pt modelId="{091166ED-3335-4328-B7E0-55C8FDB58B52}" type="parTrans" cxnId="{B7E32386-A881-4B39-981B-D2974BE58528}">
      <dgm:prSet/>
      <dgm:spPr/>
      <dgm:t>
        <a:bodyPr/>
        <a:lstStyle/>
        <a:p>
          <a:endParaRPr lang="tr-TR"/>
        </a:p>
      </dgm:t>
    </dgm:pt>
    <dgm:pt modelId="{CB59A06A-CDCF-4117-802E-51F067540E46}" type="sibTrans" cxnId="{B7E32386-A881-4B39-981B-D2974BE58528}">
      <dgm:prSet/>
      <dgm:spPr/>
      <dgm:t>
        <a:bodyPr/>
        <a:lstStyle/>
        <a:p>
          <a:endParaRPr lang="tr-TR"/>
        </a:p>
      </dgm:t>
    </dgm:pt>
    <dgm:pt modelId="{648C679E-C8FB-4DFF-841A-4F353DFEC510}">
      <dgm:prSet/>
      <dgm:spPr/>
      <dgm:t>
        <a:bodyPr/>
        <a:lstStyle/>
        <a:p>
          <a:r>
            <a:rPr lang="tr-TR" smtClean="0"/>
            <a:t>Delillerle desteklenmiştir ve sınanabilir yapıdadır.</a:t>
          </a:r>
          <a:endParaRPr lang="tr-TR"/>
        </a:p>
      </dgm:t>
    </dgm:pt>
    <dgm:pt modelId="{4A75A004-9C8E-4D76-B7F1-95482039D8D2}" type="parTrans" cxnId="{F76108FC-A6D4-4BAC-9EE9-2D1B619105CB}">
      <dgm:prSet/>
      <dgm:spPr/>
      <dgm:t>
        <a:bodyPr/>
        <a:lstStyle/>
        <a:p>
          <a:endParaRPr lang="tr-TR"/>
        </a:p>
      </dgm:t>
    </dgm:pt>
    <dgm:pt modelId="{499A7A4F-B784-4C8E-8E83-9BD0E6BB01F6}" type="sibTrans" cxnId="{F76108FC-A6D4-4BAC-9EE9-2D1B619105CB}">
      <dgm:prSet/>
      <dgm:spPr/>
      <dgm:t>
        <a:bodyPr/>
        <a:lstStyle/>
        <a:p>
          <a:endParaRPr lang="tr-TR"/>
        </a:p>
      </dgm:t>
    </dgm:pt>
    <dgm:pt modelId="{80D7F46E-533C-4F47-A76F-3A03D58B5C48}">
      <dgm:prSet/>
      <dgm:spPr/>
      <dgm:t>
        <a:bodyPr/>
        <a:lstStyle/>
        <a:p>
          <a:endParaRPr lang="tr-TR"/>
        </a:p>
      </dgm:t>
    </dgm:pt>
    <dgm:pt modelId="{C3AD4C0B-179C-44D1-9212-F302A26A8B21}" type="parTrans" cxnId="{D27A9173-B305-434B-836E-C3E891885119}">
      <dgm:prSet/>
      <dgm:spPr/>
      <dgm:t>
        <a:bodyPr/>
        <a:lstStyle/>
        <a:p>
          <a:endParaRPr lang="tr-TR"/>
        </a:p>
      </dgm:t>
    </dgm:pt>
    <dgm:pt modelId="{475FFB63-D9CA-47C0-AF84-1C37009F7645}" type="sibTrans" cxnId="{D27A9173-B305-434B-836E-C3E891885119}">
      <dgm:prSet/>
      <dgm:spPr/>
      <dgm:t>
        <a:bodyPr/>
        <a:lstStyle/>
        <a:p>
          <a:endParaRPr lang="tr-TR"/>
        </a:p>
      </dgm:t>
    </dgm:pt>
    <dgm:pt modelId="{30FC0AEC-0BF8-41B0-8889-08ECCBFBDA10}">
      <dgm:prSet>
        <dgm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tr-TR" b="1" dirty="0" smtClean="0"/>
            <a:t>Bilimsel bilgi nesneldir. (objektif)</a:t>
          </a:r>
          <a:endParaRPr lang="tr-TR" b="1" dirty="0"/>
        </a:p>
      </dgm:t>
    </dgm:pt>
    <dgm:pt modelId="{06218BC5-DBAF-4FD1-B13E-13D44031BB13}" type="parTrans" cxnId="{03F08EAB-F9C8-4370-B935-D2B3DD5E5A7D}">
      <dgm:prSet/>
      <dgm:spPr/>
      <dgm:t>
        <a:bodyPr/>
        <a:lstStyle/>
        <a:p>
          <a:endParaRPr lang="tr-TR"/>
        </a:p>
      </dgm:t>
    </dgm:pt>
    <dgm:pt modelId="{498C9E85-169F-4C10-AE56-279C9F03D021}" type="sibTrans" cxnId="{03F08EAB-F9C8-4370-B935-D2B3DD5E5A7D}">
      <dgm:prSet/>
      <dgm:spPr/>
      <dgm:t>
        <a:bodyPr/>
        <a:lstStyle/>
        <a:p>
          <a:endParaRPr lang="tr-TR"/>
        </a:p>
      </dgm:t>
    </dgm:pt>
    <dgm:pt modelId="{53D1FAC8-0964-4926-B47D-F6FCE1B397BB}">
      <dgm:prSet>
        <dgm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tr-TR" b="1" dirty="0" smtClean="0"/>
            <a:t>Bilimsel bilgi, mantıksaldır  vb... </a:t>
          </a:r>
          <a:endParaRPr lang="tr-TR" b="1" dirty="0"/>
        </a:p>
      </dgm:t>
    </dgm:pt>
    <dgm:pt modelId="{4CFCB766-B2C7-4454-93BE-D98BEC0FD5C0}" type="parTrans" cxnId="{C11A3749-7621-4061-A480-A84DBAD168D6}">
      <dgm:prSet/>
      <dgm:spPr/>
      <dgm:t>
        <a:bodyPr/>
        <a:lstStyle/>
        <a:p>
          <a:endParaRPr lang="tr-TR"/>
        </a:p>
      </dgm:t>
    </dgm:pt>
    <dgm:pt modelId="{E839B809-53D2-46E5-9EED-68EA2FDC4D48}" type="sibTrans" cxnId="{C11A3749-7621-4061-A480-A84DBAD168D6}">
      <dgm:prSet/>
      <dgm:spPr/>
      <dgm:t>
        <a:bodyPr/>
        <a:lstStyle/>
        <a:p>
          <a:endParaRPr lang="tr-TR"/>
        </a:p>
      </dgm:t>
    </dgm:pt>
    <dgm:pt modelId="{F200EE85-FFA3-44B9-91D5-C4D3840C4B7C}" type="pres">
      <dgm:prSet presAssocID="{D007EEFA-59C9-426B-8810-6889A24A31E6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1FF06599-1C70-4AB3-B937-A5DC2A6E91B3}" type="pres">
      <dgm:prSet presAssocID="{F2CBBA61-B505-430C-AA1E-923611B22AF0}" presName="composite" presStyleCnt="0"/>
      <dgm:spPr/>
    </dgm:pt>
    <dgm:pt modelId="{48476DDB-E6BB-4A13-BF3F-98591759113A}" type="pres">
      <dgm:prSet presAssocID="{F2CBBA61-B505-430C-AA1E-923611B22AF0}" presName="parentText" presStyleLbl="alignNode1" presStyleIdx="0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B9FF2898-47E8-404F-A104-5BEF99673CE9}" type="pres">
      <dgm:prSet presAssocID="{F2CBBA61-B505-430C-AA1E-923611B22AF0}" presName="descendantText" presStyleLbl="alignAcc1" presStyleIdx="0" presStyleCnt="7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E8A5D4E0-11B8-460D-9D56-86CA1DB4D8CD}" type="pres">
      <dgm:prSet presAssocID="{A44E1411-2659-473E-9013-BA30309AC5B9}" presName="sp" presStyleCnt="0"/>
      <dgm:spPr/>
    </dgm:pt>
    <dgm:pt modelId="{EF9CF712-7839-4D3E-8386-4C4B60858A68}" type="pres">
      <dgm:prSet presAssocID="{50DD8160-E7AA-40E4-9A60-EA1940F88820}" presName="composite" presStyleCnt="0"/>
      <dgm:spPr/>
    </dgm:pt>
    <dgm:pt modelId="{2B1ABE83-DC2D-4372-B9F3-0CA680B30508}" type="pres">
      <dgm:prSet presAssocID="{50DD8160-E7AA-40E4-9A60-EA1940F88820}" presName="parentText" presStyleLbl="alignNode1" presStyleIdx="1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AE9720DA-E296-41A2-B84A-4F87837454CC}" type="pres">
      <dgm:prSet presAssocID="{50DD8160-E7AA-40E4-9A60-EA1940F88820}" presName="descendantText" presStyleLbl="alignAcc1" presStyleIdx="1" presStyleCnt="7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CD8A724B-90FF-446F-9BFF-EF7F9DAA90BB}" type="pres">
      <dgm:prSet presAssocID="{FE3CCF77-6260-46ED-AB98-6078F1A92DC7}" presName="sp" presStyleCnt="0"/>
      <dgm:spPr/>
    </dgm:pt>
    <dgm:pt modelId="{6BE18497-3E3D-48B7-A022-C1A588D048C6}" type="pres">
      <dgm:prSet presAssocID="{8286BDA6-1ECA-4350-9D16-656B837D7DF2}" presName="composite" presStyleCnt="0"/>
      <dgm:spPr/>
    </dgm:pt>
    <dgm:pt modelId="{E9F7A0E6-9BA2-4B6C-8BFF-82A0BD0B4A26}" type="pres">
      <dgm:prSet presAssocID="{8286BDA6-1ECA-4350-9D16-656B837D7DF2}" presName="parentText" presStyleLbl="alignNode1" presStyleIdx="2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64CA97C1-7179-4D9C-8FE8-B964217FADDF}" type="pres">
      <dgm:prSet presAssocID="{8286BDA6-1ECA-4350-9D16-656B837D7DF2}" presName="descendantText" presStyleLbl="alignAcc1" presStyleIdx="2" presStyleCnt="7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B81F822F-099C-45B6-9D71-9085F008DA0E}" type="pres">
      <dgm:prSet presAssocID="{CDF9EDD5-0778-4F01-BF30-A0DA5CE5081A}" presName="sp" presStyleCnt="0"/>
      <dgm:spPr/>
    </dgm:pt>
    <dgm:pt modelId="{70A93872-C27E-49C5-8BD1-1C632E1B5ECD}" type="pres">
      <dgm:prSet presAssocID="{73A21A6B-81DF-4659-8E0A-2134B79A8C93}" presName="composite" presStyleCnt="0"/>
      <dgm:spPr/>
    </dgm:pt>
    <dgm:pt modelId="{0755B6A7-F2D1-47A8-8CFE-CE8B97B841E4}" type="pres">
      <dgm:prSet presAssocID="{73A21A6B-81DF-4659-8E0A-2134B79A8C93}" presName="parentText" presStyleLbl="alignNode1" presStyleIdx="3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241FE686-96A2-4401-AB15-1D9004942DBD}" type="pres">
      <dgm:prSet presAssocID="{73A21A6B-81DF-4659-8E0A-2134B79A8C93}" presName="descendantText" presStyleLbl="alignAcc1" presStyleIdx="3" presStyleCnt="7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892EF3E3-2407-4046-91CF-FE0F6D9AC193}" type="pres">
      <dgm:prSet presAssocID="{DA730B87-8631-46C9-A6D4-E968CC98706B}" presName="sp" presStyleCnt="0"/>
      <dgm:spPr/>
    </dgm:pt>
    <dgm:pt modelId="{984D606D-88A9-4C29-80F7-B83BB38AD1BA}" type="pres">
      <dgm:prSet presAssocID="{9E093CBD-361C-4449-8899-12F70C740B65}" presName="composite" presStyleCnt="0"/>
      <dgm:spPr/>
    </dgm:pt>
    <dgm:pt modelId="{849EF834-6E3A-4C89-A96A-2F9C2C8C916A}" type="pres">
      <dgm:prSet presAssocID="{9E093CBD-361C-4449-8899-12F70C740B65}" presName="parentText" presStyleLbl="alignNode1" presStyleIdx="4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07D9B927-2CAA-4583-9A2F-BB20CC85518B}" type="pres">
      <dgm:prSet presAssocID="{9E093CBD-361C-4449-8899-12F70C740B65}" presName="descendantText" presStyleLbl="alignAcc1" presStyleIdx="4" presStyleCnt="7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48D32186-65D6-4B67-B689-D2794478FF15}" type="pres">
      <dgm:prSet presAssocID="{0607B0E9-0320-4EC6-A642-A27DBEBCBCE9}" presName="sp" presStyleCnt="0"/>
      <dgm:spPr/>
    </dgm:pt>
    <dgm:pt modelId="{F82A2AB8-3F58-420F-80F1-CE02E5B96773}" type="pres">
      <dgm:prSet presAssocID="{648C679E-C8FB-4DFF-841A-4F353DFEC510}" presName="composite" presStyleCnt="0"/>
      <dgm:spPr/>
    </dgm:pt>
    <dgm:pt modelId="{206D1176-BFF8-4B2B-9B1A-E49A153EDAB4}" type="pres">
      <dgm:prSet presAssocID="{648C679E-C8FB-4DFF-841A-4F353DFEC510}" presName="parentText" presStyleLbl="alignNode1" presStyleIdx="5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2D604505-5AD0-4B6C-8EA3-9CADBE0E692F}" type="pres">
      <dgm:prSet presAssocID="{648C679E-C8FB-4DFF-841A-4F353DFEC510}" presName="descendantText" presStyleLbl="alignAcc1" presStyleIdx="5" presStyleCnt="7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3BC4FBDF-8D5F-4320-A632-1A9E5347EE95}" type="pres">
      <dgm:prSet presAssocID="{499A7A4F-B784-4C8E-8E83-9BD0E6BB01F6}" presName="sp" presStyleCnt="0"/>
      <dgm:spPr/>
    </dgm:pt>
    <dgm:pt modelId="{E3988E90-28D0-4DB2-A68A-2AD226B30BD3}" type="pres">
      <dgm:prSet presAssocID="{80D7F46E-533C-4F47-A76F-3A03D58B5C48}" presName="composite" presStyleCnt="0"/>
      <dgm:spPr/>
    </dgm:pt>
    <dgm:pt modelId="{D2787461-3B4F-4AB7-B8AF-E91C7296BB2E}" type="pres">
      <dgm:prSet presAssocID="{80D7F46E-533C-4F47-A76F-3A03D58B5C48}" presName="parentText" presStyleLbl="alignNode1" presStyleIdx="6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0B97E100-265A-40B5-9AF1-E493D9785CF7}" type="pres">
      <dgm:prSet presAssocID="{80D7F46E-533C-4F47-A76F-3A03D58B5C48}" presName="descendantText" presStyleLbl="alignAcc1" presStyleIdx="6" presStyleCnt="7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03F08EAB-F9C8-4370-B935-D2B3DD5E5A7D}" srcId="{648C679E-C8FB-4DFF-841A-4F353DFEC510}" destId="{30FC0AEC-0BF8-41B0-8889-08ECCBFBDA10}" srcOrd="0" destOrd="0" parTransId="{06218BC5-DBAF-4FD1-B13E-13D44031BB13}" sibTransId="{498C9E85-169F-4C10-AE56-279C9F03D021}"/>
    <dgm:cxn modelId="{841D0F87-4539-4420-8B68-CB404938C181}" srcId="{D007EEFA-59C9-426B-8810-6889A24A31E6}" destId="{9E093CBD-361C-4449-8899-12F70C740B65}" srcOrd="4" destOrd="0" parTransId="{824D6759-5D84-4847-9151-3D4FE957FE02}" sibTransId="{0607B0E9-0320-4EC6-A642-A27DBEBCBCE9}"/>
    <dgm:cxn modelId="{C11A3749-7621-4061-A480-A84DBAD168D6}" srcId="{80D7F46E-533C-4F47-A76F-3A03D58B5C48}" destId="{53D1FAC8-0964-4926-B47D-F6FCE1B397BB}" srcOrd="0" destOrd="0" parTransId="{4CFCB766-B2C7-4454-93BE-D98BEC0FD5C0}" sibTransId="{E839B809-53D2-46E5-9EED-68EA2FDC4D48}"/>
    <dgm:cxn modelId="{87E096FA-0F85-4DFD-B537-D01CAF58CE87}" type="presOf" srcId="{F2CBBA61-B505-430C-AA1E-923611B22AF0}" destId="{48476DDB-E6BB-4A13-BF3F-98591759113A}" srcOrd="0" destOrd="0" presId="urn:microsoft.com/office/officeart/2005/8/layout/chevron2"/>
    <dgm:cxn modelId="{D27A9173-B305-434B-836E-C3E891885119}" srcId="{D007EEFA-59C9-426B-8810-6889A24A31E6}" destId="{80D7F46E-533C-4F47-A76F-3A03D58B5C48}" srcOrd="6" destOrd="0" parTransId="{C3AD4C0B-179C-44D1-9212-F302A26A8B21}" sibTransId="{475FFB63-D9CA-47C0-AF84-1C37009F7645}"/>
    <dgm:cxn modelId="{D5E733B1-5D74-4A32-942A-CEBD8C923CF1}" type="presOf" srcId="{33A8966B-FF94-44CF-A792-AEC81AD27008}" destId="{AE9720DA-E296-41A2-B84A-4F87837454CC}" srcOrd="0" destOrd="0" presId="urn:microsoft.com/office/officeart/2005/8/layout/chevron2"/>
    <dgm:cxn modelId="{BB147723-CF59-4B9A-90B8-D8A58676A09B}" srcId="{8286BDA6-1ECA-4350-9D16-656B837D7DF2}" destId="{7920862A-6861-48F0-9415-9F79DF43689E}" srcOrd="0" destOrd="0" parTransId="{72E3B2F5-37ED-45AB-82B2-A0823A055229}" sibTransId="{5AE6D78C-4035-4C45-8503-8ADD16A05354}"/>
    <dgm:cxn modelId="{B7E32386-A881-4B39-981B-D2974BE58528}" srcId="{73A21A6B-81DF-4659-8E0A-2134B79A8C93}" destId="{FFE7081D-80B8-4253-901B-FCF45D765DB6}" srcOrd="0" destOrd="0" parTransId="{091166ED-3335-4328-B7E0-55C8FDB58B52}" sibTransId="{CB59A06A-CDCF-4117-802E-51F067540E46}"/>
    <dgm:cxn modelId="{180B08A3-207C-41BE-BCC9-09832ECDE419}" srcId="{D007EEFA-59C9-426B-8810-6889A24A31E6}" destId="{F2CBBA61-B505-430C-AA1E-923611B22AF0}" srcOrd="0" destOrd="0" parTransId="{08CAFA58-5DA4-41CA-BEFC-D92924B9378F}" sibTransId="{A44E1411-2659-473E-9013-BA30309AC5B9}"/>
    <dgm:cxn modelId="{09C5CC8F-1ECC-4DF8-9EB6-AFECC0914643}" srcId="{D007EEFA-59C9-426B-8810-6889A24A31E6}" destId="{50DD8160-E7AA-40E4-9A60-EA1940F88820}" srcOrd="1" destOrd="0" parTransId="{A2E40F86-B3FE-4A42-8879-ECFD2E7FA807}" sibTransId="{FE3CCF77-6260-46ED-AB98-6078F1A92DC7}"/>
    <dgm:cxn modelId="{F76108FC-A6D4-4BAC-9EE9-2D1B619105CB}" srcId="{D007EEFA-59C9-426B-8810-6889A24A31E6}" destId="{648C679E-C8FB-4DFF-841A-4F353DFEC510}" srcOrd="5" destOrd="0" parTransId="{4A75A004-9C8E-4D76-B7F1-95482039D8D2}" sibTransId="{499A7A4F-B784-4C8E-8E83-9BD0E6BB01F6}"/>
    <dgm:cxn modelId="{68615F78-BB59-494E-979F-DCA8D7BCAEB9}" type="presOf" srcId="{CFF9AFAA-13AB-467D-984C-5FE197D0ACCD}" destId="{07D9B927-2CAA-4583-9A2F-BB20CC85518B}" srcOrd="0" destOrd="0" presId="urn:microsoft.com/office/officeart/2005/8/layout/chevron2"/>
    <dgm:cxn modelId="{11F76DD1-F04F-4382-9D7E-42CCDBC9772F}" type="presOf" srcId="{FFE7081D-80B8-4253-901B-FCF45D765DB6}" destId="{241FE686-96A2-4401-AB15-1D9004942DBD}" srcOrd="0" destOrd="0" presId="urn:microsoft.com/office/officeart/2005/8/layout/chevron2"/>
    <dgm:cxn modelId="{D202B4BC-E99B-49FE-B2D6-A6CE1FD62056}" srcId="{D007EEFA-59C9-426B-8810-6889A24A31E6}" destId="{73A21A6B-81DF-4659-8E0A-2134B79A8C93}" srcOrd="3" destOrd="0" parTransId="{F366A597-4E66-4E84-87D3-B5134F5BFBA9}" sibTransId="{DA730B87-8631-46C9-A6D4-E968CC98706B}"/>
    <dgm:cxn modelId="{CAA9F345-E615-4A78-B35F-8FA8F0382EDB}" type="presOf" srcId="{648C679E-C8FB-4DFF-841A-4F353DFEC510}" destId="{206D1176-BFF8-4B2B-9B1A-E49A153EDAB4}" srcOrd="0" destOrd="0" presId="urn:microsoft.com/office/officeart/2005/8/layout/chevron2"/>
    <dgm:cxn modelId="{A815977F-0749-4DA6-87C9-AF92F5878B3E}" type="presOf" srcId="{D007EEFA-59C9-426B-8810-6889A24A31E6}" destId="{F200EE85-FFA3-44B9-91D5-C4D3840C4B7C}" srcOrd="0" destOrd="0" presId="urn:microsoft.com/office/officeart/2005/8/layout/chevron2"/>
    <dgm:cxn modelId="{D8758682-ED46-4524-8914-9F00F7411A7D}" srcId="{50DD8160-E7AA-40E4-9A60-EA1940F88820}" destId="{33A8966B-FF94-44CF-A792-AEC81AD27008}" srcOrd="0" destOrd="0" parTransId="{FFC6336F-7BED-409B-AF3D-E89B6D3EF8F0}" sibTransId="{BA8A26C2-91E5-467E-93B4-6DA4CF1579B2}"/>
    <dgm:cxn modelId="{C264CFED-67CC-4E87-B631-DC1F890D0CE1}" srcId="{D007EEFA-59C9-426B-8810-6889A24A31E6}" destId="{8286BDA6-1ECA-4350-9D16-656B837D7DF2}" srcOrd="2" destOrd="0" parTransId="{A3C40C18-9712-4140-A223-42FB16283668}" sibTransId="{CDF9EDD5-0778-4F01-BF30-A0DA5CE5081A}"/>
    <dgm:cxn modelId="{12AFD3FD-9E8E-4C4D-8970-B1ADD3C2F6FC}" type="presOf" srcId="{73A21A6B-81DF-4659-8E0A-2134B79A8C93}" destId="{0755B6A7-F2D1-47A8-8CFE-CE8B97B841E4}" srcOrd="0" destOrd="0" presId="urn:microsoft.com/office/officeart/2005/8/layout/chevron2"/>
    <dgm:cxn modelId="{18B7977D-25CC-4292-BF93-4D37E17A5CCC}" srcId="{9E093CBD-361C-4449-8899-12F70C740B65}" destId="{CFF9AFAA-13AB-467D-984C-5FE197D0ACCD}" srcOrd="0" destOrd="0" parTransId="{AE1A86F4-4043-4849-98E7-A78EBF26A23C}" sibTransId="{2F270B95-F191-4839-A27A-9D3C0A12979B}"/>
    <dgm:cxn modelId="{D639D137-E09F-4A73-A1D4-5957FF49F5B5}" type="presOf" srcId="{50DD8160-E7AA-40E4-9A60-EA1940F88820}" destId="{2B1ABE83-DC2D-4372-B9F3-0CA680B30508}" srcOrd="0" destOrd="0" presId="urn:microsoft.com/office/officeart/2005/8/layout/chevron2"/>
    <dgm:cxn modelId="{BAE45E97-C03D-462E-B638-1775C9176E9E}" type="presOf" srcId="{9F41CA98-9B62-4845-B99A-60AFF7F54861}" destId="{B9FF2898-47E8-404F-A104-5BEF99673CE9}" srcOrd="0" destOrd="0" presId="urn:microsoft.com/office/officeart/2005/8/layout/chevron2"/>
    <dgm:cxn modelId="{E209BC3F-51CB-42C4-9910-6F9A4C979212}" srcId="{F2CBBA61-B505-430C-AA1E-923611B22AF0}" destId="{9F41CA98-9B62-4845-B99A-60AFF7F54861}" srcOrd="0" destOrd="0" parTransId="{EF484227-4B33-4BCE-826E-C5E3E3A333BD}" sibTransId="{84D292DF-FE25-422B-8C5C-55E6355643CC}"/>
    <dgm:cxn modelId="{42E17993-6AD4-4F85-9A21-729CA221ED40}" type="presOf" srcId="{30FC0AEC-0BF8-41B0-8889-08ECCBFBDA10}" destId="{2D604505-5AD0-4B6C-8EA3-9CADBE0E692F}" srcOrd="0" destOrd="0" presId="urn:microsoft.com/office/officeart/2005/8/layout/chevron2"/>
    <dgm:cxn modelId="{F27F5CD9-3095-4331-8DD5-5C3FF4F738DD}" type="presOf" srcId="{80D7F46E-533C-4F47-A76F-3A03D58B5C48}" destId="{D2787461-3B4F-4AB7-B8AF-E91C7296BB2E}" srcOrd="0" destOrd="0" presId="urn:microsoft.com/office/officeart/2005/8/layout/chevron2"/>
    <dgm:cxn modelId="{77194467-8671-42AA-A649-C0DEBC5D06BB}" type="presOf" srcId="{7920862A-6861-48F0-9415-9F79DF43689E}" destId="{64CA97C1-7179-4D9C-8FE8-B964217FADDF}" srcOrd="0" destOrd="0" presId="urn:microsoft.com/office/officeart/2005/8/layout/chevron2"/>
    <dgm:cxn modelId="{F950A59C-F01B-4DF9-8F6D-6759CC503982}" type="presOf" srcId="{53D1FAC8-0964-4926-B47D-F6FCE1B397BB}" destId="{0B97E100-265A-40B5-9AF1-E493D9785CF7}" srcOrd="0" destOrd="0" presId="urn:microsoft.com/office/officeart/2005/8/layout/chevron2"/>
    <dgm:cxn modelId="{99E07D37-46FE-45D5-967E-AE24EB92BEAB}" type="presOf" srcId="{8286BDA6-1ECA-4350-9D16-656B837D7DF2}" destId="{E9F7A0E6-9BA2-4B6C-8BFF-82A0BD0B4A26}" srcOrd="0" destOrd="0" presId="urn:microsoft.com/office/officeart/2005/8/layout/chevron2"/>
    <dgm:cxn modelId="{F3698C0F-168B-428B-B64F-CD25B1B4D494}" type="presOf" srcId="{9E093CBD-361C-4449-8899-12F70C740B65}" destId="{849EF834-6E3A-4C89-A96A-2F9C2C8C916A}" srcOrd="0" destOrd="0" presId="urn:microsoft.com/office/officeart/2005/8/layout/chevron2"/>
    <dgm:cxn modelId="{02A7FDAE-E92D-4383-A5B6-EA27627BECDC}" type="presParOf" srcId="{F200EE85-FFA3-44B9-91D5-C4D3840C4B7C}" destId="{1FF06599-1C70-4AB3-B937-A5DC2A6E91B3}" srcOrd="0" destOrd="0" presId="urn:microsoft.com/office/officeart/2005/8/layout/chevron2"/>
    <dgm:cxn modelId="{648A34DB-F6C4-4735-9E4B-1A69D3AE776F}" type="presParOf" srcId="{1FF06599-1C70-4AB3-B937-A5DC2A6E91B3}" destId="{48476DDB-E6BB-4A13-BF3F-98591759113A}" srcOrd="0" destOrd="0" presId="urn:microsoft.com/office/officeart/2005/8/layout/chevron2"/>
    <dgm:cxn modelId="{F078B30F-0C5C-4FDE-8B65-0EA82EE80A95}" type="presParOf" srcId="{1FF06599-1C70-4AB3-B937-A5DC2A6E91B3}" destId="{B9FF2898-47E8-404F-A104-5BEF99673CE9}" srcOrd="1" destOrd="0" presId="urn:microsoft.com/office/officeart/2005/8/layout/chevron2"/>
    <dgm:cxn modelId="{D588AA51-AEA9-4F02-BD73-BB540243C114}" type="presParOf" srcId="{F200EE85-FFA3-44B9-91D5-C4D3840C4B7C}" destId="{E8A5D4E0-11B8-460D-9D56-86CA1DB4D8CD}" srcOrd="1" destOrd="0" presId="urn:microsoft.com/office/officeart/2005/8/layout/chevron2"/>
    <dgm:cxn modelId="{8309E1BE-2845-439A-8820-35DF8C987FCD}" type="presParOf" srcId="{F200EE85-FFA3-44B9-91D5-C4D3840C4B7C}" destId="{EF9CF712-7839-4D3E-8386-4C4B60858A68}" srcOrd="2" destOrd="0" presId="urn:microsoft.com/office/officeart/2005/8/layout/chevron2"/>
    <dgm:cxn modelId="{D541B1AF-B56E-4B07-AF8A-7F8B2C5116A3}" type="presParOf" srcId="{EF9CF712-7839-4D3E-8386-4C4B60858A68}" destId="{2B1ABE83-DC2D-4372-B9F3-0CA680B30508}" srcOrd="0" destOrd="0" presId="urn:microsoft.com/office/officeart/2005/8/layout/chevron2"/>
    <dgm:cxn modelId="{EE60358E-8445-4E43-B19F-37710CEB60F2}" type="presParOf" srcId="{EF9CF712-7839-4D3E-8386-4C4B60858A68}" destId="{AE9720DA-E296-41A2-B84A-4F87837454CC}" srcOrd="1" destOrd="0" presId="urn:microsoft.com/office/officeart/2005/8/layout/chevron2"/>
    <dgm:cxn modelId="{8E0EA797-BDDE-4508-9915-92690A79036D}" type="presParOf" srcId="{F200EE85-FFA3-44B9-91D5-C4D3840C4B7C}" destId="{CD8A724B-90FF-446F-9BFF-EF7F9DAA90BB}" srcOrd="3" destOrd="0" presId="urn:microsoft.com/office/officeart/2005/8/layout/chevron2"/>
    <dgm:cxn modelId="{9AEEA529-08D1-460B-834C-3E2D24CFB11B}" type="presParOf" srcId="{F200EE85-FFA3-44B9-91D5-C4D3840C4B7C}" destId="{6BE18497-3E3D-48B7-A022-C1A588D048C6}" srcOrd="4" destOrd="0" presId="urn:microsoft.com/office/officeart/2005/8/layout/chevron2"/>
    <dgm:cxn modelId="{0537181A-4CD7-4779-9940-C2FB93CC367F}" type="presParOf" srcId="{6BE18497-3E3D-48B7-A022-C1A588D048C6}" destId="{E9F7A0E6-9BA2-4B6C-8BFF-82A0BD0B4A26}" srcOrd="0" destOrd="0" presId="urn:microsoft.com/office/officeart/2005/8/layout/chevron2"/>
    <dgm:cxn modelId="{2037E43A-928C-44AD-AC9C-01108C93F5D7}" type="presParOf" srcId="{6BE18497-3E3D-48B7-A022-C1A588D048C6}" destId="{64CA97C1-7179-4D9C-8FE8-B964217FADDF}" srcOrd="1" destOrd="0" presId="urn:microsoft.com/office/officeart/2005/8/layout/chevron2"/>
    <dgm:cxn modelId="{78A90945-91CD-4A43-8665-0893F5A44C1A}" type="presParOf" srcId="{F200EE85-FFA3-44B9-91D5-C4D3840C4B7C}" destId="{B81F822F-099C-45B6-9D71-9085F008DA0E}" srcOrd="5" destOrd="0" presId="urn:microsoft.com/office/officeart/2005/8/layout/chevron2"/>
    <dgm:cxn modelId="{8AF19EA1-3379-4762-A95E-794E63552D06}" type="presParOf" srcId="{F200EE85-FFA3-44B9-91D5-C4D3840C4B7C}" destId="{70A93872-C27E-49C5-8BD1-1C632E1B5ECD}" srcOrd="6" destOrd="0" presId="urn:microsoft.com/office/officeart/2005/8/layout/chevron2"/>
    <dgm:cxn modelId="{84F064DA-CA00-4DB8-BD15-E2581C0B56DD}" type="presParOf" srcId="{70A93872-C27E-49C5-8BD1-1C632E1B5ECD}" destId="{0755B6A7-F2D1-47A8-8CFE-CE8B97B841E4}" srcOrd="0" destOrd="0" presId="urn:microsoft.com/office/officeart/2005/8/layout/chevron2"/>
    <dgm:cxn modelId="{909EA9D2-AFF2-40C8-869A-84C17381A309}" type="presParOf" srcId="{70A93872-C27E-49C5-8BD1-1C632E1B5ECD}" destId="{241FE686-96A2-4401-AB15-1D9004942DBD}" srcOrd="1" destOrd="0" presId="urn:microsoft.com/office/officeart/2005/8/layout/chevron2"/>
    <dgm:cxn modelId="{094C966C-35FD-4191-8623-81659989DF3C}" type="presParOf" srcId="{F200EE85-FFA3-44B9-91D5-C4D3840C4B7C}" destId="{892EF3E3-2407-4046-91CF-FE0F6D9AC193}" srcOrd="7" destOrd="0" presId="urn:microsoft.com/office/officeart/2005/8/layout/chevron2"/>
    <dgm:cxn modelId="{FDCBE477-6E46-4D9D-807B-EC9F55C58C99}" type="presParOf" srcId="{F200EE85-FFA3-44B9-91D5-C4D3840C4B7C}" destId="{984D606D-88A9-4C29-80F7-B83BB38AD1BA}" srcOrd="8" destOrd="0" presId="urn:microsoft.com/office/officeart/2005/8/layout/chevron2"/>
    <dgm:cxn modelId="{CCEA9C62-ED33-4FD9-86A0-7455F67426ED}" type="presParOf" srcId="{984D606D-88A9-4C29-80F7-B83BB38AD1BA}" destId="{849EF834-6E3A-4C89-A96A-2F9C2C8C916A}" srcOrd="0" destOrd="0" presId="urn:microsoft.com/office/officeart/2005/8/layout/chevron2"/>
    <dgm:cxn modelId="{CB44A014-22FF-4C28-856B-A46AE9B80ADC}" type="presParOf" srcId="{984D606D-88A9-4C29-80F7-B83BB38AD1BA}" destId="{07D9B927-2CAA-4583-9A2F-BB20CC85518B}" srcOrd="1" destOrd="0" presId="urn:microsoft.com/office/officeart/2005/8/layout/chevron2"/>
    <dgm:cxn modelId="{C9E5A0F1-050A-48BC-9559-64A14F7307C7}" type="presParOf" srcId="{F200EE85-FFA3-44B9-91D5-C4D3840C4B7C}" destId="{48D32186-65D6-4B67-B689-D2794478FF15}" srcOrd="9" destOrd="0" presId="urn:microsoft.com/office/officeart/2005/8/layout/chevron2"/>
    <dgm:cxn modelId="{227EFF64-D6B1-44BD-BFEF-62842DACE06E}" type="presParOf" srcId="{F200EE85-FFA3-44B9-91D5-C4D3840C4B7C}" destId="{F82A2AB8-3F58-420F-80F1-CE02E5B96773}" srcOrd="10" destOrd="0" presId="urn:microsoft.com/office/officeart/2005/8/layout/chevron2"/>
    <dgm:cxn modelId="{14CFD240-AA29-49AE-A735-4DCC2CA1B8DE}" type="presParOf" srcId="{F82A2AB8-3F58-420F-80F1-CE02E5B96773}" destId="{206D1176-BFF8-4B2B-9B1A-E49A153EDAB4}" srcOrd="0" destOrd="0" presId="urn:microsoft.com/office/officeart/2005/8/layout/chevron2"/>
    <dgm:cxn modelId="{A4D81975-EE3F-489D-828F-5D09F785A6B6}" type="presParOf" srcId="{F82A2AB8-3F58-420F-80F1-CE02E5B96773}" destId="{2D604505-5AD0-4B6C-8EA3-9CADBE0E692F}" srcOrd="1" destOrd="0" presId="urn:microsoft.com/office/officeart/2005/8/layout/chevron2"/>
    <dgm:cxn modelId="{347648AB-DCFA-4C03-930F-6A19539C6FA8}" type="presParOf" srcId="{F200EE85-FFA3-44B9-91D5-C4D3840C4B7C}" destId="{3BC4FBDF-8D5F-4320-A632-1A9E5347EE95}" srcOrd="11" destOrd="0" presId="urn:microsoft.com/office/officeart/2005/8/layout/chevron2"/>
    <dgm:cxn modelId="{FEC01709-9AD8-476E-890A-ECE4F2F5208E}" type="presParOf" srcId="{F200EE85-FFA3-44B9-91D5-C4D3840C4B7C}" destId="{E3988E90-28D0-4DB2-A68A-2AD226B30BD3}" srcOrd="12" destOrd="0" presId="urn:microsoft.com/office/officeart/2005/8/layout/chevron2"/>
    <dgm:cxn modelId="{00BC00A8-7F02-451B-B464-A36483C33E82}" type="presParOf" srcId="{E3988E90-28D0-4DB2-A68A-2AD226B30BD3}" destId="{D2787461-3B4F-4AB7-B8AF-E91C7296BB2E}" srcOrd="0" destOrd="0" presId="urn:microsoft.com/office/officeart/2005/8/layout/chevron2"/>
    <dgm:cxn modelId="{D7325D7C-7BF0-4896-BAD0-34ED478E2289}" type="presParOf" srcId="{E3988E90-28D0-4DB2-A68A-2AD226B30BD3}" destId="{0B97E100-265A-40B5-9AF1-E493D9785CF7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8476DDB-E6BB-4A13-BF3F-98591759113A}">
      <dsp:nvSpPr>
        <dsp:cNvPr id="0" name=""/>
        <dsp:cNvSpPr/>
      </dsp:nvSpPr>
      <dsp:spPr>
        <a:xfrm rot="5400000">
          <a:off x="-107795" y="110724"/>
          <a:ext cx="718633" cy="503043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75" tIns="3175" rIns="3175" bIns="3175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500" kern="1200" dirty="0"/>
        </a:p>
      </dsp:txBody>
      <dsp:txXfrm rot="-5400000">
        <a:off x="1" y="254451"/>
        <a:ext cx="503043" cy="215590"/>
      </dsp:txXfrm>
    </dsp:sp>
    <dsp:sp modelId="{B9FF2898-47E8-404F-A104-5BEF99673CE9}">
      <dsp:nvSpPr>
        <dsp:cNvPr id="0" name=""/>
        <dsp:cNvSpPr/>
      </dsp:nvSpPr>
      <dsp:spPr>
        <a:xfrm rot="5400000">
          <a:off x="4132765" y="-3626792"/>
          <a:ext cx="467112" cy="7726556"/>
        </a:xfrm>
        <a:prstGeom prst="round2SameRect">
          <a:avLst/>
        </a:prstGeom>
        <a:solidFill>
          <a:schemeClr val="accent4"/>
        </a:solidFill>
        <a:ln w="25400" cap="flat" cmpd="sng" algn="ctr">
          <a:solidFill>
            <a:schemeClr val="accent4">
              <a:shade val="50000"/>
            </a:schemeClr>
          </a:solidFill>
          <a:prstDash val="solid"/>
        </a:ln>
        <a:effectLst/>
      </dsp:spPr>
      <dsp:style>
        <a:lnRef idx="2">
          <a:schemeClr val="accent4">
            <a:shade val="50000"/>
          </a:schemeClr>
        </a:lnRef>
        <a:fillRef idx="1">
          <a:schemeClr val="accent4"/>
        </a:fillRef>
        <a:effectRef idx="0">
          <a:schemeClr val="accent4"/>
        </a:effectRef>
        <a:fontRef idx="minor">
          <a:schemeClr val="lt1"/>
        </a:fontRef>
      </dsp:style>
      <dsp:txBody>
        <a:bodyPr spcFirstLastPara="0" vert="horz" wrap="square" lIns="192024" tIns="17145" rIns="17145" bIns="17145" numCol="1" spcCol="1270" anchor="ctr" anchorCtr="0">
          <a:noAutofit/>
        </a:bodyPr>
        <a:lstStyle/>
        <a:p>
          <a:pPr marL="228600" lvl="1" indent="-228600" algn="l" defTabSz="12001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r-TR" sz="2700" b="1" kern="1200" dirty="0" smtClean="0"/>
            <a:t>Kesin değildir, değişebilir.</a:t>
          </a:r>
          <a:endParaRPr lang="tr-TR" sz="2700" b="1" kern="1200" dirty="0"/>
        </a:p>
      </dsp:txBody>
      <dsp:txXfrm rot="-5400000">
        <a:off x="503044" y="25732"/>
        <a:ext cx="7703753" cy="421506"/>
      </dsp:txXfrm>
    </dsp:sp>
    <dsp:sp modelId="{2B1ABE83-DC2D-4372-B9F3-0CA680B30508}">
      <dsp:nvSpPr>
        <dsp:cNvPr id="0" name=""/>
        <dsp:cNvSpPr/>
      </dsp:nvSpPr>
      <dsp:spPr>
        <a:xfrm rot="5400000">
          <a:off x="-107795" y="744302"/>
          <a:ext cx="718633" cy="503043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75" tIns="3175" rIns="3175" bIns="3175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500" kern="1200"/>
        </a:p>
      </dsp:txBody>
      <dsp:txXfrm rot="-5400000">
        <a:off x="1" y="888029"/>
        <a:ext cx="503043" cy="215590"/>
      </dsp:txXfrm>
    </dsp:sp>
    <dsp:sp modelId="{AE9720DA-E296-41A2-B84A-4F87837454CC}">
      <dsp:nvSpPr>
        <dsp:cNvPr id="0" name=""/>
        <dsp:cNvSpPr/>
      </dsp:nvSpPr>
      <dsp:spPr>
        <a:xfrm rot="5400000">
          <a:off x="4132765" y="-2993214"/>
          <a:ext cx="467112" cy="7726556"/>
        </a:xfrm>
        <a:prstGeom prst="round2SameRect">
          <a:avLst/>
        </a:prstGeom>
        <a:solidFill>
          <a:schemeClr val="accent5"/>
        </a:solidFill>
        <a:ln w="25400" cap="flat" cmpd="sng" algn="ctr">
          <a:solidFill>
            <a:schemeClr val="accent5">
              <a:shade val="50000"/>
            </a:schemeClr>
          </a:solidFill>
          <a:prstDash val="solid"/>
        </a:ln>
        <a:effectLst/>
      </dsp:spPr>
      <dsp:style>
        <a:lnRef idx="2">
          <a:schemeClr val="accent5">
            <a:shade val="50000"/>
          </a:schemeClr>
        </a:lnRef>
        <a:fillRef idx="1">
          <a:schemeClr val="accent5"/>
        </a:fillRef>
        <a:effectRef idx="0">
          <a:schemeClr val="accent5"/>
        </a:effectRef>
        <a:fontRef idx="minor">
          <a:schemeClr val="lt1"/>
        </a:fontRef>
      </dsp:style>
      <dsp:txBody>
        <a:bodyPr spcFirstLastPara="0" vert="horz" wrap="square" lIns="192024" tIns="17145" rIns="17145" bIns="17145" numCol="1" spcCol="1270" anchor="ctr" anchorCtr="0">
          <a:noAutofit/>
        </a:bodyPr>
        <a:lstStyle/>
        <a:p>
          <a:pPr marL="228600" lvl="1" indent="-228600" algn="l" defTabSz="12001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r-TR" sz="2700" b="1" kern="1200" dirty="0" smtClean="0"/>
            <a:t>Deneyseldir.</a:t>
          </a:r>
          <a:endParaRPr lang="tr-TR" sz="2700" b="1" kern="1200" dirty="0"/>
        </a:p>
      </dsp:txBody>
      <dsp:txXfrm rot="-5400000">
        <a:off x="503044" y="659310"/>
        <a:ext cx="7703753" cy="421506"/>
      </dsp:txXfrm>
    </dsp:sp>
    <dsp:sp modelId="{E9F7A0E6-9BA2-4B6C-8BFF-82A0BD0B4A26}">
      <dsp:nvSpPr>
        <dsp:cNvPr id="0" name=""/>
        <dsp:cNvSpPr/>
      </dsp:nvSpPr>
      <dsp:spPr>
        <a:xfrm rot="5400000">
          <a:off x="-107795" y="1377881"/>
          <a:ext cx="718633" cy="503043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75" tIns="3175" rIns="3175" bIns="3175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500" kern="1200"/>
        </a:p>
      </dsp:txBody>
      <dsp:txXfrm rot="-5400000">
        <a:off x="1" y="1521608"/>
        <a:ext cx="503043" cy="215590"/>
      </dsp:txXfrm>
    </dsp:sp>
    <dsp:sp modelId="{64CA97C1-7179-4D9C-8FE8-B964217FADDF}">
      <dsp:nvSpPr>
        <dsp:cNvPr id="0" name=""/>
        <dsp:cNvSpPr/>
      </dsp:nvSpPr>
      <dsp:spPr>
        <a:xfrm rot="5400000">
          <a:off x="4132765" y="-2359636"/>
          <a:ext cx="467112" cy="7726556"/>
        </a:xfrm>
        <a:prstGeom prst="round2SameRect">
          <a:avLst/>
        </a:prstGeom>
        <a:solidFill>
          <a:schemeClr val="accent6"/>
        </a:solidFill>
        <a:ln w="25400" cap="flat" cmpd="sng" algn="ctr">
          <a:solidFill>
            <a:schemeClr val="accent6">
              <a:shade val="50000"/>
            </a:schemeClr>
          </a:solidFill>
          <a:prstDash val="solid"/>
        </a:ln>
        <a:effectLst/>
      </dsp:spPr>
      <dsp:style>
        <a:lnRef idx="2">
          <a:schemeClr val="accent6">
            <a:shade val="50000"/>
          </a:schemeClr>
        </a:lnRef>
        <a:fillRef idx="1">
          <a:schemeClr val="accent6"/>
        </a:fillRef>
        <a:effectRef idx="0">
          <a:schemeClr val="accent6"/>
        </a:effectRef>
        <a:fontRef idx="minor">
          <a:schemeClr val="lt1"/>
        </a:fontRef>
      </dsp:style>
      <dsp:txBody>
        <a:bodyPr spcFirstLastPara="0" vert="horz" wrap="square" lIns="192024" tIns="17145" rIns="17145" bIns="17145" numCol="1" spcCol="1270" anchor="ctr" anchorCtr="0">
          <a:noAutofit/>
        </a:bodyPr>
        <a:lstStyle/>
        <a:p>
          <a:pPr marL="228600" lvl="1" indent="-228600" algn="l" defTabSz="12001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r-TR" sz="2700" b="1" kern="1200" dirty="0" smtClean="0"/>
            <a:t>Delillerle desteklenmiştir ve sınanabilir yapıdadır.</a:t>
          </a:r>
          <a:endParaRPr lang="tr-TR" sz="2700" b="1" kern="1200" dirty="0"/>
        </a:p>
      </dsp:txBody>
      <dsp:txXfrm rot="-5400000">
        <a:off x="503044" y="1292888"/>
        <a:ext cx="7703753" cy="421506"/>
      </dsp:txXfrm>
    </dsp:sp>
    <dsp:sp modelId="{0755B6A7-F2D1-47A8-8CFE-CE8B97B841E4}">
      <dsp:nvSpPr>
        <dsp:cNvPr id="0" name=""/>
        <dsp:cNvSpPr/>
      </dsp:nvSpPr>
      <dsp:spPr>
        <a:xfrm rot="5400000">
          <a:off x="-107795" y="2011459"/>
          <a:ext cx="718633" cy="503043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75" tIns="3175" rIns="3175" bIns="3175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500" kern="1200" smtClean="0"/>
            <a:t>Delillerle desteklenmiştir ve sınanabilir yapıdadır.</a:t>
          </a:r>
          <a:endParaRPr lang="tr-TR" sz="500" kern="1200"/>
        </a:p>
      </dsp:txBody>
      <dsp:txXfrm rot="-5400000">
        <a:off x="1" y="2155186"/>
        <a:ext cx="503043" cy="215590"/>
      </dsp:txXfrm>
    </dsp:sp>
    <dsp:sp modelId="{241FE686-96A2-4401-AB15-1D9004942DBD}">
      <dsp:nvSpPr>
        <dsp:cNvPr id="0" name=""/>
        <dsp:cNvSpPr/>
      </dsp:nvSpPr>
      <dsp:spPr>
        <a:xfrm rot="5400000">
          <a:off x="4132643" y="-1725934"/>
          <a:ext cx="467357" cy="7726556"/>
        </a:xfrm>
        <a:prstGeom prst="round2SameRect">
          <a:avLst/>
        </a:prstGeom>
        <a:solidFill>
          <a:schemeClr val="accent1"/>
        </a:solidFill>
        <a:ln w="25400" cap="flat" cmpd="sng" algn="ctr">
          <a:solidFill>
            <a:schemeClr val="accent1">
              <a:shade val="50000"/>
            </a:schemeClr>
          </a:solidFill>
          <a:prstDash val="solid"/>
        </a:ln>
        <a:effectLst/>
      </dsp:spPr>
      <dsp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dsp:style>
      <dsp:txBody>
        <a:bodyPr spcFirstLastPara="0" vert="horz" wrap="square" lIns="192024" tIns="17145" rIns="17145" bIns="17145" numCol="1" spcCol="1270" anchor="ctr" anchorCtr="0">
          <a:noAutofit/>
        </a:bodyPr>
        <a:lstStyle/>
        <a:p>
          <a:pPr marL="228600" lvl="1" indent="-228600" algn="l" defTabSz="12001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r-TR" sz="2700" b="1" kern="1200" dirty="0" smtClean="0"/>
            <a:t>Geniş bir toplum ve kültür içinde üretilir.</a:t>
          </a:r>
          <a:endParaRPr lang="tr-TR" sz="2700" b="1" kern="1200" dirty="0"/>
        </a:p>
      </dsp:txBody>
      <dsp:txXfrm rot="-5400000">
        <a:off x="503044" y="1926479"/>
        <a:ext cx="7703742" cy="421729"/>
      </dsp:txXfrm>
    </dsp:sp>
    <dsp:sp modelId="{849EF834-6E3A-4C89-A96A-2F9C2C8C916A}">
      <dsp:nvSpPr>
        <dsp:cNvPr id="0" name=""/>
        <dsp:cNvSpPr/>
      </dsp:nvSpPr>
      <dsp:spPr>
        <a:xfrm rot="5400000">
          <a:off x="-107795" y="2645038"/>
          <a:ext cx="718633" cy="503043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75" tIns="3175" rIns="3175" bIns="3175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500" kern="1200"/>
        </a:p>
      </dsp:txBody>
      <dsp:txXfrm rot="-5400000">
        <a:off x="1" y="2788765"/>
        <a:ext cx="503043" cy="215590"/>
      </dsp:txXfrm>
    </dsp:sp>
    <dsp:sp modelId="{07D9B927-2CAA-4583-9A2F-BB20CC85518B}">
      <dsp:nvSpPr>
        <dsp:cNvPr id="0" name=""/>
        <dsp:cNvSpPr/>
      </dsp:nvSpPr>
      <dsp:spPr>
        <a:xfrm rot="5400000">
          <a:off x="4132765" y="-1092479"/>
          <a:ext cx="467112" cy="7726556"/>
        </a:xfrm>
        <a:prstGeom prst="round2SameRect">
          <a:avLst/>
        </a:prstGeom>
        <a:solidFill>
          <a:schemeClr val="accent3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192024" tIns="17145" rIns="17145" bIns="17145" numCol="1" spcCol="1270" anchor="ctr" anchorCtr="0">
          <a:noAutofit/>
        </a:bodyPr>
        <a:lstStyle/>
        <a:p>
          <a:pPr marL="228600" lvl="1" indent="-228600" algn="l" defTabSz="12001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r-TR" sz="2700" b="1" kern="1200" dirty="0" smtClean="0"/>
            <a:t>İnsanın yaratıcılığına ve hayal gücüne bağlıdır.</a:t>
          </a:r>
          <a:endParaRPr lang="tr-TR" sz="2700" b="1" kern="1200" dirty="0"/>
        </a:p>
      </dsp:txBody>
      <dsp:txXfrm rot="-5400000">
        <a:off x="503044" y="2560045"/>
        <a:ext cx="7703753" cy="421506"/>
      </dsp:txXfrm>
    </dsp:sp>
    <dsp:sp modelId="{206D1176-BFF8-4B2B-9B1A-E49A153EDAB4}">
      <dsp:nvSpPr>
        <dsp:cNvPr id="0" name=""/>
        <dsp:cNvSpPr/>
      </dsp:nvSpPr>
      <dsp:spPr>
        <a:xfrm rot="5400000">
          <a:off x="-107795" y="3278616"/>
          <a:ext cx="718633" cy="503043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75" tIns="3175" rIns="3175" bIns="3175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500" kern="1200" smtClean="0"/>
            <a:t>Delillerle desteklenmiştir ve sınanabilir yapıdadır.</a:t>
          </a:r>
          <a:endParaRPr lang="tr-TR" sz="500" kern="1200"/>
        </a:p>
      </dsp:txBody>
      <dsp:txXfrm rot="-5400000">
        <a:off x="1" y="3422343"/>
        <a:ext cx="503043" cy="215590"/>
      </dsp:txXfrm>
    </dsp:sp>
    <dsp:sp modelId="{2D604505-5AD0-4B6C-8EA3-9CADBE0E692F}">
      <dsp:nvSpPr>
        <dsp:cNvPr id="0" name=""/>
        <dsp:cNvSpPr/>
      </dsp:nvSpPr>
      <dsp:spPr>
        <a:xfrm rot="5400000">
          <a:off x="4132765" y="-458900"/>
          <a:ext cx="467112" cy="7726556"/>
        </a:xfrm>
        <a:prstGeom prst="round2SameRect">
          <a:avLst/>
        </a:prstGeom>
        <a:solidFill>
          <a:schemeClr val="accent2"/>
        </a:solidFill>
        <a:ln w="25400" cap="flat" cmpd="sng" algn="ctr">
          <a:solidFill>
            <a:schemeClr val="accent2">
              <a:shade val="50000"/>
            </a:schemeClr>
          </a:solidFill>
          <a:prstDash val="solid"/>
        </a:ln>
        <a:effectLst/>
      </dsp:spPr>
      <dsp:style>
        <a:lnRef idx="2">
          <a:schemeClr val="accent2">
            <a:shade val="50000"/>
          </a:schemeClr>
        </a:lnRef>
        <a:fillRef idx="1">
          <a:schemeClr val="accent2"/>
        </a:fillRef>
        <a:effectRef idx="0">
          <a:schemeClr val="accent2"/>
        </a:effectRef>
        <a:fontRef idx="minor">
          <a:schemeClr val="lt1"/>
        </a:fontRef>
      </dsp:style>
      <dsp:txBody>
        <a:bodyPr spcFirstLastPara="0" vert="horz" wrap="square" lIns="192024" tIns="17145" rIns="17145" bIns="17145" numCol="1" spcCol="1270" anchor="ctr" anchorCtr="0">
          <a:noAutofit/>
        </a:bodyPr>
        <a:lstStyle/>
        <a:p>
          <a:pPr marL="228600" lvl="1" indent="-228600" algn="l" defTabSz="12001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r-TR" sz="2700" b="1" kern="1200" dirty="0" smtClean="0"/>
            <a:t>Bilimsel bilgi nesneldir. (objektif)</a:t>
          </a:r>
          <a:endParaRPr lang="tr-TR" sz="2700" b="1" kern="1200" dirty="0"/>
        </a:p>
      </dsp:txBody>
      <dsp:txXfrm rot="-5400000">
        <a:off x="503044" y="3193624"/>
        <a:ext cx="7703753" cy="421506"/>
      </dsp:txXfrm>
    </dsp:sp>
    <dsp:sp modelId="{D2787461-3B4F-4AB7-B8AF-E91C7296BB2E}">
      <dsp:nvSpPr>
        <dsp:cNvPr id="0" name=""/>
        <dsp:cNvSpPr/>
      </dsp:nvSpPr>
      <dsp:spPr>
        <a:xfrm rot="5400000">
          <a:off x="-107795" y="3912195"/>
          <a:ext cx="718633" cy="503043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75" tIns="3175" rIns="3175" bIns="3175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500" kern="1200"/>
        </a:p>
      </dsp:txBody>
      <dsp:txXfrm rot="-5400000">
        <a:off x="1" y="4055922"/>
        <a:ext cx="503043" cy="215590"/>
      </dsp:txXfrm>
    </dsp:sp>
    <dsp:sp modelId="{0B97E100-265A-40B5-9AF1-E493D9785CF7}">
      <dsp:nvSpPr>
        <dsp:cNvPr id="0" name=""/>
        <dsp:cNvSpPr/>
      </dsp:nvSpPr>
      <dsp:spPr>
        <a:xfrm rot="5400000">
          <a:off x="4132765" y="174677"/>
          <a:ext cx="467112" cy="7726556"/>
        </a:xfrm>
        <a:prstGeom prst="round2SameRect">
          <a:avLst/>
        </a:prstGeom>
        <a:solidFill>
          <a:schemeClr val="accent1"/>
        </a:solidFill>
        <a:ln w="25400" cap="flat" cmpd="sng" algn="ctr">
          <a:solidFill>
            <a:schemeClr val="accent1">
              <a:shade val="50000"/>
            </a:schemeClr>
          </a:solidFill>
          <a:prstDash val="solid"/>
        </a:ln>
        <a:effectLst/>
      </dsp:spPr>
      <dsp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dsp:style>
      <dsp:txBody>
        <a:bodyPr spcFirstLastPara="0" vert="horz" wrap="square" lIns="192024" tIns="17145" rIns="17145" bIns="17145" numCol="1" spcCol="1270" anchor="ctr" anchorCtr="0">
          <a:noAutofit/>
        </a:bodyPr>
        <a:lstStyle/>
        <a:p>
          <a:pPr marL="228600" lvl="1" indent="-228600" algn="l" defTabSz="12001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r-TR" sz="2700" b="1" kern="1200" dirty="0" smtClean="0"/>
            <a:t>Bilimsel bilgi, mantıksaldır  vb... </a:t>
          </a:r>
          <a:endParaRPr lang="tr-TR" sz="2700" b="1" kern="1200" dirty="0"/>
        </a:p>
      </dsp:txBody>
      <dsp:txXfrm rot="-5400000">
        <a:off x="503044" y="3827202"/>
        <a:ext cx="7703753" cy="42150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7EE065-C0AD-41FA-AF70-3F455F91647B}" type="datetimeFigureOut">
              <a:rPr lang="tr-TR" smtClean="0"/>
              <a:t>14.09.2014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2DF60D-5FC1-4C83-9B5A-EE767569DEF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8805845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2DF60D-5FC1-4C83-9B5A-EE767569DEF0}" type="slidenum">
              <a:rPr lang="tr-TR" smtClean="0"/>
              <a:t>17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8638057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ADCA8A-DA37-46CB-948C-DC7AE7BFD33C}" type="datetimeFigureOut">
              <a:rPr lang="tr-TR" smtClean="0"/>
              <a:t>14.09.2014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3614EE-2FDE-44AC-AF2E-74EA8ACE921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2700555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ADCA8A-DA37-46CB-948C-DC7AE7BFD33C}" type="datetimeFigureOut">
              <a:rPr lang="tr-TR" smtClean="0"/>
              <a:t>14.09.2014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3614EE-2FDE-44AC-AF2E-74EA8ACE921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5477479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ADCA8A-DA37-46CB-948C-DC7AE7BFD33C}" type="datetimeFigureOut">
              <a:rPr lang="tr-TR" smtClean="0"/>
              <a:t>14.09.2014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3614EE-2FDE-44AC-AF2E-74EA8ACE921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0576497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ADCA8A-DA37-46CB-948C-DC7AE7BFD33C}" type="datetimeFigureOut">
              <a:rPr lang="tr-TR" smtClean="0"/>
              <a:t>14.09.2014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3614EE-2FDE-44AC-AF2E-74EA8ACE921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222144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ADCA8A-DA37-46CB-948C-DC7AE7BFD33C}" type="datetimeFigureOut">
              <a:rPr lang="tr-TR" smtClean="0"/>
              <a:t>14.09.2014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3614EE-2FDE-44AC-AF2E-74EA8ACE921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0900044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ADCA8A-DA37-46CB-948C-DC7AE7BFD33C}" type="datetimeFigureOut">
              <a:rPr lang="tr-TR" smtClean="0"/>
              <a:t>14.09.2014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3614EE-2FDE-44AC-AF2E-74EA8ACE921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8274712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ADCA8A-DA37-46CB-948C-DC7AE7BFD33C}" type="datetimeFigureOut">
              <a:rPr lang="tr-TR" smtClean="0"/>
              <a:t>14.09.2014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3614EE-2FDE-44AC-AF2E-74EA8ACE921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4311882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ADCA8A-DA37-46CB-948C-DC7AE7BFD33C}" type="datetimeFigureOut">
              <a:rPr lang="tr-TR" smtClean="0"/>
              <a:t>14.09.2014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3614EE-2FDE-44AC-AF2E-74EA8ACE921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776150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ADCA8A-DA37-46CB-948C-DC7AE7BFD33C}" type="datetimeFigureOut">
              <a:rPr lang="tr-TR" smtClean="0"/>
              <a:t>14.09.2014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3614EE-2FDE-44AC-AF2E-74EA8ACE921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6317742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ADCA8A-DA37-46CB-948C-DC7AE7BFD33C}" type="datetimeFigureOut">
              <a:rPr lang="tr-TR" smtClean="0"/>
              <a:t>14.09.2014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3614EE-2FDE-44AC-AF2E-74EA8ACE921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3441197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ADCA8A-DA37-46CB-948C-DC7AE7BFD33C}" type="datetimeFigureOut">
              <a:rPr lang="tr-TR" smtClean="0"/>
              <a:t>14.09.2014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3614EE-2FDE-44AC-AF2E-74EA8ACE921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6972689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ADCA8A-DA37-46CB-948C-DC7AE7BFD33C}" type="datetimeFigureOut">
              <a:rPr lang="tr-TR" smtClean="0"/>
              <a:t>14.09.2014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3614EE-2FDE-44AC-AF2E-74EA8ACE921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8810347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mp"/><Relationship Id="rId2" Type="http://schemas.openxmlformats.org/officeDocument/2006/relationships/image" Target="../media/image1.tmp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tmp"/><Relationship Id="rId2" Type="http://schemas.openxmlformats.org/officeDocument/2006/relationships/image" Target="../media/image19.tmp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tmp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tmp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tmp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tmp"/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gi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tmp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tmp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tmp"/><Relationship Id="rId2" Type="http://schemas.openxmlformats.org/officeDocument/2006/relationships/image" Target="../media/image28.tmp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tm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tmp"/><Relationship Id="rId4" Type="http://schemas.openxmlformats.org/officeDocument/2006/relationships/image" Target="../media/image8.tmp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tmp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tmp"/><Relationship Id="rId2" Type="http://schemas.openxmlformats.org/officeDocument/2006/relationships/image" Target="../media/image33.tmp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tmp"/><Relationship Id="rId2" Type="http://schemas.openxmlformats.org/officeDocument/2006/relationships/image" Target="../media/image35.tmp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tmp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tmp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tmp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tmp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4" name="Resim 3" descr="Ekran Kırpma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628800"/>
            <a:ext cx="7704856" cy="2075622"/>
          </a:xfrm>
          <a:prstGeom prst="rect">
            <a:avLst/>
          </a:prstGeom>
        </p:spPr>
      </p:pic>
      <p:pic>
        <p:nvPicPr>
          <p:cNvPr id="5" name="Resim 4" descr="Ekran Kırpma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4161158"/>
            <a:ext cx="7128792" cy="1001500"/>
          </a:xfrm>
          <a:prstGeom prst="rect">
            <a:avLst/>
          </a:prstGeom>
          <a:ln>
            <a:solidFill>
              <a:srgbClr val="C00000"/>
            </a:solidFill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val="4133313348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solidFill>
            <a:schemeClr val="accent6">
              <a:lumMod val="20000"/>
              <a:lumOff val="80000"/>
            </a:schemeClr>
          </a:solidFill>
        </p:spPr>
        <p:txBody>
          <a:bodyPr>
            <a:normAutofit lnSpcReduction="10000"/>
          </a:bodyPr>
          <a:lstStyle/>
          <a:p>
            <a:pPr>
              <a:buBlip>
                <a:blip r:embed="rId2"/>
              </a:buBlip>
            </a:pPr>
            <a:r>
              <a:rPr lang="tr-TR" b="1" dirty="0" smtClean="0">
                <a:solidFill>
                  <a:srgbClr val="002060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Fizyoloji:</a:t>
            </a:r>
            <a:r>
              <a:rPr lang="tr-TR" dirty="0" smtClean="0"/>
              <a:t> Canlıyı oluşturan </a:t>
            </a:r>
            <a:r>
              <a:rPr lang="tr-TR" b="1" dirty="0" smtClean="0"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doku ve organların görevlerini, çalışma şekillerini </a:t>
            </a:r>
            <a:r>
              <a:rPr lang="tr-TR" dirty="0" smtClean="0"/>
              <a:t>inceleyen bilim dalıdır.</a:t>
            </a:r>
          </a:p>
          <a:p>
            <a:pPr marL="0" indent="0">
              <a:buNone/>
            </a:pPr>
            <a:endParaRPr lang="tr-TR" dirty="0"/>
          </a:p>
          <a:p>
            <a:pPr>
              <a:buBlip>
                <a:blip r:embed="rId2"/>
              </a:buBlip>
            </a:pPr>
            <a:r>
              <a:rPr lang="tr-TR" b="1" dirty="0" smtClean="0"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Sitoloji:</a:t>
            </a:r>
            <a:r>
              <a:rPr lang="tr-TR" dirty="0" smtClean="0"/>
              <a:t> </a:t>
            </a:r>
            <a:r>
              <a:rPr lang="tr-TR" b="1" dirty="0" smtClean="0"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Hücrenin yapısını ve kısımlarını </a:t>
            </a:r>
            <a:r>
              <a:rPr lang="tr-TR" dirty="0" smtClean="0"/>
              <a:t>inceler.</a:t>
            </a:r>
          </a:p>
          <a:p>
            <a:pPr>
              <a:buBlip>
                <a:blip r:embed="rId2"/>
              </a:buBlip>
            </a:pPr>
            <a:endParaRPr lang="tr-TR" dirty="0"/>
          </a:p>
          <a:p>
            <a:pPr>
              <a:buBlip>
                <a:blip r:embed="rId2"/>
              </a:buBlip>
            </a:pPr>
            <a:r>
              <a:rPr lang="tr-TR" b="1" dirty="0" smtClean="0"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Histoloji:</a:t>
            </a:r>
            <a:r>
              <a:rPr lang="tr-TR" dirty="0" smtClean="0"/>
              <a:t> </a:t>
            </a:r>
            <a:r>
              <a:rPr lang="tr-TR" b="1" dirty="0" smtClean="0"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Dokuların yapısını </a:t>
            </a:r>
            <a:r>
              <a:rPr lang="tr-TR" dirty="0" smtClean="0"/>
              <a:t>ve vücudun hangi kısımlarında bulunduğunu inceler.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680248893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>
              <a:buBlip>
                <a:blip r:embed="rId2"/>
              </a:buBlip>
            </a:pPr>
            <a:r>
              <a:rPr lang="tr-TR" dirty="0" smtClean="0"/>
              <a:t> </a:t>
            </a:r>
            <a:r>
              <a:rPr lang="tr-TR" b="1" dirty="0" smtClean="0"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Mikrobiyoloji:</a:t>
            </a:r>
            <a:r>
              <a:rPr lang="tr-TR" dirty="0" smtClean="0"/>
              <a:t> Gözle görülmeyen </a:t>
            </a:r>
            <a:r>
              <a:rPr lang="tr-TR" b="1" dirty="0" smtClean="0"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mikroskobik canlıları inceleyen</a:t>
            </a:r>
            <a:r>
              <a:rPr lang="tr-TR" dirty="0" smtClean="0"/>
              <a:t> bilim dalıdır.</a:t>
            </a:r>
          </a:p>
          <a:p>
            <a:pPr marL="0" indent="0">
              <a:buNone/>
            </a:pPr>
            <a:endParaRPr lang="tr-TR" dirty="0"/>
          </a:p>
          <a:p>
            <a:pPr>
              <a:buBlip>
                <a:blip r:embed="rId2"/>
              </a:buBlip>
            </a:pPr>
            <a:r>
              <a:rPr lang="tr-TR" b="1" dirty="0" smtClean="0">
                <a:solidFill>
                  <a:srgbClr val="002060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Taksonomi (=sistematik): </a:t>
            </a:r>
            <a:r>
              <a:rPr lang="tr-TR" dirty="0" smtClean="0"/>
              <a:t>Canlıları, yaşadıkları yere, dış görünüşlerine, akrabalık derecelerine göre </a:t>
            </a:r>
            <a:r>
              <a:rPr lang="tr-TR" b="1" dirty="0" smtClean="0"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sınıflandıran</a:t>
            </a:r>
            <a:r>
              <a:rPr lang="tr-TR" dirty="0" smtClean="0"/>
              <a:t> bilim dalıdır.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235142122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>
              <a:buFont typeface="Wingdings" pitchFamily="2" charset="2"/>
              <a:buChar char="ü"/>
            </a:pPr>
            <a:r>
              <a:rPr lang="tr-TR" b="1" dirty="0" smtClean="0">
                <a:solidFill>
                  <a:schemeClr val="accent5">
                    <a:lumMod val="75000"/>
                  </a:schemeClr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Ekoloji:</a:t>
            </a:r>
            <a:r>
              <a:rPr lang="tr-TR" dirty="0" smtClean="0"/>
              <a:t> Canlıların, birbirleriyle ve çevreleriyle olan ilişkisini inceleyen bilim dalıdır.</a:t>
            </a:r>
          </a:p>
          <a:p>
            <a:pPr>
              <a:buFont typeface="Wingdings" pitchFamily="2" charset="2"/>
              <a:buChar char="ü"/>
            </a:pPr>
            <a:endParaRPr lang="tr-TR" dirty="0"/>
          </a:p>
          <a:p>
            <a:pPr>
              <a:buFont typeface="Wingdings" pitchFamily="2" charset="2"/>
              <a:buChar char="ü"/>
            </a:pPr>
            <a:r>
              <a:rPr lang="tr-TR" b="1" dirty="0" smtClean="0"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Genetik: </a:t>
            </a:r>
            <a:r>
              <a:rPr lang="tr-TR" dirty="0" smtClean="0"/>
              <a:t>Kalıtsal özelliklerin nesilden </a:t>
            </a:r>
            <a:r>
              <a:rPr lang="tr-TR" dirty="0" err="1" smtClean="0"/>
              <a:t>nesile</a:t>
            </a:r>
            <a:r>
              <a:rPr lang="tr-TR" dirty="0" smtClean="0"/>
              <a:t> aktarılışını inceleyen bilim dalıdır.</a:t>
            </a:r>
          </a:p>
          <a:p>
            <a:pPr marL="0" indent="0">
              <a:buNone/>
            </a:pPr>
            <a:endParaRPr lang="tr-TR" dirty="0"/>
          </a:p>
          <a:p>
            <a:pPr>
              <a:buFont typeface="Wingdings" pitchFamily="2" charset="2"/>
              <a:buChar char="ü"/>
            </a:pPr>
            <a:r>
              <a:rPr lang="tr-TR" b="1" dirty="0" smtClean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Moleküler biyoloji: </a:t>
            </a:r>
            <a:r>
              <a:rPr lang="tr-TR" dirty="0" smtClean="0"/>
              <a:t>Canlıların yapısını moleküler düzeyde inceleyen bilim dalıdır.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44088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/>
          <a:p>
            <a:pPr>
              <a:buBlip>
                <a:blip r:embed="rId2"/>
              </a:buBlip>
            </a:pPr>
            <a:r>
              <a:rPr lang="tr-TR" b="1" dirty="0" smtClean="0"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Embriyoloji:</a:t>
            </a:r>
            <a:r>
              <a:rPr lang="tr-TR" dirty="0" smtClean="0"/>
              <a:t> Zigotun oluşumundan ergin bir birey oluşuncaya kadar canlının gelişim evrelerini inceleyen bilim dalıdır.</a:t>
            </a:r>
          </a:p>
          <a:p>
            <a:pPr marL="0" indent="0">
              <a:buNone/>
            </a:pPr>
            <a:endParaRPr lang="tr-TR" dirty="0"/>
          </a:p>
          <a:p>
            <a:pPr>
              <a:buBlip>
                <a:blip r:embed="rId2"/>
              </a:buBlip>
            </a:pPr>
            <a:r>
              <a:rPr lang="tr-TR" b="1" dirty="0" smtClean="0"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Entomoloji; </a:t>
            </a:r>
            <a:r>
              <a:rPr lang="tr-TR" dirty="0" smtClean="0"/>
              <a:t>böcekleri</a:t>
            </a:r>
          </a:p>
          <a:p>
            <a:pPr>
              <a:buBlip>
                <a:blip r:embed="rId2"/>
              </a:buBlip>
            </a:pPr>
            <a:r>
              <a:rPr lang="tr-TR" b="1" dirty="0" err="1" smtClean="0"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İhtiyoloji</a:t>
            </a:r>
            <a:r>
              <a:rPr lang="tr-TR" b="1" dirty="0"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;</a:t>
            </a:r>
            <a:r>
              <a:rPr lang="tr-TR" b="1" dirty="0" smtClean="0"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tr-TR" dirty="0" smtClean="0"/>
              <a:t>balıkları</a:t>
            </a:r>
          </a:p>
          <a:p>
            <a:pPr>
              <a:buBlip>
                <a:blip r:embed="rId2"/>
              </a:buBlip>
            </a:pPr>
            <a:r>
              <a:rPr lang="tr-TR" b="1" dirty="0" smtClean="0"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Ornitoloji;</a:t>
            </a:r>
            <a:r>
              <a:rPr lang="tr-TR" dirty="0" smtClean="0"/>
              <a:t> </a:t>
            </a:r>
            <a:r>
              <a:rPr lang="tr-TR" dirty="0" smtClean="0"/>
              <a:t>kuşları</a:t>
            </a:r>
          </a:p>
          <a:p>
            <a:pPr>
              <a:buBlip>
                <a:blip r:embed="rId2"/>
              </a:buBlip>
            </a:pPr>
            <a:r>
              <a:rPr lang="tr-TR" b="1" dirty="0" smtClean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Mikoloji;</a:t>
            </a:r>
            <a:r>
              <a:rPr lang="tr-TR" dirty="0" smtClean="0"/>
              <a:t> mantarları</a:t>
            </a:r>
            <a:r>
              <a:rPr lang="tr-TR" dirty="0" smtClean="0"/>
              <a:t> </a:t>
            </a:r>
            <a:r>
              <a:rPr lang="tr-TR" dirty="0" err="1" smtClean="0"/>
              <a:t>vb</a:t>
            </a:r>
            <a:r>
              <a:rPr lang="tr-TR" dirty="0" smtClean="0"/>
              <a:t>…</a:t>
            </a:r>
          </a:p>
          <a:p>
            <a:pPr marL="0" indent="0">
              <a:buNone/>
            </a:pPr>
            <a:r>
              <a:rPr lang="tr-TR" dirty="0" smtClean="0"/>
              <a:t>    inceleyen başlıca bilim dallarıdır.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4152213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4" name="İçerik Yer Tutucusu 3" descr="Ekran Kırpma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88641"/>
            <a:ext cx="8229600" cy="1152128"/>
          </a:xfrm>
        </p:spPr>
      </p:pic>
      <p:sp>
        <p:nvSpPr>
          <p:cNvPr id="5" name="Metin kutusu 4"/>
          <p:cNvSpPr txBox="1"/>
          <p:nvPr/>
        </p:nvSpPr>
        <p:spPr>
          <a:xfrm>
            <a:off x="548292" y="1484784"/>
            <a:ext cx="7992888" cy="4154984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rgbClr val="00206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342900" indent="-342900">
              <a:buFont typeface="Wingdings" pitchFamily="2" charset="2"/>
              <a:buChar char="Ø"/>
            </a:pPr>
            <a:r>
              <a:rPr lang="tr-TR" sz="2400" b="1" dirty="0" smtClean="0"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BİLİM: </a:t>
            </a:r>
            <a:r>
              <a:rPr lang="tr-TR" sz="2400" b="1" dirty="0">
                <a:effectLst/>
              </a:rPr>
              <a:t>D</a:t>
            </a:r>
            <a:r>
              <a:rPr lang="tr-TR" sz="2400" b="1" dirty="0" smtClean="0">
                <a:effectLst/>
              </a:rPr>
              <a:t>eney ve gözlemler sonucu elde edilen düzenli bilgi birikimidir.</a:t>
            </a:r>
          </a:p>
          <a:p>
            <a:pPr marL="342900" indent="-342900">
              <a:buFont typeface="Wingdings" pitchFamily="2" charset="2"/>
              <a:buChar char="Ø"/>
            </a:pPr>
            <a:endParaRPr lang="tr-TR" sz="2400" b="1" dirty="0" smtClean="0">
              <a:solidFill>
                <a:schemeClr val="accent3">
                  <a:lumMod val="40000"/>
                  <a:lumOff val="60000"/>
                </a:schemeClr>
              </a:solidFill>
              <a:effectLst/>
            </a:endParaRPr>
          </a:p>
          <a:p>
            <a:pPr marL="342900" indent="-342900">
              <a:buFont typeface="Wingdings" pitchFamily="2" charset="2"/>
              <a:buChar char="Ø"/>
            </a:pPr>
            <a:r>
              <a:rPr lang="tr-TR" sz="2400" b="1" dirty="0" smtClean="0"/>
              <a:t>Latince, </a:t>
            </a:r>
            <a:r>
              <a:rPr lang="tr-TR" sz="2400" b="1" dirty="0" smtClean="0"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«bilgi»</a:t>
            </a:r>
            <a:r>
              <a:rPr lang="tr-TR" sz="2400" b="1" dirty="0" smtClean="0"/>
              <a:t> anlamına gelen</a:t>
            </a:r>
          </a:p>
          <a:p>
            <a:r>
              <a:rPr lang="tr-TR" sz="2400" b="1" dirty="0"/>
              <a:t> </a:t>
            </a:r>
            <a:r>
              <a:rPr lang="tr-TR" sz="2400" b="1" dirty="0" smtClean="0"/>
              <a:t>    </a:t>
            </a:r>
            <a:r>
              <a:rPr lang="tr-TR" sz="2400" b="1" dirty="0" smtClean="0"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«</a:t>
            </a:r>
            <a:r>
              <a:rPr lang="tr-TR" sz="2400" b="1" dirty="0" err="1" smtClean="0"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scientia</a:t>
            </a:r>
            <a:r>
              <a:rPr lang="tr-TR" sz="2400" b="1" dirty="0" smtClean="0"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»</a:t>
            </a:r>
            <a:r>
              <a:rPr lang="tr-TR" sz="2400" b="1" dirty="0" smtClean="0"/>
              <a:t> kelimesinden türetilmiştir. </a:t>
            </a:r>
          </a:p>
          <a:p>
            <a:pPr marL="342900" indent="-342900">
              <a:buFont typeface="Wingdings" pitchFamily="2" charset="2"/>
              <a:buChar char="Ø"/>
            </a:pPr>
            <a:endParaRPr lang="tr-TR" sz="2400" b="1" dirty="0" smtClean="0"/>
          </a:p>
          <a:p>
            <a:endParaRPr lang="tr-TR" sz="2400" b="1" dirty="0"/>
          </a:p>
          <a:p>
            <a:pPr marL="342900" indent="-342900">
              <a:buFont typeface="Wingdings" pitchFamily="2" charset="2"/>
              <a:buChar char="Ø"/>
            </a:pPr>
            <a:r>
              <a:rPr lang="tr-TR" sz="2400" b="1" dirty="0" smtClean="0"/>
              <a:t>Bilim, sürekli devam eden canlı ve üretken bir süreçtir.</a:t>
            </a:r>
          </a:p>
          <a:p>
            <a:pPr marL="342900" indent="-342900">
              <a:buFont typeface="Wingdings" pitchFamily="2" charset="2"/>
              <a:buChar char="Ø"/>
            </a:pPr>
            <a:endParaRPr lang="tr-TR" sz="2400" b="1" dirty="0" smtClean="0"/>
          </a:p>
          <a:p>
            <a:pPr marL="342900" indent="-342900">
              <a:buFont typeface="Wingdings" pitchFamily="2" charset="2"/>
              <a:buChar char="Ø"/>
            </a:pPr>
            <a:r>
              <a:rPr lang="tr-TR" sz="2400" b="1" dirty="0" smtClean="0"/>
              <a:t>Bilimin gelişmesinde bilim insanlarının kişilikleriyle birlikte kültürel, sosyal ve tarihi etmenlerde önemli rol oynar.</a:t>
            </a:r>
            <a:endParaRPr lang="tr-TR" sz="2400" b="1" dirty="0"/>
          </a:p>
        </p:txBody>
      </p:sp>
      <p:pic>
        <p:nvPicPr>
          <p:cNvPr id="6" name="Resim 5" descr="Ekran Kırpma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4128" y="2276872"/>
            <a:ext cx="2817052" cy="18172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8495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BİLİMSEL BİLGİNİN ÖZELLİKLERİ</a:t>
            </a:r>
            <a:endParaRPr lang="tr-TR" b="1" dirty="0">
              <a:effectLst>
                <a:glow rad="228600">
                  <a:schemeClr val="accent1">
                    <a:satMod val="175000"/>
                    <a:alpha val="40000"/>
                  </a:schemeClr>
                </a:glow>
              </a:effectLst>
            </a:endParaRPr>
          </a:p>
        </p:txBody>
      </p:sp>
      <p:graphicFrame>
        <p:nvGraphicFramePr>
          <p:cNvPr id="4" name="İçerik Yer Tutucus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81914361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680645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5" name="İçerik Yer Tutucusu 4" descr="Ekran Kırpma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9225" y="1783667"/>
            <a:ext cx="3139061" cy="3805573"/>
          </a:xfrm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</p:pic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6" name="Satır Belirtme Çizgisi 2 5"/>
          <p:cNvSpPr/>
          <p:nvPr/>
        </p:nvSpPr>
        <p:spPr>
          <a:xfrm>
            <a:off x="4716016" y="1141188"/>
            <a:ext cx="3672408" cy="4952108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54738"/>
              <a:gd name="adj6" fmla="val -58966"/>
            </a:avLst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Bir bilimsel problemin çözümünde izlenen yola  </a:t>
            </a:r>
            <a:r>
              <a:rPr lang="tr-TR" b="1" dirty="0" smtClean="0">
                <a:solidFill>
                  <a:schemeClr val="tx1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BİLİMSEL YÖNTEM (bilimsel çalışma) </a:t>
            </a:r>
            <a:r>
              <a:rPr lang="tr-TR" b="1" dirty="0" smtClean="0">
                <a:solidFill>
                  <a:schemeClr val="tx1"/>
                </a:solidFill>
              </a:rPr>
              <a:t>denir.</a:t>
            </a:r>
          </a:p>
          <a:p>
            <a:pPr algn="ctr"/>
            <a:endParaRPr lang="tr-TR" b="1" dirty="0">
              <a:solidFill>
                <a:schemeClr val="tx1"/>
              </a:solidFill>
            </a:endParaRPr>
          </a:p>
          <a:p>
            <a:pPr algn="ctr"/>
            <a:endParaRPr lang="tr-TR" b="1" dirty="0" smtClean="0">
              <a:solidFill>
                <a:schemeClr val="tx1"/>
              </a:solidFill>
            </a:endParaRPr>
          </a:p>
          <a:p>
            <a:pPr algn="ctr"/>
            <a:endParaRPr lang="tr-TR" b="1" dirty="0">
              <a:solidFill>
                <a:schemeClr val="tx1"/>
              </a:solidFill>
            </a:endParaRPr>
          </a:p>
          <a:p>
            <a:pPr algn="ctr"/>
            <a:r>
              <a:rPr lang="tr-TR" b="1" dirty="0" smtClean="0">
                <a:solidFill>
                  <a:schemeClr val="tx1"/>
                </a:solidFill>
              </a:rPr>
              <a:t>Bilim insanları, bilimsel sorulara cevap ararken çok farklı yöntemler kullanırlar.</a:t>
            </a:r>
          </a:p>
          <a:p>
            <a:pPr algn="ctr"/>
            <a:endParaRPr lang="tr-TR" b="1" dirty="0" smtClean="0">
              <a:solidFill>
                <a:schemeClr val="tx1"/>
              </a:solidFill>
            </a:endParaRPr>
          </a:p>
          <a:p>
            <a:pPr algn="ctr"/>
            <a:endParaRPr lang="tr-TR" b="1" dirty="0" smtClean="0">
              <a:solidFill>
                <a:schemeClr val="tx1"/>
              </a:solidFill>
            </a:endParaRPr>
          </a:p>
          <a:p>
            <a:pPr algn="ctr"/>
            <a:endParaRPr lang="tr-TR" b="1" dirty="0">
              <a:solidFill>
                <a:schemeClr val="tx1"/>
              </a:solidFill>
            </a:endParaRPr>
          </a:p>
          <a:p>
            <a:pPr algn="ctr"/>
            <a:endParaRPr lang="tr-TR" b="1" dirty="0">
              <a:solidFill>
                <a:schemeClr val="tx1"/>
              </a:solidFill>
            </a:endParaRPr>
          </a:p>
          <a:p>
            <a:pPr algn="ctr"/>
            <a:r>
              <a:rPr lang="tr-TR" b="1" dirty="0" smtClean="0">
                <a:solidFill>
                  <a:schemeClr val="tx1"/>
                </a:solidFill>
              </a:rPr>
              <a:t>Hangi yöntemin kullanılacağı araştırılan probleme, bilim dalına ve bilim insanının olaya bakışına göre değişir.</a:t>
            </a:r>
            <a:endParaRPr lang="tr-TR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4243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2800" b="1" dirty="0" smtClean="0"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Bilimsel çalışmada izlenecek yol </a:t>
            </a:r>
            <a:r>
              <a:rPr lang="tr-TR" sz="2800" b="1" u="sng" dirty="0" smtClean="0"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sırasıyla</a:t>
            </a:r>
            <a:r>
              <a:rPr lang="tr-TR" sz="2800" b="1" dirty="0" smtClean="0"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 şu şekildedir:</a:t>
            </a:r>
            <a:endParaRPr lang="tr-TR" sz="2800" b="1" dirty="0">
              <a:effectLst>
                <a:glow rad="228600">
                  <a:schemeClr val="accent4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solidFill>
            <a:schemeClr val="accent6">
              <a:lumMod val="20000"/>
              <a:lumOff val="80000"/>
            </a:schemeClr>
          </a:solidFill>
          <a:ln>
            <a:solidFill>
              <a:srgbClr val="002060"/>
            </a:solidFill>
          </a:ln>
        </p:spPr>
        <p:txBody>
          <a:bodyPr/>
          <a:lstStyle/>
          <a:p>
            <a:pPr>
              <a:buFont typeface="Wingdings" pitchFamily="2" charset="2"/>
              <a:buChar char="ü"/>
            </a:pPr>
            <a:r>
              <a:rPr lang="tr-TR" b="1" dirty="0" smtClean="0"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 Problemin belirlenmesi</a:t>
            </a:r>
          </a:p>
          <a:p>
            <a:pPr>
              <a:buFont typeface="Wingdings" pitchFamily="2" charset="2"/>
              <a:buChar char="ü"/>
            </a:pPr>
            <a:r>
              <a:rPr lang="tr-TR" b="1" dirty="0" smtClean="0"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 Gözlem yaparak verilerin toplanması</a:t>
            </a:r>
          </a:p>
          <a:p>
            <a:pPr>
              <a:buFont typeface="Wingdings" pitchFamily="2" charset="2"/>
              <a:buChar char="ü"/>
            </a:pPr>
            <a:r>
              <a:rPr lang="tr-TR" b="1" dirty="0" smtClean="0"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 Hipotezlerin ortaya konulması</a:t>
            </a:r>
          </a:p>
          <a:p>
            <a:pPr>
              <a:buFont typeface="Wingdings" pitchFamily="2" charset="2"/>
              <a:buChar char="ü"/>
            </a:pPr>
            <a:r>
              <a:rPr lang="tr-TR" b="1" dirty="0" smtClean="0"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 Hipoteze dayalı tahminde bulunma</a:t>
            </a:r>
          </a:p>
          <a:p>
            <a:pPr>
              <a:buFont typeface="Wingdings" pitchFamily="2" charset="2"/>
              <a:buChar char="ü"/>
            </a:pPr>
            <a:r>
              <a:rPr lang="tr-TR" b="1" dirty="0" smtClean="0"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 Kontrollü deney yapma</a:t>
            </a:r>
          </a:p>
          <a:p>
            <a:pPr>
              <a:buFont typeface="Wingdings" pitchFamily="2" charset="2"/>
              <a:buChar char="ü"/>
            </a:pPr>
            <a:r>
              <a:rPr lang="tr-TR" b="1" dirty="0" smtClean="0"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Bulguların değerlendirilmesi ve sonuç çıkarma</a:t>
            </a:r>
            <a:endParaRPr lang="tr-TR" b="1" dirty="0">
              <a:effectLst>
                <a:glow rad="228600">
                  <a:schemeClr val="accent6">
                    <a:satMod val="175000"/>
                    <a:alpha val="40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079359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solidFill>
            <a:schemeClr val="accent5">
              <a:lumMod val="40000"/>
              <a:lumOff val="60000"/>
            </a:schemeClr>
          </a:solidFill>
        </p:spPr>
        <p:txBody>
          <a:bodyPr>
            <a:normAutofit fontScale="90000"/>
          </a:bodyPr>
          <a:lstStyle/>
          <a:p>
            <a:r>
              <a:rPr lang="tr-TR" dirty="0" smtClean="0"/>
              <a:t/>
            </a:r>
            <a:br>
              <a:rPr lang="tr-TR" dirty="0" smtClean="0"/>
            </a:br>
            <a:r>
              <a:rPr lang="tr-TR" b="1" dirty="0" smtClean="0"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a)PROBLEMİN </a:t>
            </a:r>
            <a:r>
              <a:rPr lang="tr-TR" b="1" dirty="0"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BELİRLENMESİ:</a:t>
            </a:r>
            <a:br>
              <a:rPr lang="tr-TR" b="1" dirty="0"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</a:br>
            <a:endParaRPr lang="tr-TR" b="1" dirty="0"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solidFill>
            <a:schemeClr val="accent6">
              <a:lumMod val="60000"/>
              <a:lumOff val="40000"/>
            </a:schemeClr>
          </a:solidFill>
        </p:spPr>
        <p:txBody>
          <a:bodyPr>
            <a:normAutofit lnSpcReduction="10000"/>
          </a:bodyPr>
          <a:lstStyle/>
          <a:p>
            <a:pPr>
              <a:buFontTx/>
              <a:buChar char="-"/>
            </a:pPr>
            <a:r>
              <a:rPr lang="tr-TR" dirty="0" smtClean="0"/>
              <a:t>Bir araştırmaya başlamadan önce problemin çok iyi tespit edilmesi gerekir.</a:t>
            </a:r>
          </a:p>
          <a:p>
            <a:pPr>
              <a:buFontTx/>
              <a:buChar char="-"/>
            </a:pPr>
            <a:r>
              <a:rPr lang="tr-TR" b="1" dirty="0" smtClean="0"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Somut bir problem </a:t>
            </a:r>
            <a:r>
              <a:rPr lang="tr-TR" dirty="0" smtClean="0"/>
              <a:t>tespit edilmelidir.</a:t>
            </a:r>
          </a:p>
          <a:p>
            <a:pPr>
              <a:buFontTx/>
              <a:buChar char="-"/>
            </a:pPr>
            <a:r>
              <a:rPr lang="tr-TR" dirty="0" smtClean="0"/>
              <a:t>Deneysel olarak sınanabilecek ve bir sonuca gidilebilecek alt başlıklardan başlamak daha uygundur.</a:t>
            </a:r>
            <a:endParaRPr lang="tr-TR" dirty="0"/>
          </a:p>
        </p:txBody>
      </p:sp>
      <p:pic>
        <p:nvPicPr>
          <p:cNvPr id="7" name="İçerik Yer Tutucusu 6" descr="Ekran Kırpma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2060848"/>
            <a:ext cx="3794268" cy="3600400"/>
          </a:xfrm>
        </p:spPr>
      </p:pic>
    </p:spTree>
    <p:extLst>
      <p:ext uri="{BB962C8B-B14F-4D97-AF65-F5344CB8AC3E}">
        <p14:creationId xmlns:p14="http://schemas.microsoft.com/office/powerpoint/2010/main" val="1449699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solidFill>
            <a:schemeClr val="accent5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r>
              <a:rPr lang="tr-TR" sz="3200" b="1" dirty="0" smtClean="0"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b) GÖZLEM YAPARAK VERİLERİN TOPLANMASI</a:t>
            </a:r>
            <a:endParaRPr lang="tr-TR" sz="3200" b="1" dirty="0"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solidFill>
            <a:schemeClr val="accent6">
              <a:lumMod val="40000"/>
              <a:lumOff val="60000"/>
            </a:schemeClr>
          </a:solidFill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tr-TR" b="1" dirty="0" smtClean="0"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Gözlem:</a:t>
            </a:r>
            <a:r>
              <a:rPr lang="tr-TR" b="1" dirty="0" smtClean="0"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tr-TR" dirty="0" smtClean="0"/>
              <a:t>Bir problemle ilgili beş duyu organına dayanan incelemelerdir.</a:t>
            </a:r>
          </a:p>
          <a:p>
            <a:pPr marL="0" indent="0">
              <a:buNone/>
            </a:pPr>
            <a:r>
              <a:rPr lang="tr-TR" dirty="0"/>
              <a:t>	</a:t>
            </a:r>
            <a:r>
              <a:rPr lang="tr-TR" dirty="0" smtClean="0"/>
              <a:t>		</a:t>
            </a:r>
            <a:r>
              <a:rPr lang="tr-TR" b="1" dirty="0" smtClean="0"/>
              <a:t>GÖZLEM</a:t>
            </a:r>
          </a:p>
          <a:p>
            <a:pPr marL="0" indent="0">
              <a:buNone/>
            </a:pPr>
            <a:r>
              <a:rPr lang="tr-TR" sz="2800" b="1" dirty="0" smtClean="0">
                <a:solidFill>
                  <a:srgbClr val="C00000"/>
                </a:solidFill>
              </a:rPr>
              <a:t>     </a:t>
            </a:r>
            <a:r>
              <a:rPr lang="tr-TR" sz="2800" b="1" u="sng" dirty="0" smtClean="0">
                <a:solidFill>
                  <a:srgbClr val="C00000"/>
                </a:solidFill>
              </a:rPr>
              <a:t>Nitel gözlem                                              Nicel gözlem</a:t>
            </a:r>
          </a:p>
          <a:p>
            <a:pPr marL="0" indent="0">
              <a:buNone/>
            </a:pPr>
            <a:r>
              <a:rPr lang="tr-TR" sz="2800" dirty="0" smtClean="0"/>
              <a:t>- Herhangi bir </a:t>
            </a:r>
            <a:r>
              <a:rPr lang="tr-TR" sz="2800" b="1" dirty="0" smtClean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ölçü aleti</a:t>
            </a:r>
            <a:r>
              <a:rPr lang="tr-TR" sz="2800" dirty="0" smtClean="0"/>
              <a:t>                                - Herhangi bir </a:t>
            </a:r>
            <a:r>
              <a:rPr lang="tr-TR" sz="2800" b="1" dirty="0" smtClean="0"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ölçü aleti    </a:t>
            </a:r>
          </a:p>
          <a:p>
            <a:pPr marL="0" indent="0">
              <a:buNone/>
            </a:pPr>
            <a:r>
              <a:rPr lang="tr-TR" sz="2800" dirty="0" smtClean="0"/>
              <a:t>  </a:t>
            </a:r>
            <a:r>
              <a:rPr lang="tr-TR" sz="2800" b="1" dirty="0" smtClean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kullanılmadan</a:t>
            </a:r>
            <a:r>
              <a:rPr lang="tr-TR" sz="2800" dirty="0" smtClean="0"/>
              <a:t>                                                 </a:t>
            </a:r>
            <a:r>
              <a:rPr lang="tr-TR" sz="2800" b="1" dirty="0" smtClean="0"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kullanılarak</a:t>
            </a:r>
            <a:r>
              <a:rPr lang="tr-TR" sz="2800" dirty="0" smtClean="0"/>
              <a:t> yapılan</a:t>
            </a:r>
          </a:p>
          <a:p>
            <a:pPr marL="0" indent="0">
              <a:buNone/>
            </a:pPr>
            <a:r>
              <a:rPr lang="tr-TR" sz="2800" dirty="0" smtClean="0"/>
              <a:t> yapılan gözlemdir.                                           gözlemdir.</a:t>
            </a:r>
          </a:p>
          <a:p>
            <a:pPr marL="0" indent="0">
              <a:buNone/>
            </a:pPr>
            <a:r>
              <a:rPr lang="tr-TR" sz="2800" dirty="0" smtClean="0"/>
              <a:t>- Beş duyu organıyla                                      - Kişiden kişiye </a:t>
            </a:r>
            <a:r>
              <a:rPr lang="tr-TR" sz="2800" b="1" dirty="0" smtClean="0"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değişmez.</a:t>
            </a:r>
          </a:p>
          <a:p>
            <a:pPr marL="0" indent="0">
              <a:buNone/>
            </a:pPr>
            <a:r>
              <a:rPr lang="tr-TR" sz="2800" dirty="0"/>
              <a:t> </a:t>
            </a:r>
            <a:r>
              <a:rPr lang="tr-TR" sz="2800" dirty="0" smtClean="0"/>
              <a:t>  yapılır.</a:t>
            </a:r>
          </a:p>
          <a:p>
            <a:pPr marL="0" indent="0">
              <a:buNone/>
            </a:pPr>
            <a:r>
              <a:rPr lang="tr-TR" sz="2800" dirty="0" smtClean="0"/>
              <a:t>- Daha çok maddenin şekli,                          </a:t>
            </a:r>
            <a:r>
              <a:rPr lang="tr-TR" sz="2800" b="1" dirty="0" smtClean="0"/>
              <a:t>Ör: Su, 100 derecede kaynar.</a:t>
            </a:r>
          </a:p>
          <a:p>
            <a:pPr marL="0" indent="0">
              <a:buNone/>
            </a:pPr>
            <a:r>
              <a:rPr lang="tr-TR" sz="2800" dirty="0" smtClean="0"/>
              <a:t> rengi, kokusu gibi sıfatlarıyla</a:t>
            </a:r>
          </a:p>
          <a:p>
            <a:pPr marL="0" indent="0">
              <a:buNone/>
            </a:pPr>
            <a:r>
              <a:rPr lang="tr-TR" sz="2800" dirty="0"/>
              <a:t> </a:t>
            </a:r>
            <a:r>
              <a:rPr lang="tr-TR" sz="2800" dirty="0" smtClean="0"/>
              <a:t>ilgilidir.</a:t>
            </a:r>
          </a:p>
          <a:p>
            <a:pPr marL="0" indent="0">
              <a:buNone/>
            </a:pPr>
            <a:r>
              <a:rPr lang="tr-TR" sz="2800" dirty="0" smtClean="0"/>
              <a:t>- Kişiden kişiye </a:t>
            </a:r>
            <a:r>
              <a:rPr lang="tr-TR" sz="2800" b="1" dirty="0" smtClean="0"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değişir.</a:t>
            </a:r>
          </a:p>
          <a:p>
            <a:pPr marL="0" indent="0">
              <a:buNone/>
            </a:pPr>
            <a:endParaRPr lang="tr-TR" sz="2800" dirty="0" smtClean="0"/>
          </a:p>
          <a:p>
            <a:pPr marL="0" indent="0">
              <a:buNone/>
            </a:pPr>
            <a:r>
              <a:rPr lang="tr-TR" sz="2800" b="1" dirty="0" smtClean="0"/>
              <a:t>Ör: Bu ağaç, çok uzun.</a:t>
            </a:r>
            <a:endParaRPr lang="tr-TR" sz="2800" b="1" dirty="0"/>
          </a:p>
        </p:txBody>
      </p:sp>
    </p:spTree>
    <p:extLst>
      <p:ext uri="{BB962C8B-B14F-4D97-AF65-F5344CB8AC3E}">
        <p14:creationId xmlns:p14="http://schemas.microsoft.com/office/powerpoint/2010/main" val="3370298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solidFill>
            <a:schemeClr val="accent6">
              <a:lumMod val="60000"/>
              <a:lumOff val="40000"/>
            </a:schemeClr>
          </a:solidFill>
        </p:spPr>
        <p:txBody>
          <a:bodyPr/>
          <a:lstStyle/>
          <a:p>
            <a:pPr>
              <a:buBlip>
                <a:blip r:embed="rId2"/>
              </a:buBlip>
            </a:pPr>
            <a:r>
              <a:rPr lang="tr-TR" dirty="0" smtClean="0"/>
              <a:t>Biyoloji; </a:t>
            </a:r>
            <a:r>
              <a:rPr lang="tr-TR" b="1" dirty="0" smtClean="0">
                <a:ln>
                  <a:solidFill>
                    <a:srgbClr val="7030A0"/>
                  </a:solidFill>
                </a:ln>
                <a:solidFill>
                  <a:schemeClr val="accent2">
                    <a:lumMod val="75000"/>
                  </a:schemeClr>
                </a:solidFill>
              </a:rPr>
              <a:t>yaşam bilimi </a:t>
            </a:r>
            <a:r>
              <a:rPr lang="tr-TR" dirty="0" smtClean="0"/>
              <a:t>demektir.</a:t>
            </a:r>
          </a:p>
          <a:p>
            <a:pPr marL="0" indent="0">
              <a:buNone/>
            </a:pPr>
            <a:endParaRPr lang="tr-TR" dirty="0" smtClean="0"/>
          </a:p>
          <a:p>
            <a:pPr>
              <a:buBlip>
                <a:blip r:embed="rId2"/>
              </a:buBlip>
            </a:pPr>
            <a:r>
              <a:rPr lang="tr-TR" dirty="0" smtClean="0"/>
              <a:t>Latincede;</a:t>
            </a:r>
          </a:p>
          <a:p>
            <a:pPr marL="0" indent="0">
              <a:buNone/>
            </a:pPr>
            <a:r>
              <a:rPr lang="tr-TR" dirty="0"/>
              <a:t> </a:t>
            </a:r>
            <a:r>
              <a:rPr lang="tr-TR" dirty="0" smtClean="0"/>
              <a:t> 			</a:t>
            </a:r>
            <a:r>
              <a:rPr lang="tr-TR" b="1" dirty="0" err="1" smtClean="0"/>
              <a:t>bios</a:t>
            </a:r>
            <a:r>
              <a:rPr lang="tr-TR" dirty="0" smtClean="0"/>
              <a:t>                </a:t>
            </a:r>
            <a:r>
              <a:rPr lang="tr-TR" b="1" dirty="0" smtClean="0">
                <a:ln>
                  <a:solidFill>
                    <a:srgbClr val="7030A0"/>
                  </a:solidFill>
                </a:ln>
              </a:rPr>
              <a:t>yaşam</a:t>
            </a:r>
          </a:p>
          <a:p>
            <a:pPr marL="0" indent="0">
              <a:buNone/>
            </a:pPr>
            <a:r>
              <a:rPr lang="tr-TR" dirty="0"/>
              <a:t>	</a:t>
            </a:r>
            <a:r>
              <a:rPr lang="tr-TR" dirty="0" smtClean="0"/>
              <a:t>		</a:t>
            </a:r>
            <a:r>
              <a:rPr lang="tr-TR" b="1" dirty="0" smtClean="0"/>
              <a:t>logos</a:t>
            </a:r>
            <a:r>
              <a:rPr lang="tr-TR" dirty="0" smtClean="0"/>
              <a:t>		    </a:t>
            </a:r>
            <a:r>
              <a:rPr lang="tr-TR" b="1" dirty="0" smtClean="0">
                <a:ln>
                  <a:solidFill>
                    <a:srgbClr val="7030A0"/>
                  </a:solidFill>
                </a:ln>
              </a:rPr>
              <a:t>bilim</a:t>
            </a:r>
          </a:p>
          <a:p>
            <a:pPr marL="0" indent="0">
              <a:buNone/>
            </a:pPr>
            <a:endParaRPr lang="tr-TR" dirty="0" smtClean="0"/>
          </a:p>
          <a:p>
            <a:pPr marL="0" indent="0">
              <a:buNone/>
            </a:pPr>
            <a:r>
              <a:rPr lang="tr-TR" dirty="0" smtClean="0"/>
              <a:t>kelimelerinin bir araya gelmesiyle oluşmuştur.</a:t>
            </a:r>
            <a:endParaRPr lang="tr-TR" dirty="0"/>
          </a:p>
        </p:txBody>
      </p:sp>
      <p:sp>
        <p:nvSpPr>
          <p:cNvPr id="4" name="Sağ Ok 3"/>
          <p:cNvSpPr/>
          <p:nvPr/>
        </p:nvSpPr>
        <p:spPr>
          <a:xfrm>
            <a:off x="4263742" y="4230394"/>
            <a:ext cx="1080120" cy="7200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4199" y="3645024"/>
            <a:ext cx="1109663" cy="133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Resim 4" descr="Ekran Kırpma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332656"/>
            <a:ext cx="8208912" cy="1152128"/>
          </a:xfrm>
          <a:prstGeom prst="rect">
            <a:avLst/>
          </a:prstGeom>
          <a:ln w="76200">
            <a:solidFill>
              <a:schemeClr val="accent4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900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solidFill>
            <a:schemeClr val="accent6">
              <a:lumMod val="40000"/>
              <a:lumOff val="60000"/>
            </a:schemeClr>
          </a:solidFill>
        </p:spPr>
        <p:txBody>
          <a:bodyPr/>
          <a:lstStyle/>
          <a:p>
            <a:endParaRPr lang="tr-TR" b="1" dirty="0" smtClean="0">
              <a:effectLst>
                <a:glow rad="228600">
                  <a:schemeClr val="accent4">
                    <a:satMod val="175000"/>
                    <a:alpha val="40000"/>
                  </a:schemeClr>
                </a:glow>
              </a:effectLst>
            </a:endParaRPr>
          </a:p>
          <a:p>
            <a:pPr marL="0" indent="0">
              <a:buNone/>
            </a:pPr>
            <a:endParaRPr lang="tr-TR" b="1" dirty="0">
              <a:effectLst>
                <a:glow rad="228600">
                  <a:schemeClr val="accent4">
                    <a:satMod val="175000"/>
                    <a:alpha val="40000"/>
                  </a:schemeClr>
                </a:glow>
              </a:effectLst>
            </a:endParaRPr>
          </a:p>
          <a:p>
            <a:r>
              <a:rPr lang="tr-TR" b="1" dirty="0" smtClean="0"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Veri</a:t>
            </a:r>
            <a:r>
              <a:rPr lang="tr-TR" b="1" dirty="0"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:</a:t>
            </a:r>
            <a:r>
              <a:rPr lang="tr-TR" dirty="0"/>
              <a:t> Gözlemler sonucu elde edilen ve aynı şartlarda aynı sonuçları veren </a:t>
            </a:r>
            <a:r>
              <a:rPr lang="tr-TR" b="1" dirty="0"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problemlerle ilgili gerçeklere</a:t>
            </a:r>
            <a:r>
              <a:rPr lang="tr-TR" dirty="0"/>
              <a:t> denir.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890246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solidFill>
            <a:schemeClr val="accent1">
              <a:lumMod val="40000"/>
              <a:lumOff val="60000"/>
            </a:schemeClr>
          </a:solidFill>
        </p:spPr>
        <p:txBody>
          <a:bodyPr>
            <a:normAutofit fontScale="90000"/>
          </a:bodyPr>
          <a:lstStyle/>
          <a:p>
            <a:r>
              <a:rPr lang="tr-TR" b="1" dirty="0" smtClean="0"/>
              <a:t>c) HİPOTEZLERİN ORTAYA KONULMASI</a:t>
            </a:r>
            <a:endParaRPr lang="tr-TR" b="1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solidFill>
            <a:schemeClr val="bg2">
              <a:lumMod val="50000"/>
            </a:schemeClr>
          </a:solidFill>
        </p:spPr>
        <p:txBody>
          <a:bodyPr/>
          <a:lstStyle/>
          <a:p>
            <a:pPr>
              <a:buBlip>
                <a:blip r:embed="rId2"/>
              </a:buBlip>
            </a:pPr>
            <a:r>
              <a:rPr lang="tr-TR" b="1" dirty="0" smtClean="0"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Hipotez:</a:t>
            </a:r>
            <a:r>
              <a:rPr lang="tr-TR" dirty="0" smtClean="0"/>
              <a:t> Bir bilimsel problemin çözümünde ortaya atılan </a:t>
            </a:r>
            <a:r>
              <a:rPr lang="tr-TR" b="1" u="sng" dirty="0" smtClean="0"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geçici çözüm yoludur.</a:t>
            </a:r>
          </a:p>
          <a:p>
            <a:pPr marL="0" indent="0">
              <a:buNone/>
            </a:pPr>
            <a:endParaRPr lang="tr-TR" b="1" u="sng" dirty="0" smtClean="0"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</a:endParaRPr>
          </a:p>
          <a:p>
            <a:pPr>
              <a:buBlip>
                <a:blip r:embed="rId2"/>
              </a:buBlip>
            </a:pPr>
            <a:r>
              <a:rPr lang="tr-TR" dirty="0" smtClean="0">
                <a:effectLst/>
              </a:rPr>
              <a:t> Hipotezler, deneylerle test edilip </a:t>
            </a:r>
            <a:r>
              <a:rPr lang="tr-TR" b="1" dirty="0" smtClean="0"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doğruluğu ispatlanıncaya kadar</a:t>
            </a:r>
            <a:r>
              <a:rPr lang="tr-TR" dirty="0" smtClean="0">
                <a:effectLst/>
              </a:rPr>
              <a:t> geçicidir.</a:t>
            </a:r>
          </a:p>
          <a:p>
            <a:pPr marL="0" indent="0">
              <a:buNone/>
            </a:pPr>
            <a:endParaRPr lang="tr-TR" b="1" u="sng" dirty="0"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</a:endParaRPr>
          </a:p>
        </p:txBody>
      </p:sp>
      <p:pic>
        <p:nvPicPr>
          <p:cNvPr id="4" name="Resim 3" descr="Ekran Kırpma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8144" y="3833486"/>
            <a:ext cx="2572672" cy="21878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1683884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r>
              <a:rPr lang="tr-TR" b="1" dirty="0" smtClean="0"/>
              <a:t>İyi bir hipotez;</a:t>
            </a:r>
            <a:endParaRPr lang="tr-TR" b="1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solidFill>
            <a:schemeClr val="bg2">
              <a:lumMod val="90000"/>
            </a:schemeClr>
          </a:solidFill>
        </p:spPr>
        <p:txBody>
          <a:bodyPr/>
          <a:lstStyle/>
          <a:p>
            <a:pPr>
              <a:buBlip>
                <a:blip r:embed="rId2"/>
              </a:buBlip>
            </a:pPr>
            <a:r>
              <a:rPr lang="tr-TR" dirty="0" smtClean="0"/>
              <a:t> </a:t>
            </a:r>
            <a:r>
              <a:rPr lang="tr-TR" b="1" dirty="0" smtClean="0"/>
              <a:t>Eldeki verilere uygun olmalı,</a:t>
            </a:r>
          </a:p>
          <a:p>
            <a:pPr>
              <a:buBlip>
                <a:blip r:embed="rId2"/>
              </a:buBlip>
            </a:pPr>
            <a:r>
              <a:rPr lang="tr-TR" b="1" dirty="0" smtClean="0">
                <a:solidFill>
                  <a:srgbClr val="FF0000"/>
                </a:solidFill>
              </a:rPr>
              <a:t>İspatlanabilmesi için deney ve gözlemlere açık,</a:t>
            </a:r>
          </a:p>
          <a:p>
            <a:pPr>
              <a:buBlip>
                <a:blip r:embed="rId2"/>
              </a:buBlip>
            </a:pPr>
            <a:r>
              <a:rPr lang="tr-TR" b="1" dirty="0" smtClean="0">
                <a:solidFill>
                  <a:schemeClr val="tx2">
                    <a:lumMod val="75000"/>
                  </a:schemeClr>
                </a:solidFill>
              </a:rPr>
              <a:t>Yeni gerçeklere ve tahminlere imkan veren,</a:t>
            </a:r>
          </a:p>
          <a:p>
            <a:pPr>
              <a:buBlip>
                <a:blip r:embed="rId2"/>
              </a:buBlip>
            </a:pPr>
            <a:r>
              <a:rPr lang="tr-TR" b="1" dirty="0" smtClean="0">
                <a:solidFill>
                  <a:schemeClr val="accent4">
                    <a:lumMod val="75000"/>
                  </a:schemeClr>
                </a:solidFill>
              </a:rPr>
              <a:t>Gerektiğinde üzerinde kısmi değişiklikler yapılabilecek</a:t>
            </a:r>
          </a:p>
          <a:p>
            <a:pPr marL="0" indent="0">
              <a:buNone/>
            </a:pPr>
            <a:r>
              <a:rPr lang="tr-TR" dirty="0"/>
              <a:t> </a:t>
            </a:r>
            <a:r>
              <a:rPr lang="tr-TR" dirty="0" smtClean="0"/>
              <a:t>   şekilde olmalıdır.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2133713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solidFill>
            <a:schemeClr val="accent1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r>
              <a:rPr lang="tr-TR" sz="3200" b="1" dirty="0" smtClean="0"/>
              <a:t>d) HİPOTEZE DAYALI TAHMİNDE BULUNMA</a:t>
            </a:r>
            <a:endParaRPr lang="tr-TR" sz="3200" b="1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solidFill>
            <a:schemeClr val="accent3">
              <a:lumMod val="40000"/>
              <a:lumOff val="60000"/>
            </a:schemeClr>
          </a:solidFill>
        </p:spPr>
        <p:txBody>
          <a:bodyPr/>
          <a:lstStyle/>
          <a:p>
            <a:r>
              <a:rPr lang="tr-TR" b="1" dirty="0" smtClean="0">
                <a:solidFill>
                  <a:schemeClr val="accent4">
                    <a:lumMod val="75000"/>
                  </a:schemeClr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Tahmin:</a:t>
            </a:r>
            <a:r>
              <a:rPr lang="tr-TR" dirty="0" smtClean="0"/>
              <a:t> Bir hipotezden çıkarılabilecek mantıklı sonuçlardır.</a:t>
            </a:r>
          </a:p>
          <a:p>
            <a:r>
              <a:rPr lang="tr-TR" dirty="0" smtClean="0"/>
              <a:t>Hipotezi test etmek için geçerli bir yöntemdir.</a:t>
            </a:r>
            <a:endParaRPr lang="tr-TR" dirty="0"/>
          </a:p>
          <a:p>
            <a:r>
              <a:rPr lang="tr-TR" b="1" dirty="0" smtClean="0">
                <a:solidFill>
                  <a:srgbClr val="002060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«Eğer; ………………………. ise, ………………….’</a:t>
            </a:r>
            <a:r>
              <a:rPr lang="tr-TR" b="1" dirty="0" err="1" smtClean="0">
                <a:solidFill>
                  <a:srgbClr val="002060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dır</a:t>
            </a:r>
            <a:r>
              <a:rPr lang="tr-TR" b="1" dirty="0" smtClean="0">
                <a:solidFill>
                  <a:srgbClr val="002060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.»</a:t>
            </a:r>
          </a:p>
          <a:p>
            <a:pPr marL="0" indent="0">
              <a:buNone/>
            </a:pPr>
            <a:r>
              <a:rPr lang="tr-TR" dirty="0" smtClean="0"/>
              <a:t>  şeklindeki ifadeler tahmin cümlesidir.</a:t>
            </a:r>
            <a:endParaRPr lang="tr-TR" dirty="0"/>
          </a:p>
        </p:txBody>
      </p:sp>
      <p:pic>
        <p:nvPicPr>
          <p:cNvPr id="4" name="Resim 3" descr="Ekran Kırpma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5776" y="4509120"/>
            <a:ext cx="3168352" cy="1584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34717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Content="1"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solidFill>
            <a:schemeClr val="tx2">
              <a:lumMod val="20000"/>
              <a:lumOff val="80000"/>
            </a:schemeClr>
          </a:solidFill>
        </p:spPr>
        <p:txBody>
          <a:bodyPr/>
          <a:lstStyle/>
          <a:p>
            <a:r>
              <a:rPr lang="tr-TR" b="1" dirty="0" smtClean="0"/>
              <a:t>e) Kontrollü deney yapma</a:t>
            </a:r>
            <a:endParaRPr lang="tr-TR" b="1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solidFill>
            <a:schemeClr val="bg2">
              <a:lumMod val="90000"/>
            </a:schemeClr>
          </a:solidFill>
        </p:spPr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tr-TR" b="1" dirty="0" smtClean="0">
                <a:solidFill>
                  <a:srgbClr val="C00000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Kontrollü deney: </a:t>
            </a:r>
            <a:r>
              <a:rPr lang="tr-TR" dirty="0" smtClean="0"/>
              <a:t>Deney esnasında </a:t>
            </a:r>
            <a:r>
              <a:rPr lang="tr-TR" b="1" dirty="0" smtClean="0"/>
              <a:t>etkenlerden birinin değiştirilip diğerlerinin sabit tutulmasıyla yapılan</a:t>
            </a:r>
            <a:r>
              <a:rPr lang="tr-TR" dirty="0" smtClean="0"/>
              <a:t> deneylerdir.</a:t>
            </a:r>
          </a:p>
          <a:p>
            <a:pPr marL="0" indent="0">
              <a:buNone/>
            </a:pPr>
            <a:endParaRPr lang="tr-TR" dirty="0"/>
          </a:p>
          <a:p>
            <a:pPr>
              <a:buFont typeface="Wingdings" pitchFamily="2" charset="2"/>
              <a:buChar char="Ø"/>
            </a:pPr>
            <a:r>
              <a:rPr lang="tr-TR" dirty="0" smtClean="0"/>
              <a:t>Deneyler, genelde 2 grup içerirler:</a:t>
            </a:r>
          </a:p>
          <a:p>
            <a:pPr marL="0" indent="0">
              <a:buNone/>
            </a:pPr>
            <a:r>
              <a:rPr lang="tr-TR" dirty="0"/>
              <a:t>	</a:t>
            </a:r>
            <a:r>
              <a:rPr lang="tr-TR" b="1" dirty="0" smtClean="0">
                <a:ln>
                  <a:solidFill>
                    <a:schemeClr val="bg2">
                      <a:lumMod val="10000"/>
                    </a:schemeClr>
                  </a:solidFill>
                </a:ln>
                <a:solidFill>
                  <a:srgbClr val="7030A0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- Deney grubu,</a:t>
            </a:r>
          </a:p>
          <a:p>
            <a:pPr marL="0" indent="0">
              <a:buNone/>
            </a:pPr>
            <a:r>
              <a:rPr lang="tr-TR" b="1" dirty="0">
                <a:ln>
                  <a:solidFill>
                    <a:schemeClr val="bg2">
                      <a:lumMod val="10000"/>
                    </a:schemeClr>
                  </a:solidFill>
                </a:ln>
                <a:solidFill>
                  <a:srgbClr val="7030A0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	</a:t>
            </a:r>
            <a:r>
              <a:rPr lang="tr-TR" b="1" dirty="0" smtClean="0">
                <a:ln>
                  <a:solidFill>
                    <a:schemeClr val="bg2">
                      <a:lumMod val="10000"/>
                    </a:schemeClr>
                  </a:solidFill>
                </a:ln>
                <a:solidFill>
                  <a:srgbClr val="7030A0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- Kontrol grubu</a:t>
            </a:r>
            <a:endParaRPr lang="tr-TR" b="1" dirty="0">
              <a:ln>
                <a:solidFill>
                  <a:schemeClr val="bg2">
                    <a:lumMod val="10000"/>
                  </a:schemeClr>
                </a:solidFill>
              </a:ln>
              <a:solidFill>
                <a:srgbClr val="7030A0"/>
              </a:soli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39489404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İçerik Yer Tutucusu 3" descr="Ekran Kırpma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419792"/>
            <a:ext cx="6912768" cy="5706372"/>
          </a:xfrm>
          <a:ln w="38100">
            <a:solidFill>
              <a:schemeClr val="accent2"/>
            </a:solidFill>
          </a:ln>
        </p:spPr>
      </p:pic>
    </p:spTree>
    <p:extLst>
      <p:ext uri="{BB962C8B-B14F-4D97-AF65-F5344CB8AC3E}">
        <p14:creationId xmlns:p14="http://schemas.microsoft.com/office/powerpoint/2010/main" val="11324619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solidFill>
            <a:schemeClr val="accent4">
              <a:lumMod val="20000"/>
              <a:lumOff val="80000"/>
            </a:schemeClr>
          </a:solidFill>
        </p:spPr>
        <p:txBody>
          <a:bodyPr/>
          <a:lstStyle/>
          <a:p>
            <a:r>
              <a:rPr lang="tr-TR" dirty="0" smtClean="0"/>
              <a:t>Kontrollü deneylerde ortam şartlarından </a:t>
            </a:r>
            <a:r>
              <a:rPr lang="tr-TR" b="1" dirty="0" smtClean="0">
                <a:solidFill>
                  <a:srgbClr val="7030A0"/>
                </a:solidFill>
              </a:rPr>
              <a:t>sadece bir tanesi </a:t>
            </a:r>
            <a:r>
              <a:rPr lang="tr-TR" dirty="0" smtClean="0"/>
              <a:t>değiştirilir.</a:t>
            </a:r>
          </a:p>
          <a:p>
            <a:endParaRPr lang="tr-TR" b="1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bg2">
                  <a:lumMod val="10000"/>
                </a:schemeClr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r>
              <a:rPr lang="tr-TR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10000"/>
                  </a:schemeClr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Bağımsız değişken:</a:t>
            </a:r>
            <a:r>
              <a:rPr lang="tr-TR" dirty="0" smtClean="0"/>
              <a:t> Deneyde etkisi araştırılan değişkendir.</a:t>
            </a:r>
          </a:p>
          <a:p>
            <a:endParaRPr lang="tr-TR" b="1" dirty="0" smtClean="0">
              <a:ln w="18000">
                <a:solidFill>
                  <a:schemeClr val="accent1">
                    <a:lumMod val="50000"/>
                  </a:schemeClr>
                </a:solidFill>
                <a:prstDash val="solid"/>
                <a:miter lim="800000"/>
              </a:ln>
              <a:solidFill>
                <a:schemeClr val="accent3"/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r>
              <a:rPr lang="tr-TR" b="1" dirty="0" smtClean="0">
                <a:ln w="18000">
                  <a:solidFill>
                    <a:schemeClr val="accent1">
                      <a:lumMod val="50000"/>
                    </a:schemeClr>
                  </a:solidFill>
                  <a:prstDash val="solid"/>
                  <a:miter lim="800000"/>
                </a:ln>
                <a:solidFill>
                  <a:schemeClr val="accent3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Bağımlı değişken: </a:t>
            </a:r>
            <a:r>
              <a:rPr lang="tr-TR" dirty="0" smtClean="0"/>
              <a:t>Bağımsız değişkene bağlı olarak değişen değişkendir.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034181284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solidFill>
            <a:schemeClr val="accent6">
              <a:lumMod val="40000"/>
              <a:lumOff val="60000"/>
            </a:schemeClr>
          </a:solidFill>
        </p:spPr>
        <p:txBody>
          <a:bodyPr/>
          <a:lstStyle/>
          <a:p>
            <a:pPr marL="0" indent="0">
              <a:buNone/>
            </a:pPr>
            <a:r>
              <a:rPr lang="tr-TR" b="1" dirty="0" smtClean="0"/>
              <a:t>Ör:</a:t>
            </a:r>
            <a:r>
              <a:rPr lang="tr-TR" dirty="0" smtClean="0"/>
              <a:t> </a:t>
            </a:r>
            <a:r>
              <a:rPr lang="tr-TR" b="1" dirty="0" smtClean="0">
                <a:solidFill>
                  <a:srgbClr val="7030A0"/>
                </a:solidFill>
              </a:rPr>
              <a:t>Işık renginin </a:t>
            </a:r>
            <a:r>
              <a:rPr lang="tr-TR" b="1" dirty="0" smtClean="0"/>
              <a:t>fotosentez hızına etkisi </a:t>
            </a:r>
            <a:r>
              <a:rPr lang="tr-TR" dirty="0" smtClean="0"/>
              <a:t>araştırılırken diğer tüm şartlar sabit tutulur ve ışık rengi değiştirilir.</a:t>
            </a:r>
          </a:p>
          <a:p>
            <a:pPr marL="0" indent="0">
              <a:buNone/>
            </a:pPr>
            <a:endParaRPr lang="tr-TR" dirty="0"/>
          </a:p>
          <a:p>
            <a:pPr>
              <a:buFont typeface="Wingdings" pitchFamily="2" charset="2"/>
              <a:buChar char="Ø"/>
            </a:pPr>
            <a:r>
              <a:rPr lang="tr-TR" b="1" dirty="0" smtClean="0">
                <a:solidFill>
                  <a:srgbClr val="7030A0"/>
                </a:solidFill>
              </a:rPr>
              <a:t>Işık rengi: </a:t>
            </a:r>
            <a:r>
              <a:rPr lang="tr-TR" b="1" dirty="0" smtClean="0">
                <a:solidFill>
                  <a:srgbClr val="00B050"/>
                </a:solidFill>
              </a:rPr>
              <a:t>Bağımsız değişken</a:t>
            </a:r>
          </a:p>
          <a:p>
            <a:pPr>
              <a:buFont typeface="Wingdings" pitchFamily="2" charset="2"/>
              <a:buChar char="Ø"/>
            </a:pPr>
            <a:r>
              <a:rPr lang="tr-TR" b="1" dirty="0" smtClean="0"/>
              <a:t>Fotosentez hızında meydana gelen değişim: </a:t>
            </a:r>
            <a:r>
              <a:rPr lang="tr-TR" b="1" dirty="0" smtClean="0">
                <a:solidFill>
                  <a:srgbClr val="C00000"/>
                </a:solidFill>
              </a:rPr>
              <a:t>bağımlı değişken</a:t>
            </a:r>
            <a:endParaRPr lang="tr-TR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4622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solidFill>
            <a:schemeClr val="accent1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tr-TR" sz="3200" b="1" dirty="0" smtClean="0"/>
              <a:t>f) BULGULARIN DEĞERLENDİRİLMESİ VE SONUÇ ÇIKARMA</a:t>
            </a:r>
            <a:endParaRPr lang="tr-TR" sz="3200" b="1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solidFill>
            <a:schemeClr val="accent6">
              <a:lumMod val="40000"/>
              <a:lumOff val="60000"/>
            </a:schemeClr>
          </a:solidFill>
        </p:spPr>
        <p:txBody>
          <a:bodyPr/>
          <a:lstStyle/>
          <a:p>
            <a:r>
              <a:rPr lang="tr-TR" dirty="0" smtClean="0"/>
              <a:t>Elde edilen verilerin hipotezi destekleme durumu değerlendirilir.</a:t>
            </a:r>
          </a:p>
          <a:p>
            <a:r>
              <a:rPr lang="tr-TR" dirty="0" smtClean="0"/>
              <a:t>Toplanan verilerden sonuçlar çıkarılır.</a:t>
            </a:r>
          </a:p>
          <a:p>
            <a:r>
              <a:rPr lang="tr-TR" dirty="0" smtClean="0"/>
              <a:t>Değerlendirme sonuçları, diğer bilim insanlarıyla paylaşılır.</a:t>
            </a:r>
          </a:p>
          <a:p>
            <a:r>
              <a:rPr lang="tr-TR" dirty="0" smtClean="0"/>
              <a:t>Bunun için, bilim insanları çalışmalarını bilimsel dergilerde ve konferanslarda sunarlar.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9846802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40000"/>
              <a:lumOff val="60000"/>
            </a:schemeClr>
          </a:solidFill>
        </p:spPr>
        <p:txBody>
          <a:bodyPr/>
          <a:lstStyle/>
          <a:p>
            <a:r>
              <a:rPr lang="tr-TR" b="1" dirty="0" smtClean="0"/>
              <a:t>Bir bilimsel çalışma örneği</a:t>
            </a:r>
            <a:endParaRPr lang="tr-TR" b="1" dirty="0"/>
          </a:p>
        </p:txBody>
      </p:sp>
      <p:pic>
        <p:nvPicPr>
          <p:cNvPr id="4" name="İçerik Yer Tutucusu 3" descr="Ekran Kırpma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484783"/>
            <a:ext cx="7992888" cy="448031"/>
          </a:xfrm>
        </p:spPr>
      </p:pic>
      <p:pic>
        <p:nvPicPr>
          <p:cNvPr id="5" name="Resim 4" descr="Ekran Kırpma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2348880"/>
            <a:ext cx="8017895" cy="986817"/>
          </a:xfrm>
          <a:prstGeom prst="rect">
            <a:avLst/>
          </a:prstGeom>
        </p:spPr>
      </p:pic>
      <p:pic>
        <p:nvPicPr>
          <p:cNvPr id="6" name="Resim 5" descr="Ekran Kırpma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3717032"/>
            <a:ext cx="8017895" cy="1656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9404652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solidFill>
            <a:schemeClr val="bg2">
              <a:lumMod val="90000"/>
            </a:schemeClr>
          </a:solidFill>
        </p:spPr>
        <p:txBody>
          <a:bodyPr>
            <a:normAutofit/>
          </a:bodyPr>
          <a:lstStyle/>
          <a:p>
            <a:r>
              <a:rPr lang="tr-TR" sz="2800" b="1" dirty="0" smtClean="0"/>
              <a:t>Biyoloji gibi canlılarla ilgili bilim dallarında Latince terimlerle sık sık karşılaşırız. Peki, </a:t>
            </a:r>
            <a:r>
              <a:rPr lang="tr-TR" sz="2800" b="1" dirty="0" smtClean="0">
                <a:solidFill>
                  <a:srgbClr val="C00000"/>
                </a:solidFill>
              </a:rPr>
              <a:t>neden Latince?</a:t>
            </a:r>
            <a:endParaRPr lang="tr-TR" sz="2800" b="1" dirty="0">
              <a:solidFill>
                <a:srgbClr val="C0000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solidFill>
            <a:schemeClr val="accent2">
              <a:lumMod val="20000"/>
              <a:lumOff val="80000"/>
            </a:schemeClr>
          </a:solidFill>
        </p:spPr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tr-TR" dirty="0" smtClean="0"/>
              <a:t>İlgili alanda, </a:t>
            </a:r>
            <a:r>
              <a:rPr lang="tr-TR" b="1" dirty="0" smtClean="0">
                <a:ln>
                  <a:solidFill>
                    <a:schemeClr val="accent3"/>
                  </a:solidFill>
                </a:ln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uluslararası dil ve anlam birliğini sağlamak için </a:t>
            </a:r>
            <a:r>
              <a:rPr lang="tr-TR" dirty="0" smtClean="0"/>
              <a:t>Latince terimler kullanılmaktadır.</a:t>
            </a:r>
            <a:endParaRPr lang="tr-TR" dirty="0"/>
          </a:p>
          <a:p>
            <a:pPr>
              <a:buBlip>
                <a:blip r:embed="rId2"/>
              </a:buBlip>
            </a:pPr>
            <a:r>
              <a:rPr lang="tr-TR" dirty="0" smtClean="0"/>
              <a:t> </a:t>
            </a:r>
            <a:r>
              <a:rPr lang="tr-TR" b="1" dirty="0" smtClean="0">
                <a:solidFill>
                  <a:srgbClr val="00B050"/>
                </a:solidFill>
              </a:rPr>
              <a:t>Biyoloji bilimi nasıl </a:t>
            </a:r>
          </a:p>
          <a:p>
            <a:pPr marL="0" indent="0">
              <a:buNone/>
            </a:pPr>
            <a:r>
              <a:rPr lang="tr-TR" b="1" dirty="0">
                <a:solidFill>
                  <a:srgbClr val="00B050"/>
                </a:solidFill>
              </a:rPr>
              <a:t> </a:t>
            </a:r>
            <a:r>
              <a:rPr lang="tr-TR" b="1" dirty="0" smtClean="0">
                <a:solidFill>
                  <a:srgbClr val="00B050"/>
                </a:solidFill>
              </a:rPr>
              <a:t>   doğmuştur?</a:t>
            </a:r>
          </a:p>
          <a:p>
            <a:pPr>
              <a:buBlip>
                <a:blip r:embed="rId3"/>
              </a:buBlip>
            </a:pPr>
            <a:endParaRPr lang="tr-TR" b="1" dirty="0" smtClean="0">
              <a:solidFill>
                <a:srgbClr val="00B050"/>
              </a:solidFill>
            </a:endParaRPr>
          </a:p>
          <a:p>
            <a:pPr marL="0" indent="0">
              <a:buNone/>
            </a:pPr>
            <a:endParaRPr lang="tr-TR" dirty="0"/>
          </a:p>
        </p:txBody>
      </p:sp>
      <p:pic>
        <p:nvPicPr>
          <p:cNvPr id="4" name="Resim 3" descr="Ekran Kırpma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794" y="4553450"/>
            <a:ext cx="7992888" cy="457623"/>
          </a:xfrm>
          <a:prstGeom prst="rect">
            <a:avLst/>
          </a:prstGeom>
          <a:ln w="28575">
            <a:solidFill>
              <a:srgbClr val="7030A0"/>
            </a:solidFill>
            <a:prstDash val="dashDot"/>
          </a:ln>
        </p:spPr>
      </p:pic>
      <p:pic>
        <p:nvPicPr>
          <p:cNvPr id="5" name="Resim 4" descr="Ekran Kırpma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4763" y="2600239"/>
            <a:ext cx="2803554" cy="17747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9352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484784"/>
            <a:ext cx="8136904" cy="10059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Resim 3" descr="Ekran Kırpma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2780928"/>
            <a:ext cx="8136904" cy="3528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78487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İçerik Yer Tutucusu 3" descr="Ekran Kırpma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764705"/>
            <a:ext cx="8208912" cy="3312368"/>
          </a:xfrm>
        </p:spPr>
      </p:pic>
      <p:pic>
        <p:nvPicPr>
          <p:cNvPr id="5" name="Resim 4" descr="Ekran Kırpma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4725144"/>
            <a:ext cx="7920880" cy="1131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21460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İçerik Yer Tutucusu 3" descr="Ekran Kırpma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476672"/>
            <a:ext cx="8208912" cy="720080"/>
          </a:xfrm>
          <a:ln>
            <a:solidFill>
              <a:schemeClr val="tx1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</p:pic>
      <p:pic>
        <p:nvPicPr>
          <p:cNvPr id="5" name="Resim 4" descr="Ekran Kırpma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534053"/>
            <a:ext cx="8208912" cy="4055187"/>
          </a:xfrm>
          <a:prstGeom prst="rect">
            <a:avLst/>
          </a:prstGeom>
          <a:ln w="57150">
            <a:solidFill>
              <a:srgbClr val="00B050"/>
            </a:solidFill>
          </a:ln>
        </p:spPr>
      </p:pic>
    </p:spTree>
    <p:extLst>
      <p:ext uri="{BB962C8B-B14F-4D97-AF65-F5344CB8AC3E}">
        <p14:creationId xmlns:p14="http://schemas.microsoft.com/office/powerpoint/2010/main" val="5279643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İçerik Yer Tutucusu 3" descr="Ekran Kırpma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476672"/>
            <a:ext cx="8229600" cy="5299602"/>
          </a:xfrm>
        </p:spPr>
      </p:pic>
    </p:spTree>
    <p:extLst>
      <p:ext uri="{BB962C8B-B14F-4D97-AF65-F5344CB8AC3E}">
        <p14:creationId xmlns:p14="http://schemas.microsoft.com/office/powerpoint/2010/main" val="7148546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>
        <p14:honeycomb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İçerik Yer Tutucusu 3" descr="Ekran Kırpma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340768"/>
            <a:ext cx="8496944" cy="3816424"/>
          </a:xfrm>
        </p:spPr>
      </p:pic>
    </p:spTree>
    <p:extLst>
      <p:ext uri="{BB962C8B-B14F-4D97-AF65-F5344CB8AC3E}">
        <p14:creationId xmlns:p14="http://schemas.microsoft.com/office/powerpoint/2010/main" val="1240471982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solidFill>
            <a:schemeClr val="accent5"/>
          </a:solidFill>
        </p:spPr>
        <p:txBody>
          <a:bodyPr>
            <a:normAutofit fontScale="90000"/>
          </a:bodyPr>
          <a:lstStyle/>
          <a:p>
            <a:r>
              <a:rPr lang="tr-TR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Biyoloji alanında çalışan </a:t>
            </a:r>
            <a:r>
              <a:rPr lang="tr-TR" dirty="0" smtClean="0"/>
              <a:t>bazı bilim insanlarını tanıyalım:</a:t>
            </a:r>
            <a:endParaRPr lang="tr-TR" dirty="0"/>
          </a:p>
        </p:txBody>
      </p:sp>
      <p:pic>
        <p:nvPicPr>
          <p:cNvPr id="5" name="İçerik Yer Tutucusu 4" descr="Ekran Kırpma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hotocopy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994" y="1916832"/>
            <a:ext cx="7602011" cy="3816424"/>
          </a:xfrm>
          <a:ln w="38100">
            <a:solidFill>
              <a:schemeClr val="accent3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4180882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İçerik Yer Tutucusu 3" descr="Ekran Kırpma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484784"/>
            <a:ext cx="8107676" cy="3672408"/>
          </a:xfrm>
          <a:ln w="57150">
            <a:solidFill>
              <a:srgbClr val="002060"/>
            </a:solidFill>
          </a:ln>
        </p:spPr>
      </p:pic>
    </p:spTree>
    <p:extLst>
      <p:ext uri="{BB962C8B-B14F-4D97-AF65-F5344CB8AC3E}">
        <p14:creationId xmlns:p14="http://schemas.microsoft.com/office/powerpoint/2010/main" val="42949103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İçerik Yer Tutucusu 3" descr="Ekran Kırpma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047" y="1628800"/>
            <a:ext cx="7563906" cy="3888432"/>
          </a:xfrm>
          <a:ln w="57150">
            <a:solidFill>
              <a:schemeClr val="accent2">
                <a:lumMod val="75000"/>
              </a:schemeClr>
            </a:solidFill>
            <a:prstDash val="lgDashDot"/>
          </a:ln>
        </p:spPr>
      </p:pic>
    </p:spTree>
    <p:extLst>
      <p:ext uri="{BB962C8B-B14F-4D97-AF65-F5344CB8AC3E}">
        <p14:creationId xmlns:p14="http://schemas.microsoft.com/office/powerpoint/2010/main" val="2337662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İçerik Yer Tutucusu 3" descr="Ekran Kırpma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810" y="1484784"/>
            <a:ext cx="7554380" cy="3678741"/>
          </a:xfrm>
          <a:ln w="76200">
            <a:solidFill>
              <a:srgbClr val="00B0F0"/>
            </a:solidFill>
            <a:prstDash val="sysDot"/>
          </a:ln>
        </p:spPr>
      </p:pic>
    </p:spTree>
    <p:extLst>
      <p:ext uri="{BB962C8B-B14F-4D97-AF65-F5344CB8AC3E}">
        <p14:creationId xmlns:p14="http://schemas.microsoft.com/office/powerpoint/2010/main" val="512386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solidFill>
            <a:schemeClr val="accent3">
              <a:lumMod val="60000"/>
              <a:lumOff val="40000"/>
            </a:schemeClr>
          </a:solidFill>
        </p:spPr>
        <p:txBody>
          <a:bodyPr/>
          <a:lstStyle/>
          <a:p>
            <a:r>
              <a:rPr lang="tr-TR" b="1" dirty="0" smtClean="0"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BİYOLOJİNİN ALT DALLARI</a:t>
            </a:r>
            <a:endParaRPr lang="tr-TR" b="1" dirty="0">
              <a:effectLst>
                <a:glow rad="101600">
                  <a:schemeClr val="accent2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solidFill>
            <a:schemeClr val="bg2">
              <a:lumMod val="75000"/>
            </a:schemeClr>
          </a:solidFill>
        </p:spPr>
        <p:txBody>
          <a:bodyPr/>
          <a:lstStyle/>
          <a:p>
            <a:pPr>
              <a:buBlip>
                <a:blip r:embed="rId2"/>
              </a:buBlip>
            </a:pPr>
            <a:r>
              <a:rPr lang="tr-TR" dirty="0" smtClean="0"/>
              <a:t> Genel olarak Biyoloji; </a:t>
            </a:r>
            <a:r>
              <a:rPr lang="tr-TR" b="1" dirty="0" smtClean="0"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ZOOLOJİ ve BOTANİK </a:t>
            </a:r>
            <a:r>
              <a:rPr lang="tr-TR" dirty="0" smtClean="0"/>
              <a:t>olarak iki kısımda incelenir.</a:t>
            </a:r>
          </a:p>
          <a:p>
            <a:endParaRPr lang="tr-TR" dirty="0" smtClean="0"/>
          </a:p>
          <a:p>
            <a:r>
              <a:rPr lang="tr-TR" b="1" dirty="0" smtClean="0"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Zooloji:</a:t>
            </a:r>
            <a:r>
              <a:rPr lang="tr-TR" dirty="0" smtClean="0"/>
              <a:t> </a:t>
            </a:r>
            <a:r>
              <a:rPr lang="tr-TR" b="1" dirty="0" smtClean="0">
                <a:solidFill>
                  <a:srgbClr val="C00000"/>
                </a:solidFill>
              </a:rPr>
              <a:t>Hayvanlar alemini </a:t>
            </a:r>
            <a:r>
              <a:rPr lang="tr-TR" dirty="0" smtClean="0"/>
              <a:t>inceleyen bilim dalıdır.</a:t>
            </a:r>
          </a:p>
          <a:p>
            <a:endParaRPr lang="tr-TR" dirty="0" smtClean="0"/>
          </a:p>
          <a:p>
            <a:r>
              <a:rPr lang="tr-TR" b="1" dirty="0" smtClean="0"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Botanik:</a:t>
            </a:r>
            <a:r>
              <a:rPr lang="tr-TR" dirty="0" smtClean="0"/>
              <a:t> </a:t>
            </a:r>
            <a:r>
              <a:rPr lang="tr-TR" b="1" dirty="0" smtClean="0">
                <a:solidFill>
                  <a:srgbClr val="00B050"/>
                </a:solidFill>
              </a:rPr>
              <a:t>Bitkiler alemini </a:t>
            </a:r>
            <a:r>
              <a:rPr lang="tr-TR" dirty="0" smtClean="0"/>
              <a:t>inceleyen bilim dalıdır.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632569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solidFill>
            <a:schemeClr val="accent5">
              <a:lumMod val="40000"/>
              <a:lumOff val="60000"/>
            </a:schemeClr>
          </a:solidFill>
        </p:spPr>
        <p:txBody>
          <a:bodyPr/>
          <a:lstStyle/>
          <a:p>
            <a:pPr>
              <a:buBlip>
                <a:blip r:embed="rId2"/>
              </a:buBlip>
            </a:pPr>
            <a:r>
              <a:rPr lang="tr-TR" b="1" dirty="0" smtClean="0">
                <a:solidFill>
                  <a:schemeClr val="accent5">
                    <a:lumMod val="50000"/>
                  </a:schemeClr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Morfoloji:</a:t>
            </a:r>
            <a:r>
              <a:rPr lang="tr-TR" dirty="0" smtClean="0"/>
              <a:t> Canlıların </a:t>
            </a:r>
            <a:r>
              <a:rPr lang="tr-TR" b="1" dirty="0" smtClean="0"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dış görünüşlerini, şekillerini inceleyen</a:t>
            </a:r>
            <a:r>
              <a:rPr lang="tr-TR" dirty="0" smtClean="0"/>
              <a:t> bilim dalıdır.</a:t>
            </a:r>
          </a:p>
          <a:p>
            <a:pPr marL="0" indent="0">
              <a:buNone/>
            </a:pPr>
            <a:endParaRPr lang="tr-TR" dirty="0" smtClean="0"/>
          </a:p>
          <a:p>
            <a:pPr marL="0" indent="0">
              <a:buNone/>
            </a:pPr>
            <a:endParaRPr lang="tr-TR" dirty="0"/>
          </a:p>
          <a:p>
            <a:pPr>
              <a:buBlip>
                <a:blip r:embed="rId2"/>
              </a:buBlip>
            </a:pPr>
            <a:r>
              <a:rPr lang="tr-TR" b="1" dirty="0" smtClean="0">
                <a:solidFill>
                  <a:srgbClr val="FF0000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Anatomi:</a:t>
            </a:r>
            <a:r>
              <a:rPr lang="tr-TR" dirty="0" smtClean="0"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tr-TR" dirty="0" smtClean="0"/>
              <a:t>Canlıyı oluşturan </a:t>
            </a:r>
            <a:r>
              <a:rPr lang="tr-TR" b="1" dirty="0" smtClean="0"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organları, bu organların birbirleriyle olan ilişkisini </a:t>
            </a:r>
            <a:r>
              <a:rPr lang="tr-TR" dirty="0" smtClean="0"/>
              <a:t>inceleyen bilim dalıdır.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839896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278</TotalTime>
  <Words>724</Words>
  <Application>Microsoft Office PowerPoint</Application>
  <PresentationFormat>Ekran Gösterisi (4:3)</PresentationFormat>
  <Paragraphs>137</Paragraphs>
  <Slides>34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34</vt:i4>
      </vt:variant>
    </vt:vector>
  </HeadingPairs>
  <TitlesOfParts>
    <vt:vector size="35" baseType="lpstr">
      <vt:lpstr>Ofis Teması</vt:lpstr>
      <vt:lpstr>PowerPoint Sunusu</vt:lpstr>
      <vt:lpstr>PowerPoint Sunusu</vt:lpstr>
      <vt:lpstr>Biyoloji gibi canlılarla ilgili bilim dallarında Latince terimlerle sık sık karşılaşırız. Peki, neden Latince?</vt:lpstr>
      <vt:lpstr>Biyoloji alanında çalışan bazı bilim insanlarını tanıyalım:</vt:lpstr>
      <vt:lpstr>PowerPoint Sunusu</vt:lpstr>
      <vt:lpstr>PowerPoint Sunusu</vt:lpstr>
      <vt:lpstr>PowerPoint Sunusu</vt:lpstr>
      <vt:lpstr>BİYOLOJİNİN ALT DALLARI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BİLİMSEL BİLGİNİN ÖZELLİKLERİ</vt:lpstr>
      <vt:lpstr>PowerPoint Sunusu</vt:lpstr>
      <vt:lpstr>Bilimsel çalışmada izlenecek yol sırasıyla şu şekildedir:</vt:lpstr>
      <vt:lpstr> a)PROBLEMİN BELİRLENMESİ: </vt:lpstr>
      <vt:lpstr>b) GÖZLEM YAPARAK VERİLERİN TOPLANMASI</vt:lpstr>
      <vt:lpstr>PowerPoint Sunusu</vt:lpstr>
      <vt:lpstr>c) HİPOTEZLERİN ORTAYA KONULMASI</vt:lpstr>
      <vt:lpstr>İyi bir hipotez;</vt:lpstr>
      <vt:lpstr>d) HİPOTEZE DAYALI TAHMİNDE BULUNMA</vt:lpstr>
      <vt:lpstr>e) Kontrollü deney yapma</vt:lpstr>
      <vt:lpstr>PowerPoint Sunusu</vt:lpstr>
      <vt:lpstr>PowerPoint Sunusu</vt:lpstr>
      <vt:lpstr>PowerPoint Sunusu</vt:lpstr>
      <vt:lpstr>f) BULGULARIN DEĞERLENDİRİLMESİ VE SONUÇ ÇIKARMA</vt:lpstr>
      <vt:lpstr>Bir bilimsel çalışma örneği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Casper</dc:creator>
  <cp:lastModifiedBy>Casper</cp:lastModifiedBy>
  <cp:revision>27</cp:revision>
  <dcterms:created xsi:type="dcterms:W3CDTF">2014-09-13T13:38:56Z</dcterms:created>
  <dcterms:modified xsi:type="dcterms:W3CDTF">2014-09-14T20:06:43Z</dcterms:modified>
</cp:coreProperties>
</file>