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://kellly.free.fr/soleil/sol4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4565" y="2428868"/>
            <a:ext cx="3449435" cy="371477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                                      </a:t>
            </a:r>
            <a:endParaRPr kumimoji="0" lang="tr-TR" altLang="ja-JP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ja-JP" sz="24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   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Işık kaynaklarından etrafa doğrular boyunca yayılan ve cisimleri görmemizi sağlayan enerjiye  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ışık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denir.</a:t>
            </a:r>
            <a:endParaRPr kumimoji="0" lang="tr-TR" altLang="ja-JP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Işık enerjisi diğer enerji türlerine dönüşebilir.(Isı enerjisine dönüşür.)</a:t>
            </a:r>
            <a:endParaRPr kumimoji="0" lang="tr-TR" altLang="ja-JP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Işık olmayan ortamlarda varlıkları göremeyiz.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Çevremizdeki varlıkları görebilmemiz için onlardan gözümüze ışık gelmesi gerekir.</a:t>
            </a:r>
            <a:endParaRPr kumimoji="0" lang="tr-TR" altLang="ja-JP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Işık renkleri ayırt etmemizi sağlar.</a:t>
            </a:r>
            <a:endParaRPr kumimoji="0" lang="tr-TR" altLang="ja-JP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Bitkiler ışık sayesinde besin üretirler.</a:t>
            </a:r>
            <a:endParaRPr kumimoji="0" lang="tr-TR" altLang="ja-JP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Işık olmadan görme olayı gerçekleşmez.</a:t>
            </a:r>
            <a:endParaRPr kumimoji="0" lang="tr-TR" altLang="ja-JP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Çok ışıkta göz bebeğimiz küçülür ,az ışıkta göz bebeğimiz büyür.</a:t>
            </a:r>
            <a:endParaRPr kumimoji="0" lang="tr-TR" altLang="ja-JP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785786" y="357166"/>
            <a:ext cx="738375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tr-TR" altLang="ja-JP" sz="36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Times New Roman" pitchFamily="18" charset="0"/>
                <a:cs typeface="Times New Roman" pitchFamily="18" charset="0"/>
              </a:rPr>
              <a:t>ÇEVREMİZDEKİ IŞIK KAYNAKLARI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785794"/>
            <a:ext cx="878684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* </a:t>
            </a:r>
            <a:r>
              <a:rPr lang="tr-TR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Güneşli </a:t>
            </a:r>
            <a: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havalarda güneş gözlüğü kullanmak göz sağlığı açısından önemlidir. </a:t>
            </a:r>
            <a:b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</a:br>
            <a:endParaRPr lang="tr-TR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  <a:p>
            <a:pPr>
              <a:lnSpc>
                <a:spcPct val="150000"/>
              </a:lnSpc>
            </a:pPr>
            <a: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/>
            </a:r>
            <a:b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</a:br>
            <a:r>
              <a:rPr lang="tr-TR" sz="2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* </a:t>
            </a:r>
            <a: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Uzun süre televizyon ve bilgisayar karşısında kalmamaya, bu araçları kullandığımız zaman yakından izlememeye dikkat etmeliyiz.</a:t>
            </a:r>
            <a:b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</a:br>
            <a:endParaRPr lang="tr-TR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tr-TR" sz="2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  <a:p>
            <a:pPr>
              <a:lnSpc>
                <a:spcPct val="150000"/>
              </a:lnSpc>
            </a:pPr>
            <a:endParaRPr lang="tr-TR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  <a:p>
            <a:pPr>
              <a:lnSpc>
                <a:spcPct val="150000"/>
              </a:lnSpc>
            </a:pPr>
            <a: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/>
            </a:r>
            <a:b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</a:br>
            <a:r>
              <a:rPr lang="tr-TR" sz="2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* </a:t>
            </a:r>
            <a: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Aydınlatma araçlarının tasarruflu kullanılması aile ve ülke ekonomisi bakımından çok önemlidir.</a:t>
            </a:r>
          </a:p>
        </p:txBody>
      </p:sp>
      <p:pic>
        <p:nvPicPr>
          <p:cNvPr id="20482" name="Picture 2" descr="https://encrypted-tbn1.gstatic.com/images?q=tbn:ANd9GcRvh-7Mv3C8uoHJpqBhJBdqnJz9yg2g-ajxsVDvVfNvTtK9Lwy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428736"/>
            <a:ext cx="2357454" cy="1275345"/>
          </a:xfrm>
          <a:prstGeom prst="rect">
            <a:avLst/>
          </a:prstGeom>
          <a:noFill/>
        </p:spPr>
      </p:pic>
      <p:pic>
        <p:nvPicPr>
          <p:cNvPr id="20486" name="Picture 6" descr="http://www.sagliktayenilikler.com/wp-content/uploads/2012/07/t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786190"/>
            <a:ext cx="2000264" cy="198692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00034" y="714356"/>
            <a:ext cx="835824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Işığın yanlış yerde, yanlış miktarda, yanlış yönde ve yanlış zamanda kullanılmasına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 ışık  kirliliği 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denir.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*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Aşırı aydınlatma geceleri gökyüzündeki yıldızların ve gök cisimlerinin bir çoğunun gözlenmesini engeller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 Bu nedenle gözlemevleri şehirlerin dışına ve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yüksek yerlere kurulur.</a:t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000364" y="214290"/>
            <a:ext cx="24753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tr-TR" sz="28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IŞIK  KİRLİLİĞİ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459" name="Picture 3" descr="http://www.dw-world.de/image/0,,1062427_4,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4214818"/>
            <a:ext cx="3000396" cy="22184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20" y="117693"/>
            <a:ext cx="8858280" cy="72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* 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ışığın diğer canlılar üzerinde de olumsuz etkileri vardır. Örneğin </a:t>
            </a:r>
            <a:r>
              <a:rPr kumimoji="0" lang="tr-TR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Caretta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Caretta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 türü deniz kaplumbağalarının yavruları aşırı aydınlatmadan dolayı yönlerini kaybederek denize ulaşmadan ölmesine neden olur. Bu kaplumbağaların üreme dönemlerinde gürültü ve ışık kirliliği olduğu zamanlarda yumurtalarını kumsallar yerine denize bırakmaktadırlar.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endParaRPr kumimoji="0" lang="tr-TR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*  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Bazı göçmen kuşlar ise yüksek binaların ve kulelerin ışıklarından etkilenip bu yapılara çarparak ölmesine sebep olmaktadır.</a:t>
            </a:r>
            <a:b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*  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Işık kirliliği yollarda sürücülerin gözlerini kamaştırarak kazalara neden olabilir.</a:t>
            </a:r>
            <a:endParaRPr kumimoji="0" lang="tr-TR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</p:txBody>
      </p:sp>
      <p:pic>
        <p:nvPicPr>
          <p:cNvPr id="22531" name="Picture 3" descr="http://www.odatv.com/images/resimler/carettalar_iin_yuvalama_dnemi_bal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3071810"/>
            <a:ext cx="1285884" cy="964413"/>
          </a:xfrm>
          <a:prstGeom prst="rect">
            <a:avLst/>
          </a:prstGeom>
          <a:noFill/>
        </p:spPr>
      </p:pic>
      <p:pic>
        <p:nvPicPr>
          <p:cNvPr id="22535" name="Picture 7" descr="http://d.haberciniz.biz/other/30-bin-577-yavru-caretta-denizle-bulustu-IHA-20140325AW044315-3-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714620"/>
            <a:ext cx="2214578" cy="166093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5602" name="Picture 2" descr="https://www.nkfu.com/wp-content/uploads/2013/10/isik-kirliligi-sloganlari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7429488" y="6286520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orte" pitchFamily="66" charset="0"/>
              </a:rPr>
              <a:t>N. YÜCEL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orte" pitchFamily="66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                        </a:t>
            </a:r>
            <a:endParaRPr kumimoji="0" lang="tr-TR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   Bulunduğu ortama ışık yayan cisimlere 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ışık kaynağı 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denir.</a:t>
            </a:r>
            <a:endParaRPr kumimoji="0" lang="tr-TR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  Işık kaynakları ikiye ayrılır.</a:t>
            </a:r>
            <a:endParaRPr kumimoji="0" lang="tr-TR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1 – Doğal  Işık  Kaynakları  :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Kendiliğinden ışık yayan cisimlere denir.</a:t>
            </a:r>
            <a:endParaRPr kumimoji="0" lang="tr-TR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Örnek :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Güneş ,yıldız ,ateşböceği ,şimşek  vb. </a:t>
            </a:r>
            <a:endParaRPr kumimoji="0" lang="tr-TR" altLang="ja-JP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NOT :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Yaz gecelerinde ateş böcekleri yapılarında gerçekleşen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bazı olaylar sayesinde etraflarına ışık saçar.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Böylece düşmanlarının kendilerine zarar vermesine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engel olurlar.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endParaRPr kumimoji="0" lang="tr-TR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   Doğada bazı mantar türleri ve denizin derinliklerinde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yaşayan kimi balıklar ışık yaydıkları için doğal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ışık kaynaklarıdır.</a:t>
            </a:r>
            <a:endParaRPr kumimoji="0" lang="tr-TR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2 – Yapay  Işık  Kaynakları :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İnsanlar tarafından üretilen belirli şartlar sağlandığında ışık veren cisimlere denir.</a:t>
            </a:r>
            <a:endParaRPr kumimoji="0" lang="tr-TR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Örnek : 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Mum ,Gaz lambası ,ampul ,meşale ,el feneri vb. </a:t>
            </a:r>
            <a:endParaRPr kumimoji="0" lang="tr-TR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428860" y="214290"/>
            <a:ext cx="369043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tr-TR" altLang="ja-JP" sz="32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IŞIK  KAYNAKLARI</a:t>
            </a:r>
            <a:endParaRPr lang="tr-TR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Şimşek çakması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14818"/>
            <a:ext cx="3230427" cy="2428892"/>
          </a:xfrm>
          <a:prstGeom prst="rect">
            <a:avLst/>
          </a:prstGeom>
          <a:noFill/>
        </p:spPr>
      </p:pic>
      <p:pic>
        <p:nvPicPr>
          <p:cNvPr id="6" name="Picture 3" descr="http://www.animaatjes.nl/plaatjes/o/oud_en_nieuw/kerst2020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3500438"/>
            <a:ext cx="2486695" cy="2857520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1000100" y="357166"/>
            <a:ext cx="71561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tr-TR" altLang="ja-JP" sz="54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Doğal  Işık  Kaynakları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4578" name="Picture 2" descr="http://www.bildirgec.org/imaj/AhmetSinan/ates-boceg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1357298"/>
            <a:ext cx="2428892" cy="2428892"/>
          </a:xfrm>
          <a:prstGeom prst="rect">
            <a:avLst/>
          </a:prstGeom>
          <a:noFill/>
        </p:spPr>
      </p:pic>
      <p:pic>
        <p:nvPicPr>
          <p:cNvPr id="24580" name="Picture 4" descr="http://palidzesim.lv/wp-content/uploads/2011/10/sun-animated-gif-source_qz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285860"/>
            <a:ext cx="1643074" cy="1643074"/>
          </a:xfrm>
          <a:prstGeom prst="rect">
            <a:avLst/>
          </a:prstGeom>
          <a:noFill/>
        </p:spPr>
      </p:pic>
      <p:pic>
        <p:nvPicPr>
          <p:cNvPr id="24582" name="Picture 6" descr="https://cienciasetecnologia.com/wp-content/uploads/2013/12/cogumelos-bioluminescent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5" y="1357298"/>
            <a:ext cx="2479319" cy="1928826"/>
          </a:xfrm>
          <a:prstGeom prst="rect">
            <a:avLst/>
          </a:prstGeom>
          <a:noFill/>
        </p:spPr>
      </p:pic>
      <p:pic>
        <p:nvPicPr>
          <p:cNvPr id="24584" name="Picture 8" descr="http://g.mynet.com/i/182/98117_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29058" y="4786322"/>
            <a:ext cx="2360826" cy="15716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fromthestars.com/images/candl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14356"/>
            <a:ext cx="1997184" cy="2714620"/>
          </a:xfrm>
          <a:prstGeom prst="rect">
            <a:avLst/>
          </a:prstGeom>
          <a:noFill/>
        </p:spPr>
      </p:pic>
      <p:pic>
        <p:nvPicPr>
          <p:cNvPr id="23556" name="Picture 4" descr="http://www.dogaltaslar.org/imagebuyuk/gaz-lambasi-06_1614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285860"/>
            <a:ext cx="2941565" cy="3000396"/>
          </a:xfrm>
          <a:prstGeom prst="rect">
            <a:avLst/>
          </a:prstGeom>
          <a:noFill/>
        </p:spPr>
      </p:pic>
      <p:pic>
        <p:nvPicPr>
          <p:cNvPr id="23558" name="Picture 6" descr="http://cdn9.staztic.com/app/a/751/751824/el-feneri-lamba-957394-l-124x12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714356"/>
            <a:ext cx="2143140" cy="2143142"/>
          </a:xfrm>
          <a:prstGeom prst="rect">
            <a:avLst/>
          </a:prstGeom>
          <a:noFill/>
        </p:spPr>
      </p:pic>
      <p:pic>
        <p:nvPicPr>
          <p:cNvPr id="23560" name="Picture 8" descr="http://2.bp.blogspot.com/-Bw1XRk5azXs/TwOFs4jVH1I/AAAAAAAAFU0/-9Ldg7Uj69A/s1600/hareketli_yanan_mesale_resmleri_1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2500306"/>
            <a:ext cx="1143008" cy="2362217"/>
          </a:xfrm>
          <a:prstGeom prst="rect">
            <a:avLst/>
          </a:prstGeom>
          <a:noFill/>
        </p:spPr>
      </p:pic>
      <p:pic>
        <p:nvPicPr>
          <p:cNvPr id="23562" name="Picture 10" descr="http://www.clker.com/cliparts/z/F/i/W/D/8/light-bulb-hi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5412047">
            <a:off x="794100" y="3111611"/>
            <a:ext cx="1848237" cy="2510734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928662" y="0"/>
            <a:ext cx="73228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tr-TR" altLang="ja-JP" sz="5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Yapay  Işık  Kaynakları 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64" name="Picture 12" descr="http://www.nedir-nedir.com/wp-content/uploads/2014/02/yapay_isik_kaynaklari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28794" y="4786322"/>
            <a:ext cx="5214974" cy="18742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1" name="Picture 11" descr="https://encrypted-tbn2.gstatic.com/images?q=tbn:ANd9GcQGe8eO3iSHIUHUHn3aoTmsbZeXpgZUxn62xN_74Nu2cxecaqb4J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677717">
            <a:off x="6720759" y="4660145"/>
            <a:ext cx="2430848" cy="1542986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28596" y="785794"/>
            <a:ext cx="835824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                Aydınlatılmış Cisimler</a:t>
            </a:r>
            <a:endParaRPr kumimoji="0" lang="tr-TR" altLang="ja-JP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Işık kaynağı olmadığı halde başka ışık kaynakları etkisiyle  ışık yayıyormuş gibi görünen cisimlere  </a:t>
            </a: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aydınlatılmış  cisimler  </a:t>
            </a: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denir.</a:t>
            </a:r>
            <a:endParaRPr kumimoji="0" lang="tr-TR" altLang="ja-JP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Örnek : </a:t>
            </a: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Ay, ayna, alüminyum folyo, kaşık ,trafik işaret levhaları, reflektör  vb.</a:t>
            </a:r>
            <a:endParaRPr kumimoji="0" lang="tr-TR" altLang="ja-JP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Üzerlerine ışık düştüğünde parlak görünen cisimlere  </a:t>
            </a: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aydınlatılmış  cisimler  </a:t>
            </a: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denir.   </a:t>
            </a:r>
            <a:endParaRPr kumimoji="0" lang="tr-TR" altLang="ja-JP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</p:txBody>
      </p:sp>
      <p:pic>
        <p:nvPicPr>
          <p:cNvPr id="15363" name="Picture 3" descr="http://www.gifs.net/Animation11/Science_and_Body/Astronomy/Half_moon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0"/>
            <a:ext cx="1459486" cy="1357322"/>
          </a:xfrm>
          <a:prstGeom prst="rect">
            <a:avLst/>
          </a:prstGeom>
          <a:noFill/>
        </p:spPr>
      </p:pic>
      <p:pic>
        <p:nvPicPr>
          <p:cNvPr id="15365" name="Picture 5" descr="http://fc04.deviantart.net/fs71/i/2012/239/5/a/png_mirror_by_paradise234-d5cm8xh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925071"/>
            <a:ext cx="2416161" cy="1932929"/>
          </a:xfrm>
          <a:prstGeom prst="rect">
            <a:avLst/>
          </a:prstGeom>
          <a:noFill/>
        </p:spPr>
      </p:pic>
      <p:pic>
        <p:nvPicPr>
          <p:cNvPr id="15367" name="Picture 7" descr="https://www.yenitutkunuz.com/image/urun/2012/04/24/Resim_13352619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4571984"/>
            <a:ext cx="2286016" cy="2286016"/>
          </a:xfrm>
          <a:prstGeom prst="rect">
            <a:avLst/>
          </a:prstGeom>
          <a:noFill/>
        </p:spPr>
      </p:pic>
      <p:pic>
        <p:nvPicPr>
          <p:cNvPr id="15369" name="Picture 9" descr="http://bilgituru.com/wp-content/uploads/2012/03/al%C3%BCminyum-foly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42" y="4786322"/>
            <a:ext cx="1785950" cy="17859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642918"/>
            <a:ext cx="8358214" cy="5866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İş yapabilme yeteneğine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enerji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denir. Işık bir enerji türüdür. 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Işık enerjisi maddeleri etkiler.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Zamanla elbiselerin rengini soldurur.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Işıklı ortamlarda bekletilen ilaçlar bozulabilir.                                          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Meyve ve sebzelerin olgunlaşmasını sağlar.                      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Suların ısınmasını sağlar.                                            </a:t>
            </a:r>
            <a:endParaRPr lang="tr-TR" altLang="ja-JP" sz="2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MS Mincho" pitchFamily="49" charset="-128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Bitkilerin besin üretmesini sağlar.                                            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Su döngüsünü sağlar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Yiyecek maddelerinin bozulmasına neden olur. 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İnsan derisi kızarır ve su toplar.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Güneş ışığı mikropları öldürür.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Kemik gelişimimizi olumlu etkiler.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357422" y="214290"/>
            <a:ext cx="366478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tr-TR" altLang="ja-JP" sz="28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Işık  Bir  Enerji Midir ?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387" name="Picture 3" descr="http://www.fenokulu.net/portal/sayfalar/resimgalerisi/ResimDosyalari/fotosentez-benim-tam-gi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460" y="4429132"/>
            <a:ext cx="3071540" cy="22075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14282" y="642918"/>
            <a:ext cx="9144000" cy="545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Çok eskiden insanlar için en önemli ışık kaynağı Güneş ve ateş olmuştur. Yapay ışık kaynakları çok sonraları ortaya çıkmıştır.</a:t>
            </a:r>
            <a:endParaRPr kumimoji="0" lang="tr-TR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 Şimdi kısaca ışığın tarihçesine bir bakalım;</a:t>
            </a:r>
            <a:endParaRPr kumimoji="0" lang="tr-TR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İlk önce insanlar meşale yapmayı öğrendi.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Sonra kandiller ve yağ lambaları kullanılmaya başlandı.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İngiltere ve Almanya’da gaz lambaları kullanılmaya başlandı.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Yağ lambalarında balina yağı kullanılmaya başlandı.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Mum ve petrol ürünleri ışık kaynağı olarak geceleri kullanılmaya başlandı.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Edison ampulü icat etti. Bu ampul birkaç saat yanabiliyordu.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altLang="ja-JP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Florasan</a:t>
            </a: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ampuller keşfedildi. Bu ampuller hem daha az enerji harcıyor hem de daha fazla ışık verebiliyordu.</a:t>
            </a:r>
            <a:endParaRPr kumimoji="0" lang="tr-TR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8.</a:t>
            </a:r>
            <a:r>
              <a:rPr kumimoji="0" lang="tr-TR" altLang="ja-JP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Normal ampullerden daha fazla ışık verip daha az enerji harcayan halojen lambalar icat edildi.</a:t>
            </a:r>
            <a:endParaRPr kumimoji="0" lang="tr-TR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74928" y="285728"/>
            <a:ext cx="856907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tr-TR" altLang="ja-JP" sz="24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</a:t>
            </a:r>
            <a:r>
              <a:rPr kumimoji="0" lang="tr-TR" altLang="ja-JP" sz="20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GEÇMİŞTEN GÜNÜMÜZE AYDINLATMA TEKNOLOJİLERİ</a:t>
            </a:r>
            <a:endParaRPr lang="tr-TR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14290"/>
            <a:ext cx="8858280" cy="6140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*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Bulunduğumuz bir ortamların gereğinden fazla ya da az aydınlatılması görmemizi zorlaştıracağından, gözlerimizin yorulmasına yol açar. </a:t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*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Gözümüze doğrudan gelen ışıklar, bizi rahatsız eder. Ders çalışırken ya da kitap okurken masa lambası kullanmak göz sağlığı açısından gereklidir.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 * 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Işık önden ve arkadan gelmemelidir. Eğer ışık arkadan gelirse ışık gölge yapar. Bu da doğru</a:t>
            </a:r>
            <a:r>
              <a:rPr kumimoji="0" lang="tr-TR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aydınlatma değildir.</a:t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785918" y="214290"/>
            <a:ext cx="49087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tr-TR" sz="28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  <a:ea typeface="Times New Roman" pitchFamily="18" charset="0"/>
                <a:cs typeface="Times New Roman" pitchFamily="18" charset="0"/>
              </a:rPr>
              <a:t>IŞIĞIN  DOĞRU  KULLANIMI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85720" y="357166"/>
            <a:ext cx="857256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* </a:t>
            </a:r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Bulunduğumuz ortamın büyüklüğüne uygun ampul kullanmalıyız. Küçük odalarda gücü az olan ampuller, büyük odalarda gücü fazla olan ampuller kullanmalıyız. Bu durum sağlığımızı koruduğu gibi enerji tasarrufu da yapmamızı sağlar. </a:t>
            </a:r>
            <a:b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</a:br>
            <a:r>
              <a:rPr lang="tr-TR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*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 </a:t>
            </a:r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Ayrıca göz sağlığımızın bozulmaması için, okuduğumuz kitapla gözümüz arasındaki mesafenin 35 – 40 cm arasında olması gerekir.</a:t>
            </a:r>
            <a:b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</a:br>
            <a:r>
              <a:rPr lang="tr-TR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*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 </a:t>
            </a:r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Cadde, sokak ve parkların aydınlatılmasında kullanılan lambaların üzeri ışığı gökyüzüne dağıtmamaları için </a:t>
            </a:r>
            <a:r>
              <a:rPr lang="tr-TR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opak</a:t>
            </a:r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bir madde ile kapatılmalıdır. </a:t>
            </a:r>
            <a:b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</a:b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599</Words>
  <Application>Microsoft Office PowerPoint</Application>
  <PresentationFormat>Ekran Gösterisi (4:3)</PresentationFormat>
  <Paragraphs>65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Admin</dc:creator>
  <cp:lastModifiedBy>Admin</cp:lastModifiedBy>
  <cp:revision>38</cp:revision>
  <dcterms:created xsi:type="dcterms:W3CDTF">2015-02-15T16:20:41Z</dcterms:created>
  <dcterms:modified xsi:type="dcterms:W3CDTF">2015-02-15T18:34:04Z</dcterms:modified>
</cp:coreProperties>
</file>