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1"/>
  </p:notesMasterIdLst>
  <p:sldIdLst>
    <p:sldId id="256" r:id="rId2"/>
    <p:sldId id="292" r:id="rId3"/>
    <p:sldId id="257" r:id="rId4"/>
    <p:sldId id="294" r:id="rId5"/>
    <p:sldId id="258" r:id="rId6"/>
    <p:sldId id="259" r:id="rId7"/>
    <p:sldId id="293" r:id="rId8"/>
    <p:sldId id="261" r:id="rId9"/>
    <p:sldId id="263" r:id="rId10"/>
    <p:sldId id="262" r:id="rId11"/>
    <p:sldId id="265" r:id="rId12"/>
    <p:sldId id="264" r:id="rId13"/>
    <p:sldId id="266" r:id="rId14"/>
    <p:sldId id="267" r:id="rId15"/>
    <p:sldId id="269" r:id="rId16"/>
    <p:sldId id="270" r:id="rId17"/>
    <p:sldId id="271" r:id="rId18"/>
    <p:sldId id="268" r:id="rId19"/>
    <p:sldId id="275" r:id="rId20"/>
    <p:sldId id="272" r:id="rId21"/>
    <p:sldId id="274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97" r:id="rId36"/>
    <p:sldId id="289" r:id="rId37"/>
    <p:sldId id="298" r:id="rId38"/>
    <p:sldId id="295" r:id="rId39"/>
    <p:sldId id="296" r:id="rId40"/>
    <p:sldId id="299" r:id="rId41"/>
    <p:sldId id="300" r:id="rId42"/>
    <p:sldId id="301" r:id="rId43"/>
    <p:sldId id="305" r:id="rId44"/>
    <p:sldId id="302" r:id="rId45"/>
    <p:sldId id="306" r:id="rId46"/>
    <p:sldId id="307" r:id="rId47"/>
    <p:sldId id="308" r:id="rId48"/>
    <p:sldId id="309" r:id="rId49"/>
    <p:sldId id="304" r:id="rId50"/>
    <p:sldId id="303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  <p:sldId id="318" r:id="rId6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C80CF-BD09-4A4C-8F60-138142AD4868}" type="datetimeFigureOut">
              <a:rPr lang="tr-TR" smtClean="0"/>
              <a:t>29.10.2014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756D2-453D-4D7D-9487-82D6259A335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0528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Wingdings" pitchFamily="2" charset="2"/>
              <a:buChar char="Ø"/>
            </a:pP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0756D2-453D-4D7D-9487-82D6259A335F}" type="slidenum">
              <a:rPr lang="tr-TR" smtClean="0"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4497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46F3D-CF74-41EA-9BAF-B3919085853E}" type="datetimeFigureOut">
              <a:rPr lang="tr-TR" smtClean="0"/>
              <a:t>29.10.2014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54D0D-800D-474E-A3C5-D4B3A9E7ACD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5980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46F3D-CF74-41EA-9BAF-B3919085853E}" type="datetimeFigureOut">
              <a:rPr lang="tr-TR" smtClean="0"/>
              <a:t>29.10.2014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54D0D-800D-474E-A3C5-D4B3A9E7ACD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2011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46F3D-CF74-41EA-9BAF-B3919085853E}" type="datetimeFigureOut">
              <a:rPr lang="tr-TR" smtClean="0"/>
              <a:t>29.10.2014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54D0D-800D-474E-A3C5-D4B3A9E7ACD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0205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46F3D-CF74-41EA-9BAF-B3919085853E}" type="datetimeFigureOut">
              <a:rPr lang="tr-TR" smtClean="0"/>
              <a:t>29.10.2014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54D0D-800D-474E-A3C5-D4B3A9E7ACD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9933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46F3D-CF74-41EA-9BAF-B3919085853E}" type="datetimeFigureOut">
              <a:rPr lang="tr-TR" smtClean="0"/>
              <a:t>29.10.2014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54D0D-800D-474E-A3C5-D4B3A9E7ACD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6701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46F3D-CF74-41EA-9BAF-B3919085853E}" type="datetimeFigureOut">
              <a:rPr lang="tr-TR" smtClean="0"/>
              <a:t>29.10.2014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54D0D-800D-474E-A3C5-D4B3A9E7ACD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600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46F3D-CF74-41EA-9BAF-B3919085853E}" type="datetimeFigureOut">
              <a:rPr lang="tr-TR" smtClean="0"/>
              <a:t>29.10.2014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54D0D-800D-474E-A3C5-D4B3A9E7ACD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526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46F3D-CF74-41EA-9BAF-B3919085853E}" type="datetimeFigureOut">
              <a:rPr lang="tr-TR" smtClean="0"/>
              <a:t>29.10.2014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54D0D-800D-474E-A3C5-D4B3A9E7ACD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4453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46F3D-CF74-41EA-9BAF-B3919085853E}" type="datetimeFigureOut">
              <a:rPr lang="tr-TR" smtClean="0"/>
              <a:t>29.10.2014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54D0D-800D-474E-A3C5-D4B3A9E7ACD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9561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46F3D-CF74-41EA-9BAF-B3919085853E}" type="datetimeFigureOut">
              <a:rPr lang="tr-TR" smtClean="0"/>
              <a:t>29.10.2014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54D0D-800D-474E-A3C5-D4B3A9E7ACD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2881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46F3D-CF74-41EA-9BAF-B3919085853E}" type="datetimeFigureOut">
              <a:rPr lang="tr-TR" smtClean="0"/>
              <a:t>29.10.2014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54D0D-800D-474E-A3C5-D4B3A9E7ACD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7628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46F3D-CF74-41EA-9BAF-B3919085853E}" type="datetimeFigureOut">
              <a:rPr lang="tr-TR" smtClean="0"/>
              <a:t>29.10.2014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54D0D-800D-474E-A3C5-D4B3A9E7ACD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3867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mp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mp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mp"/><Relationship Id="rId2" Type="http://schemas.openxmlformats.org/officeDocument/2006/relationships/image" Target="../media/image29.tmp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mp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mp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mp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mp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mp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mp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mp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mp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mp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mp"/><Relationship Id="rId2" Type="http://schemas.openxmlformats.org/officeDocument/2006/relationships/image" Target="../media/image42.tmp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tmp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mp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tmp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tmp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tmp"/><Relationship Id="rId2" Type="http://schemas.openxmlformats.org/officeDocument/2006/relationships/image" Target="../media/image50.tmp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tmp"/><Relationship Id="rId2" Type="http://schemas.openxmlformats.org/officeDocument/2006/relationships/image" Target="../media/image53.tmp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tmp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tmp"/><Relationship Id="rId2" Type="http://schemas.openxmlformats.org/officeDocument/2006/relationships/image" Target="../media/image56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tmp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tmp"/><Relationship Id="rId2" Type="http://schemas.openxmlformats.org/officeDocument/2006/relationships/image" Target="../media/image59.tmp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tmp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tmp"/><Relationship Id="rId2" Type="http://schemas.openxmlformats.org/officeDocument/2006/relationships/image" Target="../media/image63.tmp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tmp"/><Relationship Id="rId2" Type="http://schemas.openxmlformats.org/officeDocument/2006/relationships/image" Target="../media/image65.tmp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tmp"/><Relationship Id="rId2" Type="http://schemas.openxmlformats.org/officeDocument/2006/relationships/image" Target="../media/image68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tr-TR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MAYOZ BÖLÜNME VE EŞEYLİ ÜREME</a:t>
            </a:r>
            <a:endParaRPr lang="tr-TR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5212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tr-TR" b="1" dirty="0" err="1" smtClean="0">
                <a:ln>
                  <a:solidFill>
                    <a:srgbClr val="7030A0"/>
                  </a:solidFill>
                </a:ln>
              </a:rPr>
              <a:t>Mayoz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</a:rPr>
              <a:t> bölünme; </a:t>
            </a:r>
            <a:r>
              <a:rPr lang="tr-TR" dirty="0" smtClean="0"/>
              <a:t>birbirini takip eden </a:t>
            </a: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mayoz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I ve </a:t>
            </a: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mayoz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II</a:t>
            </a:r>
            <a:r>
              <a:rPr lang="tr-TR" dirty="0" smtClean="0"/>
              <a:t> olmak üzere iki bölümden oluşur.</a:t>
            </a:r>
          </a:p>
          <a:p>
            <a:pPr>
              <a:buBlip>
                <a:blip r:embed="rId2"/>
              </a:buBlip>
            </a:pPr>
            <a:r>
              <a:rPr lang="tr-TR" dirty="0" err="1" smtClean="0"/>
              <a:t>Mayoz</a:t>
            </a:r>
            <a:r>
              <a:rPr lang="tr-TR" dirty="0" smtClean="0"/>
              <a:t> sonucunda </a:t>
            </a:r>
            <a:r>
              <a:rPr lang="tr-TR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</a:rPr>
              <a:t>dört kardeş hücre </a:t>
            </a:r>
            <a:r>
              <a:rPr lang="tr-TR" dirty="0" smtClean="0"/>
              <a:t>meydana gelir, bu hücrelerin her biri ana hücrenin yarısı kadar kromozoma sahiptir. 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a:rPr>
              <a:t>Her iki bölünmede de </a:t>
            </a:r>
            <a:r>
              <a:rPr lang="tr-TR" dirty="0" smtClean="0"/>
              <a:t>mitoz bölünmede olduğu gibi </a:t>
            </a:r>
            <a:r>
              <a:rPr lang="tr-TR" b="1" dirty="0" err="1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002060"/>
                </a:solidFill>
              </a:rPr>
              <a:t>profaz</a:t>
            </a:r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002060"/>
                </a:solidFill>
              </a:rPr>
              <a:t>, </a:t>
            </a:r>
            <a:r>
              <a:rPr lang="tr-TR" b="1" dirty="0" err="1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002060"/>
                </a:solidFill>
              </a:rPr>
              <a:t>metafaz</a:t>
            </a:r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002060"/>
                </a:solidFill>
              </a:rPr>
              <a:t>, </a:t>
            </a:r>
            <a:r>
              <a:rPr lang="tr-TR" b="1" dirty="0" err="1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002060"/>
                </a:solidFill>
              </a:rPr>
              <a:t>anafaz</a:t>
            </a:r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002060"/>
                </a:solidFill>
              </a:rPr>
              <a:t> ve </a:t>
            </a:r>
            <a:r>
              <a:rPr lang="tr-TR" b="1" dirty="0" err="1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002060"/>
                </a:solidFill>
              </a:rPr>
              <a:t>telofaz</a:t>
            </a:r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002060"/>
                </a:solidFill>
              </a:rPr>
              <a:t> </a:t>
            </a:r>
            <a:r>
              <a:rPr lang="tr-TR" dirty="0" smtClean="0"/>
              <a:t>evreleri görülür.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3348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tr-TR" b="1" dirty="0" err="1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Mayoz</a:t>
            </a:r>
            <a:r>
              <a:rPr lang="tr-TR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Bölünme </a:t>
            </a:r>
            <a:r>
              <a:rPr lang="tr-TR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</a:t>
            </a:r>
            <a:r>
              <a:rPr lang="tr-TR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vreleri</a:t>
            </a:r>
            <a:endParaRPr lang="tr-TR" b="1" dirty="0">
              <a:ln w="18000">
                <a:solidFill>
                  <a:srgbClr val="FFFF00"/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solidFill>
            <a:schemeClr val="bg1"/>
          </a:solidFill>
        </p:spPr>
        <p:txBody>
          <a:bodyPr/>
          <a:lstStyle/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  </a:t>
            </a:r>
            <a:r>
              <a:rPr lang="tr-TR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İnterfaz</a:t>
            </a:r>
            <a:endParaRPr lang="tr-TR" b="1" dirty="0" smtClean="0">
              <a:ln>
                <a:solidFill>
                  <a:srgbClr val="002060"/>
                </a:solidFill>
              </a:ln>
              <a:solidFill>
                <a:srgbClr val="FF0000"/>
              </a:solidFill>
            </a:endParaRPr>
          </a:p>
          <a:p>
            <a:r>
              <a:rPr lang="tr-TR" b="1" u="sng" dirty="0" smtClean="0">
                <a:ln>
                  <a:solidFill>
                    <a:schemeClr val="tx1"/>
                  </a:solidFill>
                </a:ln>
              </a:rPr>
              <a:t>MAYOZ – I</a:t>
            </a:r>
          </a:p>
          <a:p>
            <a:pPr marL="0" indent="0">
              <a:buNone/>
            </a:pPr>
            <a:r>
              <a:rPr lang="tr-TR" dirty="0" smtClean="0">
                <a:ln>
                  <a:solidFill>
                    <a:srgbClr val="7030A0"/>
                  </a:solidFill>
                </a:ln>
              </a:rPr>
              <a:t>    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</a:rPr>
              <a:t>PROFAZ I</a:t>
            </a:r>
          </a:p>
          <a:p>
            <a:pPr marL="0" indent="0">
              <a:buNone/>
            </a:pPr>
            <a:r>
              <a:rPr lang="tr-TR" b="1" dirty="0" smtClean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</a:rPr>
              <a:t>    METAFAZ I</a:t>
            </a:r>
          </a:p>
          <a:p>
            <a:pPr marL="0" indent="0">
              <a:buNone/>
            </a:pPr>
            <a:r>
              <a:rPr lang="tr-TR" b="1" dirty="0" smtClean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</a:rPr>
              <a:t>    ANAFAZ I</a:t>
            </a:r>
          </a:p>
          <a:p>
            <a:pPr marL="0" indent="0">
              <a:buNone/>
            </a:pPr>
            <a:r>
              <a:rPr lang="tr-TR" b="1" dirty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</a:rPr>
              <a:t>   TELOFAZ I</a:t>
            </a:r>
          </a:p>
          <a:p>
            <a:pPr marL="0" indent="0">
              <a:buNone/>
            </a:pPr>
            <a:r>
              <a:rPr lang="tr-TR" dirty="0" smtClean="0"/>
              <a:t>    </a:t>
            </a:r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    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SİTOKİNEZ</a:t>
            </a:r>
            <a:endParaRPr lang="tr-TR" b="1" dirty="0">
              <a:ln>
                <a:solidFill>
                  <a:srgbClr val="7030A0"/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solidFill>
            <a:schemeClr val="bg1"/>
          </a:solidFill>
        </p:spPr>
        <p:txBody>
          <a:bodyPr/>
          <a:lstStyle/>
          <a:p>
            <a:endParaRPr lang="tr-TR" b="1" u="sng" dirty="0" smtClean="0"/>
          </a:p>
          <a:p>
            <a:r>
              <a:rPr lang="tr-TR" b="1" u="sng" dirty="0" smtClean="0">
                <a:ln>
                  <a:solidFill>
                    <a:schemeClr val="tx1"/>
                  </a:solidFill>
                </a:ln>
              </a:rPr>
              <a:t>MAYOZ-II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</a:rPr>
              <a:t>PROFAZ II</a:t>
            </a:r>
          </a:p>
          <a:p>
            <a:pPr marL="0" indent="0">
              <a:buNone/>
            </a:pPr>
            <a:r>
              <a:rPr lang="tr-TR" b="1" dirty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</a:rPr>
              <a:t>   METAFAZ II</a:t>
            </a:r>
          </a:p>
          <a:p>
            <a:pPr marL="0" indent="0">
              <a:buNone/>
            </a:pPr>
            <a:r>
              <a:rPr lang="tr-TR" b="1" dirty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</a:rPr>
              <a:t>   ANAFAZ II</a:t>
            </a:r>
          </a:p>
          <a:p>
            <a:pPr marL="0" indent="0">
              <a:buNone/>
            </a:pPr>
            <a:r>
              <a:rPr lang="tr-TR" b="1" dirty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</a:rPr>
              <a:t>   TELOFAZ II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SİTOKİNEZ</a:t>
            </a:r>
            <a:endParaRPr lang="tr-TR" b="1" dirty="0">
              <a:ln>
                <a:solidFill>
                  <a:srgbClr val="7030A0"/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85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Blip>
                <a:blip r:embed="rId2"/>
              </a:buBlip>
            </a:pPr>
            <a:r>
              <a:rPr lang="tr-TR" dirty="0" err="1" smtClean="0"/>
              <a:t>Mayoz</a:t>
            </a:r>
            <a:r>
              <a:rPr lang="tr-TR" dirty="0" smtClean="0"/>
              <a:t> bölünmede, </a:t>
            </a:r>
            <a:r>
              <a:rPr lang="tr-TR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</a:rPr>
              <a:t>çekirdek ve sitoplazma </a:t>
            </a:r>
            <a:r>
              <a:rPr lang="tr-TR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2</a:t>
            </a:r>
            <a:r>
              <a:rPr lang="tr-TR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</a:rPr>
              <a:t> </a:t>
            </a:r>
            <a:r>
              <a:rPr lang="tr-TR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</a:rPr>
              <a:t>kez</a:t>
            </a:r>
            <a:r>
              <a:rPr lang="tr-TR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</a:rPr>
              <a:t> </a:t>
            </a:r>
            <a:r>
              <a:rPr lang="tr-TR" dirty="0" smtClean="0"/>
              <a:t>bölünür.</a:t>
            </a:r>
          </a:p>
          <a:p>
            <a:pPr>
              <a:buBlip>
                <a:blip r:embed="rId2"/>
              </a:buBlip>
            </a:pPr>
            <a:r>
              <a:rPr lang="tr-TR" dirty="0" err="1" smtClean="0"/>
              <a:t>Mayoz</a:t>
            </a:r>
            <a:r>
              <a:rPr lang="tr-TR" dirty="0" smtClean="0"/>
              <a:t> bölünmede DNA, </a:t>
            </a:r>
            <a:r>
              <a:rPr lang="tr-TR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sadece </a:t>
            </a:r>
            <a:r>
              <a:rPr lang="tr-TR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mayoz</a:t>
            </a:r>
            <a:r>
              <a:rPr lang="tr-TR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 </a:t>
            </a:r>
            <a:r>
              <a:rPr lang="tr-TR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I’den</a:t>
            </a:r>
            <a:r>
              <a:rPr lang="tr-TR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 önce ve </a:t>
            </a:r>
            <a:r>
              <a:rPr lang="tr-TR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sadece </a:t>
            </a:r>
            <a:r>
              <a:rPr lang="tr-TR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C00000"/>
                </a:solidFill>
              </a:rPr>
              <a:t>1 kez </a:t>
            </a:r>
            <a:r>
              <a:rPr lang="tr-TR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eşlenir.</a:t>
            </a:r>
          </a:p>
          <a:p>
            <a:pPr>
              <a:buBlip>
                <a:blip r:embed="rId2"/>
              </a:buBlip>
            </a:pPr>
            <a:r>
              <a:rPr lang="tr-TR" dirty="0" smtClean="0"/>
              <a:t>Diploit kromozom sayısına sahip üreme ana hücresi, </a:t>
            </a:r>
            <a:r>
              <a:rPr lang="tr-TR" dirty="0" err="1" smtClean="0"/>
              <a:t>mayoz</a:t>
            </a:r>
            <a:r>
              <a:rPr lang="tr-TR" dirty="0"/>
              <a:t> </a:t>
            </a:r>
            <a:r>
              <a:rPr lang="tr-TR" dirty="0" smtClean="0"/>
              <a:t>bölünmeye başlamadan önce bir hazırlık evresi geçirir. </a:t>
            </a:r>
          </a:p>
          <a:p>
            <a:pPr>
              <a:buBlip>
                <a:blip r:embed="rId2"/>
              </a:buBlip>
            </a:pPr>
            <a:r>
              <a:rPr lang="tr-TR" dirty="0" smtClean="0"/>
              <a:t>Bu hazırlık evresine </a:t>
            </a:r>
            <a:r>
              <a:rPr lang="tr-TR" b="1" dirty="0" err="1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interfaz</a:t>
            </a:r>
            <a:r>
              <a:rPr lang="tr-TR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 evresi </a:t>
            </a:r>
            <a:r>
              <a:rPr lang="tr-TR" dirty="0" smtClean="0"/>
              <a:t>denir.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74665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C00000"/>
                </a:solidFill>
              </a:rPr>
              <a:t>İNTERFAZ</a:t>
            </a:r>
            <a:endParaRPr lang="tr-TR" b="1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tr-TR" dirty="0">
                <a:ln>
                  <a:solidFill>
                    <a:schemeClr val="tx1"/>
                  </a:solidFill>
                </a:ln>
              </a:rPr>
              <a:t>Ü</a:t>
            </a:r>
            <a:r>
              <a:rPr lang="tr-TR" dirty="0" smtClean="0">
                <a:ln>
                  <a:solidFill>
                    <a:schemeClr val="tx1"/>
                  </a:solidFill>
                </a:ln>
              </a:rPr>
              <a:t>reme ana hücresinde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büyüme, solunum,    protein sentezi </a:t>
            </a:r>
            <a:r>
              <a:rPr lang="tr-TR" dirty="0" smtClean="0">
                <a:ln>
                  <a:solidFill>
                    <a:schemeClr val="tx1"/>
                  </a:solidFill>
                </a:ln>
              </a:rPr>
              <a:t>gibi         </a:t>
            </a: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metabolik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olayların hızı </a:t>
            </a:r>
            <a:r>
              <a:rPr lang="tr-TR" dirty="0" smtClean="0"/>
              <a:t>çok yüksektir.</a:t>
            </a:r>
          </a:p>
          <a:p>
            <a:pPr>
              <a:buBlip>
                <a:blip r:embed="rId2"/>
              </a:buBlip>
            </a:pPr>
            <a:r>
              <a:rPr lang="tr-TR" b="1" dirty="0">
                <a:solidFill>
                  <a:srgbClr val="002060"/>
                </a:solidFill>
              </a:rPr>
              <a:t> </a:t>
            </a:r>
            <a:r>
              <a:rPr lang="tr-TR" b="1" dirty="0" err="1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Sentrozom</a:t>
            </a:r>
            <a:r>
              <a:rPr lang="tr-TR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 eşlenir.</a:t>
            </a:r>
          </a:p>
          <a:p>
            <a:pPr>
              <a:buBlip>
                <a:blip r:embed="rId2"/>
              </a:buBlip>
            </a:pPr>
            <a:r>
              <a:rPr lang="tr-TR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tr-TR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</a:rPr>
              <a:t>DNA miktarı iki katına çıkar. </a:t>
            </a:r>
          </a:p>
          <a:p>
            <a:pPr marL="0" indent="0">
              <a:buNone/>
            </a:pPr>
            <a:r>
              <a:rPr lang="tr-TR" b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</a:rPr>
              <a:t> </a:t>
            </a:r>
            <a:r>
              <a:rPr lang="tr-TR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</a:rPr>
              <a:t>  </a:t>
            </a:r>
            <a:r>
              <a:rPr lang="tr-TR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</a:rPr>
              <a:t>(DNA </a:t>
            </a:r>
            <a:r>
              <a:rPr lang="tr-TR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</a:rPr>
              <a:t>replikasyonu</a:t>
            </a:r>
            <a:r>
              <a:rPr lang="tr-TR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</a:rPr>
              <a:t>)</a:t>
            </a:r>
            <a:endParaRPr lang="tr-TR" dirty="0">
              <a:ln>
                <a:solidFill>
                  <a:schemeClr val="accent3">
                    <a:lumMod val="75000"/>
                  </a:schemeClr>
                </a:solidFill>
              </a:ln>
            </a:endParaRPr>
          </a:p>
        </p:txBody>
      </p:sp>
      <p:pic>
        <p:nvPicPr>
          <p:cNvPr id="5" name="İçerik Yer Tutucusu 4" descr="Ekran Kırpma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844824"/>
            <a:ext cx="3688138" cy="3744416"/>
          </a:xfrm>
        </p:spPr>
      </p:pic>
    </p:spTree>
    <p:extLst>
      <p:ext uri="{BB962C8B-B14F-4D97-AF65-F5344CB8AC3E}">
        <p14:creationId xmlns:p14="http://schemas.microsoft.com/office/powerpoint/2010/main" val="295028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MAYOZ - I</a:t>
            </a:r>
            <a:endParaRPr lang="tr-TR" b="1" dirty="0">
              <a:ln>
                <a:solidFill>
                  <a:srgbClr val="00206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dirty="0" smtClean="0"/>
              <a:t>           </a:t>
            </a:r>
            <a:r>
              <a:rPr lang="tr-TR" b="1" u="sng" dirty="0" smtClean="0">
                <a:ln>
                  <a:solidFill>
                    <a:srgbClr val="C00000"/>
                  </a:solidFill>
                </a:ln>
                <a:solidFill>
                  <a:srgbClr val="0070C0"/>
                </a:solidFill>
              </a:rPr>
              <a:t>PROFAZ – I</a:t>
            </a:r>
          </a:p>
          <a:p>
            <a:pPr>
              <a:buFont typeface="Wingdings" pitchFamily="2" charset="2"/>
              <a:buChar char="§"/>
            </a:pPr>
            <a:r>
              <a:rPr lang="tr-TR" dirty="0" err="1" smtClean="0"/>
              <a:t>Mayozun</a:t>
            </a:r>
            <a:r>
              <a:rPr lang="tr-TR" dirty="0" smtClean="0"/>
              <a:t> </a:t>
            </a:r>
            <a:r>
              <a:rPr lang="tr-TR" b="1" dirty="0" smtClean="0">
                <a:ln>
                  <a:solidFill>
                    <a:srgbClr val="00B050"/>
                  </a:solidFill>
                </a:ln>
                <a:solidFill>
                  <a:srgbClr val="C00000"/>
                </a:solidFill>
              </a:rPr>
              <a:t>en uzun ve en karmaşık</a:t>
            </a:r>
            <a:r>
              <a:rPr lang="tr-TR" dirty="0" smtClean="0">
                <a:ln>
                  <a:solidFill>
                    <a:srgbClr val="00B050"/>
                  </a:solidFill>
                </a:ln>
              </a:rPr>
              <a:t> </a:t>
            </a:r>
            <a:r>
              <a:rPr lang="tr-TR" dirty="0" smtClean="0"/>
              <a:t>evresidir. </a:t>
            </a:r>
          </a:p>
          <a:p>
            <a:pPr>
              <a:buFont typeface="Wingdings" pitchFamily="2" charset="2"/>
              <a:buChar char="§"/>
            </a:pPr>
            <a:r>
              <a:rPr lang="tr-TR" dirty="0" err="1" smtClean="0"/>
              <a:t>Profazın</a:t>
            </a:r>
            <a:r>
              <a:rPr lang="tr-TR" dirty="0"/>
              <a:t> </a:t>
            </a:r>
            <a:r>
              <a:rPr lang="tr-TR" dirty="0" smtClean="0"/>
              <a:t>erken evresinde </a:t>
            </a:r>
            <a:r>
              <a:rPr lang="tr-TR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kromatin iplikler  </a:t>
            </a:r>
            <a:r>
              <a:rPr lang="tr-TR" dirty="0" smtClean="0">
                <a:ln>
                  <a:solidFill>
                    <a:srgbClr val="002060"/>
                  </a:solidFill>
                </a:ln>
              </a:rPr>
              <a:t>yoğunlaşarak kısalır,</a:t>
            </a:r>
          </a:p>
          <a:p>
            <a:pPr marL="0" indent="0">
              <a:buNone/>
            </a:pPr>
            <a:r>
              <a:rPr lang="tr-TR" dirty="0" smtClean="0">
                <a:ln>
                  <a:solidFill>
                    <a:srgbClr val="002060"/>
                  </a:solidFill>
                </a:ln>
              </a:rPr>
              <a:t>     kalınlaşır ve 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</a:rPr>
              <a:t>KROMOZOM</a:t>
            </a:r>
            <a:endParaRPr lang="tr-TR" dirty="0">
              <a:ln>
                <a:solidFill>
                  <a:srgbClr val="002060"/>
                </a:solidFill>
              </a:ln>
            </a:endParaRPr>
          </a:p>
          <a:p>
            <a:pPr marL="0" indent="0">
              <a:buNone/>
            </a:pPr>
            <a:r>
              <a:rPr lang="tr-TR" dirty="0" smtClean="0"/>
              <a:t>     adını alır.</a:t>
            </a:r>
          </a:p>
          <a:p>
            <a:pPr>
              <a:buFont typeface="Wingdings" pitchFamily="2" charset="2"/>
              <a:buChar char="§"/>
            </a:pP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Anne ve babadan gelen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homolog kromozomlar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yan yana gelir.</a:t>
            </a:r>
            <a:endParaRPr lang="tr-TR" dirty="0" smtClean="0">
              <a:ln>
                <a:solidFill>
                  <a:schemeClr val="tx1"/>
                </a:solidFill>
              </a:ln>
            </a:endParaRP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6" name="İçerik Yer Tutucusu 5" descr="Ekran Kırpma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16832"/>
            <a:ext cx="4092046" cy="3903033"/>
          </a:xfrm>
        </p:spPr>
      </p:pic>
    </p:spTree>
    <p:extLst>
      <p:ext uri="{BB962C8B-B14F-4D97-AF65-F5344CB8AC3E}">
        <p14:creationId xmlns:p14="http://schemas.microsoft.com/office/powerpoint/2010/main" val="293555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err="1" smtClean="0">
                <a:ln>
                  <a:solidFill>
                    <a:srgbClr val="00B050"/>
                  </a:solidFill>
                </a:ln>
              </a:rPr>
              <a:t>Tetrat</a:t>
            </a:r>
            <a:r>
              <a:rPr lang="tr-TR" b="1" dirty="0" smtClean="0">
                <a:ln>
                  <a:solidFill>
                    <a:srgbClr val="00B050"/>
                  </a:solidFill>
                </a:ln>
              </a:rPr>
              <a:t> nedir?</a:t>
            </a:r>
            <a:endParaRPr lang="tr-TR" b="1" dirty="0">
              <a:ln>
                <a:solidFill>
                  <a:srgbClr val="00B050"/>
                </a:solidFill>
              </a:ln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solidFill>
            <a:schemeClr val="bg1">
              <a:lumMod val="95000"/>
            </a:schemeClr>
          </a:solidFill>
        </p:spPr>
        <p:txBody>
          <a:bodyPr/>
          <a:lstStyle/>
          <a:p>
            <a:pPr>
              <a:buBlip>
                <a:blip r:embed="rId2"/>
              </a:buBlip>
            </a:pPr>
            <a:r>
              <a:rPr lang="tr-TR" dirty="0" smtClean="0">
                <a:ln>
                  <a:solidFill>
                    <a:srgbClr val="002060"/>
                  </a:solidFill>
                </a:ln>
              </a:rPr>
              <a:t>Homolog kromozom çifti yan yana geldiğinde </a:t>
            </a:r>
            <a:r>
              <a:rPr lang="tr-TR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dörtlü </a:t>
            </a:r>
            <a:r>
              <a:rPr lang="tr-TR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kromatit</a:t>
            </a:r>
            <a:r>
              <a:rPr lang="tr-TR" dirty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 </a:t>
            </a:r>
            <a:r>
              <a:rPr lang="tr-TR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grupları </a:t>
            </a:r>
            <a:r>
              <a:rPr lang="tr-TR" dirty="0" smtClean="0"/>
              <a:t>oluşur. </a:t>
            </a:r>
          </a:p>
          <a:p>
            <a:pPr>
              <a:buBlip>
                <a:blip r:embed="rId2"/>
              </a:buBlip>
            </a:pPr>
            <a:r>
              <a:rPr lang="tr-TR" dirty="0" smtClean="0"/>
              <a:t>Bu, </a:t>
            </a:r>
            <a:r>
              <a:rPr lang="tr-TR" dirty="0" smtClean="0">
                <a:ln>
                  <a:solidFill>
                    <a:srgbClr val="7030A0"/>
                  </a:solidFill>
                </a:ln>
              </a:rPr>
              <a:t>dörtlü gruplara </a:t>
            </a: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tetrat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dirty="0" smtClean="0"/>
              <a:t>denir.</a:t>
            </a:r>
          </a:p>
          <a:p>
            <a:endParaRPr lang="tr-TR" sz="2000" b="1" dirty="0" smtClean="0">
              <a:solidFill>
                <a:srgbClr val="002060"/>
              </a:solidFill>
            </a:endParaRPr>
          </a:p>
          <a:p>
            <a:endParaRPr lang="tr-TR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tr-TR" sz="2000" b="1" dirty="0" smtClean="0"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!!!   </a:t>
            </a:r>
            <a:r>
              <a:rPr lang="tr-TR" sz="2000" b="1" dirty="0" err="1" smtClean="0"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Tetrat</a:t>
            </a:r>
            <a:r>
              <a:rPr lang="tr-TR" sz="2000" b="1" dirty="0" smtClean="0"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sayısı=haploit kromozom sayısı</a:t>
            </a:r>
            <a:endParaRPr lang="tr-TR" sz="2000" b="1" dirty="0">
              <a:solidFill>
                <a:srgbClr val="00206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6" name="İçerik Yer Tutucusu 5" descr="Ekran Kırpma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562" y="1988840"/>
            <a:ext cx="3601772" cy="3744415"/>
          </a:xfrm>
        </p:spPr>
      </p:pic>
    </p:spTree>
    <p:extLst>
      <p:ext uri="{BB962C8B-B14F-4D97-AF65-F5344CB8AC3E}">
        <p14:creationId xmlns:p14="http://schemas.microsoft.com/office/powerpoint/2010/main" val="60113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b="1" dirty="0" err="1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C00000"/>
                </a:solidFill>
              </a:rPr>
              <a:t>Sinapsis</a:t>
            </a:r>
            <a:r>
              <a:rPr lang="tr-TR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 nedir?</a:t>
            </a:r>
            <a:br>
              <a:rPr lang="tr-TR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</a:br>
            <a:r>
              <a:rPr lang="tr-TR" b="1" dirty="0" err="1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C00000"/>
                </a:solidFill>
              </a:rPr>
              <a:t>Kiyazma</a:t>
            </a:r>
            <a:r>
              <a:rPr lang="tr-TR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C00000"/>
                </a:solidFill>
              </a:rPr>
              <a:t> noktası </a:t>
            </a:r>
            <a:r>
              <a:rPr lang="tr-TR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nedir?</a:t>
            </a:r>
            <a:endParaRPr lang="tr-TR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Ø"/>
            </a:pPr>
            <a:r>
              <a:rPr lang="tr-TR" dirty="0" err="1" smtClean="0"/>
              <a:t>Profaz-I’de</a:t>
            </a:r>
            <a:r>
              <a:rPr lang="tr-TR" dirty="0"/>
              <a:t>,</a:t>
            </a:r>
            <a:r>
              <a:rPr lang="tr-TR" dirty="0" smtClean="0"/>
              <a:t>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</a:rPr>
              <a:t>homolog kromozom çiftleri yan yana gelerek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birbirleriyle sarmal </a:t>
            </a:r>
            <a:r>
              <a:rPr lang="tr-TR" dirty="0" smtClean="0"/>
              <a:t>yapar.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Bu olaya, </a:t>
            </a:r>
            <a:r>
              <a:rPr lang="tr-TR" b="1" dirty="0" err="1" smtClean="0">
                <a:ln>
                  <a:solidFill>
                    <a:srgbClr val="00B050"/>
                  </a:solidFill>
                </a:ln>
                <a:solidFill>
                  <a:srgbClr val="C00000"/>
                </a:solidFill>
              </a:rPr>
              <a:t>sinapsis</a:t>
            </a:r>
            <a:r>
              <a:rPr lang="tr-TR" dirty="0" smtClean="0"/>
              <a:t> adı verilir.</a:t>
            </a:r>
          </a:p>
          <a:p>
            <a:pPr>
              <a:buFont typeface="Wingdings" pitchFamily="2" charset="2"/>
              <a:buChar char="Ø"/>
            </a:pPr>
            <a:r>
              <a:rPr lang="tr-TR" dirty="0" err="1" smtClean="0">
                <a:ln>
                  <a:solidFill>
                    <a:schemeClr val="tx2">
                      <a:lumMod val="75000"/>
                    </a:schemeClr>
                  </a:solidFill>
                </a:ln>
              </a:rPr>
              <a:t>Sinapsis</a:t>
            </a:r>
            <a:r>
              <a:rPr lang="tr-TR" dirty="0" smtClean="0">
                <a:ln>
                  <a:solidFill>
                    <a:schemeClr val="tx2">
                      <a:lumMod val="75000"/>
                    </a:schemeClr>
                  </a:solidFill>
                </a:ln>
              </a:rPr>
              <a:t> sırasında, </a:t>
            </a:r>
            <a:r>
              <a:rPr lang="tr-TR" dirty="0" smtClean="0"/>
              <a:t>kromozomların </a:t>
            </a:r>
            <a:r>
              <a:rPr lang="tr-TR" b="1" dirty="0" smtClean="0">
                <a:ln>
                  <a:solidFill>
                    <a:srgbClr val="C00000"/>
                  </a:solidFill>
                </a:ln>
              </a:rPr>
              <a:t>birbirine değdiği noktalara </a:t>
            </a:r>
            <a:r>
              <a:rPr lang="tr-TR" b="1" u="sng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KİYAZMA NOKTASI </a:t>
            </a:r>
            <a:r>
              <a:rPr lang="tr-TR" dirty="0" smtClean="0"/>
              <a:t>denir.</a:t>
            </a:r>
            <a:endParaRPr lang="tr-TR" dirty="0"/>
          </a:p>
        </p:txBody>
      </p:sp>
      <p:pic>
        <p:nvPicPr>
          <p:cNvPr id="6" name="İçerik Yer Tutucusu 5" descr="Ekran Kırpma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760545"/>
            <a:ext cx="3096344" cy="4090929"/>
          </a:xfrm>
        </p:spPr>
      </p:pic>
    </p:spTree>
    <p:extLst>
      <p:ext uri="{BB962C8B-B14F-4D97-AF65-F5344CB8AC3E}">
        <p14:creationId xmlns:p14="http://schemas.microsoft.com/office/powerpoint/2010/main" val="62738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b="1" dirty="0" err="1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Krossing-over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 (parça değişimi) 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</a:rPr>
              <a:t>nedir?</a:t>
            </a:r>
            <a:endParaRPr lang="tr-TR" b="1" dirty="0">
              <a:ln>
                <a:solidFill>
                  <a:srgbClr val="002060"/>
                </a:solidFill>
              </a:ln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tr-TR" b="1" dirty="0" err="1" smtClean="0"/>
              <a:t>Sinapsis</a:t>
            </a:r>
            <a:r>
              <a:rPr lang="tr-TR" b="1" dirty="0" smtClean="0"/>
              <a:t> sırasında </a:t>
            </a:r>
            <a:r>
              <a:rPr lang="tr-TR" b="1" dirty="0" smtClean="0">
                <a:solidFill>
                  <a:srgbClr val="C00000"/>
                </a:solidFill>
              </a:rPr>
              <a:t>homolog kromozomların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kardeş olmayan </a:t>
            </a: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kromatitlerinin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tr-TR" b="1" dirty="0" smtClean="0">
                <a:solidFill>
                  <a:srgbClr val="C00000"/>
                </a:solidFill>
              </a:rPr>
              <a:t>birbirine dokunan parçacıkları arasında </a:t>
            </a:r>
            <a:r>
              <a:rPr lang="tr-TR" b="1" u="sng" dirty="0" smtClean="0">
                <a:ln>
                  <a:solidFill>
                    <a:srgbClr val="00B050"/>
                  </a:solidFill>
                </a:ln>
              </a:rPr>
              <a:t>gen değiş tokuşu </a:t>
            </a:r>
            <a:r>
              <a:rPr lang="tr-TR" b="1" dirty="0" smtClean="0">
                <a:solidFill>
                  <a:srgbClr val="C00000"/>
                </a:solidFill>
              </a:rPr>
              <a:t>olur.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 Bu olay </a:t>
            </a: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krosing</a:t>
            </a:r>
            <a:r>
              <a:rPr lang="tr-TR" b="1" dirty="0" err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-</a:t>
            </a: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over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tr-TR" dirty="0" smtClean="0"/>
              <a:t>olarak adlandırılır.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 </a:t>
            </a:r>
            <a:r>
              <a:rPr lang="tr-TR" b="1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</a:rPr>
              <a:t>Krosing</a:t>
            </a:r>
            <a:r>
              <a:rPr lang="tr-TR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</a:rPr>
              <a:t>over</a:t>
            </a:r>
            <a:r>
              <a:rPr lang="tr-TR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</a:rPr>
              <a:t> ile genetik bilgi alış verişi sağlanır.</a:t>
            </a:r>
            <a:endParaRPr lang="tr-TR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6" name="İçerik Yer Tutucusu 5" descr="Ekran Kırpma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70" y="1700807"/>
            <a:ext cx="3691606" cy="4405109"/>
          </a:xfrm>
        </p:spPr>
      </p:pic>
    </p:spTree>
    <p:extLst>
      <p:ext uri="{BB962C8B-B14F-4D97-AF65-F5344CB8AC3E}">
        <p14:creationId xmlns:p14="http://schemas.microsoft.com/office/powerpoint/2010/main" val="92376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Dikey Kaydırma 5"/>
          <p:cNvSpPr/>
          <p:nvPr/>
        </p:nvSpPr>
        <p:spPr>
          <a:xfrm>
            <a:off x="1259632" y="476672"/>
            <a:ext cx="6552728" cy="5544616"/>
          </a:xfrm>
          <a:prstGeom prst="verticalScroll">
            <a:avLst/>
          </a:prstGeom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Courier New" pitchFamily="49" charset="0"/>
              <a:buChar char="o"/>
            </a:pPr>
            <a:r>
              <a:rPr lang="tr-TR" sz="2400" b="1" dirty="0" err="1" smtClean="0">
                <a:ln>
                  <a:solidFill>
                    <a:srgbClr val="00B05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Krosing</a:t>
            </a:r>
            <a:r>
              <a:rPr lang="tr-TR" sz="2400" b="1" dirty="0" smtClean="0">
                <a:ln>
                  <a:solidFill>
                    <a:srgbClr val="00B05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tr-TR" sz="2400" b="1" dirty="0" err="1" smtClean="0">
                <a:ln>
                  <a:solidFill>
                    <a:srgbClr val="00B05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over</a:t>
            </a:r>
            <a:r>
              <a:rPr lang="tr-TR" sz="2400" b="1" dirty="0" smtClean="0">
                <a:ln>
                  <a:solidFill>
                    <a:srgbClr val="00B05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tr-TR" sz="2400" b="1" dirty="0" err="1" smtClean="0">
                <a:ln>
                  <a:solidFill>
                    <a:srgbClr val="00B05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mayoz</a:t>
            </a:r>
            <a:r>
              <a:rPr lang="tr-TR" sz="2400" b="1" dirty="0" smtClean="0">
                <a:ln>
                  <a:solidFill>
                    <a:srgbClr val="00B05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 bölünmenin </a:t>
            </a:r>
            <a:r>
              <a:rPr lang="tr-TR" sz="2400" b="1" dirty="0" smtClean="0">
                <a:ln>
                  <a:solidFill>
                    <a:srgbClr val="00B050"/>
                  </a:solidFill>
                </a:ln>
                <a:solidFill>
                  <a:schemeClr val="tx1"/>
                </a:solidFill>
              </a:rPr>
              <a:t>en önemli</a:t>
            </a:r>
            <a:r>
              <a:rPr lang="tr-TR" sz="2400" b="1" dirty="0" smtClean="0">
                <a:ln>
                  <a:solidFill>
                    <a:srgbClr val="00B05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 olayıdır.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tr-TR" sz="2400" b="1" dirty="0" smtClean="0">
                <a:solidFill>
                  <a:srgbClr val="C00000"/>
                </a:solidFill>
              </a:rPr>
              <a:t> </a:t>
            </a:r>
            <a:r>
              <a:rPr lang="tr-TR" sz="2400" b="1" dirty="0" smtClean="0">
                <a:solidFill>
                  <a:srgbClr val="002060"/>
                </a:solidFill>
              </a:rPr>
              <a:t>Parça değişimi olarak da adlandırılan bu olayla </a:t>
            </a:r>
            <a:r>
              <a:rPr lang="tr-TR" sz="2400" b="1" dirty="0" smtClean="0">
                <a:ln>
                  <a:solidFill>
                    <a:srgbClr val="002060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yeni gen kombinasyonları </a:t>
            </a:r>
            <a:r>
              <a:rPr lang="tr-TR" sz="2400" b="1" dirty="0" smtClean="0">
                <a:solidFill>
                  <a:srgbClr val="002060"/>
                </a:solidFill>
              </a:rPr>
              <a:t>meydana gelir.</a:t>
            </a:r>
          </a:p>
          <a:p>
            <a:endParaRPr lang="tr-TR" sz="2400" b="1" dirty="0" smtClean="0">
              <a:solidFill>
                <a:srgbClr val="002060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tr-TR" sz="2400" b="1" dirty="0" smtClean="0">
                <a:solidFill>
                  <a:schemeClr val="tx1"/>
                </a:solidFill>
              </a:rPr>
              <a:t>Bu yolla, </a:t>
            </a:r>
            <a:r>
              <a:rPr lang="tr-TR" sz="2400" b="1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</a:rPr>
              <a:t>aynı türün bireyleri arasında farklı özelliklerin ortaya çıkması </a:t>
            </a:r>
            <a:r>
              <a:rPr lang="tr-TR" sz="2400" b="1" dirty="0" smtClean="0">
                <a:solidFill>
                  <a:schemeClr val="tx1"/>
                </a:solidFill>
              </a:rPr>
              <a:t>sağlanmış olur.</a:t>
            </a:r>
            <a:endParaRPr lang="tr-TR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85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881889"/>
            <a:ext cx="511664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373216"/>
            <a:ext cx="7445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145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8460" y="548680"/>
            <a:ext cx="8229600" cy="362900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85000" lnSpcReduction="20000"/>
          </a:bodyPr>
          <a:lstStyle/>
          <a:p>
            <a:pPr>
              <a:buBlip>
                <a:blip r:embed="rId2"/>
              </a:buBlip>
            </a:pP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Eşeyli üreme; 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Farklı cinsiyetteki canlıların </a:t>
            </a:r>
            <a:r>
              <a:rPr lang="tr-TR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üreme hücrelerinin </a:t>
            </a:r>
            <a:r>
              <a:rPr lang="tr-TR" dirty="0" smtClean="0"/>
              <a:t>(</a:t>
            </a:r>
            <a:r>
              <a:rPr lang="tr-TR" b="1" dirty="0" err="1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mayoz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sonucu oluşan</a:t>
            </a:r>
            <a:r>
              <a:rPr lang="tr-TR" dirty="0" smtClean="0"/>
              <a:t>) birleşmesiyle gerçekleşen üreme şeklidir.</a:t>
            </a:r>
          </a:p>
          <a:p>
            <a:pPr marL="0" indent="0">
              <a:buNone/>
            </a:pPr>
            <a:endParaRPr lang="tr-TR" dirty="0" smtClean="0"/>
          </a:p>
          <a:p>
            <a:pPr>
              <a:buBlip>
                <a:blip r:embed="rId2"/>
              </a:buBlip>
            </a:pPr>
            <a:r>
              <a:rPr lang="tr-TR" dirty="0" smtClean="0"/>
              <a:t>Eşeyli üremede gametler, 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DÖLLENME</a:t>
            </a:r>
            <a:r>
              <a:rPr lang="tr-TR" dirty="0" smtClean="0"/>
              <a:t> adını verdiğimiz olayla birleşerek 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ZİGOTU</a:t>
            </a:r>
            <a:r>
              <a:rPr lang="tr-TR" dirty="0" smtClean="0"/>
              <a:t> oluşturur.</a:t>
            </a:r>
          </a:p>
          <a:p>
            <a:pPr>
              <a:buBlip>
                <a:blip r:embed="rId2"/>
              </a:buBlip>
            </a:pPr>
            <a:endParaRPr lang="tr-TR" dirty="0" smtClean="0"/>
          </a:p>
          <a:p>
            <a:pPr>
              <a:buBlip>
                <a:blip r:embed="rId2"/>
              </a:buBlip>
            </a:pPr>
            <a:r>
              <a:rPr lang="tr-TR" dirty="0" smtClean="0"/>
              <a:t>Zigot ise, </a:t>
            </a:r>
            <a:r>
              <a:rPr lang="tr-TR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MİTOZ</a:t>
            </a:r>
            <a:r>
              <a:rPr lang="tr-TR" dirty="0" smtClean="0"/>
              <a:t> bölünmeler geçirerek yeni bir </a:t>
            </a:r>
            <a:r>
              <a:rPr lang="tr-TR" b="1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bireyi </a:t>
            </a:r>
            <a:r>
              <a:rPr lang="tr-TR" dirty="0" smtClean="0"/>
              <a:t>meydana getirir.</a:t>
            </a:r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05064"/>
            <a:ext cx="7992888" cy="1991003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  <p:extLst>
      <p:ext uri="{BB962C8B-B14F-4D97-AF65-F5344CB8AC3E}">
        <p14:creationId xmlns:p14="http://schemas.microsoft.com/office/powerpoint/2010/main" val="94948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n>
                  <a:solidFill>
                    <a:srgbClr val="C00000"/>
                  </a:solidFill>
                </a:ln>
              </a:rPr>
              <a:t>!!             !!          !!          !!</a:t>
            </a:r>
            <a:endParaRPr lang="tr-TR" dirty="0">
              <a:ln>
                <a:solidFill>
                  <a:srgbClr val="C00000"/>
                </a:solidFill>
              </a:ln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Bulut Belirtme Çizgisi 4"/>
          <p:cNvSpPr/>
          <p:nvPr/>
        </p:nvSpPr>
        <p:spPr>
          <a:xfrm>
            <a:off x="467544" y="1772816"/>
            <a:ext cx="8208912" cy="3384376"/>
          </a:xfrm>
          <a:prstGeom prst="cloudCallou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err="1" smtClean="0">
                <a:ln>
                  <a:solidFill>
                    <a:srgbClr val="00B050"/>
                  </a:solidFill>
                </a:ln>
                <a:solidFill>
                  <a:srgbClr val="C00000"/>
                </a:solidFill>
              </a:rPr>
              <a:t>Mayoz</a:t>
            </a:r>
            <a:r>
              <a:rPr lang="tr-TR" b="1" dirty="0" smtClean="0">
                <a:ln>
                  <a:solidFill>
                    <a:srgbClr val="00B050"/>
                  </a:solidFill>
                </a:ln>
                <a:solidFill>
                  <a:srgbClr val="C00000"/>
                </a:solidFill>
              </a:rPr>
              <a:t> bölünmede, </a:t>
            </a:r>
            <a:r>
              <a:rPr lang="tr-TR" b="1" dirty="0" err="1" smtClean="0">
                <a:ln>
                  <a:solidFill>
                    <a:srgbClr val="00B050"/>
                  </a:solidFill>
                </a:ln>
                <a:solidFill>
                  <a:srgbClr val="C00000"/>
                </a:solidFill>
              </a:rPr>
              <a:t>krossing-over</a:t>
            </a:r>
            <a:r>
              <a:rPr lang="tr-TR" b="1" dirty="0" smtClean="0">
                <a:ln>
                  <a:solidFill>
                    <a:srgbClr val="00B050"/>
                  </a:solidFill>
                </a:ln>
                <a:solidFill>
                  <a:srgbClr val="C00000"/>
                </a:solidFill>
              </a:rPr>
              <a:t> gerçekleşmek zorunda değildir.</a:t>
            </a:r>
          </a:p>
          <a:p>
            <a:pPr algn="ctr"/>
            <a:r>
              <a:rPr lang="tr-TR" b="1" dirty="0" smtClean="0">
                <a:ln>
                  <a:solidFill>
                    <a:srgbClr val="7030A0"/>
                  </a:solidFill>
                </a:ln>
                <a:solidFill>
                  <a:schemeClr val="tx1"/>
                </a:solidFill>
              </a:rPr>
              <a:t>Farklı bölünmelerde, farklı oranlarda </a:t>
            </a:r>
            <a:r>
              <a:rPr lang="tr-TR" b="1" dirty="0" err="1" smtClean="0">
                <a:ln>
                  <a:solidFill>
                    <a:srgbClr val="7030A0"/>
                  </a:solidFill>
                </a:ln>
                <a:solidFill>
                  <a:schemeClr val="tx1"/>
                </a:solidFill>
              </a:rPr>
              <a:t>krossing-over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  <a:solidFill>
                  <a:schemeClr val="tx1"/>
                </a:solidFill>
              </a:rPr>
              <a:t> meydana gelebilir.</a:t>
            </a:r>
            <a:endParaRPr lang="tr-TR" b="1" dirty="0">
              <a:ln>
                <a:solidFill>
                  <a:srgbClr val="7030A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" name="Gülen Yüz 5"/>
          <p:cNvSpPr/>
          <p:nvPr/>
        </p:nvSpPr>
        <p:spPr>
          <a:xfrm>
            <a:off x="1619672" y="5373216"/>
            <a:ext cx="1152128" cy="1008112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829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2200" b="1" dirty="0" smtClean="0">
                <a:ln>
                  <a:solidFill>
                    <a:schemeClr val="tx1"/>
                  </a:solidFill>
                </a:ln>
              </a:rPr>
              <a:t>Kromozom üzerinde </a:t>
            </a:r>
            <a:r>
              <a:rPr lang="tr-TR" sz="2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2 genin birbirine olan uzaklığı </a:t>
            </a:r>
            <a:r>
              <a:rPr lang="tr-TR" sz="2200" b="1" u="sng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ne kadar fazla olursa</a:t>
            </a:r>
            <a:r>
              <a:rPr lang="tr-TR" sz="2200" b="1" dirty="0" smtClean="0">
                <a:ln>
                  <a:solidFill>
                    <a:schemeClr val="tx1"/>
                  </a:solidFill>
                </a:ln>
              </a:rPr>
              <a:t> </a:t>
            </a:r>
            <a:r>
              <a:rPr lang="tr-TR" sz="2200" b="1" dirty="0" err="1" smtClean="0">
                <a:ln>
                  <a:solidFill>
                    <a:schemeClr val="tx1"/>
                  </a:solidFill>
                </a:ln>
              </a:rPr>
              <a:t>krossing-over</a:t>
            </a:r>
            <a:r>
              <a:rPr lang="tr-TR" sz="2200" b="1" dirty="0" smtClean="0">
                <a:ln>
                  <a:solidFill>
                    <a:schemeClr val="tx1"/>
                  </a:solidFill>
                </a:ln>
              </a:rPr>
              <a:t> ile yer değiştirme oranı o kadar fazla olur.</a:t>
            </a:r>
            <a:br>
              <a:rPr lang="tr-TR" sz="2200" b="1" dirty="0" smtClean="0">
                <a:ln>
                  <a:solidFill>
                    <a:schemeClr val="tx1"/>
                  </a:solidFill>
                </a:ln>
              </a:rPr>
            </a:br>
            <a:r>
              <a:rPr lang="tr-TR" sz="2200" b="1" dirty="0" smtClean="0">
                <a:ln>
                  <a:solidFill>
                    <a:schemeClr val="tx1"/>
                  </a:solidFill>
                </a:ln>
              </a:rPr>
              <a:t>                                           </a:t>
            </a:r>
            <a:r>
              <a:rPr lang="tr-TR" sz="2200" dirty="0" smtClean="0">
                <a:ln>
                  <a:solidFill>
                    <a:schemeClr val="tx1"/>
                  </a:solidFill>
                </a:ln>
              </a:rPr>
              <a:t>(ÖYS-1996)</a:t>
            </a:r>
            <a:endParaRPr lang="tr-TR" sz="2200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89769"/>
            <a:ext cx="6624736" cy="4346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792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Metafaz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- I</a:t>
            </a:r>
            <a:endParaRPr lang="tr-TR" b="1" dirty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>
              <a:buBlip>
                <a:blip r:embed="rId2"/>
              </a:buBlip>
            </a:pPr>
            <a:r>
              <a:rPr lang="tr-TR" b="1" dirty="0">
                <a:solidFill>
                  <a:srgbClr val="002060"/>
                </a:solidFill>
              </a:rPr>
              <a:t>H</a:t>
            </a:r>
            <a:r>
              <a:rPr lang="tr-TR" b="1" dirty="0" smtClean="0">
                <a:solidFill>
                  <a:srgbClr val="002060"/>
                </a:solidFill>
              </a:rPr>
              <a:t>omolog kromozomlar, </a:t>
            </a:r>
            <a:r>
              <a:rPr lang="tr-TR" b="1" dirty="0" err="1" smtClean="0">
                <a:ln>
                  <a:solidFill>
                    <a:srgbClr val="C00000"/>
                  </a:solidFill>
                </a:ln>
                <a:solidFill>
                  <a:srgbClr val="002060"/>
                </a:solidFill>
              </a:rPr>
              <a:t>tetratlar</a:t>
            </a:r>
            <a:r>
              <a:rPr lang="tr-TR" b="1" dirty="0" smtClean="0">
                <a:ln>
                  <a:solidFill>
                    <a:srgbClr val="C00000"/>
                  </a:solidFill>
                </a:ln>
                <a:solidFill>
                  <a:srgbClr val="002060"/>
                </a:solidFill>
              </a:rPr>
              <a:t> hâlinde </a:t>
            </a:r>
            <a:r>
              <a:rPr lang="tr-TR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</a:rPr>
              <a:t>hücrenin ekvator düzleminde </a:t>
            </a:r>
            <a:r>
              <a:rPr lang="tr-TR" b="1" u="sng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</a:rPr>
              <a:t>karşılıklı </a:t>
            </a:r>
            <a:r>
              <a:rPr lang="tr-TR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</a:rPr>
              <a:t>olarak </a:t>
            </a:r>
            <a:r>
              <a:rPr lang="tr-TR" b="1" dirty="0" smtClean="0">
                <a:solidFill>
                  <a:srgbClr val="002060"/>
                </a:solidFill>
              </a:rPr>
              <a:t>dizilirler.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rgbClr val="FF0000"/>
                </a:solidFill>
              </a:rPr>
              <a:t>Kromozomların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en belirgin görüldüğü </a:t>
            </a:r>
            <a:r>
              <a:rPr lang="tr-TR" b="1" dirty="0" smtClean="0">
                <a:solidFill>
                  <a:srgbClr val="FF0000"/>
                </a:solidFill>
              </a:rPr>
              <a:t>evredir.</a:t>
            </a:r>
          </a:p>
          <a:p>
            <a:pPr>
              <a:buBlip>
                <a:blip r:embed="rId2"/>
              </a:buBlip>
            </a:pPr>
            <a:r>
              <a:rPr lang="tr-TR" b="1" dirty="0" err="1" smtClean="0">
                <a:solidFill>
                  <a:srgbClr val="002060"/>
                </a:solidFill>
              </a:rPr>
              <a:t>Sentrozomlar</a:t>
            </a:r>
            <a:r>
              <a:rPr lang="tr-TR" b="1" dirty="0" smtClean="0">
                <a:solidFill>
                  <a:srgbClr val="002060"/>
                </a:solidFill>
              </a:rPr>
              <a:t> ,tamamen zıt kutuplardadır.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rgbClr val="002060"/>
                </a:solidFill>
              </a:rPr>
              <a:t>İğ ipliği oluşumu tamamlanmıştır.</a:t>
            </a:r>
            <a:endParaRPr lang="tr-TR" b="1" dirty="0">
              <a:solidFill>
                <a:srgbClr val="002060"/>
              </a:solidFill>
            </a:endParaRPr>
          </a:p>
        </p:txBody>
      </p:sp>
      <p:pic>
        <p:nvPicPr>
          <p:cNvPr id="6" name="İçerik Yer Tutucusu 5" descr="Ekran Kırpma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844824"/>
            <a:ext cx="4490035" cy="3744415"/>
          </a:xfrm>
        </p:spPr>
      </p:pic>
    </p:spTree>
    <p:extLst>
      <p:ext uri="{BB962C8B-B14F-4D97-AF65-F5344CB8AC3E}">
        <p14:creationId xmlns:p14="http://schemas.microsoft.com/office/powerpoint/2010/main" val="358510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Anafaz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-I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tr-TR" dirty="0" smtClean="0"/>
              <a:t>İğ iplikleri, yavaş yavaş kısalmaya başlar.</a:t>
            </a:r>
          </a:p>
          <a:p>
            <a:r>
              <a:rPr lang="tr-TR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HOMOLOG KROMOZOMLAR, </a:t>
            </a:r>
            <a:r>
              <a:rPr lang="tr-TR" b="1" dirty="0" smtClean="0">
                <a:ln>
                  <a:solidFill>
                    <a:srgbClr val="0070C0"/>
                  </a:solidFill>
                </a:ln>
              </a:rPr>
              <a:t>zıt kutuplara </a:t>
            </a:r>
            <a:r>
              <a:rPr lang="tr-TR" dirty="0" smtClean="0"/>
              <a:t>hareket ederler.</a:t>
            </a:r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84984"/>
            <a:ext cx="5400600" cy="276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18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tr-TR" dirty="0" smtClean="0"/>
              <a:t>!!!!!!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tr-TR" dirty="0" smtClean="0"/>
          </a:p>
          <a:p>
            <a:r>
              <a:rPr lang="tr-TR" dirty="0" err="1" smtClean="0">
                <a:ln>
                  <a:solidFill>
                    <a:schemeClr val="tx1"/>
                  </a:solidFill>
                </a:ln>
              </a:rPr>
              <a:t>Mayoz</a:t>
            </a:r>
            <a:r>
              <a:rPr lang="tr-TR" dirty="0" smtClean="0">
                <a:ln>
                  <a:solidFill>
                    <a:schemeClr val="tx1"/>
                  </a:solidFill>
                </a:ln>
              </a:rPr>
              <a:t>-I, </a:t>
            </a: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anafaz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-I’ de; 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HOMOLOG KROMOZOM ayrılması</a:t>
            </a:r>
            <a:r>
              <a:rPr lang="tr-TR" dirty="0" smtClean="0">
                <a:ln>
                  <a:solidFill>
                    <a:srgbClr val="002060"/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tr-TR" dirty="0" smtClean="0"/>
              <a:t>görülür.</a:t>
            </a:r>
          </a:p>
          <a:p>
            <a:endParaRPr lang="tr-TR" dirty="0" smtClean="0"/>
          </a:p>
          <a:p>
            <a:r>
              <a:rPr lang="tr-TR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</a:rPr>
              <a:t>Mayozda</a:t>
            </a:r>
            <a:r>
              <a:rPr lang="tr-TR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</a:rPr>
              <a:t>; Kromozom sayısının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yarıya düştüğü evre </a:t>
            </a:r>
            <a:r>
              <a:rPr lang="tr-TR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ANAFAZ – I evresidir.</a:t>
            </a:r>
            <a:endParaRPr lang="tr-TR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" name="7-Noktalı Yıldız 3"/>
          <p:cNvSpPr/>
          <p:nvPr/>
        </p:nvSpPr>
        <p:spPr>
          <a:xfrm>
            <a:off x="1259632" y="548680"/>
            <a:ext cx="1512168" cy="648072"/>
          </a:xfrm>
          <a:prstGeom prst="star7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7-Noktalı Yıldız 4"/>
          <p:cNvSpPr/>
          <p:nvPr/>
        </p:nvSpPr>
        <p:spPr>
          <a:xfrm>
            <a:off x="6156176" y="548680"/>
            <a:ext cx="936104" cy="648072"/>
          </a:xfrm>
          <a:prstGeom prst="star7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354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TELOFAZ -I</a:t>
            </a:r>
            <a:endParaRPr lang="tr-TR" b="1" dirty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>
              <a:buBlip>
                <a:blip r:embed="rId2"/>
              </a:buBlip>
            </a:pPr>
            <a:r>
              <a:rPr lang="tr-TR" dirty="0" smtClean="0"/>
              <a:t>Kromozomlar kutuplara ulaştığında her bir kutupta</a:t>
            </a:r>
          </a:p>
          <a:p>
            <a:pPr marL="0" indent="0">
              <a:buNone/>
            </a:pPr>
            <a:r>
              <a:rPr lang="tr-TR" dirty="0" smtClean="0"/>
              <a:t>    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haploit kromozom takımı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bulunur.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Her bir kromozom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iki </a:t>
            </a: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kromatitlidir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Kromozomların çevresinde 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çekirdek zarı </a:t>
            </a:r>
            <a:r>
              <a:rPr lang="tr-TR" dirty="0" smtClean="0"/>
              <a:t>oluşur.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İğ iplikleri kaybolur.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Sitoplazma bölünmesi </a:t>
            </a:r>
            <a:r>
              <a:rPr lang="tr-TR" dirty="0" err="1" smtClean="0"/>
              <a:t>telofaz</a:t>
            </a:r>
            <a:r>
              <a:rPr lang="tr-TR" dirty="0" smtClean="0"/>
              <a:t> I ile aynı zamanda</a:t>
            </a:r>
          </a:p>
          <a:p>
            <a:pPr marL="0" indent="0">
              <a:buNone/>
            </a:pPr>
            <a:r>
              <a:rPr lang="tr-TR" dirty="0" smtClean="0"/>
              <a:t>     gerçekleşir.</a:t>
            </a:r>
            <a:endParaRPr lang="tr-TR" dirty="0"/>
          </a:p>
        </p:txBody>
      </p:sp>
      <p:pic>
        <p:nvPicPr>
          <p:cNvPr id="7" name="İçerik Yer Tutucusu 6" descr="Ekran Kırpma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556792"/>
            <a:ext cx="3791132" cy="4248472"/>
          </a:xfrm>
        </p:spPr>
      </p:pic>
    </p:spTree>
    <p:extLst>
      <p:ext uri="{BB962C8B-B14F-4D97-AF65-F5344CB8AC3E}">
        <p14:creationId xmlns:p14="http://schemas.microsoft.com/office/powerpoint/2010/main" val="26313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</a:rPr>
              <a:t>!!!  SİTOKİNEZ  !!!</a:t>
            </a:r>
            <a:endParaRPr lang="tr-TR" dirty="0">
              <a:ln>
                <a:solidFill>
                  <a:srgbClr val="00206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tr-TR" dirty="0" smtClean="0"/>
              <a:t>		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</a:rPr>
              <a:t>Sitoplazma bölünürken;</a:t>
            </a:r>
          </a:p>
          <a:p>
            <a:r>
              <a:rPr lang="tr-TR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H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ayvan hücresinde: 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</a:rPr>
              <a:t>boğumlanma,</a:t>
            </a:r>
          </a:p>
          <a:p>
            <a:r>
              <a:rPr lang="tr-TR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B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itki hücresinde: 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</a:rPr>
              <a:t>orta lamel </a:t>
            </a:r>
            <a:r>
              <a:rPr lang="tr-TR" dirty="0" smtClean="0"/>
              <a:t>oluşumu gözlenir.</a:t>
            </a:r>
          </a:p>
          <a:p>
            <a:pPr marL="0" indent="0">
              <a:buNone/>
            </a:pPr>
            <a:r>
              <a:rPr lang="tr-TR" dirty="0" smtClean="0"/>
              <a:t> </a:t>
            </a:r>
          </a:p>
          <a:p>
            <a:r>
              <a:rPr lang="tr-TR" dirty="0" smtClean="0"/>
              <a:t>Sonuçta, </a:t>
            </a:r>
            <a:r>
              <a:rPr lang="tr-TR" dirty="0" smtClean="0">
                <a:ln>
                  <a:solidFill>
                    <a:srgbClr val="002060"/>
                  </a:solidFill>
                </a:ln>
              </a:rPr>
              <a:t>MAYOZ I bittiğinde, 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</a:rPr>
              <a:t>iki haploit hücre</a:t>
            </a:r>
            <a:r>
              <a:rPr lang="tr-TR" b="1" dirty="0" smtClean="0">
                <a:solidFill>
                  <a:srgbClr val="002060"/>
                </a:solidFill>
              </a:rPr>
              <a:t> </a:t>
            </a:r>
            <a:r>
              <a:rPr lang="tr-TR" dirty="0" smtClean="0"/>
              <a:t>meydana gelir.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3307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!!!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err="1">
                <a:ln>
                  <a:solidFill>
                    <a:srgbClr val="002060"/>
                  </a:solidFill>
                </a:ln>
              </a:rPr>
              <a:t>Mayoz</a:t>
            </a:r>
            <a:r>
              <a:rPr lang="tr-TR" b="1" dirty="0">
                <a:ln>
                  <a:solidFill>
                    <a:srgbClr val="002060"/>
                  </a:solidFill>
                </a:ln>
              </a:rPr>
              <a:t> II başlamadan 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</a:rPr>
              <a:t>önce, </a:t>
            </a:r>
            <a:r>
              <a:rPr lang="tr-TR" dirty="0" err="1">
                <a:ln>
                  <a:solidFill>
                    <a:srgbClr val="002060"/>
                  </a:solidFill>
                </a:ln>
              </a:rPr>
              <a:t>mayoz</a:t>
            </a:r>
            <a:r>
              <a:rPr lang="tr-TR" dirty="0">
                <a:ln>
                  <a:solidFill>
                    <a:srgbClr val="002060"/>
                  </a:solidFill>
                </a:ln>
              </a:rPr>
              <a:t> </a:t>
            </a:r>
            <a:r>
              <a:rPr lang="tr-TR" dirty="0" err="1">
                <a:ln>
                  <a:solidFill>
                    <a:srgbClr val="002060"/>
                  </a:solidFill>
                </a:ln>
              </a:rPr>
              <a:t>I’de</a:t>
            </a:r>
            <a:r>
              <a:rPr lang="tr-TR" dirty="0">
                <a:ln>
                  <a:solidFill>
                    <a:srgbClr val="002060"/>
                  </a:solidFill>
                </a:ln>
              </a:rPr>
              <a:t> olduğu gibi </a:t>
            </a:r>
            <a:r>
              <a:rPr lang="tr-TR" b="1" dirty="0" err="1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</a:rPr>
              <a:t>interfaz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</a:rPr>
              <a:t> evresi </a:t>
            </a:r>
            <a:r>
              <a:rPr lang="tr-TR" b="1" dirty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</a:rPr>
              <a:t>görülmez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</a:rPr>
              <a:t>.</a:t>
            </a:r>
          </a:p>
          <a:p>
            <a:endParaRPr lang="tr-TR" b="1" dirty="0" smtClean="0">
              <a:solidFill>
                <a:srgbClr val="002060"/>
              </a:solidFill>
            </a:endParaRPr>
          </a:p>
          <a:p>
            <a:r>
              <a:rPr lang="tr-TR" dirty="0" smtClean="0"/>
              <a:t>Dolayısıyla, </a:t>
            </a:r>
            <a:r>
              <a:rPr lang="tr-TR" b="1" dirty="0" err="1" smtClean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</a:rPr>
              <a:t>Mayoz-II’den</a:t>
            </a:r>
            <a:r>
              <a:rPr lang="tr-TR" b="1" dirty="0" smtClean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</a:rPr>
              <a:t> önce </a:t>
            </a:r>
            <a:r>
              <a:rPr lang="tr-TR" b="1" dirty="0" smtClean="0">
                <a:ln>
                  <a:solidFill>
                    <a:srgbClr val="C00000"/>
                  </a:solidFill>
                </a:ln>
              </a:rPr>
              <a:t>DNA </a:t>
            </a:r>
            <a:r>
              <a:rPr lang="tr-TR" b="1" dirty="0">
                <a:ln>
                  <a:solidFill>
                    <a:srgbClr val="C00000"/>
                  </a:solidFill>
                </a:ln>
              </a:rPr>
              <a:t>kendini eşlemez</a:t>
            </a:r>
            <a:r>
              <a:rPr lang="tr-TR" b="1" dirty="0" smtClean="0">
                <a:ln>
                  <a:solidFill>
                    <a:srgbClr val="C00000"/>
                  </a:solidFill>
                </a:ln>
              </a:rPr>
              <a:t>.</a:t>
            </a:r>
          </a:p>
          <a:p>
            <a:endParaRPr lang="tr-TR" dirty="0" smtClean="0"/>
          </a:p>
          <a:p>
            <a:r>
              <a:rPr lang="tr-TR" dirty="0" smtClean="0"/>
              <a:t>Yalnızca, </a:t>
            </a:r>
            <a:r>
              <a:rPr lang="tr-TR" b="1" dirty="0" err="1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sentrozomların</a:t>
            </a:r>
            <a:r>
              <a:rPr lang="tr-TR" dirty="0" smtClean="0">
                <a:ln>
                  <a:solidFill>
                    <a:srgbClr val="002060"/>
                  </a:solidFill>
                </a:ln>
              </a:rPr>
              <a:t> </a:t>
            </a:r>
            <a:r>
              <a:rPr lang="tr-TR" dirty="0">
                <a:ln>
                  <a:solidFill>
                    <a:srgbClr val="002060"/>
                  </a:solidFill>
                </a:ln>
              </a:rPr>
              <a:t>kendisini eşlediği </a:t>
            </a:r>
            <a:r>
              <a:rPr lang="tr-TR" dirty="0"/>
              <a:t>görülür.</a:t>
            </a:r>
          </a:p>
        </p:txBody>
      </p:sp>
      <p:sp>
        <p:nvSpPr>
          <p:cNvPr id="4" name="Patlama 2 3"/>
          <p:cNvSpPr/>
          <p:nvPr/>
        </p:nvSpPr>
        <p:spPr>
          <a:xfrm>
            <a:off x="1907704" y="548680"/>
            <a:ext cx="1368152" cy="64807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12852"/>
            <a:ext cx="139065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820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err="1" smtClean="0">
                <a:ln>
                  <a:solidFill>
                    <a:srgbClr val="002060"/>
                  </a:solidFill>
                </a:ln>
              </a:rPr>
              <a:t>Mayoz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</a:rPr>
              <a:t> </a:t>
            </a:r>
            <a:r>
              <a:rPr lang="tr-TR" b="1" dirty="0">
                <a:ln>
                  <a:solidFill>
                    <a:srgbClr val="002060"/>
                  </a:solidFill>
                </a:ln>
              </a:rPr>
              <a:t>II</a:t>
            </a:r>
            <a:br>
              <a:rPr lang="tr-TR" b="1" dirty="0">
                <a:ln>
                  <a:solidFill>
                    <a:srgbClr val="002060"/>
                  </a:solidFill>
                </a:ln>
              </a:rPr>
            </a:br>
            <a:endParaRPr lang="tr-TR" b="1" dirty="0">
              <a:ln>
                <a:solidFill>
                  <a:srgbClr val="002060"/>
                </a:solidFill>
              </a:ln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tr-TR" dirty="0" err="1" smtClean="0"/>
              <a:t>Mayoz</a:t>
            </a:r>
            <a:r>
              <a:rPr lang="tr-TR" dirty="0" smtClean="0"/>
              <a:t> </a:t>
            </a:r>
            <a:r>
              <a:rPr lang="tr-TR" dirty="0"/>
              <a:t>I sonunda </a:t>
            </a:r>
            <a:r>
              <a:rPr lang="tr-TR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meydana gelen haploit hücreler, </a:t>
            </a:r>
            <a:r>
              <a:rPr lang="tr-TR" dirty="0" err="1"/>
              <a:t>mayoz</a:t>
            </a:r>
            <a:r>
              <a:rPr lang="tr-TR" dirty="0"/>
              <a:t> </a:t>
            </a:r>
            <a:r>
              <a:rPr lang="tr-TR" dirty="0" err="1" smtClean="0"/>
              <a:t>II’de</a:t>
            </a:r>
            <a:r>
              <a:rPr lang="tr-TR" dirty="0" smtClean="0"/>
              <a:t> tekrar </a:t>
            </a:r>
            <a:r>
              <a:rPr lang="tr-TR" dirty="0"/>
              <a:t>bölünür ve </a:t>
            </a:r>
            <a:r>
              <a:rPr lang="tr-TR" dirty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</a:rPr>
              <a:t>haploit kromozomlu </a:t>
            </a:r>
            <a:r>
              <a:rPr lang="tr-TR" b="1" dirty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4 hücre </a:t>
            </a:r>
            <a:r>
              <a:rPr lang="tr-TR" dirty="0"/>
              <a:t>meydana </a:t>
            </a:r>
            <a:r>
              <a:rPr lang="tr-TR" dirty="0" smtClean="0"/>
              <a:t>gelir.</a:t>
            </a:r>
          </a:p>
          <a:p>
            <a:pPr>
              <a:buBlip>
                <a:blip r:embed="rId2"/>
              </a:buBlip>
            </a:pPr>
            <a:r>
              <a:rPr lang="tr-TR" dirty="0" err="1" smtClean="0"/>
              <a:t>Mayoz</a:t>
            </a:r>
            <a:r>
              <a:rPr lang="tr-TR" dirty="0" smtClean="0"/>
              <a:t> II, </a:t>
            </a:r>
            <a:r>
              <a:rPr lang="tr-TR" dirty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ana hatlarıyla </a:t>
            </a:r>
            <a:r>
              <a:rPr lang="tr-TR" b="1" dirty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mitoz bölünmeye </a:t>
            </a:r>
            <a:r>
              <a:rPr lang="tr-TR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benzer.</a:t>
            </a:r>
          </a:p>
          <a:p>
            <a:pPr>
              <a:buBlip>
                <a:blip r:embed="rId2"/>
              </a:buBlip>
            </a:pPr>
            <a:r>
              <a:rPr lang="tr-TR" dirty="0" smtClean="0"/>
              <a:t>Bu aşamada,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</a:rPr>
              <a:t>sadece</a:t>
            </a:r>
            <a:r>
              <a:rPr lang="tr-TR" dirty="0" smtClean="0">
                <a:ln>
                  <a:solidFill>
                    <a:schemeClr val="tx1"/>
                  </a:solidFill>
                </a:ln>
              </a:rPr>
              <a:t> </a:t>
            </a:r>
            <a:r>
              <a:rPr lang="tr-TR" b="1" u="sng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kardeş </a:t>
            </a:r>
            <a:r>
              <a:rPr lang="tr-TR" b="1" u="sng" dirty="0" err="1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kromatitler</a:t>
            </a:r>
            <a:r>
              <a:rPr lang="tr-TR" b="1" u="sng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tr-TR" b="1" dirty="0">
                <a:ln>
                  <a:solidFill>
                    <a:schemeClr val="tx1"/>
                  </a:solidFill>
                </a:ln>
              </a:rPr>
              <a:t>birbirinden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</a:rPr>
              <a:t>ayrılır.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Kromozom sayısında değişiklik </a:t>
            </a:r>
            <a:r>
              <a:rPr lang="tr-TR" b="1" dirty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olmaz.</a:t>
            </a:r>
          </a:p>
        </p:txBody>
      </p:sp>
    </p:spTree>
    <p:extLst>
      <p:ext uri="{BB962C8B-B14F-4D97-AF65-F5344CB8AC3E}">
        <p14:creationId xmlns:p14="http://schemas.microsoft.com/office/powerpoint/2010/main" val="41724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İçerik Yer Tutucusu 4" descr="Ekran Kırpma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07" y="2348880"/>
            <a:ext cx="2982321" cy="27363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İçerik Yer Tutucusu 5" descr="Ekran Kırpma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420888"/>
            <a:ext cx="3505524" cy="2808312"/>
          </a:xfrm>
          <a:prstGeom prst="ellipse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7" name="Aşağı Ok Belirtme Çizgisi 6"/>
          <p:cNvSpPr/>
          <p:nvPr/>
        </p:nvSpPr>
        <p:spPr>
          <a:xfrm>
            <a:off x="3851920" y="404664"/>
            <a:ext cx="864096" cy="1584176"/>
          </a:xfrm>
          <a:prstGeom prst="downArrowCallou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059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 fontScale="92500" lnSpcReduction="20000"/>
          </a:bodyPr>
          <a:lstStyle/>
          <a:p>
            <a:pPr>
              <a:buBlip>
                <a:blip r:embed="rId2"/>
              </a:buBlip>
            </a:pPr>
            <a:r>
              <a:rPr lang="tr-TR" b="1" dirty="0" err="1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Mayoz</a:t>
            </a:r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Bölünme;</a:t>
            </a:r>
            <a:r>
              <a:rPr lang="tr-TR" b="1" dirty="0" smtClean="0"/>
              <a:t> 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Diploit hücrelerde (2n) </a:t>
            </a:r>
            <a:r>
              <a:rPr lang="tr-TR" dirty="0" smtClean="0"/>
              <a:t>kromozom sayısını </a:t>
            </a:r>
            <a:r>
              <a:rPr lang="tr-TR" b="1" u="sng" dirty="0" smtClean="0"/>
              <a:t>yarıya indirerek</a:t>
            </a:r>
            <a:r>
              <a:rPr lang="tr-TR" b="1" dirty="0" smtClean="0"/>
              <a:t>  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haploit kromozom (n)</a:t>
            </a:r>
            <a:r>
              <a:rPr lang="tr-TR" dirty="0" smtClean="0"/>
              <a:t> sayısına sahip 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</a:rPr>
              <a:t>gametler</a:t>
            </a:r>
            <a:r>
              <a:rPr lang="tr-TR" dirty="0" smtClean="0"/>
              <a:t> oluşturan özelleşmiş hücre bölünmesidir.</a:t>
            </a:r>
          </a:p>
          <a:p>
            <a:pPr>
              <a:buBlip>
                <a:blip r:embed="rId2"/>
              </a:buBlip>
            </a:pPr>
            <a:endParaRPr lang="tr-TR" dirty="0"/>
          </a:p>
          <a:p>
            <a:pPr>
              <a:buBlip>
                <a:blip r:embed="rId2"/>
              </a:buBlip>
            </a:pPr>
            <a:endParaRPr lang="tr-TR" dirty="0"/>
          </a:p>
          <a:p>
            <a:pPr marL="0" indent="0">
              <a:buNone/>
            </a:pPr>
            <a:r>
              <a:rPr lang="tr-TR" b="1" dirty="0" smtClean="0">
                <a:solidFill>
                  <a:srgbClr val="00B0F0"/>
                </a:solidFill>
              </a:rPr>
              <a:t>          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</a:rPr>
              <a:t>2n</a:t>
            </a:r>
            <a:r>
              <a:rPr lang="tr-TR" b="1" dirty="0" smtClean="0">
                <a:solidFill>
                  <a:srgbClr val="00B0F0"/>
                </a:solidFill>
              </a:rPr>
              <a:t>            </a:t>
            </a:r>
            <a:r>
              <a:rPr lang="tr-TR" b="1" dirty="0" err="1" smtClean="0">
                <a:solidFill>
                  <a:schemeClr val="accent6">
                    <a:lumMod val="75000"/>
                  </a:schemeClr>
                </a:solidFill>
              </a:rPr>
              <a:t>mayoz</a:t>
            </a:r>
            <a:r>
              <a:rPr lang="tr-TR" b="1" dirty="0" smtClean="0">
                <a:solidFill>
                  <a:srgbClr val="00B0F0"/>
                </a:solidFill>
              </a:rPr>
              <a:t>                      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</a:rPr>
              <a:t>n</a:t>
            </a:r>
          </a:p>
          <a:p>
            <a:pPr marL="0" indent="0">
              <a:buNone/>
            </a:pPr>
            <a:r>
              <a:rPr lang="tr-TR" dirty="0" smtClean="0"/>
              <a:t>   (</a:t>
            </a:r>
            <a:r>
              <a:rPr lang="tr-TR" b="1" dirty="0" smtClean="0"/>
              <a:t>üreme 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</a:rPr>
              <a:t>ana </a:t>
            </a:r>
            <a:r>
              <a:rPr lang="tr-TR" b="1" dirty="0" smtClean="0"/>
              <a:t>hücreleri</a:t>
            </a:r>
            <a:r>
              <a:rPr lang="tr-TR" dirty="0" smtClean="0"/>
              <a:t>)       (</a:t>
            </a:r>
            <a:r>
              <a:rPr lang="tr-TR" b="1" dirty="0" smtClean="0">
                <a:solidFill>
                  <a:srgbClr val="002060"/>
                </a:solidFill>
              </a:rPr>
              <a:t>gamet</a:t>
            </a:r>
            <a:r>
              <a:rPr lang="tr-TR" dirty="0" smtClean="0"/>
              <a:t> ya da </a:t>
            </a:r>
            <a:r>
              <a:rPr lang="tr-TR" b="1" dirty="0" smtClean="0">
                <a:solidFill>
                  <a:srgbClr val="002060"/>
                </a:solidFill>
              </a:rPr>
              <a:t>spor</a:t>
            </a:r>
            <a:r>
              <a:rPr lang="tr-TR" dirty="0" smtClean="0"/>
              <a:t>)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</a:t>
            </a:r>
            <a:r>
              <a:rPr lang="tr-TR" sz="1900" b="1" dirty="0" smtClean="0">
                <a:solidFill>
                  <a:srgbClr val="C00000"/>
                </a:solidFill>
              </a:rPr>
              <a:t>(</a:t>
            </a:r>
            <a:r>
              <a:rPr lang="tr-TR" sz="1800" b="1" dirty="0" smtClean="0">
                <a:solidFill>
                  <a:srgbClr val="C00000"/>
                </a:solidFill>
              </a:rPr>
              <a:t>yumurta </a:t>
            </a:r>
            <a:r>
              <a:rPr lang="tr-TR" sz="1800" b="1" dirty="0" smtClean="0"/>
              <a:t>ana</a:t>
            </a:r>
            <a:r>
              <a:rPr lang="tr-TR" sz="1800" b="1" dirty="0" smtClean="0">
                <a:solidFill>
                  <a:srgbClr val="C00000"/>
                </a:solidFill>
              </a:rPr>
              <a:t> hücresi                                                                  yumurta)</a:t>
            </a:r>
          </a:p>
          <a:p>
            <a:pPr marL="0" indent="0">
              <a:buNone/>
            </a:pPr>
            <a:r>
              <a:rPr lang="tr-TR" sz="1800" b="1" dirty="0" smtClean="0">
                <a:solidFill>
                  <a:srgbClr val="C00000"/>
                </a:solidFill>
              </a:rPr>
              <a:t>       (Polen </a:t>
            </a:r>
            <a:r>
              <a:rPr lang="tr-TR" sz="1800" b="1" dirty="0" smtClean="0"/>
              <a:t>ana </a:t>
            </a:r>
            <a:r>
              <a:rPr lang="tr-TR" sz="1800" b="1" dirty="0" smtClean="0">
                <a:solidFill>
                  <a:srgbClr val="C00000"/>
                </a:solidFill>
              </a:rPr>
              <a:t>hücresi                                                                             polen)</a:t>
            </a:r>
          </a:p>
          <a:p>
            <a:pPr marL="0" indent="0">
              <a:buNone/>
            </a:pPr>
            <a:r>
              <a:rPr lang="tr-TR" sz="1800" b="1" dirty="0" smtClean="0">
                <a:solidFill>
                  <a:srgbClr val="C00000"/>
                </a:solidFill>
              </a:rPr>
              <a:t>       (Sperm </a:t>
            </a:r>
            <a:r>
              <a:rPr lang="tr-TR" sz="1800" b="1" dirty="0" smtClean="0"/>
              <a:t>ana</a:t>
            </a:r>
            <a:r>
              <a:rPr lang="tr-TR" sz="1800" b="1" dirty="0" smtClean="0">
                <a:solidFill>
                  <a:srgbClr val="C00000"/>
                </a:solidFill>
              </a:rPr>
              <a:t> hücresi                                                                           sperm)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4" name="Sağ Ok 3"/>
          <p:cNvSpPr/>
          <p:nvPr/>
        </p:nvSpPr>
        <p:spPr>
          <a:xfrm>
            <a:off x="2123728" y="4379881"/>
            <a:ext cx="3528392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37072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/>
          <a:lstStyle/>
          <a:p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PROFAZ II</a:t>
            </a:r>
            <a:endParaRPr lang="tr-TR" b="1" dirty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tr-TR" dirty="0" err="1"/>
              <a:t>Telofaz</a:t>
            </a:r>
            <a:r>
              <a:rPr lang="tr-TR" dirty="0"/>
              <a:t> </a:t>
            </a:r>
            <a:r>
              <a:rPr lang="tr-TR" dirty="0" err="1"/>
              <a:t>I’den</a:t>
            </a:r>
            <a:r>
              <a:rPr lang="tr-TR" dirty="0"/>
              <a:t> sonra görülen ve </a:t>
            </a:r>
            <a:r>
              <a:rPr lang="tr-TR" b="1" dirty="0">
                <a:ln>
                  <a:solidFill>
                    <a:srgbClr val="002060"/>
                  </a:solidFill>
                </a:ln>
              </a:rPr>
              <a:t>çok kısa süren</a:t>
            </a:r>
            <a:r>
              <a:rPr lang="tr-TR" dirty="0">
                <a:ln>
                  <a:solidFill>
                    <a:srgbClr val="002060"/>
                  </a:solidFill>
                </a:ln>
              </a:rPr>
              <a:t> </a:t>
            </a:r>
            <a:r>
              <a:rPr lang="tr-TR" dirty="0" smtClean="0"/>
              <a:t>bir evredir.</a:t>
            </a:r>
          </a:p>
          <a:p>
            <a:r>
              <a:rPr lang="tr-TR" dirty="0" smtClean="0"/>
              <a:t>Bazı </a:t>
            </a:r>
            <a:r>
              <a:rPr lang="tr-TR" dirty="0"/>
              <a:t>organizmalarda </a:t>
            </a:r>
            <a:r>
              <a:rPr lang="tr-TR" dirty="0" err="1"/>
              <a:t>telofaz</a:t>
            </a:r>
            <a:r>
              <a:rPr lang="tr-TR" dirty="0"/>
              <a:t> </a:t>
            </a:r>
            <a:r>
              <a:rPr lang="tr-TR" dirty="0" err="1"/>
              <a:t>I’den</a:t>
            </a:r>
            <a:r>
              <a:rPr lang="tr-TR" dirty="0"/>
              <a:t> </a:t>
            </a:r>
            <a:r>
              <a:rPr lang="tr-TR" dirty="0" smtClean="0"/>
              <a:t>sonra, </a:t>
            </a:r>
            <a:r>
              <a:rPr lang="tr-TR" dirty="0"/>
              <a:t>hemen </a:t>
            </a:r>
            <a:r>
              <a:rPr lang="tr-TR" dirty="0" err="1" smtClean="0"/>
              <a:t>metafaz</a:t>
            </a:r>
            <a:r>
              <a:rPr lang="tr-TR" dirty="0" smtClean="0"/>
              <a:t> II </a:t>
            </a:r>
            <a:r>
              <a:rPr lang="tr-TR" dirty="0"/>
              <a:t>evresi başlayabilir. </a:t>
            </a:r>
            <a:endParaRPr lang="tr-TR" dirty="0" smtClean="0"/>
          </a:p>
          <a:p>
            <a:r>
              <a:rPr lang="tr-TR" b="1" dirty="0" smtClean="0">
                <a:solidFill>
                  <a:srgbClr val="C0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Çekirdek </a:t>
            </a:r>
            <a:r>
              <a:rPr lang="tr-TR" b="1" dirty="0">
                <a:solidFill>
                  <a:srgbClr val="C0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zarı </a:t>
            </a:r>
            <a:r>
              <a:rPr lang="tr-TR" b="1" dirty="0" smtClean="0">
                <a:solidFill>
                  <a:srgbClr val="C0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parçalanır.</a:t>
            </a:r>
          </a:p>
          <a:p>
            <a:r>
              <a:rPr lang="tr-TR" b="1" dirty="0" err="1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Sentrozomlar</a:t>
            </a: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, zıt kutuplara hareket ederler.</a:t>
            </a:r>
          </a:p>
          <a:p>
            <a:r>
              <a:rPr lang="tr-TR" dirty="0" smtClean="0"/>
              <a:t>İğ </a:t>
            </a:r>
            <a:r>
              <a:rPr lang="tr-TR" dirty="0"/>
              <a:t>iplikleri, </a:t>
            </a:r>
            <a:r>
              <a:rPr lang="tr-TR" dirty="0" err="1" smtClean="0"/>
              <a:t>kromatitlerin</a:t>
            </a:r>
            <a:endParaRPr lang="tr-TR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</a:t>
            </a:r>
            <a:r>
              <a:rPr lang="tr-TR" dirty="0" err="1" smtClean="0"/>
              <a:t>kinetokorlarına</a:t>
            </a:r>
            <a:r>
              <a:rPr lang="tr-TR" dirty="0" smtClean="0"/>
              <a:t> </a:t>
            </a:r>
            <a:r>
              <a:rPr lang="tr-TR" dirty="0"/>
              <a:t>bağlanır.</a:t>
            </a:r>
          </a:p>
        </p:txBody>
      </p:sp>
      <p:pic>
        <p:nvPicPr>
          <p:cNvPr id="6" name="İçerik Yer Tutucusu 5" descr="Ekran Kırpma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844824"/>
            <a:ext cx="3930037" cy="3384376"/>
          </a:xfrm>
        </p:spPr>
      </p:pic>
    </p:spTree>
    <p:extLst>
      <p:ext uri="{BB962C8B-B14F-4D97-AF65-F5344CB8AC3E}">
        <p14:creationId xmlns:p14="http://schemas.microsoft.com/office/powerpoint/2010/main" val="299078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METAFAZ II</a:t>
            </a:r>
            <a:endParaRPr lang="tr-TR" b="1" dirty="0">
              <a:ln>
                <a:solidFill>
                  <a:srgbClr val="00206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Kromozomlar, hücrenin 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</a:rPr>
              <a:t>ekvator düzleminde 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düzgün bir şekilde 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</a:rPr>
              <a:t>yan yana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 dizilirler.</a:t>
            </a:r>
          </a:p>
          <a:p>
            <a:pPr>
              <a:buFont typeface="Wingdings" pitchFamily="2" charset="2"/>
              <a:buChar char="ü"/>
            </a:pPr>
            <a:endParaRPr lang="tr-TR" dirty="0" smtClean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pPr>
              <a:buFont typeface="Wingdings" pitchFamily="2" charset="2"/>
              <a:buChar char="ü"/>
            </a:pPr>
            <a:r>
              <a:rPr lang="tr-TR" dirty="0" err="1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Sentrozomlar</a:t>
            </a:r>
            <a:r>
              <a:rPr lang="tr-TR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, tamamen zıt kutuplardadır.</a:t>
            </a:r>
          </a:p>
          <a:p>
            <a:pPr>
              <a:buFont typeface="Wingdings" pitchFamily="2" charset="2"/>
              <a:buChar char="ü"/>
            </a:pPr>
            <a:endParaRPr lang="tr-TR" dirty="0" smtClean="0"/>
          </a:p>
          <a:p>
            <a:pPr>
              <a:buFont typeface="Wingdings" pitchFamily="2" charset="2"/>
              <a:buChar char="ü"/>
            </a:pPr>
            <a:r>
              <a:rPr lang="tr-TR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İğ ipliği oluşumu tamamlanmıştır.</a:t>
            </a:r>
            <a:endParaRPr lang="tr-TR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7" name="İçerik Yer Tutucusu 6" descr="Ekran Kırpma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16832"/>
            <a:ext cx="4250139" cy="3456384"/>
          </a:xfrm>
        </p:spPr>
      </p:pic>
    </p:spTree>
    <p:extLst>
      <p:ext uri="{BB962C8B-B14F-4D97-AF65-F5344CB8AC3E}">
        <p14:creationId xmlns:p14="http://schemas.microsoft.com/office/powerpoint/2010/main" val="49309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ANAFAZ II</a:t>
            </a:r>
            <a:endParaRPr lang="tr-TR" b="1" dirty="0">
              <a:ln>
                <a:solidFill>
                  <a:srgbClr val="00206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Blip>
                <a:blip r:embed="rId2"/>
              </a:buBlip>
            </a:pPr>
            <a:r>
              <a:rPr lang="tr-TR" dirty="0"/>
              <a:t>Kardeş </a:t>
            </a:r>
            <a:r>
              <a:rPr lang="tr-TR" dirty="0" err="1"/>
              <a:t>kromatitlerin</a:t>
            </a:r>
            <a:r>
              <a:rPr lang="tr-TR" dirty="0"/>
              <a:t> </a:t>
            </a:r>
            <a:r>
              <a:rPr lang="tr-TR" dirty="0" err="1"/>
              <a:t>sentromerleri</a:t>
            </a:r>
            <a:r>
              <a:rPr lang="tr-TR" dirty="0"/>
              <a:t> birbirinden </a:t>
            </a:r>
            <a:r>
              <a:rPr lang="tr-TR" dirty="0" smtClean="0"/>
              <a:t>ayrılır.</a:t>
            </a:r>
          </a:p>
          <a:p>
            <a:pPr>
              <a:buBlip>
                <a:blip r:embed="rId2"/>
              </a:buBlip>
            </a:pPr>
            <a:r>
              <a:rPr lang="tr-TR" dirty="0" smtClean="0"/>
              <a:t>İğ iplikleri kısalmaya başlar.</a:t>
            </a:r>
            <a:endParaRPr lang="tr-TR" dirty="0"/>
          </a:p>
          <a:p>
            <a:pPr>
              <a:buBlip>
                <a:blip r:embed="rId2"/>
              </a:buBlip>
            </a:pPr>
            <a:r>
              <a:rPr lang="tr-TR" b="1" u="sng" dirty="0" err="1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</a:rPr>
              <a:t>Kromatitler</a:t>
            </a:r>
            <a:r>
              <a:rPr lang="tr-TR" b="1" u="sng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</a:rPr>
              <a:t>,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tr-TR" b="1" dirty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</a:rPr>
              <a:t>hücrenin zıt kutuplarına</a:t>
            </a:r>
            <a:r>
              <a:rPr lang="tr-TR" b="1" dirty="0">
                <a:ln>
                  <a:solidFill>
                    <a:srgbClr val="7030A0"/>
                  </a:solidFill>
                </a:ln>
              </a:rPr>
              <a:t> doğru 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</a:rPr>
              <a:t>hareket ederler.</a:t>
            </a:r>
            <a:endParaRPr lang="tr-TR" b="1" dirty="0">
              <a:ln>
                <a:solidFill>
                  <a:srgbClr val="7030A0"/>
                </a:solidFill>
              </a:ln>
            </a:endParaRPr>
          </a:p>
        </p:txBody>
      </p:sp>
      <p:pic>
        <p:nvPicPr>
          <p:cNvPr id="7" name="Resim 6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16832"/>
            <a:ext cx="4393982" cy="3241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13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TELOFAZ II</a:t>
            </a:r>
            <a:endParaRPr lang="tr-TR" b="1" dirty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tr-TR" dirty="0" smtClean="0"/>
              <a:t>İğ iplikleri tamamen kaybolur.</a:t>
            </a:r>
          </a:p>
          <a:p>
            <a:pPr>
              <a:buFont typeface="Wingdings" pitchFamily="2" charset="2"/>
              <a:buChar char="§"/>
            </a:pPr>
            <a:r>
              <a:rPr lang="tr-TR" b="1" dirty="0" smtClean="0">
                <a:ln>
                  <a:solidFill>
                    <a:srgbClr val="92D050"/>
                  </a:solidFill>
                </a:ln>
              </a:rPr>
              <a:t>Çekirdek zarı </a:t>
            </a:r>
            <a:r>
              <a:rPr lang="tr-TR" dirty="0" smtClean="0">
                <a:ln>
                  <a:solidFill>
                    <a:srgbClr val="92D050"/>
                  </a:solidFill>
                </a:ln>
              </a:rPr>
              <a:t>ve </a:t>
            </a:r>
            <a:r>
              <a:rPr lang="tr-TR" b="1" dirty="0" smtClean="0">
                <a:ln>
                  <a:solidFill>
                    <a:srgbClr val="92D050"/>
                  </a:solidFill>
                </a:ln>
              </a:rPr>
              <a:t>çekirdekçik</a:t>
            </a:r>
            <a:r>
              <a:rPr lang="tr-TR" dirty="0" smtClean="0">
                <a:ln>
                  <a:solidFill>
                    <a:srgbClr val="92D050"/>
                  </a:solidFill>
                </a:ln>
              </a:rPr>
              <a:t> </a:t>
            </a:r>
            <a:r>
              <a:rPr lang="tr-TR" dirty="0" smtClean="0"/>
              <a:t>yeniden oluşmaya başlar.</a:t>
            </a:r>
          </a:p>
          <a:p>
            <a:pPr>
              <a:buFont typeface="Wingdings" pitchFamily="2" charset="2"/>
              <a:buChar char="§"/>
            </a:pPr>
            <a:r>
              <a:rPr lang="tr-TR" dirty="0" err="1" smtClean="0"/>
              <a:t>Kromatitler</a:t>
            </a:r>
            <a:r>
              <a:rPr lang="tr-TR" dirty="0" smtClean="0"/>
              <a:t>, kutuplara vardıklarında artık kromozom olarak adlandırılırlar.</a:t>
            </a:r>
            <a:endParaRPr lang="tr-TR" dirty="0"/>
          </a:p>
        </p:txBody>
      </p:sp>
      <p:pic>
        <p:nvPicPr>
          <p:cNvPr id="5" name="İçerik Yer Tutucusu 4" descr="Ekran Kırpma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494564"/>
            <a:ext cx="3391968" cy="4369078"/>
          </a:xfrm>
        </p:spPr>
      </p:pic>
    </p:spTree>
    <p:extLst>
      <p:ext uri="{BB962C8B-B14F-4D97-AF65-F5344CB8AC3E}">
        <p14:creationId xmlns:p14="http://schemas.microsoft.com/office/powerpoint/2010/main" val="537790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smtClean="0"/>
              <a:t>!!! SİTOKİNEZ !!!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tr-TR" dirty="0" err="1" smtClean="0"/>
              <a:t>Telofaz</a:t>
            </a:r>
            <a:r>
              <a:rPr lang="tr-TR" dirty="0" smtClean="0"/>
              <a:t> II ile birlikte, </a:t>
            </a:r>
            <a:r>
              <a:rPr lang="tr-TR" b="1" dirty="0" err="1" smtClean="0">
                <a:ln>
                  <a:solidFill>
                    <a:srgbClr val="C00000"/>
                  </a:solidFill>
                </a:ln>
              </a:rPr>
              <a:t>sitokinezde</a:t>
            </a:r>
            <a:r>
              <a:rPr lang="tr-TR" dirty="0" smtClean="0"/>
              <a:t> başlar.</a:t>
            </a:r>
          </a:p>
          <a:p>
            <a:pPr marL="0" indent="0">
              <a:buNone/>
            </a:pPr>
            <a:endParaRPr lang="tr-TR" dirty="0" smtClean="0"/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Sonuçta, her hücre ikiye bölünür ve toplamda </a:t>
            </a:r>
            <a:r>
              <a:rPr lang="tr-TR" b="1" dirty="0" smtClean="0">
                <a:ln>
                  <a:solidFill>
                    <a:srgbClr val="00B050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n kromozomlu 4 tane hücre </a:t>
            </a:r>
            <a:r>
              <a:rPr lang="tr-TR" dirty="0" smtClean="0"/>
              <a:t>oluşur.</a:t>
            </a:r>
          </a:p>
          <a:p>
            <a:pPr>
              <a:buFont typeface="Wingdings" pitchFamily="2" charset="2"/>
              <a:buChar char="ü"/>
            </a:pPr>
            <a:endParaRPr lang="tr-TR" dirty="0" smtClean="0"/>
          </a:p>
          <a:p>
            <a:pPr>
              <a:buFont typeface="Wingdings" pitchFamily="2" charset="2"/>
              <a:buChar char="ü"/>
            </a:pPr>
            <a:r>
              <a:rPr lang="tr-TR" dirty="0" err="1" smtClean="0"/>
              <a:t>Mayoz</a:t>
            </a:r>
            <a:r>
              <a:rPr lang="tr-TR" dirty="0" smtClean="0"/>
              <a:t> II sonunda </a:t>
            </a:r>
            <a:r>
              <a:rPr lang="tr-TR" dirty="0"/>
              <a:t>oluşan bu </a:t>
            </a:r>
            <a:r>
              <a:rPr lang="tr-TR" dirty="0" smtClean="0"/>
              <a:t>hücreler, </a:t>
            </a:r>
            <a:r>
              <a:rPr lang="tr-TR" b="1" dirty="0">
                <a:ln>
                  <a:solidFill>
                    <a:schemeClr val="accent2"/>
                  </a:solidFill>
                </a:ln>
              </a:rPr>
              <a:t>gamet </a:t>
            </a:r>
            <a:r>
              <a:rPr lang="tr-TR" dirty="0">
                <a:ln>
                  <a:solidFill>
                    <a:schemeClr val="accent2"/>
                  </a:solidFill>
                </a:ln>
              </a:rPr>
              <a:t>ise </a:t>
            </a:r>
            <a:r>
              <a:rPr lang="tr-TR" b="1" dirty="0" smtClean="0">
                <a:ln>
                  <a:solidFill>
                    <a:schemeClr val="accent2"/>
                  </a:solidFill>
                </a:ln>
              </a:rPr>
              <a:t>(sperm, yumurta ve polen) </a:t>
            </a:r>
            <a:r>
              <a:rPr lang="tr-TR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C00000"/>
                </a:solidFill>
              </a:rPr>
              <a:t>bölünme yetenekleri yoktur</a:t>
            </a:r>
            <a:r>
              <a:rPr lang="tr-TR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C00000"/>
                </a:solidFill>
              </a:rPr>
              <a:t>, </a:t>
            </a:r>
            <a:r>
              <a:rPr lang="tr-TR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spor</a:t>
            </a:r>
            <a:r>
              <a:rPr lang="tr-TR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ise </a:t>
            </a:r>
            <a:r>
              <a:rPr lang="tr-TR" b="1" dirty="0">
                <a:solidFill>
                  <a:srgbClr val="C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bölünerek bir bireyi </a:t>
            </a:r>
            <a:r>
              <a:rPr lang="tr-TR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oluşturabilir.</a:t>
            </a:r>
          </a:p>
        </p:txBody>
      </p:sp>
    </p:spTree>
    <p:extLst>
      <p:ext uri="{BB962C8B-B14F-4D97-AF65-F5344CB8AC3E}">
        <p14:creationId xmlns:p14="http://schemas.microsoft.com/office/powerpoint/2010/main" val="317481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7658"/>
            <a:ext cx="8424935" cy="6145678"/>
          </a:xfrm>
        </p:spPr>
      </p:pic>
    </p:spTree>
    <p:extLst>
      <p:ext uri="{BB962C8B-B14F-4D97-AF65-F5344CB8AC3E}">
        <p14:creationId xmlns:p14="http://schemas.microsoft.com/office/powerpoint/2010/main" val="33304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C00000"/>
                </a:solidFill>
              </a:rPr>
              <a:t>MAYOZ BÖLÜNMENİN ÖNEMİ</a:t>
            </a:r>
            <a:endParaRPr lang="tr-TR" b="1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tr-TR" dirty="0" err="1" smtClean="0"/>
              <a:t>Mayoz</a:t>
            </a:r>
            <a:r>
              <a:rPr lang="tr-TR" dirty="0" smtClean="0"/>
              <a:t> bölünme ile bireyler arasında, </a:t>
            </a:r>
            <a:r>
              <a:rPr lang="tr-TR" b="1" dirty="0" smtClean="0">
                <a:solidFill>
                  <a:srgbClr val="C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genetik çeşitlilik sağlanır.</a:t>
            </a:r>
          </a:p>
          <a:p>
            <a:r>
              <a:rPr lang="tr-TR" b="1" dirty="0" smtClean="0">
                <a:solidFill>
                  <a:srgbClr val="C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Kromozom sayısının nesilden </a:t>
            </a:r>
            <a:r>
              <a:rPr lang="tr-TR" b="1" dirty="0" err="1" smtClean="0">
                <a:solidFill>
                  <a:srgbClr val="C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nesile</a:t>
            </a:r>
            <a:r>
              <a:rPr lang="tr-TR" b="1" dirty="0" smtClean="0">
                <a:solidFill>
                  <a:srgbClr val="C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korunması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dirty="0" smtClean="0"/>
              <a:t>gerçekleştirilmiş olur.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sz="2800" b="1" dirty="0" smtClean="0">
                <a:ln>
                  <a:solidFill>
                    <a:srgbClr val="00B050"/>
                  </a:solidFill>
                </a:ln>
                <a:solidFill>
                  <a:srgbClr val="7030A0"/>
                </a:solidFill>
              </a:rPr>
              <a:t> 	</a:t>
            </a:r>
            <a:r>
              <a:rPr lang="tr-TR" sz="2800" b="1" u="sng" dirty="0" smtClean="0">
                <a:ln>
                  <a:solidFill>
                    <a:srgbClr val="00B050"/>
                  </a:solidFill>
                </a:ln>
                <a:solidFill>
                  <a:srgbClr val="7030A0"/>
                </a:solidFill>
              </a:rPr>
              <a:t>Canlılarda görülen genetik </a:t>
            </a:r>
            <a:r>
              <a:rPr lang="tr-TR" sz="2800" b="1" u="sng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çeşitliliğin nedenleri</a:t>
            </a:r>
            <a:r>
              <a:rPr lang="tr-TR" b="1" u="sng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: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tr-TR" b="1" dirty="0" err="1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K</a:t>
            </a: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rossing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tr-TR" b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over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(parça değişimi) </a:t>
            </a:r>
          </a:p>
          <a:p>
            <a:pPr>
              <a:buFont typeface="Wingdings" pitchFamily="2" charset="2"/>
              <a:buChar char="Ø"/>
            </a:pPr>
            <a:r>
              <a:rPr lang="tr-TR" dirty="0">
                <a:ln>
                  <a:solidFill>
                    <a:srgbClr val="92D050"/>
                  </a:solidFill>
                </a:ln>
              </a:rPr>
              <a:t> </a:t>
            </a:r>
            <a:r>
              <a:rPr lang="tr-TR" b="1" dirty="0" err="1">
                <a:ln>
                  <a:solidFill>
                    <a:srgbClr val="92D050"/>
                  </a:solidFill>
                </a:ln>
              </a:rPr>
              <a:t>M</a:t>
            </a:r>
            <a:r>
              <a:rPr lang="tr-TR" b="1" dirty="0" err="1" smtClean="0">
                <a:ln>
                  <a:solidFill>
                    <a:srgbClr val="92D050"/>
                  </a:solidFill>
                </a:ln>
              </a:rPr>
              <a:t>ayoz</a:t>
            </a:r>
            <a:r>
              <a:rPr lang="tr-TR" b="1" dirty="0" smtClean="0">
                <a:ln>
                  <a:solidFill>
                    <a:srgbClr val="92D050"/>
                  </a:solidFill>
                </a:ln>
              </a:rPr>
              <a:t> I, </a:t>
            </a:r>
            <a:r>
              <a:rPr lang="tr-TR" b="1" dirty="0" err="1" smtClean="0">
                <a:ln>
                  <a:solidFill>
                    <a:srgbClr val="92D050"/>
                  </a:solidFill>
                </a:ln>
              </a:rPr>
              <a:t>metafaz</a:t>
            </a:r>
            <a:r>
              <a:rPr lang="tr-TR" b="1" dirty="0" smtClean="0">
                <a:ln>
                  <a:solidFill>
                    <a:srgbClr val="92D050"/>
                  </a:solidFill>
                </a:ln>
              </a:rPr>
              <a:t> I evresinde homolog kromozomların ekvator düzleminde </a:t>
            </a:r>
            <a:r>
              <a:rPr lang="tr-TR" b="1" dirty="0" smtClean="0">
                <a:ln>
                  <a:solidFill>
                    <a:srgbClr val="92D050"/>
                  </a:solidFill>
                </a:ln>
                <a:solidFill>
                  <a:srgbClr val="C00000"/>
                </a:solidFill>
              </a:rPr>
              <a:t>rastgele dizilmesidir.</a:t>
            </a: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ln>
                  <a:solidFill>
                    <a:schemeClr val="tx1"/>
                  </a:solidFill>
                </a:ln>
              </a:rPr>
              <a:t>Eşeyli üreme sırasında gametlerin rastgele eşleşmelerin olmasıdır.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9427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69066"/>
            <a:ext cx="5688632" cy="6400294"/>
          </a:xfrm>
        </p:spPr>
      </p:pic>
    </p:spTree>
    <p:extLst>
      <p:ext uri="{BB962C8B-B14F-4D97-AF65-F5344CB8AC3E}">
        <p14:creationId xmlns:p14="http://schemas.microsoft.com/office/powerpoint/2010/main" val="64836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62" y="980728"/>
            <a:ext cx="7878275" cy="4344745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90703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45" y="260648"/>
            <a:ext cx="8224611" cy="5865515"/>
          </a:xfrm>
        </p:spPr>
      </p:pic>
    </p:spTree>
    <p:extLst>
      <p:ext uri="{BB962C8B-B14F-4D97-AF65-F5344CB8AC3E}">
        <p14:creationId xmlns:p14="http://schemas.microsoft.com/office/powerpoint/2010/main" val="292528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90665"/>
            <a:ext cx="7992887" cy="4182520"/>
          </a:xfrm>
          <a:ln w="381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288229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İçerik Yer Tutucusu 5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8064896" cy="6064984"/>
          </a:xfrm>
          <a:ln>
            <a:solidFill>
              <a:srgbClr val="FFC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14540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6144"/>
            <a:ext cx="8280919" cy="6259200"/>
          </a:xfrm>
          <a:ln w="7620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00139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cap="all" dirty="0" err="1" smtClean="0">
                <a:ln w="90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Hermafrodit</a:t>
            </a:r>
            <a:r>
              <a:rPr lang="tr-TR" b="1" cap="all" dirty="0" smtClean="0">
                <a:ln w="90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ne demektir?</a:t>
            </a:r>
            <a:endParaRPr lang="tr-TR" b="1" cap="all" dirty="0">
              <a:ln w="9000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Eşeyli üreyen canlıların genelde,  </a:t>
            </a:r>
            <a:r>
              <a:rPr lang="tr-TR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erkek ve dişi bireyleri </a:t>
            </a:r>
            <a:r>
              <a:rPr lang="tr-TR" dirty="0" smtClean="0"/>
              <a:t>bulunur.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Bazı canlıların bireylerinde, </a:t>
            </a:r>
            <a:r>
              <a:rPr lang="tr-TR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</a:rPr>
              <a:t>cinsiyet ayırımı yoktur.</a:t>
            </a: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ln>
                  <a:solidFill>
                    <a:schemeClr val="accent2"/>
                  </a:solidFill>
                </a:ln>
              </a:rPr>
              <a:t>Erkek ve dişi üreme organı, </a:t>
            </a:r>
            <a:r>
              <a:rPr lang="tr-TR" b="1" dirty="0" smtClean="0">
                <a:ln>
                  <a:solidFill>
                    <a:schemeClr val="accent4"/>
                  </a:solidFill>
                </a:ln>
              </a:rPr>
              <a:t>aynı canlıda </a:t>
            </a:r>
            <a:r>
              <a:rPr lang="tr-TR" b="1" u="sng" dirty="0" smtClean="0">
                <a:ln>
                  <a:solidFill>
                    <a:schemeClr val="accent4"/>
                  </a:solidFill>
                </a:ln>
              </a:rPr>
              <a:t>birlikte</a:t>
            </a:r>
            <a:r>
              <a:rPr lang="tr-TR" b="1" dirty="0" smtClean="0">
                <a:ln>
                  <a:solidFill>
                    <a:schemeClr val="accent4"/>
                  </a:solidFill>
                </a:ln>
              </a:rPr>
              <a:t> bulunur.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Böyle canlılara, </a:t>
            </a:r>
            <a:r>
              <a:rPr lang="tr-TR" b="1" dirty="0" smtClean="0">
                <a:ln>
                  <a:solidFill>
                    <a:srgbClr val="C00000"/>
                  </a:solidFill>
                </a:ln>
              </a:rPr>
              <a:t>HERMAFRODİT (ÇİFT CİNSİYETLİ, ERSELİK) CANLILAR</a:t>
            </a:r>
            <a:r>
              <a:rPr lang="tr-TR" dirty="0" smtClean="0"/>
              <a:t> denir.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Bu olaya da </a:t>
            </a:r>
            <a:r>
              <a:rPr lang="tr-TR" b="1" dirty="0" err="1" smtClean="0">
                <a:ln>
                  <a:solidFill>
                    <a:srgbClr val="00B050"/>
                  </a:solidFill>
                </a:ln>
              </a:rPr>
              <a:t>Hermafroditlik</a:t>
            </a:r>
            <a:r>
              <a:rPr lang="tr-TR" b="1" dirty="0" smtClean="0">
                <a:ln>
                  <a:solidFill>
                    <a:srgbClr val="00B050"/>
                  </a:solidFill>
                </a:ln>
              </a:rPr>
              <a:t> (= erseliklik)</a:t>
            </a:r>
            <a:r>
              <a:rPr lang="tr-TR" dirty="0" smtClean="0"/>
              <a:t> adı verilir.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0998414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 descr="Ekran Kırpma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4824"/>
            <a:ext cx="4038600" cy="3816424"/>
          </a:xfrm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6" name="İçerik Yer Tutucusu 5" descr="Ekran Kırpma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844824"/>
            <a:ext cx="3861379" cy="3764499"/>
          </a:xfr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72877789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tr-TR" b="1" dirty="0" err="1" smtClean="0">
                <a:ln>
                  <a:solidFill>
                    <a:srgbClr val="FF0000"/>
                  </a:solidFill>
                </a:ln>
              </a:rPr>
              <a:t>Hermafroditlik</a:t>
            </a:r>
            <a:r>
              <a:rPr lang="tr-TR" b="1" dirty="0" smtClean="0">
                <a:ln>
                  <a:solidFill>
                    <a:srgbClr val="FF0000"/>
                  </a:solidFill>
                </a:ln>
              </a:rPr>
              <a:t>; </a:t>
            </a:r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</a:rPr>
              <a:t>- Bitkilerin çoğu,</a:t>
            </a:r>
          </a:p>
          <a:p>
            <a:pPr marL="0" indent="0">
              <a:buNone/>
            </a:pPr>
            <a:r>
              <a:rPr lang="tr-TR" b="1" dirty="0">
                <a:ln>
                  <a:solidFill>
                    <a:schemeClr val="accent4">
                      <a:lumMod val="75000"/>
                    </a:schemeClr>
                  </a:solidFill>
                </a:ln>
              </a:rPr>
              <a:t>	</a:t>
            </a:r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</a:rPr>
              <a:t>- Hidra</a:t>
            </a:r>
            <a:r>
              <a:rPr lang="tr-TR" b="1" dirty="0">
                <a:ln>
                  <a:solidFill>
                    <a:schemeClr val="accent4">
                      <a:lumMod val="75000"/>
                    </a:schemeClr>
                  </a:solidFill>
                </a:ln>
              </a:rPr>
              <a:t>, </a:t>
            </a:r>
            <a:endParaRPr lang="tr-TR" b="1" dirty="0" smtClean="0">
              <a:ln>
                <a:solidFill>
                  <a:schemeClr val="accent4">
                    <a:lumMod val="75000"/>
                  </a:schemeClr>
                </a:solidFill>
              </a:ln>
            </a:endParaRPr>
          </a:p>
          <a:p>
            <a:pPr marL="0" indent="0">
              <a:buNone/>
            </a:pPr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</a:rPr>
              <a:t>	- </a:t>
            </a:r>
            <a:r>
              <a:rPr lang="tr-TR" b="1" dirty="0" err="1" smtClean="0">
                <a:ln>
                  <a:solidFill>
                    <a:schemeClr val="accent4">
                      <a:lumMod val="75000"/>
                    </a:schemeClr>
                  </a:solidFill>
                </a:ln>
              </a:rPr>
              <a:t>Planarya</a:t>
            </a:r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</a:rPr>
              <a:t>, (yassı solucan)</a:t>
            </a:r>
          </a:p>
          <a:p>
            <a:pPr marL="0" indent="0">
              <a:buNone/>
            </a:pPr>
            <a:r>
              <a:rPr lang="tr-TR" b="1" dirty="0">
                <a:ln>
                  <a:solidFill>
                    <a:schemeClr val="accent4">
                      <a:lumMod val="75000"/>
                    </a:schemeClr>
                  </a:solidFill>
                </a:ln>
              </a:rPr>
              <a:t>	</a:t>
            </a:r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</a:rPr>
              <a:t>- Tenya, (</a:t>
            </a:r>
            <a:r>
              <a:rPr lang="tr-TR" b="1" dirty="0" err="1" smtClean="0">
                <a:ln>
                  <a:solidFill>
                    <a:schemeClr val="accent4">
                      <a:lumMod val="75000"/>
                    </a:schemeClr>
                  </a:solidFill>
                </a:ln>
              </a:rPr>
              <a:t>endoparazit</a:t>
            </a:r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</a:rPr>
              <a:t>)</a:t>
            </a:r>
          </a:p>
          <a:p>
            <a:pPr marL="0" indent="0">
              <a:buNone/>
            </a:pPr>
            <a:r>
              <a:rPr lang="tr-TR" b="1" dirty="0">
                <a:ln>
                  <a:solidFill>
                    <a:schemeClr val="accent4">
                      <a:lumMod val="75000"/>
                    </a:schemeClr>
                  </a:solidFill>
                </a:ln>
              </a:rPr>
              <a:t>	</a:t>
            </a:r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</a:rPr>
              <a:t>- Toprak solucanı (halkalı solucan)</a:t>
            </a:r>
            <a:endParaRPr lang="tr-TR" b="1" dirty="0">
              <a:ln>
                <a:solidFill>
                  <a:schemeClr val="accent4">
                    <a:lumMod val="75000"/>
                  </a:schemeClr>
                </a:solidFill>
              </a:ln>
            </a:endParaRPr>
          </a:p>
          <a:p>
            <a:pPr marL="0" indent="0">
              <a:buNone/>
            </a:pPr>
            <a:r>
              <a:rPr lang="tr-TR" dirty="0" smtClean="0"/>
              <a:t> </a:t>
            </a:r>
            <a:r>
              <a:rPr lang="tr-TR" dirty="0"/>
              <a:t>gibi bazı ilkel </a:t>
            </a:r>
            <a:r>
              <a:rPr lang="tr-TR" dirty="0" smtClean="0"/>
              <a:t>hayvanlar görülür.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224834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Çiçekli bitkiler, </a:t>
            </a:r>
            <a:r>
              <a:rPr lang="tr-TR" sz="2800" dirty="0" smtClean="0"/>
              <a:t>eşeyli üreme yaparlar.</a:t>
            </a:r>
            <a:br>
              <a:rPr lang="tr-TR" sz="2800" dirty="0" smtClean="0"/>
            </a:br>
            <a:r>
              <a:rPr lang="tr-TR" sz="2800" dirty="0" smtClean="0"/>
              <a:t>Bitkilerin üreme organı, </a:t>
            </a:r>
            <a:r>
              <a:rPr lang="tr-TR" sz="28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çiçeklerdir.</a:t>
            </a:r>
            <a:endParaRPr lang="tr-TR" sz="28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" name="İçerik Yer Tutucusu 4" descr="Ekran Kırpma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8800"/>
            <a:ext cx="4038600" cy="4392488"/>
          </a:xfrm>
          <a:ln w="76200">
            <a:solidFill>
              <a:srgbClr val="00B05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Blip>
                <a:blip r:embed="rId3"/>
              </a:buBlip>
            </a:pPr>
            <a:r>
              <a:rPr lang="tr-TR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</a:rPr>
              <a:t>Çiçek yapısına baktığımızda </a:t>
            </a:r>
            <a:r>
              <a:rPr lang="tr-TR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</a:rPr>
              <a:t>dıştan içe doğru;</a:t>
            </a:r>
          </a:p>
          <a:p>
            <a:pPr>
              <a:buFontTx/>
              <a:buChar char="-"/>
            </a:pPr>
            <a:r>
              <a:rPr lang="tr-TR" b="1" dirty="0" smtClean="0">
                <a:ln>
                  <a:solidFill>
                    <a:srgbClr val="00B050"/>
                  </a:solidFill>
                </a:ln>
              </a:rPr>
              <a:t>Çanak yapraklar,</a:t>
            </a:r>
          </a:p>
          <a:p>
            <a:pPr>
              <a:buFontTx/>
              <a:buChar char="-"/>
            </a:pPr>
            <a:r>
              <a:rPr lang="tr-TR" b="1" dirty="0" smtClean="0">
                <a:ln>
                  <a:solidFill>
                    <a:srgbClr val="FFC000"/>
                  </a:solidFill>
                </a:ln>
              </a:rPr>
              <a:t>Taç yapraklar,</a:t>
            </a:r>
          </a:p>
          <a:p>
            <a:pPr>
              <a:buFontTx/>
              <a:buChar char="-"/>
            </a:pPr>
            <a:r>
              <a:rPr lang="tr-TR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Erkek ve dişi organlar </a:t>
            </a:r>
            <a:r>
              <a:rPr lang="tr-TR" dirty="0" smtClean="0"/>
              <a:t>ya da bunlardan sadece biri bulunur.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5969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800" dirty="0" smtClean="0"/>
              <a:t>Çiçekli bitkilerde </a:t>
            </a:r>
            <a:r>
              <a:rPr lang="tr-TR" sz="2800" b="1" dirty="0" smtClean="0">
                <a:ln>
                  <a:solidFill>
                    <a:srgbClr val="92D050"/>
                  </a:solidFill>
                </a:ln>
              </a:rPr>
              <a:t>erkek ve dişi </a:t>
            </a:r>
            <a:r>
              <a:rPr lang="tr-TR" sz="2800" b="1" dirty="0" smtClean="0">
                <a:ln>
                  <a:solidFill>
                    <a:srgbClr val="92D050"/>
                  </a:solidFill>
                </a:ln>
                <a:effectLst/>
              </a:rPr>
              <a:t>organlar, </a:t>
            </a:r>
            <a:r>
              <a:rPr lang="tr-TR" sz="2800" b="1" dirty="0" smtClean="0">
                <a:ln>
                  <a:solidFill>
                    <a:srgbClr val="92D050"/>
                  </a:solidFill>
                </a:ln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sz="2800" b="1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aynı çiçek üzerinde bulunuyorsa</a:t>
            </a:r>
            <a:r>
              <a:rPr lang="tr-TR" sz="2800" dirty="0" smtClean="0"/>
              <a:t> böyle çiçeklere </a:t>
            </a:r>
            <a:r>
              <a:rPr lang="tr-TR" sz="2800" b="1" dirty="0" smtClean="0">
                <a:ln>
                  <a:solidFill>
                    <a:srgbClr val="C00000"/>
                  </a:solidFill>
                </a:ln>
              </a:rPr>
              <a:t>TAM ÇİÇEK </a:t>
            </a:r>
            <a:r>
              <a:rPr lang="tr-TR" sz="2800" dirty="0" smtClean="0"/>
              <a:t>adı verilir. Böyle çiçeklerin çok az türü kendi kendini döller.</a:t>
            </a:r>
            <a:endParaRPr lang="tr-TR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endParaRPr lang="tr-TR" b="1" dirty="0" smtClean="0">
              <a:ln>
                <a:solidFill>
                  <a:srgbClr val="92D050"/>
                </a:solidFill>
              </a:ln>
            </a:endParaRPr>
          </a:p>
          <a:p>
            <a:pPr>
              <a:buBlip>
                <a:blip r:embed="rId2"/>
              </a:buBlip>
            </a:pPr>
            <a:endParaRPr lang="tr-TR" b="1" dirty="0">
              <a:ln>
                <a:solidFill>
                  <a:srgbClr val="92D050"/>
                </a:solidFill>
              </a:ln>
            </a:endParaRPr>
          </a:p>
          <a:p>
            <a:pPr marL="0" indent="0">
              <a:buNone/>
            </a:pPr>
            <a:endParaRPr lang="tr-TR" b="1" dirty="0" smtClean="0">
              <a:ln>
                <a:solidFill>
                  <a:srgbClr val="92D050"/>
                </a:solidFill>
              </a:ln>
            </a:endParaRPr>
          </a:p>
          <a:p>
            <a:pPr>
              <a:buBlip>
                <a:blip r:embed="rId2"/>
              </a:buBlip>
            </a:pPr>
            <a:endParaRPr lang="tr-TR" b="1" dirty="0">
              <a:ln>
                <a:solidFill>
                  <a:srgbClr val="92D050"/>
                </a:solidFill>
              </a:ln>
            </a:endParaRPr>
          </a:p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rgbClr val="92D050"/>
                  </a:solidFill>
                </a:ln>
              </a:rPr>
              <a:t>Erkek ve dişi organlar 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farklı çiçeklerde bulunuyorsa </a:t>
            </a:r>
            <a:r>
              <a:rPr lang="tr-TR" dirty="0" smtClean="0"/>
              <a:t>böyle çiçeklere de </a:t>
            </a:r>
            <a:r>
              <a:rPr lang="tr-TR" b="1" dirty="0" smtClean="0">
                <a:ln>
                  <a:solidFill>
                    <a:srgbClr val="FF0000"/>
                  </a:solidFill>
                </a:ln>
              </a:rPr>
              <a:t>eksik çiçek </a:t>
            </a:r>
            <a:r>
              <a:rPr lang="tr-TR" dirty="0" smtClean="0"/>
              <a:t>adı verilir.</a:t>
            </a:r>
            <a:endParaRPr lang="tr-TR" dirty="0"/>
          </a:p>
        </p:txBody>
      </p:sp>
      <p:pic>
        <p:nvPicPr>
          <p:cNvPr id="6" name="İçerik Yer Tutucusu 5" descr="Ekran Kırpma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645024"/>
            <a:ext cx="4182616" cy="2636817"/>
          </a:xfrm>
        </p:spPr>
      </p:pic>
      <p:pic>
        <p:nvPicPr>
          <p:cNvPr id="7" name="Resim 6" descr="Ekran Kırpm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484784"/>
            <a:ext cx="3506252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61632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352928" cy="6120680"/>
          </a:xfrm>
          <a:ln>
            <a:solidFill>
              <a:srgbClr val="00B05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56075165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509120"/>
            <a:ext cx="8568952" cy="1320348"/>
          </a:xfrm>
        </p:spPr>
      </p:pic>
      <p:pic>
        <p:nvPicPr>
          <p:cNvPr id="7" name="Resim 6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556792"/>
            <a:ext cx="4178854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815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tr-TR" b="1" dirty="0" err="1" smtClean="0">
                <a:ln>
                  <a:solidFill>
                    <a:srgbClr val="C00000"/>
                  </a:solidFill>
                </a:ln>
              </a:rPr>
              <a:t>Konjugasyon</a:t>
            </a:r>
            <a:r>
              <a:rPr lang="tr-TR" b="1" dirty="0" smtClean="0">
                <a:ln>
                  <a:solidFill>
                    <a:srgbClr val="C00000"/>
                  </a:solidFill>
                </a:ln>
              </a:rPr>
              <a:t> (=kavuşma) </a:t>
            </a:r>
            <a:br>
              <a:rPr lang="tr-TR" b="1" dirty="0" smtClean="0">
                <a:ln>
                  <a:solidFill>
                    <a:srgbClr val="C00000"/>
                  </a:solidFill>
                </a:ln>
              </a:rPr>
            </a:br>
            <a:r>
              <a:rPr lang="tr-TR" dirty="0" smtClean="0"/>
              <a:t>ne demektir?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ln w="76200"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rgbClr val="FFC000"/>
                  </a:solidFill>
                </a:ln>
              </a:rPr>
              <a:t>Kalıtsal yapısı birbirinden farklı olan </a:t>
            </a:r>
            <a:r>
              <a:rPr lang="tr-TR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</a:rPr>
              <a:t>aynı türe ait iki hücrenin</a:t>
            </a:r>
            <a:r>
              <a:rPr lang="tr-TR" dirty="0" smtClean="0"/>
              <a:t> aralarında </a:t>
            </a:r>
            <a:r>
              <a:rPr lang="tr-TR" dirty="0" err="1" smtClean="0"/>
              <a:t>sitoplazmik</a:t>
            </a:r>
            <a:r>
              <a:rPr lang="tr-TR" dirty="0" smtClean="0"/>
              <a:t> köprü oluşturarak </a:t>
            </a:r>
            <a:r>
              <a:rPr lang="tr-TR" b="1" dirty="0" smtClean="0">
                <a:ln>
                  <a:solidFill>
                    <a:srgbClr val="C00000"/>
                  </a:solidFill>
                </a:ln>
              </a:rPr>
              <a:t>DNA aktarımı yapmasına </a:t>
            </a:r>
            <a:r>
              <a:rPr lang="tr-TR" dirty="0" smtClean="0"/>
              <a:t>denir.</a:t>
            </a:r>
          </a:p>
          <a:p>
            <a:pPr>
              <a:buBlip>
                <a:blip r:embed="rId2"/>
              </a:buBlip>
            </a:pPr>
            <a:r>
              <a:rPr lang="tr-TR" dirty="0" smtClean="0"/>
              <a:t>Bu olay sayesinde, aynı türün bireyleri arasında 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genetik</a:t>
            </a:r>
            <a:r>
              <a:rPr lang="tr-TR" b="1" dirty="0">
                <a:ln>
                  <a:solidFill>
                    <a:srgbClr val="002060"/>
                  </a:solidFill>
                </a:ln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çeşitlilik sağlanır.</a:t>
            </a:r>
          </a:p>
          <a:p>
            <a:pPr>
              <a:buBlip>
                <a:blip r:embed="rId2"/>
              </a:buBlip>
            </a:pPr>
            <a:r>
              <a:rPr lang="tr-TR" dirty="0" err="1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Konjugasyon</a:t>
            </a:r>
            <a:r>
              <a:rPr lang="tr-TR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;</a:t>
            </a:r>
          </a:p>
          <a:p>
            <a:pPr marL="0" indent="0">
              <a:buNone/>
            </a:pPr>
            <a:r>
              <a:rPr lang="tr-TR" dirty="0" smtClean="0"/>
              <a:t>	</a:t>
            </a:r>
            <a:r>
              <a:rPr lang="tr-TR" b="1" dirty="0" smtClean="0">
                <a:ln>
                  <a:solidFill>
                    <a:schemeClr val="bg1">
                      <a:lumMod val="65000"/>
                    </a:schemeClr>
                  </a:solidFill>
                </a:ln>
              </a:rPr>
              <a:t>- </a:t>
            </a:r>
            <a:r>
              <a:rPr lang="tr-TR" b="1" dirty="0" err="1" smtClean="0">
                <a:ln>
                  <a:solidFill>
                    <a:schemeClr val="bg1">
                      <a:lumMod val="65000"/>
                    </a:schemeClr>
                  </a:solidFill>
                </a:ln>
              </a:rPr>
              <a:t>Paramesyumda</a:t>
            </a:r>
            <a:r>
              <a:rPr lang="tr-TR" b="1" dirty="0" smtClean="0">
                <a:ln>
                  <a:solidFill>
                    <a:schemeClr val="bg1">
                      <a:lumMod val="65000"/>
                    </a:schemeClr>
                  </a:solidFill>
                </a:ln>
              </a:rPr>
              <a:t> ve</a:t>
            </a:r>
          </a:p>
          <a:p>
            <a:pPr marL="0" indent="0">
              <a:buNone/>
            </a:pPr>
            <a:r>
              <a:rPr lang="tr-TR" b="1" dirty="0">
                <a:ln>
                  <a:solidFill>
                    <a:schemeClr val="bg1">
                      <a:lumMod val="65000"/>
                    </a:schemeClr>
                  </a:solidFill>
                </a:ln>
              </a:rPr>
              <a:t>	</a:t>
            </a:r>
            <a:r>
              <a:rPr lang="tr-TR" b="1" dirty="0" smtClean="0">
                <a:ln>
                  <a:solidFill>
                    <a:schemeClr val="bg1">
                      <a:lumMod val="65000"/>
                    </a:schemeClr>
                  </a:solidFill>
                </a:ln>
              </a:rPr>
              <a:t>- Bakterilerde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görülür.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26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Mayoz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bölünme ile, </a:t>
            </a:r>
            <a:r>
              <a:rPr lang="tr-TR" b="1" dirty="0" smtClean="0">
                <a:solidFill>
                  <a:srgbClr val="002060"/>
                </a:solidFill>
              </a:rPr>
              <a:t>üreme hücrelerinde </a:t>
            </a:r>
            <a:r>
              <a:rPr lang="tr-TR" dirty="0" smtClean="0"/>
              <a:t>kromozom sayısı yarıya indirilmiş ve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o türün kuşaklar boyunca kromozom sayısı korunmuş olur. </a:t>
            </a:r>
          </a:p>
          <a:p>
            <a:pPr marL="0" indent="0">
              <a:buNone/>
            </a:pPr>
            <a:endParaRPr lang="tr-TR" b="1" dirty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Bu durum, </a:t>
            </a:r>
            <a:r>
              <a:rPr lang="tr-TR" b="1" dirty="0" smtClean="0">
                <a:ln>
                  <a:solidFill>
                    <a:srgbClr val="92D050"/>
                  </a:solidFill>
                </a:ln>
              </a:rPr>
              <a:t>tek bir DNA eşlenmesinden sonra arka arkaya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iki hücre bölünmesiyle</a:t>
            </a:r>
            <a:r>
              <a:rPr lang="tr-TR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tr-TR" dirty="0" smtClean="0"/>
              <a:t>sağlanır.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3999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tr-TR" b="1" dirty="0" smtClean="0">
                <a:ln>
                  <a:solidFill>
                    <a:srgbClr val="C00000"/>
                  </a:solidFill>
                </a:ln>
              </a:rPr>
              <a:t>Bakterilerde </a:t>
            </a:r>
            <a:r>
              <a:rPr lang="tr-TR" b="1" dirty="0" err="1" smtClean="0">
                <a:ln>
                  <a:solidFill>
                    <a:srgbClr val="C00000"/>
                  </a:solidFill>
                </a:ln>
              </a:rPr>
              <a:t>konjugasyon</a:t>
            </a:r>
            <a:r>
              <a:rPr lang="tr-TR" b="1" dirty="0" smtClean="0">
                <a:ln>
                  <a:solidFill>
                    <a:srgbClr val="C00000"/>
                  </a:solidFill>
                </a:ln>
              </a:rPr>
              <a:t>:</a:t>
            </a:r>
            <a:endParaRPr lang="tr-TR" b="1" dirty="0">
              <a:ln>
                <a:solidFill>
                  <a:srgbClr val="C00000"/>
                </a:solidFill>
              </a:ln>
            </a:endParaRPr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19" y="1556792"/>
            <a:ext cx="8352928" cy="2893098"/>
          </a:xfr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83706" y="3405325"/>
            <a:ext cx="2215990" cy="399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76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04664"/>
            <a:ext cx="7272808" cy="6066765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6441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tr-TR" b="1" dirty="0" err="1" smtClean="0">
                <a:ln>
                  <a:solidFill>
                    <a:srgbClr val="C00000"/>
                  </a:solidFill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Paramesyumda</a:t>
            </a:r>
            <a:r>
              <a:rPr lang="tr-TR" b="1" dirty="0" smtClean="0">
                <a:ln>
                  <a:solidFill>
                    <a:srgbClr val="C00000"/>
                  </a:solidFill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err="1" smtClean="0">
                <a:ln>
                  <a:solidFill>
                    <a:srgbClr val="C00000"/>
                  </a:solidFill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konjugasyon</a:t>
            </a:r>
            <a:r>
              <a:rPr lang="tr-TR" b="1" dirty="0" smtClean="0">
                <a:ln>
                  <a:solidFill>
                    <a:srgbClr val="C00000"/>
                  </a:solidFill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:</a:t>
            </a:r>
            <a:endParaRPr lang="tr-TR" b="1" dirty="0">
              <a:ln>
                <a:solidFill>
                  <a:srgbClr val="C00000"/>
                </a:solidFill>
              </a:ln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16" y="4149080"/>
            <a:ext cx="7834479" cy="360040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58" y="5085184"/>
            <a:ext cx="7873904" cy="360040"/>
          </a:xfrm>
          <a:prstGeom prst="rect">
            <a:avLst/>
          </a:prstGeom>
        </p:spPr>
      </p:pic>
      <p:pic>
        <p:nvPicPr>
          <p:cNvPr id="10" name="İçerik Yer Tutucusu 9" descr="Ekran Kırpma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691" y="1690313"/>
            <a:ext cx="4752528" cy="2432693"/>
          </a:xfrm>
        </p:spPr>
      </p:pic>
    </p:spTree>
    <p:extLst>
      <p:ext uri="{BB962C8B-B14F-4D97-AF65-F5344CB8AC3E}">
        <p14:creationId xmlns:p14="http://schemas.microsoft.com/office/powerpoint/2010/main" val="1556533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692696"/>
            <a:ext cx="1648055" cy="4824536"/>
          </a:xfr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060848"/>
            <a:ext cx="6554115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4775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05064"/>
            <a:ext cx="8677701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04664"/>
            <a:ext cx="4896544" cy="332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8584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620688"/>
            <a:ext cx="1638529" cy="5040560"/>
          </a:xfr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132856"/>
            <a:ext cx="6840760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913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484784"/>
            <a:ext cx="2248214" cy="4104456"/>
          </a:xfr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2695472"/>
            <a:ext cx="5688632" cy="296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0817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ln>
                  <a:solidFill>
                    <a:srgbClr val="FFC000"/>
                  </a:solidFill>
                </a:ln>
              </a:rPr>
              <a:t>Bakteri ve </a:t>
            </a:r>
            <a:r>
              <a:rPr lang="tr-TR" b="1" dirty="0" err="1" smtClean="0">
                <a:ln>
                  <a:solidFill>
                    <a:srgbClr val="FFC000"/>
                  </a:solidFill>
                </a:ln>
              </a:rPr>
              <a:t>paramesyum</a:t>
            </a:r>
            <a:r>
              <a:rPr lang="tr-TR" b="1" dirty="0" smtClean="0">
                <a:ln>
                  <a:solidFill>
                    <a:srgbClr val="FFC000"/>
                  </a:solidFill>
                </a:ln>
              </a:rPr>
              <a:t> </a:t>
            </a:r>
            <a:r>
              <a:rPr lang="tr-TR" b="1" dirty="0" err="1" smtClean="0">
                <a:ln>
                  <a:solidFill>
                    <a:srgbClr val="FFC000"/>
                  </a:solidFill>
                </a:ln>
              </a:rPr>
              <a:t>konjugasyonu</a:t>
            </a:r>
            <a:r>
              <a:rPr lang="tr-TR" b="1" dirty="0" smtClean="0">
                <a:ln>
                  <a:solidFill>
                    <a:srgbClr val="FFC000"/>
                  </a:solidFill>
                </a:ln>
              </a:rPr>
              <a:t> </a:t>
            </a:r>
            <a:r>
              <a:rPr lang="tr-TR" dirty="0" smtClean="0"/>
              <a:t>arasındaki </a:t>
            </a:r>
            <a:r>
              <a:rPr lang="tr-TR" b="1" dirty="0" smtClean="0">
                <a:solidFill>
                  <a:srgbClr val="FF0000"/>
                </a:solidFill>
              </a:rPr>
              <a:t>farklar: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b="1" u="sng" dirty="0" smtClean="0">
                <a:ln>
                  <a:solidFill>
                    <a:srgbClr val="C00000"/>
                  </a:solidFill>
                </a:ln>
              </a:rPr>
              <a:t>Bakteri </a:t>
            </a:r>
            <a:r>
              <a:rPr lang="tr-TR" b="1" u="sng" dirty="0" err="1" smtClean="0">
                <a:ln>
                  <a:solidFill>
                    <a:srgbClr val="C00000"/>
                  </a:solidFill>
                </a:ln>
              </a:rPr>
              <a:t>konjugasyonunda</a:t>
            </a:r>
            <a:r>
              <a:rPr lang="tr-TR" b="1" u="sng" dirty="0" smtClean="0">
                <a:ln>
                  <a:solidFill>
                    <a:srgbClr val="C00000"/>
                  </a:solidFill>
                </a:ln>
              </a:rPr>
              <a:t>;</a:t>
            </a:r>
          </a:p>
          <a:p>
            <a:r>
              <a:rPr lang="tr-TR" dirty="0" smtClean="0">
                <a:ln>
                  <a:solidFill>
                    <a:schemeClr val="bg2">
                      <a:lumMod val="10000"/>
                    </a:schemeClr>
                  </a:solidFill>
                </a:ln>
              </a:rPr>
              <a:t>Gen aktarımı </a:t>
            </a:r>
            <a:r>
              <a:rPr lang="tr-TR" dirty="0" smtClean="0">
                <a:ln>
                  <a:solidFill>
                    <a:schemeClr val="bg2">
                      <a:lumMod val="10000"/>
                    </a:schemeClr>
                  </a:solidFill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tek yönlüdür.</a:t>
            </a:r>
          </a:p>
          <a:p>
            <a:endParaRPr lang="tr-TR" dirty="0" smtClean="0"/>
          </a:p>
          <a:p>
            <a:r>
              <a:rPr lang="tr-TR" dirty="0" err="1" smtClean="0">
                <a:ln>
                  <a:solidFill>
                    <a:schemeClr val="bg2">
                      <a:lumMod val="10000"/>
                    </a:schemeClr>
                  </a:solidFill>
                </a:ln>
              </a:rPr>
              <a:t>Mayoz</a:t>
            </a:r>
            <a:r>
              <a:rPr lang="tr-TR" dirty="0" smtClean="0">
                <a:ln>
                  <a:solidFill>
                    <a:schemeClr val="bg2">
                      <a:lumMod val="10000"/>
                    </a:schemeClr>
                  </a:solidFill>
                </a:ln>
              </a:rPr>
              <a:t> ve mitoz bölünme </a:t>
            </a:r>
            <a:r>
              <a:rPr lang="tr-TR" dirty="0" smtClean="0">
                <a:ln>
                  <a:solidFill>
                    <a:schemeClr val="bg2">
                      <a:lumMod val="10000"/>
                    </a:schemeClr>
                  </a:solidFill>
                </a:ln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görülmez.</a:t>
            </a:r>
          </a:p>
          <a:p>
            <a:endParaRPr lang="tr-TR" dirty="0" smtClean="0"/>
          </a:p>
          <a:p>
            <a:r>
              <a:rPr lang="tr-TR" dirty="0" smtClean="0">
                <a:ln>
                  <a:solidFill>
                    <a:schemeClr val="bg2">
                      <a:lumMod val="10000"/>
                    </a:schemeClr>
                  </a:solidFill>
                </a:ln>
              </a:rPr>
              <a:t>Birey sayısı </a:t>
            </a:r>
            <a:r>
              <a:rPr lang="tr-TR" dirty="0" smtClean="0">
                <a:ln>
                  <a:solidFill>
                    <a:schemeClr val="bg2">
                      <a:lumMod val="10000"/>
                    </a:schemeClr>
                  </a:solidFill>
                </a:ln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artmaz.</a:t>
            </a:r>
            <a:endParaRPr lang="tr-TR" dirty="0">
              <a:ln>
                <a:solidFill>
                  <a:schemeClr val="bg2">
                    <a:lumMod val="10000"/>
                  </a:schemeClr>
                </a:solidFill>
              </a:ln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b="1" u="sng" dirty="0" err="1" smtClean="0">
                <a:ln>
                  <a:solidFill>
                    <a:srgbClr val="C00000"/>
                  </a:solidFill>
                </a:ln>
              </a:rPr>
              <a:t>Paramesyum</a:t>
            </a:r>
            <a:r>
              <a:rPr lang="tr-TR" b="1" u="sng" dirty="0" smtClean="0">
                <a:ln>
                  <a:solidFill>
                    <a:srgbClr val="C00000"/>
                  </a:solidFill>
                </a:ln>
              </a:rPr>
              <a:t> </a:t>
            </a:r>
            <a:r>
              <a:rPr lang="tr-TR" b="1" u="sng" dirty="0" err="1" smtClean="0">
                <a:ln>
                  <a:solidFill>
                    <a:srgbClr val="C00000"/>
                  </a:solidFill>
                </a:ln>
              </a:rPr>
              <a:t>konjugasyonunda</a:t>
            </a:r>
            <a:r>
              <a:rPr lang="tr-TR" b="1" u="sng" dirty="0" smtClean="0">
                <a:ln>
                  <a:solidFill>
                    <a:srgbClr val="C00000"/>
                  </a:solidFill>
                </a:ln>
              </a:rPr>
              <a:t>:</a:t>
            </a:r>
          </a:p>
          <a:p>
            <a:pPr>
              <a:buFontTx/>
              <a:buChar char="-"/>
            </a:pPr>
            <a:r>
              <a:rPr lang="tr-TR" b="1" dirty="0" smtClean="0">
                <a:ln>
                  <a:solidFill>
                    <a:schemeClr val="bg1"/>
                  </a:solidFill>
                </a:ln>
              </a:rPr>
              <a:t>Gen aktarımı </a:t>
            </a:r>
            <a:r>
              <a:rPr lang="tr-TR" b="1" dirty="0" smtClean="0">
                <a:ln>
                  <a:solidFill>
                    <a:schemeClr val="bg1"/>
                  </a:solidFill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çift yönlüdür.</a:t>
            </a:r>
          </a:p>
          <a:p>
            <a:pPr>
              <a:buFontTx/>
              <a:buChar char="-"/>
            </a:pPr>
            <a:endParaRPr lang="tr-TR" b="1" dirty="0" smtClean="0">
              <a:ln>
                <a:solidFill>
                  <a:schemeClr val="bg1"/>
                </a:solidFill>
              </a:ln>
            </a:endParaRPr>
          </a:p>
          <a:p>
            <a:pPr>
              <a:buFontTx/>
              <a:buChar char="-"/>
            </a:pPr>
            <a:r>
              <a:rPr lang="tr-TR" b="1" dirty="0" err="1" smtClean="0">
                <a:ln>
                  <a:solidFill>
                    <a:schemeClr val="bg1"/>
                  </a:solidFill>
                </a:ln>
              </a:rPr>
              <a:t>Mayoz</a:t>
            </a:r>
            <a:r>
              <a:rPr lang="tr-TR" b="1" dirty="0" smtClean="0">
                <a:ln>
                  <a:solidFill>
                    <a:schemeClr val="bg1"/>
                  </a:solidFill>
                </a:ln>
              </a:rPr>
              <a:t> ve mitoz bölünme </a:t>
            </a:r>
            <a:r>
              <a:rPr lang="tr-TR" b="1" dirty="0" smtClean="0">
                <a:ln>
                  <a:solidFill>
                    <a:schemeClr val="bg1"/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görülür.</a:t>
            </a:r>
          </a:p>
          <a:p>
            <a:pPr>
              <a:buFontTx/>
              <a:buChar char="-"/>
            </a:pPr>
            <a:endParaRPr lang="tr-TR" b="1" dirty="0" smtClean="0">
              <a:ln>
                <a:solidFill>
                  <a:schemeClr val="bg1"/>
                </a:solidFill>
              </a:ln>
            </a:endParaRPr>
          </a:p>
          <a:p>
            <a:pPr>
              <a:buFontTx/>
              <a:buChar char="-"/>
            </a:pPr>
            <a:r>
              <a:rPr lang="tr-TR" b="1" dirty="0" smtClean="0">
                <a:ln>
                  <a:solidFill>
                    <a:schemeClr val="bg1"/>
                  </a:solidFill>
                </a:ln>
              </a:rPr>
              <a:t>Birey sayısı </a:t>
            </a:r>
            <a:r>
              <a:rPr lang="tr-TR" b="1" dirty="0" smtClean="0">
                <a:ln>
                  <a:solidFill>
                    <a:schemeClr val="bg1"/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artar.</a:t>
            </a:r>
            <a:endParaRPr lang="tr-TR" b="1" dirty="0">
              <a:ln>
                <a:solidFill>
                  <a:schemeClr val="bg1"/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909200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</a:t>
            </a:r>
            <a:r>
              <a:rPr lang="tr-TR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TRANSDÜKSİYON</a:t>
            </a:r>
          </a:p>
          <a:p>
            <a:pPr>
              <a:buBlip>
                <a:blip r:embed="rId2"/>
              </a:buBlip>
            </a:pPr>
            <a:endParaRPr lang="tr-TR" dirty="0" smtClean="0"/>
          </a:p>
          <a:p>
            <a:pPr>
              <a:buBlip>
                <a:blip r:embed="rId2"/>
              </a:buBlip>
            </a:pPr>
            <a:r>
              <a:rPr lang="tr-TR" dirty="0" smtClean="0"/>
              <a:t>Bir </a:t>
            </a:r>
            <a:r>
              <a:rPr lang="tr-TR" b="1" dirty="0"/>
              <a:t>virüsün</a:t>
            </a:r>
            <a:r>
              <a:rPr lang="tr-TR" dirty="0"/>
              <a:t>, bir </a:t>
            </a:r>
            <a:r>
              <a:rPr lang="tr-TR" b="1" dirty="0"/>
              <a:t>bakteri hücresinden diğerine </a:t>
            </a:r>
            <a:r>
              <a:rPr lang="tr-TR" dirty="0"/>
              <a:t>bakteri DNA’sını taşıma işlemidir.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     </a:t>
            </a:r>
            <a:r>
              <a:rPr lang="tr-TR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TRANSFORMASYON</a:t>
            </a:r>
          </a:p>
          <a:p>
            <a:pPr marL="0" indent="0">
              <a:buNone/>
            </a:pP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tr-TR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Bakterilerin, çevrelerinde bulunan </a:t>
            </a:r>
            <a:r>
              <a:rPr lang="tr-TR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DNA parçalarını alarak </a:t>
            </a:r>
            <a:r>
              <a:rPr lang="tr-TR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kendi kromozomlarıyla birleştirmesidir.</a:t>
            </a:r>
          </a:p>
          <a:p>
            <a:pPr marL="0" indent="0">
              <a:buNone/>
            </a:pPr>
            <a:endParaRPr lang="tr-TR" b="1" dirty="0">
              <a:ln w="18000">
                <a:solidFill>
                  <a:schemeClr val="bg1"/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755577" y="5517232"/>
            <a:ext cx="7848872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sz="2400" dirty="0" smtClean="0">
                <a:ln>
                  <a:solidFill>
                    <a:schemeClr val="tx1"/>
                  </a:solidFill>
                </a:ln>
              </a:rPr>
              <a:t>Bakteriler; </a:t>
            </a:r>
            <a:r>
              <a:rPr lang="tr-TR" sz="2400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konjugasyon</a:t>
            </a:r>
            <a:r>
              <a:rPr lang="tr-TR" sz="24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, </a:t>
            </a:r>
            <a:r>
              <a:rPr lang="tr-TR" sz="2400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transdüksiyon</a:t>
            </a:r>
            <a:r>
              <a:rPr lang="tr-TR" sz="24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, transformasyon </a:t>
            </a:r>
            <a:r>
              <a:rPr lang="tr-TR" sz="2400" dirty="0" smtClean="0"/>
              <a:t>olayları sayesinde genetik yapılarında </a:t>
            </a:r>
            <a:r>
              <a:rPr lang="tr-TR" sz="2400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çeşitlilik sağlayabilirler.</a:t>
            </a:r>
            <a:endParaRPr lang="tr-TR" sz="2400" b="1" dirty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46547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060848"/>
            <a:ext cx="3805474" cy="3384376"/>
          </a:xfr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746" y="3212976"/>
            <a:ext cx="3813895" cy="1800200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1403648" y="5805264"/>
            <a:ext cx="6841168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tr-TR" b="1" dirty="0" err="1" smtClean="0"/>
              <a:t>Transdüksiyon</a:t>
            </a:r>
            <a:r>
              <a:rPr lang="tr-TR" b="1" dirty="0" smtClean="0"/>
              <a:t>                                                             Transformasyon           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18837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94918"/>
            <a:ext cx="8208912" cy="6014401"/>
          </a:xfrm>
          <a:prstGeom prst="rect">
            <a:avLst/>
          </a:prstGeom>
          <a:ln w="762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50642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04864"/>
            <a:ext cx="8229600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260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/>
          <a:lstStyle/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rgbClr val="002060"/>
                  </a:solidFill>
                </a:ln>
              </a:rPr>
              <a:t>Eşeyli üremeyle, </a:t>
            </a:r>
            <a:r>
              <a:rPr lang="tr-TR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bir türün bireyleri arasında </a:t>
            </a:r>
            <a:r>
              <a:rPr lang="tr-TR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genetik çeşitlilik artar.</a:t>
            </a:r>
          </a:p>
          <a:p>
            <a:pPr marL="0" indent="0">
              <a:buNone/>
            </a:pPr>
            <a:endParaRPr lang="tr-TR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tr-TR" b="1" dirty="0">
              <a:solidFill>
                <a:srgbClr val="C00000"/>
              </a:solidFill>
            </a:endParaRPr>
          </a:p>
          <a:p>
            <a:pPr>
              <a:buBlip>
                <a:blip r:embed="rId2"/>
              </a:buBlip>
            </a:pPr>
            <a:r>
              <a:rPr lang="tr-TR" dirty="0" smtClean="0"/>
              <a:t> </a:t>
            </a:r>
            <a:r>
              <a:rPr lang="tr-TR" dirty="0" smtClean="0">
                <a:ln>
                  <a:solidFill>
                    <a:srgbClr val="7030A0"/>
                  </a:solidFill>
                </a:ln>
              </a:rPr>
              <a:t>Anneden ve babadan gelen ve farklı özellikleri taşıyan kromozomlar </a:t>
            </a:r>
            <a:r>
              <a:rPr lang="tr-TR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döllenmeyle</a:t>
            </a:r>
            <a:r>
              <a:rPr lang="tr-TR" dirty="0" smtClean="0"/>
              <a:t> bir bireyde toplanır.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3041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r-TR" dirty="0" smtClean="0"/>
              <a:t>!!!!!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1">
              <a:lumMod val="85000"/>
            </a:schemeClr>
          </a:solidFill>
        </p:spPr>
        <p:txBody>
          <a:bodyPr/>
          <a:lstStyle/>
          <a:p>
            <a:pPr>
              <a:buBlip>
                <a:blip r:embed="rId2"/>
              </a:buBlip>
            </a:pP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n, 3n </a:t>
            </a:r>
            <a:r>
              <a:rPr lang="tr-TR" dirty="0" smtClean="0"/>
              <a:t>gibi kromozom sayısına sahip hücreler </a:t>
            </a:r>
            <a:r>
              <a:rPr lang="tr-TR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</a:rPr>
              <a:t>mayoz</a:t>
            </a:r>
            <a:r>
              <a:rPr lang="tr-TR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</a:rPr>
              <a:t> bölünme geçiremez.</a:t>
            </a:r>
          </a:p>
          <a:p>
            <a:pPr>
              <a:buBlip>
                <a:blip r:embed="rId2"/>
              </a:buBlip>
            </a:pPr>
            <a:r>
              <a:rPr lang="tr-TR" dirty="0" smtClean="0"/>
              <a:t>Hücrenin, </a:t>
            </a:r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</a:rPr>
              <a:t>kromozom sayısı ve DNA miktarı </a:t>
            </a:r>
            <a:r>
              <a:rPr lang="tr-TR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yarıya iner.</a:t>
            </a:r>
          </a:p>
          <a:p>
            <a:pPr>
              <a:buBlip>
                <a:blip r:embed="rId2"/>
              </a:buBlip>
            </a:pPr>
            <a:r>
              <a:rPr lang="tr-TR" dirty="0" err="1" smtClean="0"/>
              <a:t>Mayoz</a:t>
            </a:r>
            <a:r>
              <a:rPr lang="tr-TR" dirty="0" smtClean="0"/>
              <a:t> bölünmede, 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</a:rPr>
              <a:t>çeşitliliği sağlayan </a:t>
            </a:r>
            <a:r>
              <a:rPr lang="tr-TR" b="1" u="sng" dirty="0" smtClean="0">
                <a:ln>
                  <a:solidFill>
                    <a:srgbClr val="002060"/>
                  </a:solidFill>
                </a:ln>
              </a:rPr>
              <a:t>esas 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</a:rPr>
              <a:t>olay </a:t>
            </a:r>
            <a:r>
              <a:rPr lang="tr-TR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HOMOLOG KROMOZOM </a:t>
            </a:r>
            <a:r>
              <a:rPr lang="tr-TR" dirty="0" smtClean="0">
                <a:ln>
                  <a:solidFill>
                    <a:srgbClr val="002060"/>
                  </a:solidFill>
                </a:ln>
              </a:rPr>
              <a:t>ayrılmasıdır.</a:t>
            </a:r>
          </a:p>
          <a:p>
            <a:pPr>
              <a:buBlip>
                <a:blip r:embed="rId2"/>
              </a:buBlip>
            </a:pPr>
            <a:r>
              <a:rPr lang="tr-TR" dirty="0" err="1" smtClean="0"/>
              <a:t>Mayoz</a:t>
            </a:r>
            <a:r>
              <a:rPr lang="tr-TR" dirty="0" smtClean="0"/>
              <a:t> bölünme geçiren bir hücre, 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</a:rPr>
              <a:t>bir daha </a:t>
            </a:r>
            <a:r>
              <a:rPr lang="tr-TR" b="1" dirty="0" err="1" smtClean="0">
                <a:ln>
                  <a:solidFill>
                    <a:srgbClr val="7030A0"/>
                  </a:solidFill>
                </a:ln>
              </a:rPr>
              <a:t>mayoz</a:t>
            </a:r>
            <a:r>
              <a:rPr lang="tr-TR" b="1" dirty="0" smtClean="0">
                <a:ln>
                  <a:solidFill>
                    <a:srgbClr val="7030A0"/>
                  </a:solidFill>
                </a:ln>
              </a:rPr>
              <a:t> geçiremez.</a:t>
            </a:r>
            <a:endParaRPr lang="tr-TR" b="1" dirty="0">
              <a:ln>
                <a:solidFill>
                  <a:srgbClr val="7030A0"/>
                </a:solidFill>
              </a:ln>
            </a:endParaRPr>
          </a:p>
        </p:txBody>
      </p:sp>
      <p:sp>
        <p:nvSpPr>
          <p:cNvPr id="4" name="Patlama 2 3"/>
          <p:cNvSpPr/>
          <p:nvPr/>
        </p:nvSpPr>
        <p:spPr>
          <a:xfrm>
            <a:off x="2051720" y="620688"/>
            <a:ext cx="1440160" cy="576064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635999"/>
            <a:ext cx="1463675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434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1250</Words>
  <Application>Microsoft Office PowerPoint</Application>
  <PresentationFormat>Ekran Gösterisi (4:3)</PresentationFormat>
  <Paragraphs>213</Paragraphs>
  <Slides>59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59</vt:i4>
      </vt:variant>
    </vt:vector>
  </HeadingPairs>
  <TitlesOfParts>
    <vt:vector size="60" baseType="lpstr">
      <vt:lpstr>Ofis Teması</vt:lpstr>
      <vt:lpstr>MAYOZ BÖLÜNME VE EŞEYLİ ÜREME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!!!!!</vt:lpstr>
      <vt:lpstr>PowerPoint Sunusu</vt:lpstr>
      <vt:lpstr>Mayoz Bölünme Evreleri</vt:lpstr>
      <vt:lpstr>PowerPoint Sunusu</vt:lpstr>
      <vt:lpstr>İNTERFAZ</vt:lpstr>
      <vt:lpstr>MAYOZ - I</vt:lpstr>
      <vt:lpstr>Tetrat nedir?</vt:lpstr>
      <vt:lpstr>Sinapsis nedir? Kiyazma noktası nedir?</vt:lpstr>
      <vt:lpstr>Krossing-over (parça değişimi) nedir?</vt:lpstr>
      <vt:lpstr>PowerPoint Sunusu</vt:lpstr>
      <vt:lpstr>PowerPoint Sunusu</vt:lpstr>
      <vt:lpstr>!!             !!          !!          !!</vt:lpstr>
      <vt:lpstr>Kromozom üzerinde 2 genin birbirine olan uzaklığı ne kadar fazla olursa krossing-over ile yer değiştirme oranı o kadar fazla olur.                                            (ÖYS-1996)</vt:lpstr>
      <vt:lpstr>Metafaz- I</vt:lpstr>
      <vt:lpstr>Anafaz-I </vt:lpstr>
      <vt:lpstr>!!!!!!</vt:lpstr>
      <vt:lpstr>TELOFAZ -I</vt:lpstr>
      <vt:lpstr>!!!  SİTOKİNEZ  !!!</vt:lpstr>
      <vt:lpstr>!!!</vt:lpstr>
      <vt:lpstr> Mayoz II </vt:lpstr>
      <vt:lpstr>PowerPoint Sunusu</vt:lpstr>
      <vt:lpstr>PROFAZ II</vt:lpstr>
      <vt:lpstr>METAFAZ II</vt:lpstr>
      <vt:lpstr>ANAFAZ II</vt:lpstr>
      <vt:lpstr>TELOFAZ II</vt:lpstr>
      <vt:lpstr>!!! SİTOKİNEZ !!!</vt:lpstr>
      <vt:lpstr>PowerPoint Sunusu</vt:lpstr>
      <vt:lpstr>MAYOZ BÖLÜNMENİN ÖNEMİ</vt:lpstr>
      <vt:lpstr>PowerPoint Sunusu</vt:lpstr>
      <vt:lpstr>PowerPoint Sunusu</vt:lpstr>
      <vt:lpstr>PowerPoint Sunusu</vt:lpstr>
      <vt:lpstr>PowerPoint Sunusu</vt:lpstr>
      <vt:lpstr>PowerPoint Sunusu</vt:lpstr>
      <vt:lpstr>Hermafrodit ne demektir?</vt:lpstr>
      <vt:lpstr>PowerPoint Sunusu</vt:lpstr>
      <vt:lpstr>PowerPoint Sunusu</vt:lpstr>
      <vt:lpstr>Çiçekli bitkiler, eşeyli üreme yaparlar. Bitkilerin üreme organı, çiçeklerdir.</vt:lpstr>
      <vt:lpstr>Çiçekli bitkilerde erkek ve dişi organlar,  aynı çiçek üzerinde bulunuyorsa böyle çiçeklere TAM ÇİÇEK adı verilir. Böyle çiçeklerin çok az türü kendi kendini döller.</vt:lpstr>
      <vt:lpstr>PowerPoint Sunusu</vt:lpstr>
      <vt:lpstr>PowerPoint Sunusu</vt:lpstr>
      <vt:lpstr>Konjugasyon (=kavuşma)  ne demektir?</vt:lpstr>
      <vt:lpstr>Bakterilerde konjugasyon:</vt:lpstr>
      <vt:lpstr>PowerPoint Sunusu</vt:lpstr>
      <vt:lpstr>Paramesyumda konjugasyon:</vt:lpstr>
      <vt:lpstr>PowerPoint Sunusu</vt:lpstr>
      <vt:lpstr>PowerPoint Sunusu</vt:lpstr>
      <vt:lpstr>PowerPoint Sunusu</vt:lpstr>
      <vt:lpstr>PowerPoint Sunusu</vt:lpstr>
      <vt:lpstr>Bakteri ve paramesyum konjugasyonu arasındaki farklar: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MAYOZ BÖLÜNME VE EŞEYLİ ÜREME</dc:title>
  <dc:creator>Casper</dc:creator>
  <cp:lastModifiedBy>Casper</cp:lastModifiedBy>
  <cp:revision>54</cp:revision>
  <dcterms:created xsi:type="dcterms:W3CDTF">2014-02-26T12:52:28Z</dcterms:created>
  <dcterms:modified xsi:type="dcterms:W3CDTF">2014-10-29T01:15:41Z</dcterms:modified>
</cp:coreProperties>
</file>