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9" r:id="rId6"/>
    <p:sldId id="262" r:id="rId7"/>
    <p:sldId id="263" r:id="rId8"/>
    <p:sldId id="264" r:id="rId9"/>
    <p:sldId id="265" r:id="rId10"/>
    <p:sldId id="266" r:id="rId11"/>
    <p:sldId id="267" r:id="rId12"/>
    <p:sldId id="260" r:id="rId13"/>
    <p:sldId id="261" r:id="rId14"/>
    <p:sldId id="268" r:id="rId15"/>
    <p:sldId id="270" r:id="rId16"/>
    <p:sldId id="271" r:id="rId17"/>
    <p:sldId id="279" r:id="rId18"/>
    <p:sldId id="280" r:id="rId19"/>
    <p:sldId id="281" r:id="rId20"/>
    <p:sldId id="272" r:id="rId21"/>
    <p:sldId id="273" r:id="rId22"/>
    <p:sldId id="274" r:id="rId23"/>
    <p:sldId id="275" r:id="rId24"/>
    <p:sldId id="284" r:id="rId25"/>
    <p:sldId id="276" r:id="rId26"/>
    <p:sldId id="306" r:id="rId27"/>
    <p:sldId id="277" r:id="rId28"/>
    <p:sldId id="278" r:id="rId29"/>
    <p:sldId id="304" r:id="rId30"/>
    <p:sldId id="305" r:id="rId31"/>
    <p:sldId id="293" r:id="rId32"/>
    <p:sldId id="295" r:id="rId33"/>
    <p:sldId id="285" r:id="rId34"/>
    <p:sldId id="288" r:id="rId35"/>
    <p:sldId id="289" r:id="rId36"/>
    <p:sldId id="291" r:id="rId37"/>
    <p:sldId id="290" r:id="rId38"/>
    <p:sldId id="292" r:id="rId39"/>
    <p:sldId id="294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4805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7208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2568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2959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805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98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748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1589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8628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1721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7518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2D79C-10AF-4630-817C-CAC97450C63C}" type="datetimeFigureOut">
              <a:rPr lang="tr-TR" smtClean="0"/>
              <a:t>17.11.2014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73210-DEE7-493D-87A0-B4E000970B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036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mp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mp"/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mp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mp"/><Relationship Id="rId2" Type="http://schemas.openxmlformats.org/officeDocument/2006/relationships/image" Target="../media/image40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İNSANDA ÜREME SİSTEMİ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977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Ovaryumdaki</a:t>
            </a:r>
            <a:r>
              <a:rPr lang="tr-TR" dirty="0" smtClean="0"/>
              <a:t> yumurta serbest bırakıldıktan sonra </a:t>
            </a:r>
            <a:r>
              <a:rPr lang="tr-TR" b="1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</a:rPr>
              <a:t>siller</a:t>
            </a:r>
            <a:r>
              <a:rPr lang="tr-TR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</a:rPr>
              <a:t>, karın boşluğundaki sıvıyla birlikte yumurtayı kanalın içine yönlendirir.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Siller</a:t>
            </a:r>
            <a:r>
              <a:rPr lang="tr-TR" dirty="0" smtClean="0"/>
              <a:t> aynı zamanda yumurta kanalındaki dalgalanma hareketlerinin de yardımıyla yumurtayı döl yatağına iletir.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1075"/>
            <a:ext cx="5040560" cy="19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33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endParaRPr lang="tr-TR" b="1" dirty="0" smtClean="0">
              <a:ln>
                <a:solidFill>
                  <a:schemeClr val="bg2">
                    <a:lumMod val="25000"/>
                  </a:schemeClr>
                </a:solidFill>
              </a:ln>
            </a:endParaRPr>
          </a:p>
          <a:p>
            <a:pPr>
              <a:buBlip>
                <a:blip r:embed="rId2"/>
              </a:buBlip>
            </a:pPr>
            <a:endParaRPr lang="tr-TR" b="1" dirty="0">
              <a:ln>
                <a:solidFill>
                  <a:schemeClr val="bg2">
                    <a:lumMod val="25000"/>
                  </a:schemeClr>
                </a:solidFill>
              </a:ln>
            </a:endParaRPr>
          </a:p>
          <a:p>
            <a:pPr>
              <a:buBlip>
                <a:blip r:embed="rId2"/>
              </a:buBlip>
            </a:pPr>
            <a:endParaRPr lang="tr-TR" b="1" dirty="0" smtClean="0">
              <a:ln>
                <a:solidFill>
                  <a:schemeClr val="bg2">
                    <a:lumMod val="25000"/>
                  </a:schemeClr>
                </a:solidFill>
              </a:ln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</a:rPr>
              <a:t>Yumurta kanalı,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döllenme olayının gerçekleştiği yerdir. 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</a:rPr>
              <a:t>Döllenmiş yumurta hücresi</a:t>
            </a:r>
            <a:r>
              <a:rPr lang="tr-TR" dirty="0" smtClean="0"/>
              <a:t> </a:t>
            </a:r>
            <a:r>
              <a:rPr lang="tr-TR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</a:rPr>
              <a:t>(zigot), ilk bölünmelerini burada yapar ve 3 ile 5 gün içerisinde döl yatağına ulaşır.</a:t>
            </a:r>
            <a:endParaRPr lang="tr-TR" b="1" dirty="0">
              <a:ln>
                <a:solidFill>
                  <a:schemeClr val="accent4">
                    <a:lumMod val="50000"/>
                  </a:schemeClr>
                </a:solidFill>
              </a:ln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400600" cy="307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RAHİM (UTERUS=DÖL YATAĞI)</a:t>
            </a:r>
            <a:endParaRPr lang="tr-TR" b="1" dirty="0">
              <a:ln>
                <a:solidFill>
                  <a:schemeClr val="tx1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Karın boşluğunun altında, idrar kesesinin arkasında yer alan portakal büyüklüğünde olan kalın duvarlı ve kaslı organdır.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Gebelik esnasında, </a:t>
            </a: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çok fazla büyüyebilme ve sonradan tekrar eski haline dönebilme </a:t>
            </a:r>
            <a:r>
              <a:rPr lang="tr-TR" dirty="0" smtClean="0"/>
              <a:t>özelliğine sahiptir.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8792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endParaRPr lang="tr-TR" dirty="0" smtClean="0">
              <a:ln>
                <a:solidFill>
                  <a:srgbClr val="C00000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endParaRPr lang="tr-TR" dirty="0">
              <a:ln>
                <a:solidFill>
                  <a:srgbClr val="C00000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endParaRPr lang="tr-TR" dirty="0" smtClean="0">
              <a:ln>
                <a:solidFill>
                  <a:srgbClr val="C00000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rgbClr val="C00000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Bol miktarda kılcal kan damarı ile donanmış </a:t>
            </a:r>
            <a:r>
              <a:rPr lang="tr-TR" dirty="0" smtClean="0"/>
              <a:t>olan rahim, </a:t>
            </a: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bir embriyonun tutunup yerleşebilmesine ve dış etkilerden korunabilmesine olanak tanır.</a:t>
            </a:r>
          </a:p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FETÜS, doğuma kadar gelişimini burada sürdürür.</a:t>
            </a: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73296"/>
            <a:ext cx="6184216" cy="267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6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</a:rPr>
              <a:t>Döl yatağının boyun kısmı </a:t>
            </a:r>
            <a:r>
              <a:rPr lang="tr-TR" b="1" dirty="0" err="1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serviks</a:t>
            </a:r>
            <a:r>
              <a:rPr lang="tr-TR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 </a:t>
            </a:r>
            <a:r>
              <a:rPr lang="tr-TR" dirty="0" smtClean="0"/>
              <a:t>olarak adlandırılır.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Döl yatağı, </a:t>
            </a:r>
            <a:r>
              <a:rPr lang="tr-TR" dirty="0" err="1" smtClean="0"/>
              <a:t>serviksle</a:t>
            </a:r>
            <a:r>
              <a:rPr lang="tr-TR" dirty="0" smtClean="0"/>
              <a:t> vajinaya bağlanır.</a:t>
            </a:r>
          </a:p>
          <a:p>
            <a:pPr>
              <a:buFont typeface="Wingdings" pitchFamily="2" charset="2"/>
              <a:buChar char="Ø"/>
            </a:pPr>
            <a:endParaRPr lang="tr-TR" b="1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Döl yatağının iç yüzeyi bol kan damarlı, mukus salgılayan bir örtü ile kaplanmıştır.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Bu kısma </a:t>
            </a:r>
            <a:r>
              <a:rPr lang="tr-TR" b="1" dirty="0" err="1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00B050"/>
                </a:solidFill>
              </a:rPr>
              <a:t>endometriyum</a:t>
            </a:r>
            <a:r>
              <a:rPr lang="tr-TR" dirty="0" smtClean="0"/>
              <a:t> adı verilir.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1322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Endometriyumun</a:t>
            </a:r>
            <a: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 kalınlığı, </a:t>
            </a:r>
            <a:r>
              <a:rPr lang="tr-TR" b="1" dirty="0" smtClean="0">
                <a:ln>
                  <a:solidFill>
                    <a:srgbClr val="FF0000"/>
                  </a:solidFill>
                </a:ln>
                <a:solidFill>
                  <a:srgbClr val="00B050"/>
                </a:solidFill>
              </a:rPr>
              <a:t>adet döngüsüne bağlı olarak</a:t>
            </a:r>
            <a: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 artıp azalabilir.</a:t>
            </a:r>
            <a:endParaRPr lang="tr-TR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78" y="2996952"/>
            <a:ext cx="6710686" cy="194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1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Embriyonun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</a:rPr>
              <a:t>endometriyum</a:t>
            </a:r>
            <a:r>
              <a:rPr lang="tr-TR" b="1" dirty="0" smtClean="0">
                <a:ln>
                  <a:solidFill>
                    <a:schemeClr val="tx1"/>
                  </a:solidFill>
                </a:ln>
              </a:rPr>
              <a:t> dokusunun içine gömülmesi</a:t>
            </a:r>
            <a:r>
              <a:rPr lang="tr-TR" dirty="0" smtClean="0"/>
              <a:t> 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döllenmeden yaklaşık bir hafta sonra gerçekleşir. 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Bu olaya </a:t>
            </a:r>
            <a:r>
              <a:rPr lang="tr-TR" b="1" dirty="0" smtClean="0">
                <a:ln>
                  <a:solidFill>
                    <a:srgbClr val="0070C0"/>
                  </a:solidFill>
                </a:ln>
              </a:rPr>
              <a:t>İMPLANTASYON</a:t>
            </a:r>
            <a:r>
              <a:rPr lang="tr-TR" dirty="0" smtClean="0"/>
              <a:t> denir.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140968"/>
            <a:ext cx="6408712" cy="289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034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Embriyo, gelişimin ilk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2 – 4 haftasında buradan beslenir. </a:t>
            </a:r>
            <a:endParaRPr lang="tr-TR" b="1" dirty="0" smtClean="0">
              <a:ln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  <a:p>
            <a:pPr>
              <a:buBlip>
                <a:blip r:embed="rId2"/>
              </a:buBlip>
            </a:pPr>
            <a:r>
              <a:rPr lang="tr-TR" dirty="0" smtClean="0"/>
              <a:t>Daha </a:t>
            </a:r>
            <a:r>
              <a:rPr lang="tr-TR" dirty="0"/>
              <a:t>sonra beslenme,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plasenta aracılığıyla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olur. </a:t>
            </a:r>
            <a:endParaRPr lang="tr-TR" b="1" dirty="0" smtClean="0">
              <a:ln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Plasenta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, anneye ve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embriyoya ait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kan damarlarını içeren bir organdır. </a:t>
            </a:r>
            <a:endParaRPr lang="tr-TR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GÖREVİ: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Besinleri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, solunum gazlarını ve atık maddeleri embriyo ile anne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arasında taşıma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işlevi görür.</a:t>
            </a:r>
          </a:p>
        </p:txBody>
      </p:sp>
    </p:spTree>
    <p:extLst>
      <p:ext uri="{BB962C8B-B14F-4D97-AF65-F5344CB8AC3E}">
        <p14:creationId xmlns:p14="http://schemas.microsoft.com/office/powerpoint/2010/main" val="425237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73" y="1340768"/>
            <a:ext cx="7725854" cy="4518179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535875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Plasenta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ayrıca,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progesteron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da üretir. </a:t>
            </a:r>
            <a:endParaRPr lang="tr-TR" b="1" dirty="0" smtClean="0">
              <a:ln>
                <a:solidFill>
                  <a:schemeClr val="tx1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Embriyo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, plasentaya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göbek bağı ile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bağlanır.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Göbek bağı,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iki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atardamar ve bir toplardamar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içerir.</a:t>
            </a:r>
          </a:p>
        </p:txBody>
      </p:sp>
    </p:spTree>
    <p:extLst>
      <p:ext uri="{BB962C8B-B14F-4D97-AF65-F5344CB8AC3E}">
        <p14:creationId xmlns:p14="http://schemas.microsoft.com/office/powerpoint/2010/main" val="51868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İnsanda</a:t>
            </a:r>
            <a:r>
              <a:rPr lang="tr-TR" dirty="0" smtClean="0"/>
              <a:t> bütün sistemler gibi </a:t>
            </a: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üreme sistemi de </a:t>
            </a:r>
            <a:r>
              <a:rPr lang="tr-TR" dirty="0" smtClean="0"/>
              <a:t>iyi gelişmiştir. </a:t>
            </a:r>
          </a:p>
          <a:p>
            <a:pPr>
              <a:buBlip>
                <a:blip r:embed="rId2"/>
              </a:buBlip>
            </a:pPr>
            <a:endParaRPr lang="tr-TR" dirty="0" smtClean="0">
              <a:ln>
                <a:solidFill>
                  <a:srgbClr val="002060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Her iki cinsiyette de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çok gelişmiş üreme organları</a:t>
            </a:r>
            <a:r>
              <a:rPr lang="tr-TR" dirty="0" smtClean="0"/>
              <a:t> vardır. 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Üreme sistemini oluşturan organlara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GENİTAL ORGANLAR veya CİNSEL ORGANLAR </a:t>
            </a:r>
            <a:r>
              <a:rPr lang="tr-TR" dirty="0" smtClean="0"/>
              <a:t>denir.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İnsanda üreme sistemi,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sinir sistemi ve </a:t>
            </a:r>
            <a:r>
              <a:rPr lang="tr-TR" b="1" dirty="0" err="1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hormonal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 sistemin (endokrin sistem) etkisi </a:t>
            </a:r>
            <a:r>
              <a:rPr lang="tr-TR" dirty="0" smtClean="0"/>
              <a:t>altındadır. 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Üreme organları, </a:t>
            </a:r>
            <a:r>
              <a:rPr lang="tr-TR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dişi ve erkekte farklı yapılar </a:t>
            </a:r>
            <a:r>
              <a:rPr lang="tr-TR" dirty="0" smtClean="0"/>
              <a:t>içermektedir.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3894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800" b="1" dirty="0" smtClean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</a:rPr>
              <a:t>!!! Embriyo,</a:t>
            </a:r>
            <a:r>
              <a:rPr lang="tr-TR" sz="2800" dirty="0" smtClean="0"/>
              <a:t> </a:t>
            </a:r>
            <a:r>
              <a:rPr lang="tr-TR" sz="28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döl yatağı (rahim) dışında </a:t>
            </a:r>
            <a:r>
              <a:rPr lang="tr-TR" sz="2800" dirty="0" smtClean="0"/>
              <a:t>başka bir dokuda (</a:t>
            </a:r>
            <a:r>
              <a:rPr lang="tr-TR" sz="2800" dirty="0" err="1" smtClean="0"/>
              <a:t>fallop</a:t>
            </a:r>
            <a:r>
              <a:rPr lang="tr-TR" sz="2800" dirty="0" smtClean="0"/>
              <a:t> tüpü gibi) yerleşirse buna </a:t>
            </a:r>
            <a:r>
              <a:rPr lang="tr-TR" sz="2800" b="1" dirty="0" smtClean="0">
                <a:ln>
                  <a:solidFill>
                    <a:srgbClr val="002060"/>
                  </a:solidFill>
                </a:ln>
              </a:rPr>
              <a:t>DIŞ GEBELİK </a:t>
            </a:r>
            <a:r>
              <a:rPr lang="tr-TR" sz="2800" dirty="0" smtClean="0"/>
              <a:t>denir.</a:t>
            </a:r>
            <a:endParaRPr lang="tr-TR" sz="2800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73434"/>
            <a:ext cx="6048672" cy="3886948"/>
          </a:xfrm>
        </p:spPr>
      </p:pic>
    </p:spTree>
    <p:extLst>
      <p:ext uri="{BB962C8B-B14F-4D97-AF65-F5344CB8AC3E}">
        <p14:creationId xmlns:p14="http://schemas.microsoft.com/office/powerpoint/2010/main" val="240285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err="1" smtClean="0">
                <a:ln>
                  <a:solidFill>
                    <a:srgbClr val="002060"/>
                  </a:solidFill>
                </a:ln>
              </a:rPr>
              <a:t>Vagina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 </a:t>
            </a:r>
            <a:endParaRPr lang="tr-TR" b="1" dirty="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endParaRPr lang="tr-TR" b="1" dirty="0" smtClean="0">
              <a:ln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Döllenmemiş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yumurtanın atılması,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spermlerin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dişi vücuduna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bırakılması </a:t>
            </a:r>
            <a:r>
              <a:rPr lang="tr-TR" b="1" dirty="0"/>
              <a:t>ve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doğumun gerçekleşmesi </a:t>
            </a:r>
            <a:r>
              <a:rPr lang="tr-TR" dirty="0" err="1" smtClean="0"/>
              <a:t>vagina</a:t>
            </a:r>
            <a:r>
              <a:rPr lang="tr-TR" dirty="0" smtClean="0"/>
              <a:t> ile sağlanır.</a:t>
            </a:r>
          </a:p>
          <a:p>
            <a:pPr>
              <a:buBlip>
                <a:blip r:embed="rId2"/>
              </a:buBlip>
            </a:pPr>
            <a:endParaRPr lang="tr-TR" b="1" dirty="0" smtClean="0">
              <a:ln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  <a:p>
            <a:pPr>
              <a:buBlip>
                <a:blip r:embed="rId2"/>
              </a:buBlip>
            </a:pP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Vagina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,</a:t>
            </a:r>
            <a:r>
              <a:rPr lang="tr-TR" dirty="0" smtClean="0"/>
              <a:t> dişi üreme sisteminin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dışarı açıldığı </a:t>
            </a:r>
            <a:r>
              <a:rPr lang="tr-TR" dirty="0" smtClean="0"/>
              <a:t>bölümdür.</a:t>
            </a:r>
          </a:p>
        </p:txBody>
      </p:sp>
    </p:spTree>
    <p:extLst>
      <p:ext uri="{BB962C8B-B14F-4D97-AF65-F5344CB8AC3E}">
        <p14:creationId xmlns:p14="http://schemas.microsoft.com/office/powerpoint/2010/main" val="2943295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tr-TR" dirty="0" smtClean="0">
              <a:ln>
                <a:solidFill>
                  <a:srgbClr val="FF0000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tr-TR" dirty="0" err="1" smtClean="0">
                <a:ln>
                  <a:solidFill>
                    <a:srgbClr val="FF000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Vaginanın</a:t>
            </a:r>
            <a:r>
              <a:rPr lang="tr-TR" dirty="0" smtClean="0">
                <a:ln>
                  <a:solidFill>
                    <a:srgbClr val="FF000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tr-TR" dirty="0" err="1" smtClean="0">
                <a:ln>
                  <a:solidFill>
                    <a:srgbClr val="FF000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üretra</a:t>
            </a:r>
            <a:r>
              <a:rPr lang="tr-TR" dirty="0" smtClean="0">
                <a:ln>
                  <a:solidFill>
                    <a:srgbClr val="FF000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(idrar kanalı) ile bağlantısı yoktur.</a:t>
            </a:r>
          </a:p>
          <a:p>
            <a:endParaRPr lang="tr-TR" dirty="0" smtClean="0"/>
          </a:p>
          <a:p>
            <a:r>
              <a:rPr lang="tr-TR" dirty="0" smtClean="0"/>
              <a:t>Bu nedenle dişilerde,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yumurta hücresi ile idrar </a:t>
            </a: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farklı kanallardan dışarı atılır.</a:t>
            </a:r>
            <a:endParaRPr lang="tr-TR" dirty="0">
              <a:ln>
                <a:solidFill>
                  <a:schemeClr val="tx1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08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3200" b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DİŞİ ÜREME SİSTEMİNİ KONTROL EDEN HORMONLAR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u="sng" dirty="0" smtClean="0">
                <a:ln>
                  <a:solidFill>
                    <a:schemeClr val="tx1"/>
                  </a:solidFill>
                </a:ln>
              </a:rPr>
              <a:t>FSH </a:t>
            </a:r>
            <a:r>
              <a:rPr lang="tr-TR" b="1" u="sng" dirty="0">
                <a:ln>
                  <a:solidFill>
                    <a:schemeClr val="tx1"/>
                  </a:solidFill>
                </a:ln>
              </a:rPr>
              <a:t>(</a:t>
            </a:r>
            <a:r>
              <a:rPr lang="tr-TR" b="1" u="sng" dirty="0" err="1">
                <a:ln>
                  <a:solidFill>
                    <a:schemeClr val="tx1"/>
                  </a:solidFill>
                </a:ln>
              </a:rPr>
              <a:t>folikül</a:t>
            </a:r>
            <a:r>
              <a:rPr lang="tr-TR" b="1" u="sng" dirty="0">
                <a:ln>
                  <a:solidFill>
                    <a:schemeClr val="tx1"/>
                  </a:solidFill>
                </a:ln>
              </a:rPr>
              <a:t> uyarıcı hormon)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Hipofiz bezinden salgılanır.</a:t>
            </a:r>
          </a:p>
          <a:p>
            <a:pPr>
              <a:buBlip>
                <a:blip r:embed="rId2"/>
              </a:buBlip>
            </a:pPr>
            <a:r>
              <a:rPr lang="tr-TR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Ovaryumlarda</a:t>
            </a: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, </a:t>
            </a:r>
            <a:r>
              <a:rPr lang="tr-TR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Folikülün</a:t>
            </a: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 </a:t>
            </a:r>
            <a:r>
              <a:rPr lang="tr-TR" b="1" dirty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gelişmesini ve </a:t>
            </a:r>
            <a:r>
              <a:rPr lang="tr-TR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yumurtanın üretimini </a:t>
            </a: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uyarır.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Östrojen</a:t>
            </a:r>
            <a:r>
              <a:rPr lang="tr-TR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</a:rPr>
              <a:t> </a:t>
            </a:r>
            <a:r>
              <a:rPr lang="tr-TR" b="1" dirty="0">
                <a:ln>
                  <a:solidFill>
                    <a:schemeClr val="tx2">
                      <a:lumMod val="75000"/>
                    </a:schemeClr>
                  </a:solidFill>
                </a:ln>
              </a:rPr>
              <a:t>hormonunu </a:t>
            </a:r>
            <a:r>
              <a:rPr lang="tr-TR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</a:rPr>
              <a:t>salgılatır.</a:t>
            </a:r>
          </a:p>
          <a:p>
            <a:pPr>
              <a:buBlip>
                <a:blip r:embed="rId2"/>
              </a:buBlip>
            </a:pPr>
            <a:r>
              <a:rPr lang="tr-TR" b="1" dirty="0" smtClean="0"/>
              <a:t>FSH </a:t>
            </a:r>
            <a:r>
              <a:rPr lang="tr-TR" b="1" dirty="0"/>
              <a:t>ve östrojen miktarları negatif geri bildirimle ayarlanır.</a:t>
            </a:r>
          </a:p>
        </p:txBody>
      </p:sp>
    </p:spTree>
    <p:extLst>
      <p:ext uri="{BB962C8B-B14F-4D97-AF65-F5344CB8AC3E}">
        <p14:creationId xmlns:p14="http://schemas.microsoft.com/office/powerpoint/2010/main" val="1564001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3343742" cy="2848373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348880"/>
            <a:ext cx="4392488" cy="404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30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27678"/>
            <a:ext cx="4104456" cy="5898486"/>
          </a:xfrm>
        </p:spPr>
      </p:pic>
    </p:spTree>
    <p:extLst>
      <p:ext uri="{BB962C8B-B14F-4D97-AF65-F5344CB8AC3E}">
        <p14:creationId xmlns:p14="http://schemas.microsoft.com/office/powerpoint/2010/main" val="112581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Geri bildirim (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feed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back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) nedir?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Endokrin bezlerin karşılıklı etkileşimi </a:t>
            </a:r>
            <a:r>
              <a:rPr lang="tr-TR" dirty="0" smtClean="0"/>
              <a:t>ile </a:t>
            </a: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kanda hormon dengesinin sağlanmasına</a:t>
            </a:r>
            <a:r>
              <a:rPr lang="tr-TR" dirty="0" smtClean="0"/>
              <a:t> denir.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Bu olay;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</a:rPr>
              <a:t>pozitif geri bildirim ya da negatif geri bildirim </a:t>
            </a:r>
            <a:r>
              <a:rPr lang="tr-TR" dirty="0" smtClean="0"/>
              <a:t>şeklinde gerçekleşir.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Pozitif geri bildirim;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sürekli hormon üretimini sağlar.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Negatif geri bildirimde ise; </a:t>
            </a: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hormonun etki ettiği hücrede sentezlenen ürün, hormon salgılayan endokrin bezin aktivitesini baskılar.</a:t>
            </a:r>
            <a:endParaRPr lang="tr-TR" b="1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0368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u="sng" dirty="0" smtClean="0">
                <a:ln>
                  <a:solidFill>
                    <a:schemeClr val="tx2">
                      <a:lumMod val="75000"/>
                    </a:schemeClr>
                  </a:solidFill>
                </a:ln>
              </a:rPr>
              <a:t>LH </a:t>
            </a:r>
            <a:r>
              <a:rPr lang="tr-TR" b="1" u="sng" dirty="0">
                <a:ln>
                  <a:solidFill>
                    <a:schemeClr val="tx2">
                      <a:lumMod val="75000"/>
                    </a:schemeClr>
                  </a:solidFill>
                </a:ln>
              </a:rPr>
              <a:t>(</a:t>
            </a:r>
            <a:r>
              <a:rPr lang="tr-TR" b="1" u="sng" dirty="0" err="1">
                <a:ln>
                  <a:solidFill>
                    <a:schemeClr val="tx2">
                      <a:lumMod val="75000"/>
                    </a:schemeClr>
                  </a:solidFill>
                </a:ln>
              </a:rPr>
              <a:t>lüteinleştirici</a:t>
            </a:r>
            <a:r>
              <a:rPr lang="tr-TR" b="1" u="sng" dirty="0">
                <a:ln>
                  <a:solidFill>
                    <a:schemeClr val="tx2">
                      <a:lumMod val="75000"/>
                    </a:schemeClr>
                  </a:solidFill>
                </a:ln>
              </a:rPr>
              <a:t> hormon)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Hipofiz bezinden salgılanır.</a:t>
            </a:r>
          </a:p>
          <a:p>
            <a:pPr>
              <a:buBlip>
                <a:blip r:embed="rId2"/>
              </a:buBlip>
            </a:pP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Ovulasyonu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(yumurtlamayı)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uyarır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ve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yumurtlamanın ardından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foliküler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dokunun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korpus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luteuma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dönüşmesini </a:t>
            </a:r>
            <a:r>
              <a:rPr lang="tr-TR" dirty="0" smtClean="0"/>
              <a:t>sağlar.</a:t>
            </a:r>
          </a:p>
          <a:p>
            <a:pPr>
              <a:buBlip>
                <a:blip r:embed="rId2"/>
              </a:buBlip>
            </a:pPr>
            <a:r>
              <a:rPr lang="tr-TR" b="1" dirty="0" err="1" smtClean="0"/>
              <a:t>Korpus</a:t>
            </a:r>
            <a:r>
              <a:rPr lang="tr-TR" b="1" dirty="0"/>
              <a:t> </a:t>
            </a:r>
            <a:r>
              <a:rPr lang="tr-TR" b="1" dirty="0" err="1" smtClean="0"/>
              <a:t>luteumdan</a:t>
            </a:r>
            <a:r>
              <a:rPr lang="tr-TR" b="1" dirty="0" smtClean="0"/>
              <a:t> </a:t>
            </a:r>
            <a:r>
              <a:rPr lang="tr-TR" b="1" dirty="0" err="1">
                <a:ln>
                  <a:solidFill>
                    <a:schemeClr val="tx1"/>
                  </a:solidFill>
                </a:ln>
              </a:rPr>
              <a:t>progesteron</a:t>
            </a:r>
            <a:r>
              <a:rPr lang="tr-TR" b="1" dirty="0"/>
              <a:t> </a:t>
            </a:r>
            <a:r>
              <a:rPr lang="tr-TR" b="1" dirty="0" smtClean="0"/>
              <a:t>salgılatır.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LH </a:t>
            </a:r>
            <a:r>
              <a:rPr lang="tr-TR" b="1" dirty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ile </a:t>
            </a:r>
            <a:r>
              <a:rPr lang="tr-TR" b="1" dirty="0" err="1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progesteron</a:t>
            </a:r>
            <a:r>
              <a:rPr lang="tr-TR" b="1" dirty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 hormon miktarları </a:t>
            </a:r>
            <a:r>
              <a:rPr lang="tr-TR" b="1" dirty="0"/>
              <a:t>pozitif geri bildirimle </a:t>
            </a:r>
            <a:r>
              <a:rPr lang="tr-TR" dirty="0"/>
              <a:t>ayarlanır.</a:t>
            </a:r>
          </a:p>
        </p:txBody>
      </p:sp>
    </p:spTree>
    <p:extLst>
      <p:ext uri="{BB962C8B-B14F-4D97-AF65-F5344CB8AC3E}">
        <p14:creationId xmlns:p14="http://schemas.microsoft.com/office/powerpoint/2010/main" val="13643057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tr-TR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556792"/>
            <a:ext cx="3682729" cy="3816424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4485271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ol Yukarı Ok 4"/>
          <p:cNvSpPr/>
          <p:nvPr/>
        </p:nvSpPr>
        <p:spPr>
          <a:xfrm>
            <a:off x="3995936" y="4005064"/>
            <a:ext cx="2376264" cy="648072"/>
          </a:xfrm>
          <a:prstGeom prst="leftUp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72910" y="404664"/>
            <a:ext cx="80202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Ovulasyon</a:t>
            </a:r>
            <a:r>
              <a:rPr lang="tr-TR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(yumurtlama):</a:t>
            </a:r>
            <a:r>
              <a:rPr lang="tr-TR" sz="2400" b="1" dirty="0" smtClean="0"/>
              <a:t> </a:t>
            </a:r>
            <a:r>
              <a:rPr lang="tr-TR" sz="24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Olgunlaşan yumurtanın </a:t>
            </a:r>
            <a:r>
              <a:rPr lang="tr-TR" sz="2400" b="1" dirty="0" err="1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foliküllerin</a:t>
            </a:r>
            <a:r>
              <a:rPr lang="tr-TR" sz="24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yırtılmasıyla yumurtalıktan dışarı bırakılmasıdır.</a:t>
            </a:r>
            <a:endParaRPr lang="tr-TR" sz="2400" b="1" dirty="0">
              <a:ln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95537" y="5702107"/>
            <a:ext cx="849694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b="1" dirty="0" err="1" smtClean="0">
                <a:ln>
                  <a:solidFill>
                    <a:schemeClr val="tx1"/>
                  </a:solidFill>
                </a:ln>
              </a:rPr>
              <a:t>Korpus</a:t>
            </a:r>
            <a:r>
              <a:rPr lang="tr-TR" sz="2400" b="1" dirty="0" smtClean="0">
                <a:ln>
                  <a:solidFill>
                    <a:schemeClr val="tx1"/>
                  </a:solidFill>
                </a:ln>
              </a:rPr>
              <a:t> </a:t>
            </a:r>
            <a:r>
              <a:rPr lang="tr-TR" sz="2400" b="1" dirty="0" err="1" smtClean="0">
                <a:ln>
                  <a:solidFill>
                    <a:schemeClr val="tx1"/>
                  </a:solidFill>
                </a:ln>
              </a:rPr>
              <a:t>luteum</a:t>
            </a:r>
            <a:r>
              <a:rPr lang="tr-TR" sz="2400" b="1" dirty="0" smtClean="0">
                <a:ln>
                  <a:solidFill>
                    <a:schemeClr val="tx1"/>
                  </a:solidFill>
                </a:ln>
              </a:rPr>
              <a:t> (sarı cisim): </a:t>
            </a:r>
            <a:r>
              <a:rPr lang="tr-TR" sz="2400" b="1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Ovulasyondan</a:t>
            </a:r>
            <a:r>
              <a:rPr lang="tr-TR" sz="24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sonra yırtılan </a:t>
            </a:r>
            <a:r>
              <a:rPr lang="tr-TR" sz="2400" b="1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folikülün</a:t>
            </a:r>
            <a:r>
              <a:rPr lang="tr-TR" sz="24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</a:t>
            </a:r>
          </a:p>
          <a:p>
            <a:r>
              <a:rPr lang="tr-TR" sz="24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içine yağ damlacıklarının dolmasıyla oluşan yapıdır.</a:t>
            </a:r>
            <a:endParaRPr lang="tr-TR" sz="2400" b="1" dirty="0">
              <a:ln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002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LTH (LÜTEOTROPİK HORMON=PROLAKTİN)</a:t>
            </a:r>
            <a:endParaRPr lang="tr-TR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</a:rPr>
              <a:t>Hipofiz bezinden salgılanır.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Hamileliğin </a:t>
            </a:r>
            <a:r>
              <a:rPr lang="tr-TR" dirty="0"/>
              <a:t>bitiminde 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süt bezlerinin gelişmesinde</a:t>
            </a:r>
            <a:r>
              <a:rPr lang="tr-TR" dirty="0"/>
              <a:t> etkilidir.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Süt </a:t>
            </a:r>
            <a:r>
              <a:rPr lang="tr-TR" b="1" dirty="0">
                <a:ln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salgısının oluşmasında</a:t>
            </a:r>
            <a:r>
              <a:rPr lang="tr-TR" dirty="0"/>
              <a:t> rol alır.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rgbClr val="FF00FF"/>
                  </a:solidFill>
                </a:ln>
              </a:rPr>
              <a:t>Analık </a:t>
            </a:r>
            <a:r>
              <a:rPr lang="tr-TR" b="1" dirty="0">
                <a:ln>
                  <a:solidFill>
                    <a:srgbClr val="FF00FF"/>
                  </a:solidFill>
                </a:ln>
              </a:rPr>
              <a:t>içgüdüsünün oluşumunda rol alır.</a:t>
            </a:r>
          </a:p>
        </p:txBody>
      </p:sp>
    </p:spTree>
    <p:extLst>
      <p:ext uri="{BB962C8B-B14F-4D97-AF65-F5344CB8AC3E}">
        <p14:creationId xmlns:p14="http://schemas.microsoft.com/office/powerpoint/2010/main" val="380846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DİŞİ ÜREME SİSTEMİ</a:t>
            </a:r>
            <a:endParaRPr lang="tr-TR" dirty="0">
              <a:ln>
                <a:solidFill>
                  <a:srgbClr val="00206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                 </a:t>
            </a:r>
            <a:r>
              <a:rPr lang="tr-TR" u="sng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Dişi üreme sistemini</a:t>
            </a: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;</a:t>
            </a:r>
          </a:p>
          <a:p>
            <a:pPr>
              <a:buFontTx/>
              <a:buChar char="-"/>
            </a:pPr>
            <a:r>
              <a:rPr lang="tr-TR" dirty="0" err="1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Ovaryumlar</a:t>
            </a: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 (yumurtalıklar)</a:t>
            </a:r>
          </a:p>
          <a:p>
            <a:pPr>
              <a:buFontTx/>
              <a:buChar char="-"/>
            </a:pPr>
            <a:r>
              <a:rPr lang="tr-TR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Yumurta kanalı (</a:t>
            </a:r>
            <a:r>
              <a:rPr lang="tr-TR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Fallop</a:t>
            </a:r>
            <a:r>
              <a:rPr lang="tr-TR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 tüpü = Döllenme borusu)</a:t>
            </a:r>
          </a:p>
          <a:p>
            <a:pPr>
              <a:buFontTx/>
              <a:buChar char="-"/>
            </a:pPr>
            <a:r>
              <a:rPr lang="tr-TR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</a:rPr>
              <a:t>Rahim (</a:t>
            </a:r>
            <a:r>
              <a:rPr lang="tr-TR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</a:rPr>
              <a:t>uterus</a:t>
            </a:r>
            <a:r>
              <a:rPr lang="tr-TR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</a:rPr>
              <a:t> = döl yatağı)</a:t>
            </a:r>
          </a:p>
          <a:p>
            <a:pPr>
              <a:buFontTx/>
              <a:buChar char="-"/>
            </a:pPr>
            <a:r>
              <a:rPr lang="tr-TR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</a:rPr>
              <a:t>Döl yatağı ağzı (</a:t>
            </a:r>
            <a:r>
              <a:rPr lang="tr-TR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</a:rPr>
              <a:t>serviks</a:t>
            </a:r>
            <a:r>
              <a:rPr lang="tr-TR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</a:rPr>
              <a:t>)</a:t>
            </a:r>
          </a:p>
          <a:p>
            <a:pPr>
              <a:buFontTx/>
              <a:buChar char="-"/>
            </a:pPr>
            <a:r>
              <a:rPr lang="tr-TR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Vagina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oluşturur.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FontTx/>
              <a:buChar char="-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172371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OKSİTOSİN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FF00FF"/>
              </a:solidFill>
            </a:endParaRP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87" y="3405193"/>
            <a:ext cx="7920880" cy="1679991"/>
          </a:xfrm>
        </p:spPr>
      </p:pic>
      <p:sp>
        <p:nvSpPr>
          <p:cNvPr id="5" name="Metin kutusu 4"/>
          <p:cNvSpPr txBox="1"/>
          <p:nvPr/>
        </p:nvSpPr>
        <p:spPr>
          <a:xfrm>
            <a:off x="539552" y="2204864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6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Hipofiz bezinden salgılanır.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tr-TR" sz="3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Dişilerde </a:t>
            </a:r>
            <a:r>
              <a:rPr lang="tr-TR" sz="3600" b="1" u="sng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doğum sırasında </a:t>
            </a:r>
            <a:r>
              <a:rPr lang="tr-TR" sz="3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</a:rPr>
              <a:t>salgılanır.</a:t>
            </a:r>
            <a:endParaRPr lang="tr-TR" sz="3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8067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Östrojen H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ormonu: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>
              <a:buBlip>
                <a:blip r:embed="rId2"/>
              </a:buBlip>
            </a:pPr>
            <a:r>
              <a:rPr lang="tr-TR" sz="2700" b="1" dirty="0" err="1" smtClean="0">
                <a:solidFill>
                  <a:srgbClr val="000000"/>
                </a:solidFill>
              </a:rPr>
              <a:t>Ovaryumlardaki</a:t>
            </a:r>
            <a:r>
              <a:rPr lang="tr-TR" sz="2700" b="1" dirty="0" smtClean="0">
                <a:solidFill>
                  <a:srgbClr val="000000"/>
                </a:solidFill>
              </a:rPr>
              <a:t> </a:t>
            </a:r>
            <a:r>
              <a:rPr lang="tr-TR" sz="27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folikül</a:t>
            </a:r>
            <a:r>
              <a:rPr lang="tr-TR" sz="27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hücrelerinden </a:t>
            </a:r>
            <a:r>
              <a:rPr lang="tr-TR" sz="2700" b="1" dirty="0" smtClean="0">
                <a:solidFill>
                  <a:srgbClr val="000000"/>
                </a:solidFill>
              </a:rPr>
              <a:t>salgılanır.</a:t>
            </a:r>
          </a:p>
          <a:p>
            <a:pPr marL="0" lvl="0" indent="0">
              <a:buNone/>
            </a:pPr>
            <a:endParaRPr lang="tr-TR" sz="2700" dirty="0" smtClean="0">
              <a:solidFill>
                <a:srgbClr val="000000"/>
              </a:solidFill>
            </a:endParaRPr>
          </a:p>
          <a:p>
            <a:pPr lvl="0">
              <a:buBlip>
                <a:blip r:embed="rId2"/>
              </a:buBlip>
            </a:pPr>
            <a:r>
              <a:rPr lang="tr-TR" sz="2700" dirty="0" smtClean="0">
                <a:solidFill>
                  <a:srgbClr val="000000"/>
                </a:solidFill>
              </a:rPr>
              <a:t>Dişiye </a:t>
            </a:r>
            <a:r>
              <a:rPr lang="tr-TR" sz="2700" dirty="0">
                <a:solidFill>
                  <a:srgbClr val="000000"/>
                </a:solidFill>
              </a:rPr>
              <a:t>has </a:t>
            </a:r>
            <a:r>
              <a:rPr lang="tr-TR" sz="2700" b="1" dirty="0"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ikincil eşey </a:t>
            </a:r>
            <a:r>
              <a:rPr lang="tr-TR" sz="2700" b="1" dirty="0" smtClean="0"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karakterlerinin </a:t>
            </a:r>
            <a:r>
              <a:rPr lang="tr-TR" sz="2700" b="1" dirty="0"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gelişmesini </a:t>
            </a:r>
            <a:r>
              <a:rPr lang="tr-TR" sz="2700" dirty="0" smtClean="0">
                <a:solidFill>
                  <a:srgbClr val="000000"/>
                </a:solidFill>
              </a:rPr>
              <a:t>sağlar.</a:t>
            </a:r>
          </a:p>
          <a:p>
            <a:pPr marL="0" lvl="0" indent="0">
              <a:buNone/>
            </a:pPr>
            <a:r>
              <a:rPr lang="tr-TR" sz="2700" dirty="0" smtClean="0">
                <a:solidFill>
                  <a:srgbClr val="000000"/>
                </a:solidFill>
              </a:rPr>
              <a:t>Ör: Ergenlik döneminde süt bezlerinin büyümesi</a:t>
            </a:r>
            <a:endParaRPr lang="tr-TR" sz="2700" dirty="0">
              <a:solidFill>
                <a:srgbClr val="000000"/>
              </a:solidFill>
            </a:endParaRPr>
          </a:p>
          <a:p>
            <a:pPr lvl="0">
              <a:buBlip>
                <a:blip r:embed="rId2"/>
              </a:buBlip>
            </a:pPr>
            <a:endParaRPr lang="tr-TR" sz="2700" dirty="0" smtClean="0">
              <a:solidFill>
                <a:srgbClr val="000000"/>
              </a:solidFill>
            </a:endParaRPr>
          </a:p>
          <a:p>
            <a:pPr lvl="0">
              <a:buBlip>
                <a:blip r:embed="rId2"/>
              </a:buBlip>
            </a:pPr>
            <a:r>
              <a:rPr lang="tr-TR" sz="2700" b="1" dirty="0" err="1" smtClean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Endometriyum</a:t>
            </a:r>
            <a:r>
              <a:rPr lang="tr-TR" sz="2700" b="1" dirty="0" smtClean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sz="2700" b="1" dirty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hücrelerini uyararak, rahim iç çeperini kalınlaştırmaya başlar</a:t>
            </a:r>
            <a:r>
              <a:rPr lang="tr-TR" sz="2700" b="1" dirty="0" smtClean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 lvl="0">
              <a:buBlip>
                <a:blip r:embed="rId2"/>
              </a:buBlip>
            </a:pPr>
            <a:endParaRPr lang="tr-TR" sz="2700" dirty="0">
              <a:solidFill>
                <a:srgbClr val="000000"/>
              </a:solidFill>
            </a:endParaRPr>
          </a:p>
          <a:p>
            <a:pPr lvl="0">
              <a:buBlip>
                <a:blip r:embed="rId2"/>
              </a:buBlip>
            </a:pPr>
            <a:r>
              <a:rPr lang="tr-TR" sz="2700" b="1" dirty="0" smtClean="0">
                <a:solidFill>
                  <a:srgbClr val="00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Pozitif ve negatif geri bildirim ile hipofizden FSH ve LH hormonlarının salgılanmasını düzenler.</a:t>
            </a:r>
            <a:endParaRPr lang="tr-TR" sz="2700" b="1" dirty="0">
              <a:solidFill>
                <a:prstClr val="black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4511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Progesteron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Hormonu: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</a:rPr>
              <a:t>Ovaryumdan</a:t>
            </a:r>
            <a:r>
              <a:rPr lang="tr-TR" sz="2800" dirty="0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</a:rPr>
              <a:t> (</a:t>
            </a:r>
            <a:r>
              <a:rPr lang="tr-TR" sz="2800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</a:rPr>
              <a:t>korpus</a:t>
            </a:r>
            <a:r>
              <a:rPr lang="tr-TR" sz="2800" dirty="0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</a:rPr>
              <a:t> </a:t>
            </a:r>
            <a:r>
              <a:rPr lang="tr-TR" sz="2800" dirty="0" err="1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</a:rPr>
              <a:t>luteum</a:t>
            </a:r>
            <a:r>
              <a:rPr lang="tr-TR" sz="2800" dirty="0" smtClean="0">
                <a:ln>
                  <a:solidFill>
                    <a:sysClr val="windowText" lastClr="000000"/>
                  </a:solidFill>
                </a:ln>
                <a:solidFill>
                  <a:srgbClr val="FF00FF"/>
                </a:solidFill>
              </a:rPr>
              <a:t>) ve plasentadan </a:t>
            </a:r>
            <a:r>
              <a:rPr lang="tr-TR" sz="2800" dirty="0" smtClean="0">
                <a:solidFill>
                  <a:srgbClr val="FF00FF"/>
                </a:solidFill>
              </a:rPr>
              <a:t>salgılanır.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FF00FF"/>
                </a:solidFill>
              </a:rPr>
              <a:t>➢ </a:t>
            </a:r>
            <a:r>
              <a:rPr lang="tr-TR" sz="2800" dirty="0" err="1" smtClean="0"/>
              <a:t>E</a:t>
            </a:r>
            <a:r>
              <a:rPr lang="tr-TR" sz="2800" dirty="0" err="1" smtClean="0">
                <a:solidFill>
                  <a:srgbClr val="000000"/>
                </a:solidFill>
              </a:rPr>
              <a:t>ndometriyum</a:t>
            </a:r>
            <a:r>
              <a:rPr lang="tr-TR" sz="2800" dirty="0" smtClean="0">
                <a:solidFill>
                  <a:srgbClr val="000000"/>
                </a:solidFill>
              </a:rPr>
              <a:t> </a:t>
            </a:r>
            <a:r>
              <a:rPr lang="tr-TR" sz="2800" dirty="0">
                <a:solidFill>
                  <a:srgbClr val="000000"/>
                </a:solidFill>
              </a:rPr>
              <a:t>hücrelerini uyararak, embriyonun </a:t>
            </a:r>
            <a:r>
              <a:rPr lang="tr-TR" sz="2800" dirty="0" smtClean="0">
                <a:solidFill>
                  <a:srgbClr val="000000"/>
                </a:solidFill>
              </a:rPr>
              <a:t>tutunup gelişmesi </a:t>
            </a:r>
            <a:r>
              <a:rPr lang="tr-TR" sz="2800" dirty="0">
                <a:solidFill>
                  <a:srgbClr val="000000"/>
                </a:solidFill>
              </a:rPr>
              <a:t>için hazır hale getirir. </a:t>
            </a:r>
            <a:endParaRPr lang="tr-TR" sz="2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tr-TR" sz="2800" dirty="0" smtClean="0">
                <a:solidFill>
                  <a:srgbClr val="FF00FF"/>
                </a:solidFill>
              </a:rPr>
              <a:t>➢ </a:t>
            </a:r>
            <a:r>
              <a:rPr lang="tr-TR" sz="2800" dirty="0">
                <a:solidFill>
                  <a:srgbClr val="000000"/>
                </a:solidFill>
              </a:rPr>
              <a:t>Hamile </a:t>
            </a:r>
            <a:r>
              <a:rPr lang="tr-TR" sz="2800" dirty="0" smtClean="0">
                <a:solidFill>
                  <a:srgbClr val="000000"/>
                </a:solidFill>
              </a:rPr>
              <a:t>bayanlarda, </a:t>
            </a:r>
            <a:r>
              <a:rPr lang="tr-TR" sz="2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0000"/>
                </a:solidFill>
              </a:rPr>
              <a:t>LH etkisiyle </a:t>
            </a:r>
            <a:r>
              <a:rPr lang="tr-TR" sz="2800" b="1" dirty="0" err="1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korpus</a:t>
            </a:r>
            <a:r>
              <a:rPr lang="tr-TR" sz="2800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 </a:t>
            </a:r>
            <a:r>
              <a:rPr lang="tr-TR" sz="2800" b="1" dirty="0" err="1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luteum</a:t>
            </a:r>
            <a:r>
              <a:rPr lang="tr-TR" sz="2800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 bozulmaz ve hamileliğin 5. </a:t>
            </a:r>
            <a:r>
              <a:rPr lang="tr-TR" sz="2800" b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ayına kadar </a:t>
            </a:r>
            <a:r>
              <a:rPr lang="tr-TR" sz="2800" b="1" dirty="0" err="1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progesteron</a:t>
            </a:r>
            <a:r>
              <a:rPr lang="tr-TR" sz="2800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 salgılamaya devam eder. </a:t>
            </a:r>
            <a:endParaRPr lang="tr-TR" sz="2800" b="1" dirty="0" smtClean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sz="2800" dirty="0" smtClean="0">
                <a:solidFill>
                  <a:srgbClr val="FF00FF"/>
                </a:solidFill>
              </a:rPr>
              <a:t>5</a:t>
            </a:r>
            <a:r>
              <a:rPr lang="tr-TR" sz="2800" dirty="0">
                <a:solidFill>
                  <a:srgbClr val="FF00FF"/>
                </a:solidFill>
              </a:rPr>
              <a:t>. aydan sonra </a:t>
            </a:r>
            <a:r>
              <a:rPr lang="tr-TR" sz="2800" dirty="0" err="1">
                <a:solidFill>
                  <a:srgbClr val="000000"/>
                </a:solidFill>
              </a:rPr>
              <a:t>progesteron</a:t>
            </a:r>
            <a:r>
              <a:rPr lang="tr-TR" sz="2800" dirty="0">
                <a:solidFill>
                  <a:srgbClr val="000000"/>
                </a:solidFill>
              </a:rPr>
              <a:t> </a:t>
            </a:r>
            <a:r>
              <a:rPr lang="tr-TR" sz="2800" dirty="0" smtClean="0">
                <a:solidFill>
                  <a:srgbClr val="000000"/>
                </a:solidFill>
              </a:rPr>
              <a:t>salgısını </a:t>
            </a:r>
            <a:r>
              <a:rPr lang="tr-TR" sz="2800" b="1" dirty="0" smtClean="0">
                <a:ln>
                  <a:solidFill>
                    <a:srgbClr val="FF0000"/>
                  </a:solidFill>
                </a:ln>
                <a:solidFill>
                  <a:srgbClr val="FF00FF"/>
                </a:solidFill>
              </a:rPr>
              <a:t>plasenta </a:t>
            </a:r>
            <a:r>
              <a:rPr lang="tr-TR" sz="2800" b="1" dirty="0">
                <a:ln>
                  <a:solidFill>
                    <a:srgbClr val="FF0000"/>
                  </a:solidFill>
                </a:ln>
                <a:solidFill>
                  <a:srgbClr val="FF00FF"/>
                </a:solidFill>
              </a:rPr>
              <a:t>devam ettirir.</a:t>
            </a:r>
          </a:p>
        </p:txBody>
      </p:sp>
    </p:spTree>
    <p:extLst>
      <p:ext uri="{BB962C8B-B14F-4D97-AF65-F5344CB8AC3E}">
        <p14:creationId xmlns:p14="http://schemas.microsoft.com/office/powerpoint/2010/main" val="367448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Menstrual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 döngü (Adet döngüsü)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FF00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Dişilerde,</a:t>
            </a:r>
            <a:r>
              <a:rPr lang="tr-TR" b="1" dirty="0" smtClean="0"/>
              <a:t> </a:t>
            </a:r>
            <a:r>
              <a:rPr lang="tr-TR" b="1" u="sng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yumurtalıklarda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 ve buna bağlı olarak </a:t>
            </a:r>
            <a:r>
              <a:rPr lang="tr-TR" b="1" u="sng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döl </a:t>
            </a:r>
            <a:r>
              <a:rPr lang="tr-TR" b="1" u="sng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yatağında (rahim)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meydana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gelen değişikliklere</a:t>
            </a:r>
            <a:r>
              <a:rPr lang="tr-TR" b="1" dirty="0" smtClean="0"/>
              <a:t>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menstrual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döngü </a:t>
            </a:r>
            <a:r>
              <a:rPr lang="tr-TR" dirty="0"/>
              <a:t>adı verilir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Bu döngü, </a:t>
            </a:r>
            <a:r>
              <a:rPr lang="tr-TR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ergenlik döneminde başlar </a:t>
            </a:r>
            <a:r>
              <a:rPr lang="tr-TR" dirty="0" smtClean="0"/>
              <a:t>ve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50-55 yaşlarına kadar (menopoz) </a:t>
            </a:r>
            <a:r>
              <a:rPr lang="tr-TR" dirty="0" smtClean="0"/>
              <a:t>devam eder.</a:t>
            </a:r>
          </a:p>
          <a:p>
            <a:pPr marL="0" indent="0">
              <a:buNone/>
            </a:pPr>
            <a:endParaRPr lang="tr-TR" dirty="0"/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Her adet döngüsü ortalama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28 gün </a:t>
            </a:r>
            <a:r>
              <a:rPr lang="tr-TR" dirty="0" smtClean="0"/>
              <a:t>sürer.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297313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2400" b="1" dirty="0">
                <a:ln>
                  <a:solidFill>
                    <a:schemeClr val="tx1"/>
                  </a:solidFill>
                </a:ln>
                <a:solidFill>
                  <a:schemeClr val="accent4"/>
                </a:solidFill>
              </a:rPr>
              <a:t>Dişilerde </a:t>
            </a:r>
            <a:r>
              <a:rPr lang="tr-TR" sz="2400" b="1" dirty="0" err="1">
                <a:ln>
                  <a:solidFill>
                    <a:schemeClr val="tx1"/>
                  </a:solidFill>
                </a:ln>
                <a:solidFill>
                  <a:schemeClr val="accent4"/>
                </a:solidFill>
              </a:rPr>
              <a:t>menstrual</a:t>
            </a:r>
            <a:r>
              <a:rPr lang="tr-TR" sz="2400" b="1" dirty="0">
                <a:ln>
                  <a:solidFill>
                    <a:schemeClr val="tx1"/>
                  </a:solidFill>
                </a:ln>
                <a:solidFill>
                  <a:schemeClr val="accent4"/>
                </a:solidFill>
              </a:rPr>
              <a:t> </a:t>
            </a:r>
            <a:r>
              <a:rPr lang="tr-TR" sz="2400" b="1" dirty="0" smtClean="0">
                <a:ln>
                  <a:solidFill>
                    <a:schemeClr val="tx1"/>
                  </a:solidFill>
                </a:ln>
                <a:solidFill>
                  <a:schemeClr val="accent4"/>
                </a:solidFill>
              </a:rPr>
              <a:t>döngüyü; </a:t>
            </a:r>
            <a:r>
              <a:rPr lang="tr-TR" sz="24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hipotalamus</a:t>
            </a:r>
            <a:r>
              <a:rPr lang="tr-TR" sz="2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, </a:t>
            </a:r>
            <a:r>
              <a:rPr lang="tr-TR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hipofiz bezi </a:t>
            </a:r>
            <a:r>
              <a:rPr lang="tr-TR" sz="2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ve yumurtalıkların salgıladığı hormonlar </a:t>
            </a:r>
            <a:r>
              <a:rPr lang="tr-TR" sz="2400" b="1" dirty="0" smtClean="0"/>
              <a:t>kontrol eder</a:t>
            </a:r>
            <a:r>
              <a:rPr lang="tr-TR" sz="2400" b="1" dirty="0"/>
              <a:t>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Blip>
                <a:blip r:embed="rId2"/>
              </a:buBlip>
            </a:pPr>
            <a:r>
              <a:rPr lang="tr-TR" b="1" dirty="0"/>
              <a:t>Beynin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hipotalamus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bölgesi </a:t>
            </a:r>
            <a:r>
              <a:rPr lang="tr-TR" b="1" dirty="0"/>
              <a:t>tarafından </a:t>
            </a:r>
            <a:r>
              <a:rPr lang="tr-TR" b="1" dirty="0" smtClean="0"/>
              <a:t>salgılanan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“serbest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bıraktırıcı faktör (RF)” </a:t>
            </a:r>
            <a:r>
              <a:rPr lang="tr-TR" b="1" dirty="0"/>
              <a:t>kan yoluyla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hipofizi</a:t>
            </a:r>
            <a:r>
              <a:rPr lang="tr-TR" b="1" dirty="0" smtClean="0"/>
              <a:t> uyarır</a:t>
            </a:r>
            <a:r>
              <a:rPr lang="tr-TR" b="1" dirty="0"/>
              <a:t>. </a:t>
            </a:r>
            <a:endParaRPr lang="tr-TR" b="1" dirty="0" smtClean="0"/>
          </a:p>
          <a:p>
            <a:pPr>
              <a:buBlip>
                <a:blip r:embed="rId2"/>
              </a:buBlip>
            </a:pPr>
            <a:r>
              <a:rPr lang="tr-TR" b="1" dirty="0" smtClean="0"/>
              <a:t>Uyarılan hipofizden;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folikül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uyarıcı hormon (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FSH) ve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lüteinleştirici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hormon (LH) </a:t>
            </a:r>
            <a:r>
              <a:rPr lang="tr-TR" b="1" dirty="0"/>
              <a:t>salgılanır. </a:t>
            </a:r>
            <a:endParaRPr lang="tr-TR" b="1" dirty="0" smtClean="0"/>
          </a:p>
          <a:p>
            <a:pPr>
              <a:buBlip>
                <a:blip r:embed="rId2"/>
              </a:buBlip>
            </a:pPr>
            <a:r>
              <a:rPr lang="tr-TR" b="1" dirty="0" smtClean="0"/>
              <a:t>Bu hormonlar,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yumurtalığı</a:t>
            </a:r>
            <a:r>
              <a:rPr lang="tr-TR" b="1" dirty="0" smtClean="0"/>
              <a:t> </a:t>
            </a:r>
            <a:r>
              <a:rPr lang="tr-TR" b="1" dirty="0"/>
              <a:t>etkiler ve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yumurtalıklar</a:t>
            </a:r>
            <a:r>
              <a:rPr lang="tr-TR" b="1" dirty="0"/>
              <a:t> da dişi </a:t>
            </a:r>
            <a:r>
              <a:rPr lang="tr-TR" b="1" dirty="0" smtClean="0"/>
              <a:t>eşey hormonları </a:t>
            </a:r>
            <a:r>
              <a:rPr lang="tr-TR" b="1" dirty="0"/>
              <a:t>olan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östrojen ve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progesteronu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b="1" dirty="0" smtClean="0"/>
              <a:t>salgılamaya başlar.</a:t>
            </a:r>
          </a:p>
          <a:p>
            <a:pPr>
              <a:buBlip>
                <a:blip r:embed="rId2"/>
              </a:buBlip>
            </a:pPr>
            <a:r>
              <a:rPr lang="tr-TR" b="1" dirty="0" smtClean="0"/>
              <a:t>Östrojen </a:t>
            </a:r>
            <a:r>
              <a:rPr lang="tr-TR" b="1" dirty="0"/>
              <a:t>ve </a:t>
            </a:r>
            <a:r>
              <a:rPr lang="tr-TR" b="1" dirty="0" err="1"/>
              <a:t>progesteronun</a:t>
            </a:r>
            <a:r>
              <a:rPr lang="tr-TR" b="1" dirty="0"/>
              <a:t> etkisiyle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döl 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yatağı </a:t>
            </a:r>
            <a:r>
              <a:rPr lang="tr-TR" b="1" dirty="0" smtClean="0"/>
              <a:t>duvarında </a:t>
            </a:r>
            <a:r>
              <a:rPr lang="tr-TR" b="1" dirty="0"/>
              <a:t>bir dizi değişiklik ortaya çıkar.</a:t>
            </a:r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65" y="1700808"/>
            <a:ext cx="3489154" cy="4320480"/>
          </a:xfrm>
        </p:spPr>
      </p:pic>
    </p:spTree>
    <p:extLst>
      <p:ext uri="{BB962C8B-B14F-4D97-AF65-F5344CB8AC3E}">
        <p14:creationId xmlns:p14="http://schemas.microsoft.com/office/powerpoint/2010/main" val="18215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2800" b="1" dirty="0" err="1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Hipotalamusun</a:t>
            </a:r>
            <a:r>
              <a:rPr lang="tr-TR" sz="28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 salgıladığı </a:t>
            </a:r>
            <a:r>
              <a:rPr lang="tr-TR" sz="2800" b="1" u="sng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üreme ile ilgili olan RF çeşidi: </a:t>
            </a:r>
            <a:r>
              <a:rPr lang="tr-TR" sz="2800" b="1" dirty="0" err="1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GnRH</a:t>
            </a:r>
            <a:r>
              <a:rPr lang="tr-TR" sz="28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 (</a:t>
            </a:r>
            <a:r>
              <a:rPr lang="tr-TR" sz="2800" b="1" dirty="0" err="1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Gonadotropin</a:t>
            </a:r>
            <a:r>
              <a:rPr lang="tr-TR" sz="28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 serbest bıraktırıcı hormon)</a:t>
            </a:r>
            <a:r>
              <a:rPr lang="tr-TR" sz="2800" b="1" dirty="0" smtClean="0"/>
              <a:t>’dur.</a:t>
            </a: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b="1" u="sng" dirty="0" err="1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Menstrual</a:t>
            </a:r>
            <a:r>
              <a:rPr lang="tr-TR" b="1" u="sng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döngü; </a:t>
            </a:r>
            <a:endParaRPr lang="tr-TR" b="1" u="sng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lvl="1">
              <a:buFont typeface="Wingdings" pitchFamily="2" charset="2"/>
              <a:buChar char="§"/>
            </a:pP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Folikül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 evresi, </a:t>
            </a:r>
          </a:p>
          <a:p>
            <a:pPr marL="457200" lvl="1" indent="0">
              <a:buNone/>
            </a:pPr>
            <a:endParaRPr lang="tr-TR" b="1" dirty="0" smtClean="0">
              <a:ln>
                <a:solidFill>
                  <a:schemeClr val="tx1"/>
                </a:solidFill>
              </a:ln>
            </a:endParaRPr>
          </a:p>
          <a:p>
            <a:pPr lvl="1">
              <a:buFont typeface="Wingdings" pitchFamily="2" charset="2"/>
              <a:buChar char="§"/>
            </a:pP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Ovulasyon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 evresi, </a:t>
            </a:r>
          </a:p>
          <a:p>
            <a:pPr lvl="1">
              <a:buFont typeface="Wingdings" pitchFamily="2" charset="2"/>
              <a:buChar char="§"/>
            </a:pPr>
            <a:endParaRPr lang="tr-TR" b="1" dirty="0" smtClean="0">
              <a:ln>
                <a:solidFill>
                  <a:schemeClr val="tx1"/>
                </a:solidFill>
              </a:ln>
            </a:endParaRPr>
          </a:p>
          <a:p>
            <a:pPr lvl="1">
              <a:buFont typeface="Wingdings" pitchFamily="2" charset="2"/>
              <a:buChar char="§"/>
            </a:pP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Korpus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luteum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evresi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</a:rPr>
              <a:t>ve </a:t>
            </a:r>
          </a:p>
          <a:p>
            <a:pPr lvl="1">
              <a:buFont typeface="Wingdings" pitchFamily="2" charset="2"/>
              <a:buChar char="§"/>
            </a:pPr>
            <a:endParaRPr lang="tr-TR" b="1" dirty="0" smtClean="0">
              <a:ln>
                <a:solidFill>
                  <a:schemeClr val="tx1"/>
                </a:solidFill>
              </a:ln>
            </a:endParaRPr>
          </a:p>
          <a:p>
            <a:pPr lvl="1">
              <a:buFont typeface="Wingdings" pitchFamily="2" charset="2"/>
              <a:buChar char="§"/>
            </a:pP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Mestruasyon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evresi </a:t>
            </a:r>
            <a:r>
              <a:rPr lang="tr-TR" b="1" dirty="0" smtClean="0">
                <a:ln>
                  <a:solidFill>
                    <a:schemeClr val="bg2"/>
                  </a:solidFill>
                </a:ln>
              </a:rPr>
              <a:t>olmak üzere 4 evrede incelenir.</a:t>
            </a:r>
            <a:endParaRPr lang="tr-TR" dirty="0">
              <a:ln>
                <a:solidFill>
                  <a:schemeClr val="bg2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7628951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04864"/>
            <a:ext cx="7892463" cy="1792525"/>
          </a:xfrm>
        </p:spPr>
      </p:pic>
    </p:spTree>
    <p:extLst>
      <p:ext uri="{BB962C8B-B14F-4D97-AF65-F5344CB8AC3E}">
        <p14:creationId xmlns:p14="http://schemas.microsoft.com/office/powerpoint/2010/main" val="327389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1.) FOLİKÜL EVRESİ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FF00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FF00FF"/>
                </a:solidFill>
                <a:latin typeface="ZapfDingbatsStd"/>
              </a:rPr>
              <a:t>➢ </a:t>
            </a:r>
            <a:r>
              <a:rPr lang="tr-TR" dirty="0">
                <a:solidFill>
                  <a:srgbClr val="000000"/>
                </a:solidFill>
              </a:rPr>
              <a:t>Yumurtalıklarda bulunan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foliküllerden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u="sng" dirty="0">
                <a:solidFill>
                  <a:srgbClr val="000000"/>
                </a:solidFill>
              </a:rPr>
              <a:t>genelde bir tanesinin </a:t>
            </a:r>
            <a:r>
              <a:rPr lang="tr-TR" dirty="0">
                <a:solidFill>
                  <a:srgbClr val="000000"/>
                </a:solidFill>
              </a:rPr>
              <a:t>gelişerek döllenme</a:t>
            </a:r>
          </a:p>
          <a:p>
            <a:pPr marL="0" indent="0">
              <a:buNone/>
            </a:pPr>
            <a:r>
              <a:rPr lang="tr-TR" dirty="0">
                <a:solidFill>
                  <a:srgbClr val="000000"/>
                </a:solidFill>
              </a:rPr>
              <a:t>özelliğine sahip olan bir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yumurtanın oluştuğu </a:t>
            </a:r>
            <a:r>
              <a:rPr lang="tr-TR" dirty="0">
                <a:solidFill>
                  <a:srgbClr val="000000"/>
                </a:solidFill>
              </a:rPr>
              <a:t>evredir</a:t>
            </a:r>
            <a:r>
              <a:rPr lang="tr-TR" dirty="0" smtClean="0">
                <a:solidFill>
                  <a:srgbClr val="000000"/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solidFill>
                  <a:srgbClr val="000000"/>
                </a:solidFill>
              </a:rPr>
              <a:t>Ortalama olarak </a:t>
            </a:r>
            <a:r>
              <a:rPr lang="tr-TR" b="1" dirty="0" smtClean="0">
                <a:solidFill>
                  <a:srgbClr val="0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10-14 gün </a:t>
            </a:r>
            <a:r>
              <a:rPr lang="tr-TR" b="1" dirty="0" smtClean="0">
                <a:solidFill>
                  <a:srgbClr val="000000"/>
                </a:solidFill>
              </a:rPr>
              <a:t>sürer.</a:t>
            </a:r>
            <a:endParaRPr lang="tr-TR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rgbClr val="FF00FF"/>
                </a:solidFill>
              </a:rPr>
              <a:t>➢ </a:t>
            </a:r>
            <a:r>
              <a:rPr lang="tr-TR" dirty="0">
                <a:solidFill>
                  <a:srgbClr val="000000"/>
                </a:solidFill>
              </a:rPr>
              <a:t>Bu evrede,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hipotalamustan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 salgılanan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GnRH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 hormonu hipofizin ön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lobunu uyararak,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FSH ve LH hormonlarının salgılanmasına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 neden olur.</a:t>
            </a:r>
            <a:endParaRPr lang="tr-TR" b="1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50729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b="1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latin typeface="+mn-lt"/>
              </a:rPr>
              <a:t>FSH ve LH etkisiyle </a:t>
            </a:r>
            <a:r>
              <a:rPr lang="tr-TR" sz="3200" dirty="0">
                <a:latin typeface="+mn-lt"/>
              </a:rPr>
              <a:t>aşağıdaki olaylar gerçekleşir: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800" dirty="0" smtClean="0">
                <a:solidFill>
                  <a:srgbClr val="00FFFF"/>
                </a:solidFill>
              </a:rPr>
              <a:t>✦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FSH etkisiyle, </a:t>
            </a:r>
            <a:r>
              <a:rPr lang="tr-TR" dirty="0" err="1">
                <a:solidFill>
                  <a:srgbClr val="000000"/>
                </a:solidFill>
              </a:rPr>
              <a:t>folikül</a:t>
            </a:r>
            <a:r>
              <a:rPr lang="tr-TR" dirty="0">
                <a:solidFill>
                  <a:srgbClr val="000000"/>
                </a:solidFill>
              </a:rPr>
              <a:t> hücrelerinden bir tanesinin </a:t>
            </a:r>
            <a:r>
              <a:rPr lang="tr-TR" dirty="0" smtClean="0">
                <a:solidFill>
                  <a:srgbClr val="000000"/>
                </a:solidFill>
              </a:rPr>
              <a:t>gelişmesiyle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olgun yumurta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hücresi oluşur.</a:t>
            </a:r>
          </a:p>
          <a:p>
            <a:pPr marL="0" indent="0">
              <a:buNone/>
            </a:pPr>
            <a:r>
              <a:rPr lang="tr-TR" sz="2800" dirty="0">
                <a:solidFill>
                  <a:srgbClr val="00FFFF"/>
                </a:solidFill>
              </a:rPr>
              <a:t>✦ </a:t>
            </a:r>
            <a:r>
              <a:rPr lang="tr-TR" dirty="0">
                <a:solidFill>
                  <a:srgbClr val="000000"/>
                </a:solidFill>
              </a:rPr>
              <a:t>Gelişmekte olan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folikül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hücresinden,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östrojen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hormonu salgılanır </a:t>
            </a:r>
            <a:r>
              <a:rPr lang="tr-TR" dirty="0">
                <a:solidFill>
                  <a:srgbClr val="000000"/>
                </a:solidFill>
              </a:rPr>
              <a:t>ve </a:t>
            </a:r>
            <a:r>
              <a:rPr lang="tr-TR" dirty="0" smtClean="0">
                <a:solidFill>
                  <a:srgbClr val="000000"/>
                </a:solidFill>
              </a:rPr>
              <a:t>kandaki östrojen </a:t>
            </a:r>
            <a:r>
              <a:rPr lang="tr-TR" dirty="0">
                <a:solidFill>
                  <a:srgbClr val="000000"/>
                </a:solidFill>
              </a:rPr>
              <a:t>miktarı artar. </a:t>
            </a:r>
            <a:endParaRPr lang="tr-TR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smtClean="0">
                <a:solidFill>
                  <a:srgbClr val="000000"/>
                </a:solidFill>
              </a:rPr>
              <a:t> </a:t>
            </a:r>
            <a:r>
              <a:rPr lang="tr-TR" b="1" dirty="0" smtClean="0">
                <a:solidFill>
                  <a:srgbClr val="0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Östrojen </a:t>
            </a:r>
            <a:r>
              <a:rPr lang="tr-TR" b="1" dirty="0">
                <a:solidFill>
                  <a:srgbClr val="0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hormonundaki bu artış FSH </a:t>
            </a:r>
            <a:r>
              <a:rPr lang="tr-TR" b="1" dirty="0" smtClean="0">
                <a:solidFill>
                  <a:srgbClr val="0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salgılanmasını azaltırken</a:t>
            </a:r>
            <a:r>
              <a:rPr lang="tr-TR" b="1" dirty="0">
                <a:solidFill>
                  <a:srgbClr val="0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, LH salgılanmasını artırır.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</a:rPr>
              <a:t>(Pozitif ve negatif geri bildirim)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872720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3"/>
            <a:ext cx="6454971" cy="4398885"/>
          </a:xfrm>
        </p:spPr>
      </p:pic>
    </p:spTree>
    <p:extLst>
      <p:ext uri="{BB962C8B-B14F-4D97-AF65-F5344CB8AC3E}">
        <p14:creationId xmlns:p14="http://schemas.microsoft.com/office/powerpoint/2010/main" val="34875568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05" y="620688"/>
            <a:ext cx="8006790" cy="55054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513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36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2.) OVULASYON (YUMURTLAMA) EVRESİ</a:t>
            </a:r>
            <a:endParaRPr lang="tr-TR" sz="3600" b="1" dirty="0">
              <a:ln>
                <a:solidFill>
                  <a:schemeClr val="tx1"/>
                </a:solidFill>
              </a:ln>
              <a:solidFill>
                <a:srgbClr val="FF00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>
                <a:solidFill>
                  <a:srgbClr val="FF00FF"/>
                </a:solidFill>
              </a:rPr>
              <a:t>➢ </a:t>
            </a:r>
            <a:r>
              <a:rPr lang="tr-TR" sz="2800" b="1" dirty="0">
                <a:solidFill>
                  <a:srgbClr val="000000"/>
                </a:solidFill>
              </a:rPr>
              <a:t>Olgunlaşan yumurtanın</a:t>
            </a:r>
            <a:r>
              <a:rPr lang="tr-TR" sz="2800" dirty="0">
                <a:solidFill>
                  <a:srgbClr val="000000"/>
                </a:solidFill>
              </a:rPr>
              <a:t>, </a:t>
            </a:r>
            <a:r>
              <a:rPr lang="tr-TR" sz="2800" dirty="0" err="1" smtClean="0">
                <a:solidFill>
                  <a:srgbClr val="000000"/>
                </a:solidFill>
              </a:rPr>
              <a:t>folikülün</a:t>
            </a:r>
            <a:r>
              <a:rPr lang="tr-TR" sz="2800" dirty="0" smtClean="0">
                <a:solidFill>
                  <a:srgbClr val="000000"/>
                </a:solidFill>
              </a:rPr>
              <a:t> yırtılmasıyla </a:t>
            </a:r>
            <a:r>
              <a:rPr lang="tr-TR" sz="2800" dirty="0">
                <a:solidFill>
                  <a:srgbClr val="000000"/>
                </a:solidFill>
              </a:rPr>
              <a:t>yumurtalıklardan </a:t>
            </a:r>
            <a:r>
              <a:rPr lang="tr-TR" sz="2800" dirty="0" smtClean="0">
                <a:solidFill>
                  <a:srgbClr val="000000"/>
                </a:solidFill>
              </a:rPr>
              <a:t>atılmasına </a:t>
            </a:r>
            <a:r>
              <a:rPr lang="tr-TR" sz="2800" b="1" dirty="0" err="1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ovulasyon</a:t>
            </a:r>
            <a:r>
              <a:rPr lang="tr-TR" sz="2800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 </a:t>
            </a:r>
            <a:r>
              <a:rPr lang="tr-TR" sz="2800" b="1" dirty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(yumurtlama) </a:t>
            </a:r>
            <a:r>
              <a:rPr lang="tr-TR" sz="2800" dirty="0">
                <a:solidFill>
                  <a:srgbClr val="000000"/>
                </a:solidFill>
              </a:rPr>
              <a:t>denir</a:t>
            </a:r>
            <a:r>
              <a:rPr lang="tr-TR" sz="2800" dirty="0" smtClean="0">
                <a:solidFill>
                  <a:srgbClr val="000000"/>
                </a:solidFill>
              </a:rPr>
              <a:t>.</a:t>
            </a:r>
            <a:endParaRPr lang="tr-TR" sz="28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tr-TR" sz="2800" dirty="0">
                <a:solidFill>
                  <a:srgbClr val="FF00FF"/>
                </a:solidFill>
              </a:rPr>
              <a:t>➢ </a:t>
            </a:r>
            <a:r>
              <a:rPr lang="tr-TR" sz="2800" b="1" dirty="0" err="1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Ovulasyon</a:t>
            </a:r>
            <a:r>
              <a:rPr lang="tr-TR" sz="2800" b="1" dirty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, hipofizden salgılanan </a:t>
            </a:r>
            <a:r>
              <a:rPr lang="tr-TR" sz="2800" b="1" u="sng" dirty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LH hormonunun etkisiyle</a:t>
            </a:r>
            <a:r>
              <a:rPr lang="tr-TR" sz="2800" b="1" dirty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 gerçekleşir. </a:t>
            </a:r>
            <a:endParaRPr lang="tr-TR" sz="2800" b="1" dirty="0" smtClean="0">
              <a:ln>
                <a:solidFill>
                  <a:schemeClr val="tx1"/>
                </a:solidFill>
              </a:ln>
              <a:solidFill>
                <a:srgbClr val="FF0066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sz="2800" b="1" dirty="0" smtClean="0">
                <a:solidFill>
                  <a:srgbClr val="FF0066"/>
                </a:solidFill>
              </a:rPr>
              <a:t>Atılan yumurta, </a:t>
            </a:r>
            <a:r>
              <a:rPr lang="tr-TR" sz="2800" dirty="0" err="1">
                <a:solidFill>
                  <a:srgbClr val="0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fallop</a:t>
            </a:r>
            <a:r>
              <a:rPr lang="tr-TR" sz="2800" dirty="0">
                <a:solidFill>
                  <a:srgbClr val="0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tüpüne geçer ve burada spermle karşılaşırsa döllenme </a:t>
            </a:r>
            <a:r>
              <a:rPr lang="tr-TR" sz="2800" dirty="0" smtClean="0">
                <a:solidFill>
                  <a:srgbClr val="0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meydana gelir.</a:t>
            </a:r>
          </a:p>
          <a:p>
            <a:pPr>
              <a:buFont typeface="Wingdings" pitchFamily="2" charset="2"/>
              <a:buChar char="Ø"/>
            </a:pPr>
            <a:r>
              <a:rPr lang="tr-TR" sz="2800" dirty="0" err="1" smtClean="0">
                <a:ln>
                  <a:solidFill>
                    <a:schemeClr val="tx1"/>
                  </a:solidFill>
                </a:ln>
                <a:effectLst/>
              </a:rPr>
              <a:t>Ovulasyon</a:t>
            </a:r>
            <a:r>
              <a:rPr lang="tr-TR" sz="2800" dirty="0" smtClean="0">
                <a:ln>
                  <a:solidFill>
                    <a:schemeClr val="tx1"/>
                  </a:solidFill>
                </a:ln>
                <a:effectLst/>
              </a:rPr>
              <a:t>, </a:t>
            </a:r>
            <a:r>
              <a:rPr lang="tr-TR" sz="2800" dirty="0" err="1" smtClean="0">
                <a:ln>
                  <a:solidFill>
                    <a:schemeClr val="tx1"/>
                  </a:solidFill>
                </a:ln>
                <a:effectLst/>
              </a:rPr>
              <a:t>menstrual</a:t>
            </a:r>
            <a:r>
              <a:rPr lang="tr-TR" sz="2800" dirty="0" smtClean="0">
                <a:ln>
                  <a:solidFill>
                    <a:schemeClr val="tx1"/>
                  </a:solidFill>
                </a:ln>
                <a:effectLst/>
              </a:rPr>
              <a:t> döngünün yaklaşık ortasında (14.gününde) gerçekleşir.</a:t>
            </a:r>
            <a:endParaRPr lang="tr-TR" sz="2800" dirty="0">
              <a:ln>
                <a:solidFill>
                  <a:schemeClr val="tx1"/>
                </a:solidFill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3731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20688"/>
            <a:ext cx="5256583" cy="5407202"/>
          </a:xfrm>
        </p:spPr>
      </p:pic>
    </p:spTree>
    <p:extLst>
      <p:ext uri="{BB962C8B-B14F-4D97-AF65-F5344CB8AC3E}">
        <p14:creationId xmlns:p14="http://schemas.microsoft.com/office/powerpoint/2010/main" val="31626768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66"/>
                </a:solidFill>
              </a:rPr>
              <a:t>3.) KORPUS LUTEUM (SARI CİSİM) EVRESİ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FF0066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>
                <a:solidFill>
                  <a:srgbClr val="FF00FF"/>
                </a:solidFill>
              </a:rPr>
              <a:t>➢ </a:t>
            </a:r>
            <a:r>
              <a:rPr lang="tr-TR" dirty="0" err="1">
                <a:solidFill>
                  <a:srgbClr val="000000"/>
                </a:solidFill>
              </a:rPr>
              <a:t>Ovulasyon</a:t>
            </a:r>
            <a:r>
              <a:rPr lang="tr-TR" dirty="0">
                <a:solidFill>
                  <a:srgbClr val="000000"/>
                </a:solidFill>
              </a:rPr>
              <a:t> evresinde 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F0066"/>
                </a:solidFill>
              </a:rPr>
              <a:t>yırtılan </a:t>
            </a:r>
            <a:r>
              <a:rPr lang="tr-TR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F0066"/>
                </a:solidFill>
              </a:rPr>
              <a:t>folikülün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F0066"/>
                </a:solidFill>
              </a:rPr>
              <a:t> içine   </a:t>
            </a: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F0066"/>
                </a:solidFill>
              </a:rPr>
              <a:t>     yağ damlacıklarının dolması sonucu oluşan  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F0066"/>
                </a:solidFill>
              </a:rPr>
              <a:t> 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F0066"/>
                </a:solidFill>
              </a:rPr>
              <a:t>    yapıya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korpus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luteum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(sarı cisim) </a:t>
            </a:r>
            <a:r>
              <a:rPr lang="tr-TR" dirty="0" smtClean="0">
                <a:solidFill>
                  <a:srgbClr val="000000"/>
                </a:solidFill>
              </a:rPr>
              <a:t>denir. </a:t>
            </a:r>
          </a:p>
          <a:p>
            <a:pPr marL="0" indent="0">
              <a:buNone/>
            </a:pPr>
            <a:endParaRPr lang="tr-TR" dirty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b="1" dirty="0" err="1" smtClean="0">
                <a:ln>
                  <a:solidFill>
                    <a:srgbClr val="002060"/>
                  </a:solidFill>
                </a:ln>
                <a:solidFill>
                  <a:srgbClr val="000000"/>
                </a:solidFill>
              </a:rPr>
              <a:t>Korpus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0000"/>
                </a:solidFill>
              </a:rPr>
              <a:t> </a:t>
            </a:r>
            <a:r>
              <a:rPr lang="tr-TR" b="1" dirty="0" err="1" smtClean="0">
                <a:ln>
                  <a:solidFill>
                    <a:srgbClr val="002060"/>
                  </a:solidFill>
                </a:ln>
                <a:solidFill>
                  <a:srgbClr val="000000"/>
                </a:solidFill>
              </a:rPr>
              <a:t>luteum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0000"/>
                </a:solidFill>
              </a:rPr>
              <a:t>; </a:t>
            </a:r>
            <a:r>
              <a:rPr lang="tr-TR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bol miktarda </a:t>
            </a:r>
            <a:r>
              <a:rPr lang="tr-TR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FF"/>
                </a:solidFill>
              </a:rPr>
              <a:t>progesteron</a:t>
            </a:r>
            <a:r>
              <a:rPr lang="tr-TR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FF"/>
                </a:solidFill>
              </a:rPr>
              <a:t>,</a:t>
            </a: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   az </a:t>
            </a:r>
            <a:r>
              <a:rPr lang="tr-TR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miktarda </a:t>
            </a:r>
            <a:r>
              <a:rPr lang="tr-TR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FF"/>
                </a:solidFill>
              </a:rPr>
              <a:t>östrojen</a:t>
            </a:r>
            <a:r>
              <a:rPr lang="tr-TR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 hormonlarını salgılar.</a:t>
            </a:r>
          </a:p>
        </p:txBody>
      </p:sp>
    </p:spTree>
    <p:extLst>
      <p:ext uri="{BB962C8B-B14F-4D97-AF65-F5344CB8AC3E}">
        <p14:creationId xmlns:p14="http://schemas.microsoft.com/office/powerpoint/2010/main" val="343889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055" y="1196752"/>
            <a:ext cx="6959795" cy="4608512"/>
          </a:xfrm>
        </p:spPr>
      </p:pic>
    </p:spTree>
    <p:extLst>
      <p:ext uri="{BB962C8B-B14F-4D97-AF65-F5344CB8AC3E}">
        <p14:creationId xmlns:p14="http://schemas.microsoft.com/office/powerpoint/2010/main" val="2705089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4.) MENSTRUASYON EVRESİ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FF00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>
                <a:solidFill>
                  <a:srgbClr val="FF00FF"/>
                </a:solidFill>
              </a:rPr>
              <a:t>➢ </a:t>
            </a:r>
            <a:r>
              <a:rPr lang="tr-TR" b="1" dirty="0">
                <a:solidFill>
                  <a:srgbClr val="000000"/>
                </a:solidFill>
              </a:rPr>
              <a:t>Döllenmemiş yumurta hücresi ile rahime ait doku parçalarının bir miktar </a:t>
            </a:r>
            <a:r>
              <a:rPr lang="tr-TR" b="1" dirty="0" smtClean="0">
                <a:solidFill>
                  <a:srgbClr val="000000"/>
                </a:solidFill>
              </a:rPr>
              <a:t>kanla beraber </a:t>
            </a:r>
            <a:r>
              <a:rPr lang="tr-TR" b="1" dirty="0">
                <a:solidFill>
                  <a:srgbClr val="000000"/>
                </a:solidFill>
              </a:rPr>
              <a:t>atılmasına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menstruasyon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 (adet görme) </a:t>
            </a:r>
            <a:r>
              <a:rPr lang="tr-TR" dirty="0">
                <a:solidFill>
                  <a:srgbClr val="000000"/>
                </a:solidFill>
              </a:rPr>
              <a:t>denir.</a:t>
            </a:r>
          </a:p>
          <a:p>
            <a:pPr marL="0" indent="0">
              <a:buNone/>
            </a:pPr>
            <a:endParaRPr lang="tr-TR" dirty="0" smtClean="0">
              <a:solidFill>
                <a:srgbClr val="FF00FF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FF"/>
                </a:solidFill>
              </a:rPr>
              <a:t>➢ </a:t>
            </a:r>
            <a:r>
              <a:rPr lang="tr-TR" dirty="0" err="1">
                <a:solidFill>
                  <a:srgbClr val="FF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Menstruasyon</a:t>
            </a:r>
            <a:r>
              <a:rPr lang="tr-TR" dirty="0">
                <a:solidFill>
                  <a:srgbClr val="FF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smtClean="0">
                <a:solidFill>
                  <a:srgbClr val="FF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evresinde; </a:t>
            </a:r>
            <a:r>
              <a:rPr lang="tr-TR" dirty="0" err="1">
                <a:solidFill>
                  <a:srgbClr val="FF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korpus</a:t>
            </a:r>
            <a:r>
              <a:rPr lang="tr-TR" dirty="0">
                <a:solidFill>
                  <a:srgbClr val="FF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err="1">
                <a:solidFill>
                  <a:srgbClr val="FF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luteum</a:t>
            </a:r>
            <a:r>
              <a:rPr lang="tr-TR" dirty="0">
                <a:solidFill>
                  <a:srgbClr val="FF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bozulur ve </a:t>
            </a:r>
            <a:r>
              <a:rPr lang="tr-TR" dirty="0" err="1">
                <a:solidFill>
                  <a:srgbClr val="FF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progesteron</a:t>
            </a:r>
            <a:r>
              <a:rPr lang="tr-TR" dirty="0">
                <a:solidFill>
                  <a:srgbClr val="FF00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salgısı azalır.</a:t>
            </a:r>
          </a:p>
          <a:p>
            <a:pPr marL="0" indent="0">
              <a:buNone/>
            </a:pPr>
            <a:endParaRPr lang="tr-TR" dirty="0" smtClean="0">
              <a:solidFill>
                <a:srgbClr val="FF00FF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FF"/>
                </a:solidFill>
              </a:rPr>
              <a:t>➢ </a:t>
            </a:r>
            <a:r>
              <a:rPr lang="tr-TR" dirty="0">
                <a:solidFill>
                  <a:srgbClr val="000000"/>
                </a:solidFill>
              </a:rPr>
              <a:t>Kanamanın ilk </a:t>
            </a:r>
            <a:r>
              <a:rPr lang="tr-TR" dirty="0" smtClean="0">
                <a:solidFill>
                  <a:srgbClr val="000000"/>
                </a:solidFill>
              </a:rPr>
              <a:t>günü,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4-5 gün süren </a:t>
            </a:r>
            <a:r>
              <a:rPr lang="tr-TR" dirty="0" err="1">
                <a:solidFill>
                  <a:srgbClr val="000000"/>
                </a:solidFill>
              </a:rPr>
              <a:t>menstruasyon</a:t>
            </a:r>
            <a:r>
              <a:rPr lang="tr-TR" dirty="0">
                <a:solidFill>
                  <a:srgbClr val="000000"/>
                </a:solidFill>
              </a:rPr>
              <a:t> evresinin birinci günüdür. </a:t>
            </a:r>
            <a:endParaRPr lang="tr-TR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000000"/>
                </a:solidFill>
              </a:rPr>
              <a:t>Bu olaydan sonra, </a:t>
            </a:r>
            <a:r>
              <a:rPr lang="tr-TR" b="1" dirty="0">
                <a:solidFill>
                  <a:srgbClr val="000000"/>
                </a:solidFill>
              </a:rPr>
              <a:t>FSH miktarı artmaya </a:t>
            </a:r>
            <a:r>
              <a:rPr lang="tr-TR" dirty="0">
                <a:solidFill>
                  <a:srgbClr val="000000"/>
                </a:solidFill>
              </a:rPr>
              <a:t>başlar. </a:t>
            </a:r>
            <a:endParaRPr lang="tr-TR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000000"/>
                </a:solidFill>
              </a:rPr>
              <a:t>Böylece,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yeni bir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menstrual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döngü başlamış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FF00FF"/>
                </a:solidFill>
              </a:rPr>
              <a:t>olur.</a:t>
            </a:r>
          </a:p>
        </p:txBody>
      </p:sp>
    </p:spTree>
    <p:extLst>
      <p:ext uri="{BB962C8B-B14F-4D97-AF65-F5344CB8AC3E}">
        <p14:creationId xmlns:p14="http://schemas.microsoft.com/office/powerpoint/2010/main" val="28694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39" y="1916832"/>
            <a:ext cx="3659807" cy="2736304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712" y="3933056"/>
            <a:ext cx="3514544" cy="199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351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8940"/>
            <a:ext cx="8352928" cy="6323563"/>
          </a:xfrm>
          <a:ln w="76200">
            <a:solidFill>
              <a:srgbClr val="FF00FF"/>
            </a:solidFill>
          </a:ln>
        </p:spPr>
      </p:pic>
    </p:spTree>
    <p:extLst>
      <p:ext uri="{BB962C8B-B14F-4D97-AF65-F5344CB8AC3E}">
        <p14:creationId xmlns:p14="http://schemas.microsoft.com/office/powerpoint/2010/main" val="11995042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65260"/>
            <a:ext cx="7272808" cy="5760903"/>
          </a:xfr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6165304"/>
            <a:ext cx="5040560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ysClr val="windowText" lastClr="000000"/>
                  </a:solidFill>
                </a:ln>
              </a:rPr>
              <a:t>Dişi üreme sisteminde;</a:t>
            </a:r>
          </a:p>
          <a:p>
            <a:pPr>
              <a:buFontTx/>
              <a:buChar char="-"/>
            </a:pP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Yumurta oluşumu</a:t>
            </a:r>
          </a:p>
          <a:p>
            <a:pPr>
              <a:buFontTx/>
              <a:buChar char="-"/>
            </a:pP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Hormon üretimi</a:t>
            </a:r>
          </a:p>
          <a:p>
            <a:pPr>
              <a:buFontTx/>
              <a:buChar char="-"/>
            </a:pPr>
            <a:r>
              <a:rPr lang="tr-TR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Döllenme</a:t>
            </a:r>
          </a:p>
          <a:p>
            <a:pPr>
              <a:buFontTx/>
              <a:buChar char="-"/>
            </a:pPr>
            <a:r>
              <a:rPr lang="tr-TR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Fetüsün gelişmesi </a:t>
            </a:r>
            <a:r>
              <a:rPr lang="tr-TR" dirty="0" smtClean="0"/>
              <a:t>gibi</a:t>
            </a:r>
          </a:p>
          <a:p>
            <a:pPr marL="0" indent="0">
              <a:buNone/>
            </a:pPr>
            <a:r>
              <a:rPr lang="tr-TR" dirty="0"/>
              <a:t>o</a:t>
            </a:r>
            <a:r>
              <a:rPr lang="tr-TR" dirty="0" smtClean="0"/>
              <a:t>laylar gerçekleşir.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34750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OVARYUMLAR (YUMURTALIKLAR)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Karın boşluğunun altında </a:t>
            </a:r>
            <a:r>
              <a:rPr lang="tr-TR" dirty="0" smtClean="0">
                <a:ln>
                  <a:solidFill>
                    <a:schemeClr val="bg2">
                      <a:lumMod val="25000"/>
                    </a:schemeClr>
                  </a:solidFill>
                </a:ln>
              </a:rPr>
              <a:t>rahmin iki yanında </a:t>
            </a:r>
            <a:r>
              <a:rPr lang="tr-TR" dirty="0" smtClean="0"/>
              <a:t>yer alan 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bir çift </a:t>
            </a:r>
            <a:r>
              <a:rPr lang="tr-TR" dirty="0" smtClean="0"/>
              <a:t>eşey organıdır.</a:t>
            </a:r>
          </a:p>
          <a:p>
            <a:pPr>
              <a:buBlip>
                <a:blip r:embed="rId2"/>
              </a:buBlip>
            </a:pPr>
            <a:r>
              <a:rPr lang="tr-TR" dirty="0" err="1" smtClean="0"/>
              <a:t>Ovaryumlar</a:t>
            </a:r>
            <a:r>
              <a:rPr lang="tr-TR" dirty="0" smtClean="0"/>
              <a:t>; ergenlikten sonra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</a:rPr>
              <a:t>oogenez</a:t>
            </a:r>
            <a:r>
              <a:rPr lang="tr-TR" b="1" dirty="0" smtClean="0">
                <a:ln>
                  <a:solidFill>
                    <a:schemeClr val="tx1"/>
                  </a:solidFill>
                </a:ln>
              </a:rPr>
              <a:t> adı verilen olay ile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dişi üreme hücrelerini</a:t>
            </a:r>
            <a:r>
              <a:rPr lang="tr-TR" dirty="0" smtClean="0"/>
              <a:t> oluştururlar.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Ayrıca, </a:t>
            </a: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dişilik hormonu </a:t>
            </a:r>
            <a:r>
              <a:rPr lang="tr-TR" dirty="0" smtClean="0"/>
              <a:t>olan 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ÖSTROJEN</a:t>
            </a:r>
            <a:r>
              <a:rPr lang="tr-TR" dirty="0" smtClean="0"/>
              <a:t> ve 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PROGESTERON</a:t>
            </a:r>
            <a:r>
              <a:rPr lang="tr-TR" dirty="0" smtClean="0"/>
              <a:t> hormonunu da salgılarlar.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304583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endParaRPr lang="tr-TR" b="1" dirty="0" smtClean="0">
              <a:ln>
                <a:solidFill>
                  <a:schemeClr val="tx1"/>
                </a:solidFill>
              </a:ln>
            </a:endParaRPr>
          </a:p>
          <a:p>
            <a:pPr>
              <a:buFont typeface="Wingdings" pitchFamily="2" charset="2"/>
              <a:buChar char="Ø"/>
            </a:pPr>
            <a:endParaRPr lang="tr-TR" b="1" dirty="0">
              <a:ln>
                <a:solidFill>
                  <a:schemeClr val="tx1"/>
                </a:solidFill>
              </a:ln>
            </a:endParaRPr>
          </a:p>
          <a:p>
            <a:pPr marL="0" indent="0">
              <a:buNone/>
            </a:pPr>
            <a:endParaRPr lang="tr-TR" b="1" dirty="0" smtClean="0">
              <a:ln>
                <a:solidFill>
                  <a:schemeClr val="tx1"/>
                </a:solidFill>
              </a:ln>
            </a:endParaRP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chemeClr val="tx1"/>
                  </a:solidFill>
                </a:ln>
              </a:rPr>
              <a:t>Yeni doğmuş bir kız çocuğunun yumurtalıklarında </a:t>
            </a:r>
            <a:r>
              <a:rPr lang="tr-TR" dirty="0" smtClean="0">
                <a:ln>
                  <a:solidFill>
                    <a:srgbClr val="002060"/>
                  </a:solidFill>
                </a:ln>
              </a:rPr>
              <a:t>300.000 kadar yumurta oluşturacak hücre (oosit) </a:t>
            </a:r>
            <a:r>
              <a:rPr lang="tr-TR" dirty="0" smtClean="0"/>
              <a:t>bulunur.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Bu hücreler, yumurtalıklardaki </a:t>
            </a:r>
            <a:r>
              <a:rPr lang="tr-TR" b="1" dirty="0" smtClean="0">
                <a:ln>
                  <a:solidFill>
                    <a:srgbClr val="0070C0"/>
                  </a:solidFill>
                </a:ln>
              </a:rPr>
              <a:t>FOLİKÜL</a:t>
            </a:r>
            <a:r>
              <a:rPr lang="tr-TR" dirty="0" smtClean="0"/>
              <a:t> adı verilen yapılar içinde yer alırlar ve 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ergenlik döneminden itibaren gelişimini tamamlarlar.</a:t>
            </a:r>
            <a:endParaRPr lang="tr-TR" b="1" dirty="0">
              <a:ln>
                <a:solidFill>
                  <a:schemeClr val="accent4">
                    <a:lumMod val="75000"/>
                  </a:schemeClr>
                </a:solidFill>
              </a:ln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444" y="404664"/>
            <a:ext cx="4896544" cy="259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54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Ergenliğe geçildikten sonra 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/>
                </a:solidFill>
              </a:rPr>
              <a:t>her adet döneminde </a:t>
            </a:r>
            <a:r>
              <a:rPr lang="tr-TR" b="1" u="sng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/>
                </a:solidFill>
              </a:rPr>
              <a:t>genellikle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/>
                </a:solidFill>
              </a:rPr>
              <a:t> bir </a:t>
            </a:r>
            <a:r>
              <a:rPr lang="tr-TR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/>
                </a:solidFill>
              </a:rPr>
              <a:t>folikül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/>
                </a:solidFill>
              </a:rPr>
              <a:t> gelişir </a:t>
            </a:r>
            <a:r>
              <a:rPr lang="tr-TR" dirty="0" smtClean="0"/>
              <a:t>ve bunun içindeki </a:t>
            </a:r>
            <a:r>
              <a:rPr lang="tr-TR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olgunlaşmış yumurta serbest kalır.</a:t>
            </a:r>
          </a:p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Böylece; </a:t>
            </a:r>
            <a:r>
              <a:rPr lang="tr-TR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ergenlikten başlayıp </a:t>
            </a:r>
            <a:r>
              <a:rPr lang="tr-TR" dirty="0" smtClean="0">
                <a:ln>
                  <a:solidFill>
                    <a:srgbClr val="C0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MENOPOZA</a:t>
            </a:r>
            <a:r>
              <a:rPr lang="tr-TR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 kadar devam eden süreçte </a:t>
            </a:r>
            <a:r>
              <a:rPr lang="tr-TR" u="sng" dirty="0" smtClean="0">
                <a:ln>
                  <a:solidFill>
                    <a:srgbClr val="0070C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sadece birkaç yüz oosit </a:t>
            </a:r>
            <a:r>
              <a:rPr lang="tr-TR" dirty="0" smtClean="0">
                <a:ln>
                  <a:solidFill>
                    <a:srgbClr val="0070C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olgunlaşarak</a:t>
            </a:r>
            <a:r>
              <a:rPr lang="tr-TR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 yumurtalıkları terk ederken, geri kalanlar küçülerek yok olurlar.</a:t>
            </a:r>
            <a:endParaRPr lang="tr-TR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28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3600" b="1" dirty="0" smtClean="0">
                <a:ln>
                  <a:solidFill>
                    <a:schemeClr val="tx1"/>
                  </a:solidFill>
                </a:ln>
              </a:rPr>
              <a:t>YUMURTA KANALI </a:t>
            </a:r>
            <a:br>
              <a:rPr lang="tr-TR" sz="3600" b="1" dirty="0" smtClean="0">
                <a:ln>
                  <a:solidFill>
                    <a:schemeClr val="tx1"/>
                  </a:solidFill>
                </a:ln>
              </a:rPr>
            </a:br>
            <a:r>
              <a:rPr lang="tr-TR" sz="3600" b="1" dirty="0" smtClean="0">
                <a:ln>
                  <a:solidFill>
                    <a:schemeClr val="tx1"/>
                  </a:solidFill>
                </a:ln>
              </a:rPr>
              <a:t>(FALLOP TÜPÜ=DÖLLENME BORUSU)</a:t>
            </a:r>
            <a:endParaRPr lang="tr-TR" sz="3600" b="1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tr-TR" dirty="0" smtClean="0"/>
              <a:t>Yumurta kanalı (</a:t>
            </a:r>
            <a:r>
              <a:rPr lang="tr-TR" dirty="0" err="1" smtClean="0"/>
              <a:t>fallopi</a:t>
            </a:r>
            <a:r>
              <a:rPr lang="tr-TR" dirty="0" smtClean="0"/>
              <a:t> tüpü),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ovaryumdan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 ayrılan yumurtayı döl yatağına ileten </a:t>
            </a:r>
            <a:r>
              <a:rPr lang="tr-TR" dirty="0" smtClean="0"/>
              <a:t>yaklaşık 12 cm uzunluğunda bir kanaldır. 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Bu kanalın </a:t>
            </a:r>
            <a:r>
              <a:rPr lang="tr-TR" dirty="0" err="1" smtClean="0"/>
              <a:t>ovaryuma</a:t>
            </a:r>
            <a:r>
              <a:rPr lang="tr-TR" dirty="0" smtClean="0"/>
              <a:t> bakan ucu, kirpiksi uzantılara sahip huni şeklinde bir yapıdır.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Yumurta kanalının içini döşeyen </a:t>
            </a:r>
            <a:r>
              <a:rPr lang="tr-TR" dirty="0" err="1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epitel</a:t>
            </a: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doku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siller</a:t>
            </a:r>
            <a:r>
              <a:rPr lang="tr-TR" dirty="0" smtClean="0"/>
              <a:t> içerir.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5343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1289</Words>
  <Application>Microsoft Office PowerPoint</Application>
  <PresentationFormat>Ekran Gösterisi (4:3)</PresentationFormat>
  <Paragraphs>183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48" baseType="lpstr">
      <vt:lpstr>Ofis Teması</vt:lpstr>
      <vt:lpstr>İNSANDA ÜREME SİSTEMİ</vt:lpstr>
      <vt:lpstr>PowerPoint Sunusu</vt:lpstr>
      <vt:lpstr>DİŞİ ÜREME SİSTEMİ</vt:lpstr>
      <vt:lpstr>PowerPoint Sunusu</vt:lpstr>
      <vt:lpstr>PowerPoint Sunusu</vt:lpstr>
      <vt:lpstr>OVARYUMLAR (YUMURTALIKLAR)</vt:lpstr>
      <vt:lpstr>PowerPoint Sunusu</vt:lpstr>
      <vt:lpstr>PowerPoint Sunusu</vt:lpstr>
      <vt:lpstr>YUMURTA KANALI  (FALLOP TÜPÜ=DÖLLENME BORUSU)</vt:lpstr>
      <vt:lpstr>PowerPoint Sunusu</vt:lpstr>
      <vt:lpstr>PowerPoint Sunusu</vt:lpstr>
      <vt:lpstr>RAHİM (UTERUS=DÖL YATAĞI)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!!! Embriyo, döl yatağı (rahim) dışında başka bir dokuda (fallop tüpü gibi) yerleşirse buna DIŞ GEBELİK denir.</vt:lpstr>
      <vt:lpstr>Vagina </vt:lpstr>
      <vt:lpstr>PowerPoint Sunusu</vt:lpstr>
      <vt:lpstr>DİŞİ ÜREME SİSTEMİNİ KONTROL EDEN HORMONLAR</vt:lpstr>
      <vt:lpstr>PowerPoint Sunusu</vt:lpstr>
      <vt:lpstr>PowerPoint Sunusu</vt:lpstr>
      <vt:lpstr>Geri bildirim (feed back) nedir?</vt:lpstr>
      <vt:lpstr>PowerPoint Sunusu</vt:lpstr>
      <vt:lpstr>PowerPoint Sunusu</vt:lpstr>
      <vt:lpstr>LTH (LÜTEOTROPİK HORMON=PROLAKTİN)</vt:lpstr>
      <vt:lpstr>OKSİTOSİN</vt:lpstr>
      <vt:lpstr>Östrojen Hormonu:</vt:lpstr>
      <vt:lpstr>Progesteron Hormonu:</vt:lpstr>
      <vt:lpstr>Menstrual döngü (Adet döngüsü)</vt:lpstr>
      <vt:lpstr>Dişilerde menstrual döngüyü; hipotalamus, hipofiz bezi ve yumurtalıkların salgıladığı hormonlar kontrol eder.</vt:lpstr>
      <vt:lpstr>Hipotalamusun salgıladığı üreme ile ilgili olan RF çeşidi: GnRH (Gonadotropin serbest bıraktırıcı hormon)’dur.</vt:lpstr>
      <vt:lpstr>PowerPoint Sunusu</vt:lpstr>
      <vt:lpstr>1.) FOLİKÜL EVRESİ</vt:lpstr>
      <vt:lpstr>FSH ve LH etkisiyle aşağıdaki olaylar gerçekleşir:</vt:lpstr>
      <vt:lpstr>PowerPoint Sunusu</vt:lpstr>
      <vt:lpstr>2.) OVULASYON (YUMURTLAMA) EVRESİ</vt:lpstr>
      <vt:lpstr>PowerPoint Sunusu</vt:lpstr>
      <vt:lpstr>3.) KORPUS LUTEUM (SARI CİSİM) EVRESİ</vt:lpstr>
      <vt:lpstr>PowerPoint Sunusu</vt:lpstr>
      <vt:lpstr>4.) MENSTRUASYON EVRESİ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İNSANDA ÜREME SİSTEMİ</dc:title>
  <dc:creator>Casper</dc:creator>
  <cp:lastModifiedBy>Casper</cp:lastModifiedBy>
  <cp:revision>38</cp:revision>
  <dcterms:created xsi:type="dcterms:W3CDTF">2014-11-10T20:48:08Z</dcterms:created>
  <dcterms:modified xsi:type="dcterms:W3CDTF">2014-11-17T21:56:06Z</dcterms:modified>
</cp:coreProperties>
</file>