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2" r:id="rId5"/>
    <p:sldId id="284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83" r:id="rId14"/>
    <p:sldId id="266" r:id="rId15"/>
    <p:sldId id="267" r:id="rId16"/>
    <p:sldId id="268" r:id="rId17"/>
    <p:sldId id="269" r:id="rId18"/>
    <p:sldId id="285" r:id="rId19"/>
    <p:sldId id="270" r:id="rId20"/>
    <p:sldId id="286" r:id="rId21"/>
    <p:sldId id="287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1752"/>
    <a:srgbClr val="66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FC608-2278-4617-80F1-3B9C368CA99D}" type="datetimeFigureOut">
              <a:rPr lang="tr-TR" smtClean="0"/>
              <a:t>23.11.2014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FA3C9-3C76-40CE-9EEE-4C601B5B727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38485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FC608-2278-4617-80F1-3B9C368CA99D}" type="datetimeFigureOut">
              <a:rPr lang="tr-TR" smtClean="0"/>
              <a:t>23.11.2014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FA3C9-3C76-40CE-9EEE-4C601B5B727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44244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FC608-2278-4617-80F1-3B9C368CA99D}" type="datetimeFigureOut">
              <a:rPr lang="tr-TR" smtClean="0"/>
              <a:t>23.11.2014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FA3C9-3C76-40CE-9EEE-4C601B5B727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67757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FC608-2278-4617-80F1-3B9C368CA99D}" type="datetimeFigureOut">
              <a:rPr lang="tr-TR" smtClean="0"/>
              <a:t>23.11.2014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FA3C9-3C76-40CE-9EEE-4C601B5B727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62579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FC608-2278-4617-80F1-3B9C368CA99D}" type="datetimeFigureOut">
              <a:rPr lang="tr-TR" smtClean="0"/>
              <a:t>23.11.2014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FA3C9-3C76-40CE-9EEE-4C601B5B727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77321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FC608-2278-4617-80F1-3B9C368CA99D}" type="datetimeFigureOut">
              <a:rPr lang="tr-TR" smtClean="0"/>
              <a:t>23.11.2014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FA3C9-3C76-40CE-9EEE-4C601B5B727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06890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FC608-2278-4617-80F1-3B9C368CA99D}" type="datetimeFigureOut">
              <a:rPr lang="tr-TR" smtClean="0"/>
              <a:t>23.11.2014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FA3C9-3C76-40CE-9EEE-4C601B5B727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05832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FC608-2278-4617-80F1-3B9C368CA99D}" type="datetimeFigureOut">
              <a:rPr lang="tr-TR" smtClean="0"/>
              <a:t>23.11.2014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FA3C9-3C76-40CE-9EEE-4C601B5B727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63407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FC608-2278-4617-80F1-3B9C368CA99D}" type="datetimeFigureOut">
              <a:rPr lang="tr-TR" smtClean="0"/>
              <a:t>23.11.2014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FA3C9-3C76-40CE-9EEE-4C601B5B727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448941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FC608-2278-4617-80F1-3B9C368CA99D}" type="datetimeFigureOut">
              <a:rPr lang="tr-TR" smtClean="0"/>
              <a:t>23.11.2014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FA3C9-3C76-40CE-9EEE-4C601B5B727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71042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FC608-2278-4617-80F1-3B9C368CA99D}" type="datetimeFigureOut">
              <a:rPr lang="tr-TR" smtClean="0"/>
              <a:t>23.11.2014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FA3C9-3C76-40CE-9EEE-4C601B5B727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33627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7FC608-2278-4617-80F1-3B9C368CA99D}" type="datetimeFigureOut">
              <a:rPr lang="tr-TR" smtClean="0"/>
              <a:t>23.11.2014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3FA3C9-3C76-40CE-9EEE-4C601B5B727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25656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mp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mp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mp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mp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ENZİMLER</a:t>
            </a:r>
            <a:endParaRPr lang="tr-TR" b="1" dirty="0">
              <a:ln>
                <a:solidFill>
                  <a:sysClr val="windowText" lastClr="000000"/>
                </a:solidFill>
              </a:ln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18124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tr-TR" dirty="0" smtClean="0"/>
              <a:t>3.)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MyriadPro-Regular"/>
              </a:rPr>
              <a:t>Bazı enzim tepkimeleri </a:t>
            </a:r>
            <a:r>
              <a:rPr lang="tr-TR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MyriadPro-Regular"/>
              </a:rPr>
              <a:t>ç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MyriadPro-Regular"/>
              </a:rPr>
              <a:t>ift yönlü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MyriadPro-Regular"/>
              </a:rPr>
              <a:t>olup bu yolla moleküllerin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MyriadPro-Regular"/>
              </a:rPr>
              <a:t>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MyriadPro-Regular"/>
              </a:rPr>
              <a:t>parçalanması veya birleşmesi gerçekleştirilir.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MyriadPro-Regular"/>
              </a:rPr>
              <a:t>(sindirim enzimleri hariç)</a:t>
            </a:r>
          </a:p>
          <a:p>
            <a:pPr marL="0" indent="0">
              <a:buNone/>
            </a:pPr>
            <a:r>
              <a:rPr lang="tr-TR" dirty="0" smtClean="0">
                <a:latin typeface="MyriadPro-Regular"/>
              </a:rPr>
              <a:t>      </a:t>
            </a:r>
          </a:p>
          <a:p>
            <a:pPr marL="0" indent="0">
              <a:buNone/>
            </a:pPr>
            <a:endParaRPr lang="tr-TR" dirty="0">
              <a:latin typeface="MyriadPro-Regular"/>
            </a:endParaRPr>
          </a:p>
          <a:p>
            <a:pPr marL="0" indent="0">
              <a:buNone/>
            </a:pPr>
            <a:r>
              <a:rPr lang="tr-TR" dirty="0" smtClean="0">
                <a:latin typeface="MyriadPro-Regular"/>
              </a:rPr>
              <a:t>4.)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MyriadPro-Regular"/>
              </a:rPr>
              <a:t>Enzimler,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MyriadPro-Regular"/>
              </a:rPr>
              <a:t>aktif ya da </a:t>
            </a:r>
            <a:r>
              <a:rPr lang="tr-TR" b="1" i="0" u="none" strike="noStrike" baseline="0" dirty="0" err="1" smtClean="0">
                <a:ln>
                  <a:solidFill>
                    <a:sysClr val="windowText" lastClr="0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MyriadPro-Regular"/>
              </a:rPr>
              <a:t>inaktif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MyriadPro-Regular"/>
              </a:rPr>
              <a:t>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MyriadPro-Regular"/>
              </a:rPr>
              <a:t>olmalarına göre</a:t>
            </a:r>
            <a:r>
              <a:rPr lang="tr-TR" b="1" i="0" u="none" strike="noStrike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MyriadPro-Regular"/>
              </a:rPr>
              <a:t> de gruplandırılırlar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MyriadPro-Regular"/>
              </a:rPr>
              <a:t>.</a:t>
            </a:r>
            <a:endParaRPr lang="tr-TR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6" name="Resim 5" descr="Ekran Kırpm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3861048"/>
            <a:ext cx="5832648" cy="730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69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tr-TR" dirty="0" smtClean="0"/>
              <a:t>5.)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MyriadPro-Regular"/>
              </a:rPr>
              <a:t>Enzimler,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accent2"/>
                </a:solidFill>
                <a:latin typeface="MyriadPro-Regular"/>
              </a:rPr>
              <a:t>hücre içinde sentezlenir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MyriadPro-Regular"/>
              </a:rPr>
              <a:t>işlevleri ise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latin typeface="MyriadPro-Regular"/>
              </a:rPr>
              <a:t>hücre içi</a:t>
            </a:r>
            <a:r>
              <a:rPr lang="tr-TR" b="1" i="0" u="none" strike="noStrike" dirty="0" smtClean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latin typeface="MyriadPro-Regular"/>
              </a:rPr>
              <a:t>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latin typeface="MyriadPro-Regular"/>
              </a:rPr>
              <a:t>ve hücre dışı ortamlarda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MyriadPro-Regular"/>
              </a:rPr>
              <a:t> gerçekleşir.</a:t>
            </a:r>
          </a:p>
          <a:p>
            <a:endParaRPr lang="tr-TR" dirty="0"/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3212976"/>
            <a:ext cx="5184576" cy="280831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55178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tr-TR" dirty="0" smtClean="0"/>
              <a:t>6.)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latin typeface="MyriadPro-Regular"/>
              </a:rPr>
              <a:t>Bir enzimin etki edeceği maddeye</a:t>
            </a:r>
          </a:p>
          <a:p>
            <a:pPr marL="0" indent="0">
              <a:buNone/>
            </a:pP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latin typeface="MyriadPro-Regular"/>
              </a:rPr>
              <a:t>    </a:t>
            </a:r>
            <a:r>
              <a:rPr lang="tr-TR" b="1" i="0" u="none" strike="noStrike" baseline="0" dirty="0" err="1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MyriadPro-Regular"/>
              </a:rPr>
              <a:t>substrat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MyriadPro-Regular"/>
              </a:rPr>
              <a:t> (ETKİNEN MADDE)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latin typeface="MyriadPro-Regular"/>
              </a:rPr>
              <a:t>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latin typeface="MyriadPro-Regular"/>
              </a:rPr>
              <a:t>denir. </a:t>
            </a:r>
          </a:p>
          <a:p>
            <a:pPr marL="0" indent="0">
              <a:buNone/>
            </a:pP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latin typeface="MyriadPro-Regular"/>
              </a:rPr>
              <a:t>    Enzimle</a:t>
            </a:r>
            <a:r>
              <a:rPr lang="tr-TR" b="1" i="0" u="none" strike="noStrike" dirty="0" smtClean="0">
                <a:ln>
                  <a:solidFill>
                    <a:sysClr val="windowText" lastClr="000000"/>
                  </a:solidFill>
                </a:ln>
                <a:latin typeface="MyriadPro-Regular"/>
              </a:rPr>
              <a:t> </a:t>
            </a:r>
            <a:r>
              <a:rPr lang="tr-TR" b="1" i="0" u="none" strike="noStrike" dirty="0" err="1" smtClean="0">
                <a:ln>
                  <a:solidFill>
                    <a:sysClr val="windowText" lastClr="000000"/>
                  </a:solidFill>
                </a:ln>
                <a:latin typeface="MyriadPro-Regular"/>
              </a:rPr>
              <a:t>substrat</a:t>
            </a:r>
            <a:r>
              <a:rPr lang="tr-TR" b="1" i="0" u="none" strike="noStrike" dirty="0" smtClean="0">
                <a:ln>
                  <a:solidFill>
                    <a:sysClr val="windowText" lastClr="000000"/>
                  </a:solidFill>
                </a:ln>
                <a:latin typeface="MyriadPro-Regular"/>
              </a:rPr>
              <a:t> arasında </a:t>
            </a:r>
            <a:r>
              <a:rPr lang="tr-TR" b="1" i="0" u="none" strike="noStrike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MyriadPro-Regular"/>
              </a:rPr>
              <a:t>ANAHTAR-KİLİT</a:t>
            </a:r>
            <a:r>
              <a:rPr lang="tr-TR" b="1" i="0" u="none" strike="noStrike" dirty="0" smtClean="0">
                <a:ln>
                  <a:solidFill>
                    <a:sysClr val="windowText" lastClr="000000"/>
                  </a:solidFill>
                </a:ln>
                <a:latin typeface="MyriadPro-Regular"/>
              </a:rPr>
              <a:t> ilişkisi vardır.</a:t>
            </a:r>
            <a:endParaRPr lang="tr-TR" b="1" i="0" u="none" strike="noStrike" baseline="0" dirty="0" smtClean="0">
              <a:ln>
                <a:solidFill>
                  <a:sysClr val="windowText" lastClr="000000"/>
                </a:solidFill>
              </a:ln>
              <a:latin typeface="MyriadPro-Regular"/>
            </a:endParaRPr>
          </a:p>
          <a:p>
            <a:pPr>
              <a:buFont typeface="Wingdings" pitchFamily="2" charset="2"/>
              <a:buChar char="Ø"/>
            </a:pPr>
            <a:endParaRPr lang="tr-TR" b="0" i="0" u="none" strike="noStrike" baseline="0" dirty="0" smtClean="0">
              <a:latin typeface="MyriadPro-Regular"/>
            </a:endParaRPr>
          </a:p>
          <a:p>
            <a:pPr>
              <a:buFont typeface="Wingdings" pitchFamily="2" charset="2"/>
              <a:buChar char="Ø"/>
            </a:pPr>
            <a:r>
              <a:rPr lang="tr-TR" b="0" i="0" u="none" strike="noStrike" baseline="0" dirty="0" smtClean="0">
                <a:latin typeface="MyriadPro-Regular"/>
              </a:rPr>
              <a:t>Enzimler etkilerini, </a:t>
            </a:r>
            <a:r>
              <a:rPr lang="tr-TR" b="1" i="0" u="none" strike="noStrike" baseline="0" dirty="0" err="1" smtClean="0">
                <a:ln>
                  <a:solidFill>
                    <a:sysClr val="windowText" lastClr="00000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MyriadPro-Regular"/>
              </a:rPr>
              <a:t>substratlarının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MyriadPro-Regular"/>
              </a:rPr>
              <a:t> dış yüzeyinden başlatır;</a:t>
            </a:r>
            <a:r>
              <a:rPr lang="tr-TR" b="1" i="0" u="none" strike="noStrike" dirty="0" smtClean="0">
                <a:ln>
                  <a:solidFill>
                    <a:sysClr val="windowText" lastClr="00000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MyriadPro-Regular"/>
              </a:rPr>
              <a:t> </a:t>
            </a:r>
            <a:r>
              <a:rPr lang="tr-TR" b="1" i="0" u="none" strike="noStrike" baseline="0" dirty="0" err="1" smtClean="0">
                <a:ln>
                  <a:solidFill>
                    <a:sysClr val="windowText" lastClr="00000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MyriadPro-Regular"/>
              </a:rPr>
              <a:t>substratın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MyriadPro-Regular"/>
              </a:rPr>
              <a:t> yüzeyi ne kadar geniş olursa etkinlikleri o kadar</a:t>
            </a:r>
            <a:r>
              <a:rPr lang="tr-TR" b="1" i="0" u="none" strike="noStrike" dirty="0" smtClean="0">
                <a:ln>
                  <a:solidFill>
                    <a:sysClr val="windowText" lastClr="00000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MyriadPro-Regular"/>
              </a:rPr>
              <a:t>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MyriadPro-Regular"/>
              </a:rPr>
              <a:t>hızlı olur. </a:t>
            </a:r>
          </a:p>
          <a:p>
            <a:endParaRPr lang="tr-TR" dirty="0" smtClean="0">
              <a:latin typeface="MyriadPro-Regular"/>
            </a:endParaRPr>
          </a:p>
          <a:p>
            <a:pPr marL="0" indent="0">
              <a:buNone/>
            </a:pPr>
            <a:r>
              <a:rPr lang="tr-TR" dirty="0" smtClean="0">
                <a:latin typeface="MyriadPro-Regular"/>
              </a:rPr>
              <a:t>Ö</a:t>
            </a:r>
            <a:r>
              <a:rPr lang="tr-TR" b="0" i="0" u="none" strike="noStrike" baseline="0" dirty="0" smtClean="0">
                <a:latin typeface="MyriadPro-Regular"/>
              </a:rPr>
              <a:t>rnek: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MyriadPro-Regular"/>
              </a:rPr>
              <a:t>Kıyılmış ete enzimin etkisi, aynı miktarda</a:t>
            </a:r>
            <a:r>
              <a:rPr lang="tr-TR" b="1" i="0" u="none" strike="noStrike" dirty="0" smtClean="0">
                <a:ln>
                  <a:solidFill>
                    <a:sysClr val="windowText" lastClr="00000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MyriadPro-Regular"/>
              </a:rPr>
              <a:t>  </a:t>
            </a:r>
          </a:p>
          <a:p>
            <a:pPr marL="0" indent="0">
              <a:buNone/>
            </a:pPr>
            <a:r>
              <a:rPr lang="tr-TR" b="1" baseline="0" dirty="0">
                <a:ln>
                  <a:solidFill>
                    <a:sysClr val="windowText" lastClr="00000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MyriadPro-Regular"/>
              </a:rPr>
              <a:t> </a:t>
            </a:r>
            <a:r>
              <a:rPr lang="tr-TR" b="1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MyriadPro-Regular"/>
              </a:rPr>
              <a:t>          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MyriadPro-Regular"/>
              </a:rPr>
              <a:t>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MyriadPro-Regular"/>
              </a:rPr>
              <a:t>parça etten daha hızlıdır.</a:t>
            </a:r>
            <a:endParaRPr lang="tr-TR" b="1" dirty="0">
              <a:ln>
                <a:solidFill>
                  <a:sysClr val="windowText" lastClr="000000"/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462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87" y="1124744"/>
            <a:ext cx="8011391" cy="462465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6251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tr-TR" b="0" i="0" u="none" strike="noStrike" baseline="0" dirty="0" smtClean="0">
                <a:latin typeface="MyriadPro-Regular"/>
              </a:rPr>
              <a:t>7.)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MyriadPro-Regular"/>
              </a:rPr>
              <a:t>Enzimlerin etkinlikleri son derece hızlıdır. </a:t>
            </a:r>
            <a:endParaRPr lang="tr-TR" dirty="0" smtClean="0">
              <a:latin typeface="MyriadPro-Regular"/>
            </a:endParaRPr>
          </a:p>
          <a:p>
            <a:pPr marL="0" indent="0">
              <a:buNone/>
            </a:pP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MyriadPro-Regular"/>
              </a:rPr>
              <a:t>Ö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MyriadPro-Regular"/>
              </a:rPr>
              <a:t>rnek:</a:t>
            </a:r>
            <a:r>
              <a:rPr lang="tr-TR" b="0" i="0" u="none" strike="noStrike" baseline="0" dirty="0" smtClean="0">
                <a:latin typeface="MyriadPro-Regular"/>
              </a:rPr>
              <a:t> </a:t>
            </a:r>
            <a:r>
              <a:rPr lang="tr-TR" dirty="0">
                <a:latin typeface="MyriadPro-Regular"/>
              </a:rPr>
              <a:t>S</a:t>
            </a:r>
            <a:r>
              <a:rPr lang="tr-TR" b="0" i="0" u="none" strike="noStrike" baseline="0" dirty="0" smtClean="0">
                <a:latin typeface="MyriadPro-Regular"/>
              </a:rPr>
              <a:t>ığır</a:t>
            </a:r>
            <a:r>
              <a:rPr lang="tr-TR" b="0" i="0" u="none" strike="noStrike" dirty="0" smtClean="0">
                <a:latin typeface="MyriadPro-Regular"/>
              </a:rPr>
              <a:t> </a:t>
            </a:r>
            <a:r>
              <a:rPr lang="tr-TR" b="0" i="0" u="none" strike="noStrike" baseline="0" dirty="0" smtClean="0">
                <a:latin typeface="MyriadPro-Regular"/>
              </a:rPr>
              <a:t>karaciğerinden elde edilen </a:t>
            </a:r>
            <a:r>
              <a:rPr lang="tr-TR" b="0" i="0" u="none" strike="noStrike" baseline="0" dirty="0" err="1" smtClean="0">
                <a:latin typeface="MyriadPro-Regular"/>
              </a:rPr>
              <a:t>katalaz</a:t>
            </a:r>
            <a:r>
              <a:rPr lang="tr-TR" b="0" i="0" u="none" strike="noStrike" baseline="0" dirty="0" smtClean="0">
                <a:latin typeface="MyriadPro-Regular"/>
              </a:rPr>
              <a:t> enzimi, bir saniyede</a:t>
            </a:r>
            <a:r>
              <a:rPr lang="tr-TR" b="0" i="0" u="none" strike="noStrike" dirty="0" smtClean="0">
                <a:latin typeface="MyriadPro-Regular"/>
              </a:rPr>
              <a:t> </a:t>
            </a:r>
            <a:r>
              <a:rPr lang="tr-TR" b="0" i="0" u="none" strike="noStrike" baseline="0" dirty="0" smtClean="0">
                <a:latin typeface="MyriadPro-Regular"/>
              </a:rPr>
              <a:t>beş milyon H</a:t>
            </a:r>
            <a:r>
              <a:rPr lang="tr-TR" sz="800" b="0" i="0" u="none" strike="noStrike" baseline="0" dirty="0" smtClean="0">
                <a:latin typeface="MyriadPro-Regular"/>
              </a:rPr>
              <a:t>2</a:t>
            </a:r>
            <a:r>
              <a:rPr lang="tr-TR" b="0" i="0" u="none" strike="noStrike" baseline="0" dirty="0" smtClean="0">
                <a:latin typeface="MyriadPro-Regular"/>
              </a:rPr>
              <a:t>O</a:t>
            </a:r>
            <a:r>
              <a:rPr lang="tr-TR" sz="800" b="0" i="0" u="none" strike="noStrike" baseline="0" dirty="0" smtClean="0">
                <a:latin typeface="MyriadPro-Regular"/>
              </a:rPr>
              <a:t>2 </a:t>
            </a:r>
            <a:r>
              <a:rPr lang="tr-TR" b="0" i="0" u="none" strike="noStrike" baseline="0" dirty="0" smtClean="0">
                <a:latin typeface="MyriadPro-Regular"/>
              </a:rPr>
              <a:t>(hidrojen peroksit) molekülünü parçalayabilir.</a:t>
            </a:r>
          </a:p>
          <a:p>
            <a:pPr marL="0" indent="0">
              <a:buNone/>
            </a:pPr>
            <a:r>
              <a:rPr lang="tr-TR" b="0" i="0" u="none" strike="noStrike" baseline="0" dirty="0" smtClean="0">
                <a:latin typeface="MyriadPro-Regular"/>
              </a:rPr>
              <a:t>. </a:t>
            </a:r>
            <a:r>
              <a:rPr lang="tr-TR" b="0" i="0" u="none" strike="noStrike" baseline="0" dirty="0" err="1" smtClean="0">
                <a:latin typeface="MyriadPro-Regular"/>
              </a:rPr>
              <a:t>Katalaz</a:t>
            </a:r>
            <a:r>
              <a:rPr lang="tr-TR" b="0" i="0" u="none" strike="noStrike" baseline="0" dirty="0" smtClean="0">
                <a:latin typeface="MyriadPro-Regular"/>
              </a:rPr>
              <a:t> enziminin parçaladığı H</a:t>
            </a:r>
            <a:r>
              <a:rPr lang="tr-TR" sz="800" b="0" i="0" u="none" strike="noStrike" baseline="0" dirty="0" smtClean="0">
                <a:latin typeface="MyriadPro-Regular"/>
              </a:rPr>
              <a:t>2</a:t>
            </a:r>
            <a:r>
              <a:rPr lang="tr-TR" b="0" i="0" u="none" strike="noStrike" baseline="0" dirty="0" smtClean="0">
                <a:latin typeface="MyriadPro-Regular"/>
              </a:rPr>
              <a:t>O</a:t>
            </a:r>
            <a:r>
              <a:rPr lang="tr-TR" sz="800" b="0" i="0" u="none" strike="noStrike" baseline="0" dirty="0" smtClean="0">
                <a:latin typeface="MyriadPro-Regular"/>
              </a:rPr>
              <a:t>2</a:t>
            </a:r>
            <a:r>
              <a:rPr lang="tr-TR" b="0" i="0" u="none" strike="noStrike" baseline="0" dirty="0" smtClean="0">
                <a:latin typeface="MyriadPro-Regular"/>
              </a:rPr>
              <a:t>’yi demir atomu yalnız</a:t>
            </a:r>
            <a:r>
              <a:rPr lang="tr-TR" b="0" i="0" u="none" strike="noStrike" dirty="0" smtClean="0">
                <a:latin typeface="MyriadPro-Regular"/>
              </a:rPr>
              <a:t> </a:t>
            </a:r>
            <a:r>
              <a:rPr lang="tr-TR" b="0" i="0" u="none" strike="noStrike" baseline="0" dirty="0" smtClean="0">
                <a:latin typeface="MyriadPro-Regular"/>
              </a:rPr>
              <a:t>başına ancak </a:t>
            </a:r>
            <a:r>
              <a:rPr lang="tr-TR" dirty="0" smtClean="0">
                <a:latin typeface="MyriadPro-Regular"/>
              </a:rPr>
              <a:t>ü</a:t>
            </a:r>
            <a:r>
              <a:rPr lang="tr-TR" dirty="0">
                <a:latin typeface="MyriadPro-Regular"/>
              </a:rPr>
              <a:t>ç</a:t>
            </a:r>
            <a:r>
              <a:rPr lang="tr-TR" b="0" i="0" u="none" strike="noStrike" baseline="0" dirty="0" smtClean="0">
                <a:latin typeface="MyriadPro-Regular"/>
              </a:rPr>
              <a:t> yüz senede ayrıştırır.</a:t>
            </a:r>
            <a:endParaRPr lang="tr-TR" dirty="0"/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5301209"/>
            <a:ext cx="4752528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179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tr-TR" dirty="0" smtClean="0"/>
              <a:t>8.)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MyriadPro-Regular"/>
              </a:rPr>
              <a:t>Enzimler, tek tek veya takım halinde görev yapar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MyriadPro-Regular"/>
              </a:rPr>
              <a:t>.</a:t>
            </a:r>
            <a:endParaRPr lang="tr-TR" b="1" i="0" u="none" strike="noStrike" baseline="0" dirty="0" smtClean="0">
              <a:solidFill>
                <a:srgbClr val="FF0000"/>
              </a:solidFill>
              <a:latin typeface="MyriadPro-Regular"/>
            </a:endParaRPr>
          </a:p>
          <a:p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MyriadPro-Regular"/>
              </a:rPr>
              <a:t>Ö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MyriadPro-Regular"/>
              </a:rPr>
              <a:t>rnek: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latin typeface="MyriadPro-Regular"/>
              </a:rPr>
              <a:t>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accent3">
                    <a:lumMod val="75000"/>
                  </a:schemeClr>
                </a:solidFill>
                <a:latin typeface="MyriadPro-Regular"/>
              </a:rPr>
              <a:t>Amilaz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latin typeface="MyriadPro-Regular"/>
              </a:rPr>
              <a:t> enzimi nişastayı iki </a:t>
            </a:r>
            <a:r>
              <a:rPr lang="tr-TR" b="1" i="0" u="none" strike="noStrike" baseline="0" dirty="0" err="1" smtClean="0">
                <a:ln>
                  <a:solidFill>
                    <a:sysClr val="windowText" lastClr="000000"/>
                  </a:solidFill>
                </a:ln>
                <a:latin typeface="MyriadPro-Regular"/>
              </a:rPr>
              <a:t>glikozlu</a:t>
            </a:r>
            <a:r>
              <a:rPr lang="tr-TR" b="1" dirty="0">
                <a:ln>
                  <a:solidFill>
                    <a:sysClr val="windowText" lastClr="000000"/>
                  </a:solidFill>
                </a:ln>
                <a:latin typeface="MyriadPro-Regular"/>
              </a:rPr>
              <a:t>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latin typeface="MyriadPro-Regular"/>
              </a:rPr>
              <a:t>maltoza, </a:t>
            </a:r>
            <a:r>
              <a:rPr lang="tr-TR" b="1" i="0" u="none" strike="noStrike" baseline="0" dirty="0" err="1" smtClean="0">
                <a:ln>
                  <a:solidFill>
                    <a:sysClr val="windowText" lastClr="000000"/>
                  </a:solidFill>
                </a:ln>
                <a:solidFill>
                  <a:schemeClr val="accent3">
                    <a:lumMod val="75000"/>
                  </a:schemeClr>
                </a:solidFill>
                <a:latin typeface="MyriadPro-Regular"/>
              </a:rPr>
              <a:t>maltaz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latin typeface="MyriadPro-Regular"/>
              </a:rPr>
              <a:t> enzimi de maltozu glikoza parçalar.</a:t>
            </a:r>
            <a:endParaRPr lang="tr-TR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4365105"/>
            <a:ext cx="6829383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849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tr-TR" dirty="0" smtClean="0"/>
              <a:t>9.)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MyriadPro-Regular"/>
              </a:rPr>
              <a:t>Reaksiyonlar dizisinde enzimlerden biri bozulursa </a:t>
            </a:r>
            <a:r>
              <a:rPr lang="tr-TR" b="1" dirty="0">
                <a:ln>
                  <a:solidFill>
                    <a:sysClr val="windowText" lastClr="000000"/>
                  </a:solidFill>
                </a:ln>
                <a:solidFill>
                  <a:schemeClr val="accent3">
                    <a:lumMod val="75000"/>
                  </a:schemeClr>
                </a:solidFill>
                <a:latin typeface="MyriadPro-Regular"/>
              </a:rPr>
              <a:t>ü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accent3">
                    <a:lumMod val="75000"/>
                  </a:schemeClr>
                </a:solidFill>
                <a:latin typeface="MyriadPro-Regular"/>
              </a:rPr>
              <a:t>rün</a:t>
            </a:r>
            <a:r>
              <a:rPr lang="tr-TR" b="1" i="0" u="none" strike="noStrike" dirty="0" smtClean="0">
                <a:ln>
                  <a:solidFill>
                    <a:sysClr val="windowText" lastClr="000000"/>
                  </a:solidFill>
                </a:ln>
                <a:solidFill>
                  <a:schemeClr val="accent3">
                    <a:lumMod val="75000"/>
                  </a:schemeClr>
                </a:solidFill>
                <a:latin typeface="MyriadPro-Regular"/>
              </a:rPr>
              <a:t>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accent3">
                    <a:lumMod val="75000"/>
                  </a:schemeClr>
                </a:solidFill>
                <a:latin typeface="MyriadPro-Regular"/>
              </a:rPr>
              <a:t>oluşmaz.</a:t>
            </a:r>
          </a:p>
          <a:p>
            <a:pPr marL="0" indent="0">
              <a:buNone/>
            </a:pPr>
            <a:r>
              <a:rPr lang="tr-TR" b="0" i="0" u="none" strike="noStrike" baseline="0" dirty="0" smtClean="0">
                <a:latin typeface="MyriadPro-Regular"/>
              </a:rPr>
              <a:t> </a:t>
            </a:r>
          </a:p>
          <a:p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latin typeface="MyriadPro-Regular"/>
              </a:rPr>
              <a:t>Ürünün oluşabilmesi için ortama,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latin typeface="MyriadPro-Regular"/>
              </a:rPr>
              <a:t>ilgili enzim ilave</a:t>
            </a:r>
            <a:r>
              <a:rPr lang="tr-TR" b="1" i="0" u="none" strike="noStrike" dirty="0" smtClean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latin typeface="MyriadPro-Regular"/>
              </a:rPr>
              <a:t>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latin typeface="MyriadPro-Regular"/>
              </a:rPr>
              <a:t>edilmelidir.</a:t>
            </a:r>
            <a:endParaRPr lang="tr-TR" b="1" dirty="0">
              <a:ln>
                <a:solidFill>
                  <a:sysClr val="windowText" lastClr="000000"/>
                </a:solidFill>
              </a:ln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392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tr-TR" dirty="0" smtClean="0"/>
              <a:t>10.) 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Enzimler, protein yapılıdır.</a:t>
            </a:r>
            <a:r>
              <a:rPr lang="tr-TR" dirty="0" smtClean="0">
                <a:ln>
                  <a:solidFill>
                    <a:sysClr val="windowText" lastClr="000000"/>
                  </a:solidFill>
                </a:ln>
              </a:rPr>
              <a:t> 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(BASİT ENZİM)</a:t>
            </a:r>
          </a:p>
          <a:p>
            <a:pPr marL="0" indent="0">
              <a:buNone/>
            </a:pP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Enzimin protein kısmına 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APOENZİM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denir.</a:t>
            </a:r>
          </a:p>
          <a:p>
            <a:pPr marL="0" indent="0">
              <a:buNone/>
            </a:pPr>
            <a:endParaRPr lang="tr-TR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dirty="0" smtClean="0"/>
              <a:t>. </a:t>
            </a:r>
            <a:r>
              <a:rPr lang="tr-TR" dirty="0" smtClean="0">
                <a:ln>
                  <a:solidFill>
                    <a:sysClr val="windowText" lastClr="000000"/>
                  </a:solidFill>
                </a:ln>
              </a:rPr>
              <a:t>Bazı enzimler ise, protein kısma ek olarak 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vitamin (KOENZİM) </a:t>
            </a:r>
            <a:r>
              <a:rPr lang="tr-TR" dirty="0" smtClean="0">
                <a:ln>
                  <a:solidFill>
                    <a:sysClr val="windowText" lastClr="000000"/>
                  </a:solidFill>
                </a:ln>
              </a:rPr>
              <a:t>veya 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mineral (KOFAKTÖR) </a:t>
            </a:r>
            <a:r>
              <a:rPr lang="tr-TR" dirty="0" smtClean="0">
                <a:ln>
                  <a:solidFill>
                    <a:sysClr val="windowText" lastClr="000000"/>
                  </a:solidFill>
                </a:ln>
              </a:rPr>
              <a:t>bulundururlar. 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(BİLEŞİK ENZİM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)</a:t>
            </a:r>
          </a:p>
          <a:p>
            <a:pPr marL="0" indent="0">
              <a:buNone/>
            </a:pPr>
            <a:endParaRPr lang="tr-TR" b="1" dirty="0" smtClean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</a:rPr>
              <a:t>Enzimlerin hangi maddeye bağlanacağını 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rgbClr val="991752"/>
                </a:solidFill>
              </a:rPr>
              <a:t>APOENZİM kısmı 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</a:rPr>
              <a:t>belirler.</a:t>
            </a:r>
          </a:p>
          <a:p>
            <a:pPr>
              <a:buFont typeface="Wingdings" pitchFamily="2" charset="2"/>
              <a:buChar char="Ø"/>
            </a:pP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</a:rPr>
              <a:t>Bileşik enzimlerin 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2"/>
                </a:solidFill>
              </a:rPr>
              <a:t>esas iş gören 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</a:rPr>
              <a:t>kısmı; 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KOENZİM ya da KOFAKTÖR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</a:rPr>
              <a:t> kısımlardır.</a:t>
            </a:r>
            <a:endParaRPr lang="tr-TR" b="1" dirty="0">
              <a:ln>
                <a:solidFill>
                  <a:sysClr val="windowText" lastClr="000000"/>
                </a:solidFill>
              </a:ln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436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451080"/>
            <a:ext cx="4072019" cy="5675084"/>
          </a:xfrm>
          <a:prstGeom prst="rect">
            <a:avLst/>
          </a:prstGeom>
          <a:ln w="127000" cap="sq">
            <a:solidFill>
              <a:srgbClr val="991752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6443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11.) Enzimler, 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GENLERİN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 kontrolünde hücrede  </a:t>
            </a:r>
          </a:p>
          <a:p>
            <a:pPr marL="0" indent="0">
              <a:buNone/>
            </a:pPr>
            <a:r>
              <a:rPr lang="tr-TR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 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       RİBOZOM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 </a:t>
            </a:r>
            <a:r>
              <a:rPr lang="tr-TR" b="1" dirty="0" err="1" smtClean="0">
                <a:ln>
                  <a:solidFill>
                    <a:sysClr val="windowText" lastClr="000000"/>
                  </a:solidFill>
                </a:ln>
              </a:rPr>
              <a:t>organelinde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 üretilirler.</a:t>
            </a:r>
          </a:p>
          <a:p>
            <a:pPr marL="0" indent="0">
              <a:buNone/>
            </a:pPr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12.) Enzimler isimlendirilirken;</a:t>
            </a:r>
          </a:p>
          <a:p>
            <a:pPr marL="0" indent="0">
              <a:buNone/>
            </a:pPr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	* Eğer, 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enzim aktifse 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sonuna 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– az 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eki,</a:t>
            </a:r>
          </a:p>
          <a:p>
            <a:pPr marL="0" indent="0">
              <a:buNone/>
            </a:pPr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	* Eğer, 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enzim </a:t>
            </a:r>
            <a:r>
              <a:rPr lang="tr-TR" b="1" dirty="0" err="1" smtClean="0">
                <a:ln>
                  <a:solidFill>
                    <a:sysClr val="windowText" lastClr="000000"/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inaktifse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sonuna 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– </a:t>
            </a:r>
            <a:r>
              <a:rPr lang="tr-TR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jen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 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eki alırlar.</a:t>
            </a:r>
          </a:p>
          <a:p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</a:rPr>
              <a:t>ÖR: 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amil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</a:rPr>
              <a:t>az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, </a:t>
            </a:r>
            <a:r>
              <a:rPr lang="tr-TR" b="1" dirty="0" err="1" smtClean="0">
                <a:ln>
                  <a:solidFill>
                    <a:sysClr val="windowText" lastClr="000000"/>
                  </a:solidFill>
                </a:ln>
              </a:rPr>
              <a:t>lip</a:t>
            </a:r>
            <a:r>
              <a:rPr lang="tr-TR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</a:rPr>
              <a:t>az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 </a:t>
            </a:r>
            <a:r>
              <a:rPr lang="tr-TR" b="1" dirty="0" err="1" smtClean="0">
                <a:ln>
                  <a:solidFill>
                    <a:sysClr val="windowText" lastClr="000000"/>
                  </a:solidFill>
                </a:ln>
              </a:rPr>
              <a:t>vb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… (Aktif enzim)</a:t>
            </a:r>
          </a:p>
          <a:p>
            <a:r>
              <a:rPr lang="tr-TR" b="1" dirty="0">
                <a:ln>
                  <a:solidFill>
                    <a:sysClr val="windowText" lastClr="000000"/>
                  </a:solidFill>
                </a:ln>
              </a:rPr>
              <a:t> 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       </a:t>
            </a:r>
            <a:r>
              <a:rPr lang="tr-TR" b="1" dirty="0" err="1" smtClean="0">
                <a:ln>
                  <a:solidFill>
                    <a:sysClr val="windowText" lastClr="000000"/>
                  </a:solidFill>
                </a:ln>
              </a:rPr>
              <a:t>Pepsino</a:t>
            </a:r>
            <a:r>
              <a:rPr lang="tr-TR" b="1" dirty="0" err="1" smtClean="0">
                <a:ln>
                  <a:solidFill>
                    <a:sysClr val="windowText" lastClr="000000"/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jen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, </a:t>
            </a:r>
            <a:r>
              <a:rPr lang="tr-TR" b="1" dirty="0" err="1" smtClean="0">
                <a:ln>
                  <a:solidFill>
                    <a:sysClr val="windowText" lastClr="000000"/>
                  </a:solidFill>
                </a:ln>
              </a:rPr>
              <a:t>tripsino</a:t>
            </a:r>
            <a:r>
              <a:rPr lang="tr-TR" b="1" dirty="0" err="1" smtClean="0">
                <a:ln>
                  <a:solidFill>
                    <a:sysClr val="windowText" lastClr="000000"/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jen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 </a:t>
            </a:r>
            <a:r>
              <a:rPr lang="tr-TR" b="1" dirty="0" err="1" smtClean="0">
                <a:ln>
                  <a:solidFill>
                    <a:sysClr val="windowText" lastClr="000000"/>
                  </a:solidFill>
                </a:ln>
              </a:rPr>
              <a:t>vb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 … (</a:t>
            </a:r>
            <a:r>
              <a:rPr lang="tr-TR" b="1" dirty="0" err="1" smtClean="0">
                <a:ln>
                  <a:solidFill>
                    <a:sysClr val="windowText" lastClr="000000"/>
                  </a:solidFill>
                </a:ln>
              </a:rPr>
              <a:t>inaktif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 enzim)</a:t>
            </a:r>
            <a:endParaRPr lang="tr-TR" b="1" dirty="0">
              <a:ln>
                <a:solidFill>
                  <a:sysClr val="windowText" lastClr="00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55426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tr-TR" b="0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MyriadPro-Regular"/>
              </a:rPr>
              <a:t>Enzimler, biyolojik katalizörlerdir.</a:t>
            </a:r>
          </a:p>
          <a:p>
            <a:pPr marL="0" indent="0">
              <a:buNone/>
            </a:pPr>
            <a:endParaRPr lang="tr-TR" b="0" i="0" u="none" strike="noStrike" baseline="0" dirty="0" smtClean="0">
              <a:ln>
                <a:solidFill>
                  <a:sysClr val="windowText" lastClr="000000"/>
                </a:solidFill>
              </a:ln>
              <a:solidFill>
                <a:schemeClr val="tx2">
                  <a:lumMod val="75000"/>
                </a:schemeClr>
              </a:solidFill>
              <a:latin typeface="MyriadPro-Regular"/>
            </a:endParaRPr>
          </a:p>
          <a:p>
            <a:pPr>
              <a:buBlip>
                <a:blip r:embed="rId2"/>
              </a:buBlip>
            </a:pPr>
            <a:r>
              <a:rPr lang="tr-TR" b="1" i="0" u="sng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MyriadPro-Regular"/>
              </a:rPr>
              <a:t>Katalizör</a:t>
            </a:r>
            <a:r>
              <a:rPr lang="tr-TR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MyriadPro-Regular"/>
              </a:rPr>
              <a:t>;</a:t>
            </a:r>
            <a:r>
              <a:rPr lang="tr-TR" b="1" i="0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MyriadPro-Regular"/>
              </a:rPr>
              <a:t>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MyriadPro-Regular"/>
              </a:rPr>
              <a:t>reaksiyonların</a:t>
            </a:r>
            <a:r>
              <a:rPr lang="tr-TR" b="1" i="0" u="none" strike="noStrike" dirty="0" smtClean="0">
                <a:ln>
                  <a:solidFill>
                    <a:sysClr val="windowText" lastClr="00000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MyriadPro-Regular"/>
              </a:rPr>
              <a:t>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MyriadPro-Regular"/>
              </a:rPr>
              <a:t>aktivasyon enerjisini düşüren,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MyriadPro-Regular"/>
              </a:rPr>
              <a:t>vücut sıcaklığında</a:t>
            </a:r>
            <a:r>
              <a:rPr lang="tr-TR" b="1" i="0" u="none" strike="noStrike" dirty="0" smtClean="0">
                <a:ln>
                  <a:solidFill>
                    <a:sysClr val="windowText" lastClr="0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MyriadPro-Regular"/>
              </a:rPr>
              <a:t>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MyriadPro-Regular"/>
              </a:rPr>
              <a:t>gerçekleşmesini sağlayan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MyriadPro-Regular"/>
              </a:rPr>
              <a:t>ve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latin typeface="MyriadPro-Regular"/>
              </a:rPr>
              <a:t>reaksiyon sonucu değişmeden</a:t>
            </a:r>
            <a:r>
              <a:rPr lang="tr-TR" b="1" i="0" u="none" strike="noStrike" dirty="0" smtClean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latin typeface="MyriadPro-Regular"/>
              </a:rPr>
              <a:t> </a:t>
            </a:r>
            <a:r>
              <a:rPr lang="tr-TR" b="1" dirty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latin typeface="MyriadPro-Regular"/>
              </a:rPr>
              <a:t>ç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latin typeface="MyriadPro-Regular"/>
              </a:rPr>
              <a:t>ıkan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MyriadPro-Regular"/>
              </a:rPr>
              <a:t> kimyasal moleküllerdir.</a:t>
            </a:r>
            <a:endParaRPr lang="tr-TR" b="1" dirty="0">
              <a:ln>
                <a:solidFill>
                  <a:sysClr val="windowText" lastClr="000000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380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b="1" dirty="0" smtClean="0">
                <a:solidFill>
                  <a:srgbClr val="FF00FF"/>
                </a:solidFill>
                <a:latin typeface="Helvetica-Bold"/>
              </a:rPr>
              <a:t>  </a:t>
            </a:r>
            <a:r>
              <a:rPr lang="tr-TR" b="1" u="sng" dirty="0" smtClean="0">
                <a:ln>
                  <a:solidFill>
                    <a:sysClr val="windowText" lastClr="000000"/>
                  </a:solidFill>
                </a:ln>
                <a:solidFill>
                  <a:srgbClr val="FF00FF"/>
                </a:solidFill>
                <a:latin typeface="Helvetica-Bold"/>
              </a:rPr>
              <a:t>Geri bildirim (</a:t>
            </a:r>
            <a:r>
              <a:rPr lang="tr-TR" b="1" u="sng" dirty="0" err="1" smtClean="0">
                <a:ln>
                  <a:solidFill>
                    <a:sysClr val="windowText" lastClr="000000"/>
                  </a:solidFill>
                </a:ln>
                <a:solidFill>
                  <a:srgbClr val="FF00FF"/>
                </a:solidFill>
                <a:latin typeface="Helvetica-Bold"/>
              </a:rPr>
              <a:t>feed</a:t>
            </a:r>
            <a:r>
              <a:rPr lang="tr-TR" b="1" u="sng" dirty="0" smtClean="0">
                <a:ln>
                  <a:solidFill>
                    <a:sysClr val="windowText" lastClr="000000"/>
                  </a:solidFill>
                </a:ln>
                <a:solidFill>
                  <a:srgbClr val="FF00FF"/>
                </a:solidFill>
                <a:latin typeface="Helvetica-Bold"/>
              </a:rPr>
              <a:t> </a:t>
            </a:r>
            <a:r>
              <a:rPr lang="tr-TR" b="1" u="sng" dirty="0" err="1" smtClean="0">
                <a:ln>
                  <a:solidFill>
                    <a:sysClr val="windowText" lastClr="000000"/>
                  </a:solidFill>
                </a:ln>
                <a:solidFill>
                  <a:srgbClr val="FF00FF"/>
                </a:solidFill>
                <a:latin typeface="Helvetica-Bold"/>
              </a:rPr>
              <a:t>back</a:t>
            </a:r>
            <a:r>
              <a:rPr lang="tr-TR" b="1" u="sng" dirty="0" smtClean="0">
                <a:ln>
                  <a:solidFill>
                    <a:sysClr val="windowText" lastClr="000000"/>
                  </a:solidFill>
                </a:ln>
                <a:solidFill>
                  <a:srgbClr val="FF00FF"/>
                </a:solidFill>
                <a:latin typeface="Helvetica-Bold"/>
              </a:rPr>
              <a:t>) mekanizması:</a:t>
            </a:r>
          </a:p>
          <a:p>
            <a:pPr>
              <a:buBlip>
                <a:blip r:embed="rId2"/>
              </a:buBlip>
            </a:pPr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Helvetica"/>
              </a:rPr>
              <a:t>Takım </a:t>
            </a:r>
            <a:r>
              <a:rPr lang="tr-TR" dirty="0">
                <a:ln>
                  <a:solidFill>
                    <a:sysClr val="windowText" lastClr="0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Helvetica"/>
              </a:rPr>
              <a:t>halinde çalışan enzimlerde </a:t>
            </a:r>
            <a:r>
              <a:rPr lang="tr-TR" dirty="0">
                <a:solidFill>
                  <a:srgbClr val="000000"/>
                </a:solidFill>
                <a:latin typeface="Helvetica"/>
              </a:rPr>
              <a:t>miktarı belirli bir </a:t>
            </a:r>
            <a:r>
              <a:rPr lang="tr-TR" dirty="0" smtClean="0">
                <a:solidFill>
                  <a:srgbClr val="000000"/>
                </a:solidFill>
                <a:latin typeface="Helvetica"/>
              </a:rPr>
              <a:t>düzeye gelen </a:t>
            </a:r>
            <a:r>
              <a:rPr lang="tr-TR" dirty="0">
                <a:ln>
                  <a:solidFill>
                    <a:sysClr val="windowText" lastClr="00000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Helvetica"/>
              </a:rPr>
              <a:t>son ürün, </a:t>
            </a:r>
            <a:r>
              <a:rPr lang="tr-TR" dirty="0">
                <a:solidFill>
                  <a:srgbClr val="000000"/>
                </a:solidFill>
                <a:latin typeface="Helvetica"/>
              </a:rPr>
              <a:t>ilk enzime bağlanarak </a:t>
            </a:r>
            <a:r>
              <a:rPr lang="tr-TR" dirty="0" err="1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latin typeface="Helvetica"/>
              </a:rPr>
              <a:t>substratla</a:t>
            </a:r>
            <a:r>
              <a:rPr lang="tr-TR" dirty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latin typeface="Helvetica"/>
              </a:rPr>
              <a:t> tepkimeye girmesini engeller </a:t>
            </a:r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latin typeface="Helvetica"/>
              </a:rPr>
              <a:t>ve tepkime </a:t>
            </a:r>
            <a:r>
              <a:rPr lang="tr-TR" dirty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latin typeface="Helvetica"/>
              </a:rPr>
              <a:t>durur.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rgbClr val="002060"/>
              </a:solidFill>
            </a:endParaRPr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221087"/>
            <a:ext cx="7704856" cy="1997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45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339256"/>
            <a:ext cx="4464496" cy="6114080"/>
          </a:xfrm>
          <a:ln w="762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6150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b="1" dirty="0">
                <a:ln>
                  <a:solidFill>
                    <a:sysClr val="windowText" lastClr="000000"/>
                  </a:solidFill>
                </a:ln>
                <a:solidFill>
                  <a:srgbClr val="80FF00"/>
                </a:solidFill>
                <a:latin typeface="MyriadPro-Bold"/>
              </a:rPr>
              <a:t>Enzimlerin 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rgbClr val="80FF00"/>
                </a:solidFill>
                <a:latin typeface="MyriadPro-Bold"/>
              </a:rPr>
              <a:t>Çalışmasına </a:t>
            </a:r>
            <a:r>
              <a:rPr lang="tr-TR" b="1" dirty="0">
                <a:ln>
                  <a:solidFill>
                    <a:sysClr val="windowText" lastClr="000000"/>
                  </a:solidFill>
                </a:ln>
                <a:solidFill>
                  <a:srgbClr val="80FF00"/>
                </a:solidFill>
                <a:latin typeface="MyriadPro-Bold"/>
              </a:rPr>
              <a:t>Etki Eden Etmenler</a:t>
            </a:r>
            <a:endParaRPr lang="tr-TR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Sıcaklık</a:t>
            </a:r>
          </a:p>
          <a:p>
            <a:r>
              <a:rPr lang="tr-TR" b="1" dirty="0" err="1" smtClean="0">
                <a:ln>
                  <a:solidFill>
                    <a:sysClr val="windowText" lastClr="000000"/>
                  </a:solidFill>
                </a:ln>
              </a:rPr>
              <a:t>Ph</a:t>
            </a:r>
            <a:endParaRPr lang="tr-TR" b="1" dirty="0" smtClean="0">
              <a:ln>
                <a:solidFill>
                  <a:sysClr val="windowText" lastClr="000000"/>
                </a:solidFill>
              </a:ln>
            </a:endParaRPr>
          </a:p>
          <a:p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Enzim miktarı (yoğunluğu)</a:t>
            </a:r>
          </a:p>
          <a:p>
            <a:r>
              <a:rPr lang="tr-TR" b="1" dirty="0" err="1" smtClean="0">
                <a:ln>
                  <a:solidFill>
                    <a:sysClr val="windowText" lastClr="000000"/>
                  </a:solidFill>
                </a:ln>
              </a:rPr>
              <a:t>Substrat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 miktarı (yoğunluğu)</a:t>
            </a:r>
          </a:p>
          <a:p>
            <a:r>
              <a:rPr lang="tr-TR" b="1" dirty="0" err="1" smtClean="0">
                <a:ln>
                  <a:solidFill>
                    <a:sysClr val="windowText" lastClr="000000"/>
                  </a:solidFill>
                </a:ln>
              </a:rPr>
              <a:t>Substrat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 yüzeyi</a:t>
            </a:r>
          </a:p>
          <a:p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Ortamdaki su miktarı</a:t>
            </a:r>
          </a:p>
          <a:p>
            <a:r>
              <a:rPr lang="tr-TR" b="1" dirty="0" err="1" smtClean="0">
                <a:ln>
                  <a:solidFill>
                    <a:sysClr val="windowText" lastClr="000000"/>
                  </a:solidFill>
                </a:ln>
              </a:rPr>
              <a:t>Aktivatör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 ve inhibitör maddeler</a:t>
            </a:r>
            <a:endParaRPr lang="tr-TR" b="1" dirty="0">
              <a:ln>
                <a:solidFill>
                  <a:sysClr val="windowText" lastClr="00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25469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/>
              <a:t>a) </a:t>
            </a:r>
            <a:r>
              <a:rPr lang="tr-TR" b="1" u="sng" dirty="0" smtClean="0"/>
              <a:t>SICAKLIK</a:t>
            </a:r>
            <a:endParaRPr lang="tr-TR" b="1" u="sng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>
                <a:ln>
                  <a:solidFill>
                    <a:sysClr val="windowText" lastClr="000000"/>
                  </a:solidFill>
                </a:ln>
              </a:rPr>
              <a:t>Her enzimin 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en iyi çalışabildiği </a:t>
            </a:r>
            <a:r>
              <a:rPr lang="tr-TR" dirty="0" smtClean="0">
                <a:ln>
                  <a:solidFill>
                    <a:sysClr val="windowText" lastClr="000000"/>
                  </a:solidFill>
                </a:ln>
              </a:rPr>
              <a:t>uygun bir sıcaklık değeri vardır. Bu değere 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OPTİMUM SICAKLIK</a:t>
            </a:r>
            <a:r>
              <a:rPr lang="tr-TR" dirty="0" smtClean="0">
                <a:ln>
                  <a:solidFill>
                    <a:sysClr val="windowText" lastClr="000000"/>
                  </a:solidFill>
                </a:ln>
              </a:rPr>
              <a:t> denir.</a:t>
            </a:r>
          </a:p>
          <a:p>
            <a:endParaRPr lang="tr-TR" dirty="0" smtClean="0">
              <a:ln>
                <a:solidFill>
                  <a:sysClr val="windowText" lastClr="000000"/>
                </a:solidFill>
              </a:ln>
            </a:endParaRPr>
          </a:p>
          <a:p>
            <a:r>
              <a:rPr lang="tr-TR" dirty="0" smtClean="0">
                <a:ln>
                  <a:solidFill>
                    <a:sysClr val="windowText" lastClr="000000"/>
                  </a:solidFill>
                </a:ln>
              </a:rPr>
              <a:t> Enzimler, 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protein yapılı </a:t>
            </a:r>
            <a:r>
              <a:rPr lang="tr-TR" dirty="0" smtClean="0">
                <a:ln>
                  <a:solidFill>
                    <a:sysClr val="windowText" lastClr="000000"/>
                  </a:solidFill>
                </a:ln>
              </a:rPr>
              <a:t>olduklarından sıcaklık değişimlerinden etkilenirler.</a:t>
            </a:r>
            <a:endParaRPr lang="tr-TR" dirty="0">
              <a:ln>
                <a:solidFill>
                  <a:sysClr val="windowText" lastClr="00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516232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pPr marL="0" indent="0">
              <a:buNone/>
            </a:pPr>
            <a:r>
              <a:rPr lang="tr-TR" sz="2400" b="1" dirty="0" smtClean="0">
                <a:solidFill>
                  <a:srgbClr val="FF0000"/>
                </a:solidFill>
              </a:rPr>
              <a:t>      </a:t>
            </a:r>
            <a:endParaRPr lang="tr-TR" dirty="0"/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556792"/>
            <a:ext cx="5472608" cy="3720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311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b) </a:t>
            </a:r>
            <a:r>
              <a:rPr lang="tr-TR" b="1" dirty="0" err="1" smtClean="0">
                <a:ln>
                  <a:solidFill>
                    <a:sysClr val="windowText" lastClr="000000"/>
                  </a:solidFill>
                </a:ln>
              </a:rPr>
              <a:t>Ph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 değeri</a:t>
            </a:r>
            <a:endParaRPr lang="tr-TR" b="1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>
                <a:ln>
                  <a:solidFill>
                    <a:sysClr val="windowText" lastClr="000000"/>
                  </a:solidFill>
                </a:ln>
              </a:rPr>
              <a:t>Her enzimin uygun olarak çalışabildiği </a:t>
            </a:r>
            <a:r>
              <a:rPr lang="tr-TR" dirty="0" err="1" smtClean="0">
                <a:ln>
                  <a:solidFill>
                    <a:sysClr val="windowText" lastClr="000000"/>
                  </a:solidFill>
                </a:ln>
              </a:rPr>
              <a:t>ph</a:t>
            </a:r>
            <a:r>
              <a:rPr lang="tr-TR" dirty="0" smtClean="0">
                <a:ln>
                  <a:solidFill>
                    <a:sysClr val="windowText" lastClr="000000"/>
                  </a:solidFill>
                </a:ln>
              </a:rPr>
              <a:t> değeri birbirinden farklıdır. </a:t>
            </a:r>
          </a:p>
          <a:p>
            <a:r>
              <a:rPr lang="tr-TR" dirty="0" smtClean="0">
                <a:ln>
                  <a:solidFill>
                    <a:sysClr val="windowText" lastClr="000000"/>
                  </a:solidFill>
                </a:ln>
              </a:rPr>
              <a:t>Bir enzimin en iyi çalışabildiği </a:t>
            </a:r>
            <a:r>
              <a:rPr lang="tr-TR" dirty="0" err="1" smtClean="0">
                <a:ln>
                  <a:solidFill>
                    <a:sysClr val="windowText" lastClr="000000"/>
                  </a:solidFill>
                </a:ln>
              </a:rPr>
              <a:t>ph</a:t>
            </a:r>
            <a:r>
              <a:rPr lang="tr-TR" dirty="0" smtClean="0">
                <a:ln>
                  <a:solidFill>
                    <a:sysClr val="windowText" lastClr="000000"/>
                  </a:solidFill>
                </a:ln>
              </a:rPr>
              <a:t> değerine 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OPTİMUM PH </a:t>
            </a:r>
            <a:r>
              <a:rPr lang="tr-TR" dirty="0" smtClean="0">
                <a:ln>
                  <a:solidFill>
                    <a:sysClr val="windowText" lastClr="000000"/>
                  </a:solidFill>
                </a:ln>
              </a:rPr>
              <a:t>denir.</a:t>
            </a:r>
          </a:p>
          <a:p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Ör: </a:t>
            </a:r>
            <a:r>
              <a:rPr lang="tr-TR" dirty="0" smtClean="0">
                <a:ln>
                  <a:solidFill>
                    <a:sysClr val="windowText" lastClr="000000"/>
                  </a:solidFill>
                </a:ln>
              </a:rPr>
              <a:t>Mide enzimi 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asit</a:t>
            </a:r>
            <a:r>
              <a:rPr lang="tr-TR" dirty="0" smtClean="0">
                <a:ln>
                  <a:solidFill>
                    <a:sysClr val="windowText" lastClr="000000"/>
                  </a:solidFill>
                </a:ln>
              </a:rPr>
              <a:t> ortamda,</a:t>
            </a:r>
          </a:p>
          <a:p>
            <a:pPr marL="0" indent="0">
              <a:buNone/>
            </a:pPr>
            <a:r>
              <a:rPr lang="tr-TR" dirty="0" smtClean="0">
                <a:ln>
                  <a:solidFill>
                    <a:sysClr val="windowText" lastClr="000000"/>
                  </a:solidFill>
                </a:ln>
              </a:rPr>
              <a:t>           İncebağırsak enzimleri 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bazik</a:t>
            </a:r>
            <a:r>
              <a:rPr lang="tr-TR" dirty="0" smtClean="0">
                <a:ln>
                  <a:solidFill>
                    <a:sysClr val="windowText" lastClr="000000"/>
                  </a:solidFill>
                </a:ln>
              </a:rPr>
              <a:t> ortamda,</a:t>
            </a:r>
          </a:p>
          <a:p>
            <a:pPr marL="0" indent="0">
              <a:buNone/>
            </a:pPr>
            <a:r>
              <a:rPr lang="tr-TR" dirty="0" smtClean="0">
                <a:ln>
                  <a:solidFill>
                    <a:sysClr val="windowText" lastClr="000000"/>
                  </a:solidFill>
                </a:ln>
              </a:rPr>
              <a:t>           Ağızda (Tükürükte) bulunan enzim ise 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nötr</a:t>
            </a:r>
            <a:r>
              <a:rPr lang="tr-TR" dirty="0" smtClean="0">
                <a:ln>
                  <a:solidFill>
                    <a:sysClr val="windowText" lastClr="000000"/>
                  </a:solidFill>
                </a:ln>
              </a:rPr>
              <a:t> ortamda iyi çalışır.</a:t>
            </a:r>
            <a:endParaRPr lang="tr-TR" dirty="0">
              <a:ln>
                <a:solidFill>
                  <a:sysClr val="windowText" lastClr="00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902700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            </a:t>
            </a:r>
            <a:endParaRPr lang="tr-TR" sz="2400" b="1" dirty="0">
              <a:solidFill>
                <a:srgbClr val="FF0000"/>
              </a:solidFill>
            </a:endParaRPr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457150"/>
            <a:ext cx="5184576" cy="3462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057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c) Enzim miktarı</a:t>
            </a:r>
            <a:endParaRPr lang="tr-TR" b="1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>
                <a:ln>
                  <a:solidFill>
                    <a:sysClr val="windowText" lastClr="000000"/>
                  </a:solidFill>
                </a:ln>
              </a:rPr>
              <a:t>Ortamda 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yeterli </a:t>
            </a:r>
            <a:r>
              <a:rPr lang="tr-TR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substrat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varsa</a:t>
            </a:r>
            <a:r>
              <a:rPr lang="tr-TR" dirty="0" smtClean="0">
                <a:ln>
                  <a:solidFill>
                    <a:sysClr val="windowText" lastClr="000000"/>
                  </a:solidFill>
                </a:ln>
              </a:rPr>
              <a:t>, enzim miktarı arttıkça reaksiyon hızı da artar.</a:t>
            </a:r>
          </a:p>
          <a:p>
            <a:r>
              <a:rPr lang="tr-TR" dirty="0">
                <a:ln>
                  <a:solidFill>
                    <a:sysClr val="windowText" lastClr="000000"/>
                  </a:solidFill>
                </a:ln>
              </a:rPr>
              <a:t> </a:t>
            </a:r>
            <a:r>
              <a:rPr lang="tr-TR" dirty="0" smtClean="0">
                <a:ln>
                  <a:solidFill>
                    <a:sysClr val="windowText" lastClr="000000"/>
                  </a:solidFill>
                </a:ln>
              </a:rPr>
              <a:t>            </a:t>
            </a:r>
            <a:r>
              <a:rPr lang="tr-TR" sz="18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Reaksiyon hızı</a:t>
            </a:r>
          </a:p>
          <a:p>
            <a:endParaRPr lang="tr-TR" sz="18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  <a:p>
            <a:endParaRPr lang="tr-TR" sz="1800" b="1" dirty="0" smtClean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  <a:p>
            <a:endParaRPr lang="tr-TR" sz="18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  <a:p>
            <a:endParaRPr lang="tr-TR" sz="1800" b="1" dirty="0" smtClean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  <a:p>
            <a:endParaRPr lang="tr-TR" sz="18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sz="18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    </a:t>
            </a:r>
          </a:p>
          <a:p>
            <a:pPr marL="0" indent="0">
              <a:buNone/>
            </a:pPr>
            <a:r>
              <a:rPr lang="tr-TR" sz="18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tr-TR" sz="18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                                                              Enzim Miktarı</a:t>
            </a:r>
            <a:endParaRPr lang="tr-TR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4" name="Yukarı Ok 3"/>
          <p:cNvSpPr/>
          <p:nvPr/>
        </p:nvSpPr>
        <p:spPr>
          <a:xfrm>
            <a:off x="2483768" y="3140968"/>
            <a:ext cx="72008" cy="1944216"/>
          </a:xfrm>
          <a:prstGeom prst="upArrow">
            <a:avLst/>
          </a:prstGeom>
          <a:ln w="7620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Sağ Ok 5"/>
          <p:cNvSpPr/>
          <p:nvPr/>
        </p:nvSpPr>
        <p:spPr>
          <a:xfrm>
            <a:off x="2519772" y="5085184"/>
            <a:ext cx="2700300" cy="45719"/>
          </a:xfrm>
          <a:prstGeom prst="rightArrow">
            <a:avLst/>
          </a:prstGeom>
          <a:ln w="7620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8" name="Düz Bağlayıcı 7"/>
          <p:cNvCxnSpPr>
            <a:stCxn id="6" idx="1"/>
          </p:cNvCxnSpPr>
          <p:nvPr/>
        </p:nvCxnSpPr>
        <p:spPr>
          <a:xfrm flipV="1">
            <a:off x="2519772" y="3501008"/>
            <a:ext cx="1764196" cy="1607036"/>
          </a:xfrm>
          <a:prstGeom prst="line">
            <a:avLst/>
          </a:prstGeom>
          <a:ln w="762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1201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d) </a:t>
            </a:r>
            <a:r>
              <a:rPr lang="tr-TR" b="1" dirty="0" err="1" smtClean="0">
                <a:ln>
                  <a:solidFill>
                    <a:sysClr val="windowText" lastClr="000000"/>
                  </a:solidFill>
                </a:ln>
              </a:rPr>
              <a:t>Substrat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 miktarı</a:t>
            </a:r>
            <a:endParaRPr lang="tr-TR" b="1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Enzim miktarının sabit tutulduğu </a:t>
            </a:r>
            <a:r>
              <a:rPr lang="tr-TR" dirty="0" smtClean="0">
                <a:ln>
                  <a:solidFill>
                    <a:sysClr val="windowText" lastClr="000000"/>
                  </a:solidFill>
                </a:ln>
              </a:rPr>
              <a:t>bir ortamda </a:t>
            </a:r>
            <a:r>
              <a:rPr lang="tr-TR" dirty="0" err="1" smtClean="0">
                <a:ln>
                  <a:solidFill>
                    <a:sysClr val="windowText" lastClr="000000"/>
                  </a:solidFill>
                </a:ln>
              </a:rPr>
              <a:t>substrat</a:t>
            </a:r>
            <a:r>
              <a:rPr lang="tr-TR" dirty="0" smtClean="0">
                <a:ln>
                  <a:solidFill>
                    <a:sysClr val="windowText" lastClr="000000"/>
                  </a:solidFill>
                </a:ln>
              </a:rPr>
              <a:t> miktarı artırıldıkça reaksiyon hızı önce artar, sonra sabit kalır.</a:t>
            </a:r>
          </a:p>
          <a:p>
            <a:r>
              <a:rPr lang="tr-TR" dirty="0" smtClean="0"/>
              <a:t>        </a:t>
            </a:r>
            <a:r>
              <a:rPr lang="tr-TR" sz="1600" b="1" dirty="0" smtClean="0">
                <a:solidFill>
                  <a:srgbClr val="FF0000"/>
                </a:solidFill>
              </a:rPr>
              <a:t>Reaksiyon hızı</a:t>
            </a:r>
          </a:p>
          <a:p>
            <a:endParaRPr lang="tr-TR" sz="1600" b="1" dirty="0">
              <a:solidFill>
                <a:srgbClr val="FF0000"/>
              </a:solidFill>
            </a:endParaRPr>
          </a:p>
          <a:p>
            <a:endParaRPr lang="tr-TR" sz="1600" b="1" dirty="0" smtClean="0">
              <a:solidFill>
                <a:srgbClr val="FF0000"/>
              </a:solidFill>
            </a:endParaRPr>
          </a:p>
          <a:p>
            <a:endParaRPr lang="tr-TR" sz="1600" b="1" dirty="0">
              <a:solidFill>
                <a:srgbClr val="FF0000"/>
              </a:solidFill>
            </a:endParaRPr>
          </a:p>
          <a:p>
            <a:endParaRPr lang="tr-TR" sz="1600" b="1" dirty="0" smtClean="0">
              <a:solidFill>
                <a:srgbClr val="FF0000"/>
              </a:solidFill>
            </a:endParaRPr>
          </a:p>
          <a:p>
            <a:endParaRPr lang="tr-TR" sz="1600" b="1" dirty="0">
              <a:solidFill>
                <a:srgbClr val="FF0000"/>
              </a:solidFill>
            </a:endParaRPr>
          </a:p>
          <a:p>
            <a:endParaRPr lang="tr-TR" sz="16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sz="1600" b="1" dirty="0">
                <a:solidFill>
                  <a:srgbClr val="FF0000"/>
                </a:solidFill>
              </a:rPr>
              <a:t> </a:t>
            </a:r>
            <a:r>
              <a:rPr lang="tr-TR" sz="1600" b="1" dirty="0" smtClean="0">
                <a:solidFill>
                  <a:srgbClr val="FF0000"/>
                </a:solidFill>
              </a:rPr>
              <a:t>                                           </a:t>
            </a:r>
          </a:p>
          <a:p>
            <a:pPr marL="0" indent="0">
              <a:buNone/>
            </a:pPr>
            <a:r>
              <a:rPr lang="tr-TR" sz="1600" b="1" dirty="0" smtClean="0">
                <a:solidFill>
                  <a:srgbClr val="FF0000"/>
                </a:solidFill>
              </a:rPr>
              <a:t>                                                                        </a:t>
            </a:r>
            <a:r>
              <a:rPr lang="tr-TR" sz="1600" b="1" dirty="0" err="1" smtClean="0">
                <a:solidFill>
                  <a:srgbClr val="FF0000"/>
                </a:solidFill>
              </a:rPr>
              <a:t>Substrat</a:t>
            </a:r>
            <a:r>
              <a:rPr lang="tr-TR" sz="1600" b="1" dirty="0" smtClean="0">
                <a:solidFill>
                  <a:srgbClr val="FF0000"/>
                </a:solidFill>
              </a:rPr>
              <a:t> miktarı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4" name="Yukarı Ok 3"/>
          <p:cNvSpPr/>
          <p:nvPr/>
        </p:nvSpPr>
        <p:spPr>
          <a:xfrm>
            <a:off x="2195736" y="3573016"/>
            <a:ext cx="72008" cy="2088232"/>
          </a:xfrm>
          <a:prstGeom prst="upArrow">
            <a:avLst/>
          </a:prstGeom>
          <a:ln w="7620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Sağ Ok 4"/>
          <p:cNvSpPr/>
          <p:nvPr/>
        </p:nvSpPr>
        <p:spPr>
          <a:xfrm>
            <a:off x="2231740" y="5517232"/>
            <a:ext cx="2916324" cy="144016"/>
          </a:xfrm>
          <a:prstGeom prst="rightArrow">
            <a:avLst/>
          </a:prstGeom>
          <a:ln w="7620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Serbest Form 5"/>
          <p:cNvSpPr/>
          <p:nvPr/>
        </p:nvSpPr>
        <p:spPr>
          <a:xfrm>
            <a:off x="2195736" y="3758532"/>
            <a:ext cx="2576945" cy="1830708"/>
          </a:xfrm>
          <a:custGeom>
            <a:avLst/>
            <a:gdLst>
              <a:gd name="connsiteX0" fmla="*/ 0 w 2576945"/>
              <a:gd name="connsiteY0" fmla="*/ 1830708 h 1830708"/>
              <a:gd name="connsiteX1" fmla="*/ 1246909 w 2576945"/>
              <a:gd name="connsiteY1" fmla="*/ 265145 h 1830708"/>
              <a:gd name="connsiteX2" fmla="*/ 2576945 w 2576945"/>
              <a:gd name="connsiteY2" fmla="*/ 1908 h 1830708"/>
              <a:gd name="connsiteX3" fmla="*/ 2576945 w 2576945"/>
              <a:gd name="connsiteY3" fmla="*/ 1908 h 1830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6945" h="1830708">
                <a:moveTo>
                  <a:pt x="0" y="1830708"/>
                </a:moveTo>
                <a:cubicBezTo>
                  <a:pt x="408709" y="1200326"/>
                  <a:pt x="817418" y="569945"/>
                  <a:pt x="1246909" y="265145"/>
                </a:cubicBezTo>
                <a:cubicBezTo>
                  <a:pt x="1676400" y="-39655"/>
                  <a:pt x="2576945" y="1908"/>
                  <a:pt x="2576945" y="1908"/>
                </a:cubicBezTo>
                <a:lnTo>
                  <a:pt x="2576945" y="1908"/>
                </a:lnTo>
              </a:path>
            </a:pathLst>
          </a:custGeom>
          <a:ln w="76200"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19745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e) </a:t>
            </a:r>
            <a:r>
              <a:rPr lang="tr-TR" b="1" dirty="0" err="1" smtClean="0">
                <a:ln>
                  <a:solidFill>
                    <a:sysClr val="windowText" lastClr="000000"/>
                  </a:solidFill>
                </a:ln>
              </a:rPr>
              <a:t>Substrat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 yüzeyi</a:t>
            </a:r>
            <a:endParaRPr lang="tr-TR" b="1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err="1" smtClean="0">
                <a:ln>
                  <a:solidFill>
                    <a:sysClr val="windowText" lastClr="000000"/>
                  </a:solidFill>
                </a:ln>
              </a:rPr>
              <a:t>Substrat</a:t>
            </a:r>
            <a:r>
              <a:rPr lang="tr-TR" dirty="0" smtClean="0">
                <a:ln>
                  <a:solidFill>
                    <a:sysClr val="windowText" lastClr="000000"/>
                  </a:solidFill>
                </a:ln>
              </a:rPr>
              <a:t> yüzeyi arttıkça reaksiyon hızı da artar.</a:t>
            </a:r>
          </a:p>
          <a:p>
            <a:r>
              <a:rPr lang="tr-TR" dirty="0" smtClean="0">
                <a:ln>
                  <a:solidFill>
                    <a:sysClr val="windowText" lastClr="000000"/>
                  </a:solidFill>
                </a:ln>
              </a:rPr>
              <a:t>           </a:t>
            </a:r>
            <a:r>
              <a:rPr lang="tr-TR" sz="18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Reaksiyon hızı</a:t>
            </a:r>
          </a:p>
          <a:p>
            <a:endParaRPr lang="tr-TR" sz="18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  <a:p>
            <a:endParaRPr lang="tr-TR" sz="1800" b="1" dirty="0" smtClean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  <a:p>
            <a:endParaRPr lang="tr-TR" sz="18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  <a:p>
            <a:endParaRPr lang="tr-TR" sz="1800" b="1" dirty="0" smtClean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  <a:p>
            <a:endParaRPr lang="tr-TR" sz="18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  <a:p>
            <a:endParaRPr lang="tr-TR" sz="1800" b="1" dirty="0" smtClean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sz="18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tr-TR" sz="18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      </a:t>
            </a:r>
          </a:p>
          <a:p>
            <a:pPr marL="0" indent="0">
              <a:buNone/>
            </a:pPr>
            <a:r>
              <a:rPr lang="tr-TR" sz="18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tr-TR" sz="18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                                                               </a:t>
            </a:r>
            <a:r>
              <a:rPr lang="tr-TR" sz="18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Substrat</a:t>
            </a:r>
            <a:r>
              <a:rPr lang="tr-TR" sz="18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yüzeyi</a:t>
            </a:r>
            <a:endParaRPr lang="tr-TR" b="1" dirty="0" smtClean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4" name="Yukarı Ok 3"/>
          <p:cNvSpPr/>
          <p:nvPr/>
        </p:nvSpPr>
        <p:spPr>
          <a:xfrm>
            <a:off x="2339752" y="2780928"/>
            <a:ext cx="72008" cy="2016224"/>
          </a:xfrm>
          <a:prstGeom prst="upArrow">
            <a:avLst/>
          </a:prstGeom>
          <a:ln w="7620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Sağ Ok 4"/>
          <p:cNvSpPr/>
          <p:nvPr/>
        </p:nvSpPr>
        <p:spPr>
          <a:xfrm>
            <a:off x="2375756" y="4797152"/>
            <a:ext cx="2412268" cy="45719"/>
          </a:xfrm>
          <a:prstGeom prst="rightArrow">
            <a:avLst/>
          </a:prstGeom>
          <a:ln w="7620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7" name="Düz Bağlayıcı 6"/>
          <p:cNvCxnSpPr>
            <a:stCxn id="5" idx="1"/>
          </p:cNvCxnSpPr>
          <p:nvPr/>
        </p:nvCxnSpPr>
        <p:spPr>
          <a:xfrm flipV="1">
            <a:off x="2375756" y="3140968"/>
            <a:ext cx="1548172" cy="1679044"/>
          </a:xfrm>
          <a:prstGeom prst="line">
            <a:avLst/>
          </a:prstGeom>
          <a:ln w="76200"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956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2800" b="1" i="0" u="none" strike="noStrike" baseline="0" dirty="0" smtClean="0">
                <a:solidFill>
                  <a:srgbClr val="FF0000"/>
                </a:solidFill>
                <a:latin typeface="MyriadPro-Regular"/>
              </a:rPr>
              <a:t/>
            </a:r>
            <a:br>
              <a:rPr lang="tr-TR" sz="2800" b="1" i="0" u="none" strike="noStrike" baseline="0" dirty="0" smtClean="0">
                <a:solidFill>
                  <a:srgbClr val="FF0000"/>
                </a:solidFill>
                <a:latin typeface="MyriadPro-Regular"/>
              </a:rPr>
            </a:br>
            <a:r>
              <a:rPr lang="tr-TR" sz="2800" b="1" i="0" u="sng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MyriadPro-Regular"/>
              </a:rPr>
              <a:t>Aktivasyon enerjisi;</a:t>
            </a:r>
            <a:r>
              <a:rPr lang="tr-TR" sz="2800" b="1" i="0" u="none" strike="noStrike" baseline="0" dirty="0" smtClean="0">
                <a:solidFill>
                  <a:srgbClr val="FF0000"/>
                </a:solidFill>
                <a:latin typeface="MyriadPro-Regular"/>
              </a:rPr>
              <a:t> </a:t>
            </a:r>
            <a:r>
              <a:rPr lang="tr-TR" sz="2800" b="1" i="0" u="none" strike="noStrike" baseline="0" dirty="0" smtClean="0">
                <a:ln>
                  <a:solidFill>
                    <a:sysClr val="windowText" lastClr="000000"/>
                  </a:solidFill>
                </a:ln>
                <a:latin typeface="MyriadPro-Regular"/>
              </a:rPr>
              <a:t>bir kimyasal reaksiyonun başlayabilmesi</a:t>
            </a:r>
            <a:r>
              <a:rPr lang="tr-TR" sz="2800" b="1" i="0" u="none" strike="noStrike" dirty="0" smtClean="0">
                <a:ln>
                  <a:solidFill>
                    <a:sysClr val="windowText" lastClr="000000"/>
                  </a:solidFill>
                </a:ln>
                <a:latin typeface="MyriadPro-Regular"/>
              </a:rPr>
              <a:t> </a:t>
            </a:r>
            <a:r>
              <a:rPr lang="sv-SE" sz="2800" b="1" i="0" u="none" strike="noStrike" baseline="0" dirty="0" smtClean="0">
                <a:ln>
                  <a:solidFill>
                    <a:sysClr val="windowText" lastClr="000000"/>
                  </a:solidFill>
                </a:ln>
                <a:latin typeface="MyriadPro-Regular"/>
              </a:rPr>
              <a:t>i</a:t>
            </a:r>
            <a:r>
              <a:rPr lang="tr-TR" sz="2800" b="1" i="0" u="none" strike="noStrike" baseline="0" dirty="0" smtClean="0">
                <a:ln>
                  <a:solidFill>
                    <a:sysClr val="windowText" lastClr="000000"/>
                  </a:solidFill>
                </a:ln>
                <a:latin typeface="MyriadPro-Regular"/>
              </a:rPr>
              <a:t>ç</a:t>
            </a:r>
            <a:r>
              <a:rPr lang="sv-SE" sz="2800" b="1" i="0" u="none" strike="noStrike" baseline="0" dirty="0" smtClean="0">
                <a:ln>
                  <a:solidFill>
                    <a:sysClr val="windowText" lastClr="000000"/>
                  </a:solidFill>
                </a:ln>
                <a:latin typeface="MyriadPro-Regular"/>
              </a:rPr>
              <a:t>in gerekli olan </a:t>
            </a:r>
            <a:r>
              <a:rPr lang="sv-SE" sz="2800" b="1" i="0" u="sng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MyriadPro-Regular"/>
              </a:rPr>
              <a:t>en d</a:t>
            </a:r>
            <a:r>
              <a:rPr lang="tr-TR" sz="2800" b="1" i="0" u="sng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MyriadPro-Regular"/>
              </a:rPr>
              <a:t>ü</a:t>
            </a:r>
            <a:r>
              <a:rPr lang="sv-SE" sz="2800" b="1" i="0" u="sng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MyriadPro-Regular"/>
              </a:rPr>
              <a:t>ş</a:t>
            </a:r>
            <a:r>
              <a:rPr lang="tr-TR" sz="2800" b="1" i="0" u="sng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MyriadPro-Regular"/>
              </a:rPr>
              <a:t>ü</a:t>
            </a:r>
            <a:r>
              <a:rPr lang="sv-SE" sz="2800" b="1" i="0" u="sng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MyriadPro-Regular"/>
              </a:rPr>
              <a:t>k enerji </a:t>
            </a:r>
            <a:r>
              <a:rPr lang="sv-SE" sz="2800" b="1" i="0" u="none" strike="noStrike" baseline="0" dirty="0" smtClean="0">
                <a:ln>
                  <a:solidFill>
                    <a:sysClr val="windowText" lastClr="000000"/>
                  </a:solidFill>
                </a:ln>
                <a:latin typeface="MyriadPro-Regular"/>
              </a:rPr>
              <a:t>miktarıdır.</a:t>
            </a:r>
            <a:r>
              <a:rPr lang="tr-TR" sz="2800" b="1" i="0" u="none" strike="noStrike" baseline="0" dirty="0" smtClean="0">
                <a:ln>
                  <a:solidFill>
                    <a:sysClr val="windowText" lastClr="000000"/>
                  </a:solidFill>
                </a:ln>
                <a:latin typeface="MyriadPro-Regular"/>
              </a:rPr>
              <a:t/>
            </a:r>
            <a:br>
              <a:rPr lang="tr-TR" sz="2800" b="1" i="0" u="none" strike="noStrike" baseline="0" dirty="0" smtClean="0">
                <a:ln>
                  <a:solidFill>
                    <a:sysClr val="windowText" lastClr="000000"/>
                  </a:solidFill>
                </a:ln>
                <a:latin typeface="MyriadPro-Regular"/>
              </a:rPr>
            </a:br>
            <a:endParaRPr lang="tr-TR" sz="2800" b="1" dirty="0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700704"/>
            <a:ext cx="5616624" cy="4324954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21321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f) Su miktarı</a:t>
            </a:r>
            <a:endParaRPr lang="tr-TR" b="1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>
                <a:ln>
                  <a:solidFill>
                    <a:sysClr val="windowText" lastClr="000000"/>
                  </a:solidFill>
                </a:ln>
              </a:rPr>
              <a:t>Enzimlerin çalışabilmesi için ortamdaki su miktarının 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en az % 15 </a:t>
            </a:r>
            <a:r>
              <a:rPr lang="tr-TR" dirty="0" smtClean="0">
                <a:ln>
                  <a:solidFill>
                    <a:sysClr val="windowText" lastClr="000000"/>
                  </a:solidFill>
                </a:ln>
              </a:rPr>
              <a:t>olması gerekir.</a:t>
            </a:r>
          </a:p>
          <a:p>
            <a:r>
              <a:rPr lang="tr-TR" dirty="0" smtClean="0">
                <a:ln>
                  <a:solidFill>
                    <a:sysClr val="windowText" lastClr="000000"/>
                  </a:solidFill>
                </a:ln>
              </a:rPr>
              <a:t>            </a:t>
            </a:r>
            <a:r>
              <a:rPr lang="tr-TR" sz="1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Reaksiyon hızı</a:t>
            </a:r>
          </a:p>
          <a:p>
            <a:endParaRPr lang="tr-TR" sz="1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  <a:p>
            <a:endParaRPr lang="tr-TR" sz="1600" b="1" dirty="0" smtClean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  <a:p>
            <a:endParaRPr lang="tr-TR" sz="1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  <a:p>
            <a:endParaRPr lang="tr-TR" sz="1600" b="1" dirty="0" smtClean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  <a:p>
            <a:endParaRPr lang="tr-TR" sz="1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  <a:p>
            <a:endParaRPr lang="tr-TR" sz="1600" b="1" dirty="0" smtClean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  <a:p>
            <a:endParaRPr lang="tr-TR" sz="1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sz="1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                                               % 15                                  Su miktarı</a:t>
            </a:r>
            <a:endParaRPr lang="tr-TR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4" name="Yukarı Ok 3"/>
          <p:cNvSpPr/>
          <p:nvPr/>
        </p:nvSpPr>
        <p:spPr>
          <a:xfrm>
            <a:off x="2195736" y="3140968"/>
            <a:ext cx="45719" cy="2088232"/>
          </a:xfrm>
          <a:prstGeom prst="upArrow">
            <a:avLst/>
          </a:prstGeom>
          <a:ln w="76200">
            <a:solidFill>
              <a:srgbClr val="6600FF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Sağ Ok 4"/>
          <p:cNvSpPr/>
          <p:nvPr/>
        </p:nvSpPr>
        <p:spPr>
          <a:xfrm flipV="1">
            <a:off x="2218595" y="5229199"/>
            <a:ext cx="2857461" cy="45719"/>
          </a:xfrm>
          <a:prstGeom prst="rightArrow">
            <a:avLst/>
          </a:prstGeom>
          <a:ln w="76200">
            <a:solidFill>
              <a:srgbClr val="66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Serbest Form 5"/>
          <p:cNvSpPr/>
          <p:nvPr/>
        </p:nvSpPr>
        <p:spPr>
          <a:xfrm>
            <a:off x="2895600" y="3654564"/>
            <a:ext cx="1898073" cy="1610163"/>
          </a:xfrm>
          <a:custGeom>
            <a:avLst/>
            <a:gdLst>
              <a:gd name="connsiteX0" fmla="*/ 0 w 1898073"/>
              <a:gd name="connsiteY0" fmla="*/ 1610163 h 1610163"/>
              <a:gd name="connsiteX1" fmla="*/ 706582 w 1898073"/>
              <a:gd name="connsiteY1" fmla="*/ 224709 h 1610163"/>
              <a:gd name="connsiteX2" fmla="*/ 1898073 w 1898073"/>
              <a:gd name="connsiteY2" fmla="*/ 3036 h 1610163"/>
              <a:gd name="connsiteX3" fmla="*/ 1898073 w 1898073"/>
              <a:gd name="connsiteY3" fmla="*/ 3036 h 1610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98073" h="1610163">
                <a:moveTo>
                  <a:pt x="0" y="1610163"/>
                </a:moveTo>
                <a:cubicBezTo>
                  <a:pt x="195118" y="1051363"/>
                  <a:pt x="390237" y="492563"/>
                  <a:pt x="706582" y="224709"/>
                </a:cubicBezTo>
                <a:cubicBezTo>
                  <a:pt x="1022927" y="-43145"/>
                  <a:pt x="1898073" y="3036"/>
                  <a:pt x="1898073" y="3036"/>
                </a:cubicBezTo>
                <a:lnTo>
                  <a:pt x="1898073" y="3036"/>
                </a:lnTo>
              </a:path>
            </a:pathLst>
          </a:custGeom>
          <a:ln w="762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0967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g) </a:t>
            </a:r>
            <a:r>
              <a:rPr lang="tr-TR" b="1" dirty="0" err="1" smtClean="0">
                <a:ln>
                  <a:solidFill>
                    <a:sysClr val="windowText" lastClr="000000"/>
                  </a:solidFill>
                </a:ln>
              </a:rPr>
              <a:t>Aktivatör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 ve inhibitör maddeler</a:t>
            </a:r>
            <a:endParaRPr lang="tr-TR" b="1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>
                <a:ln>
                  <a:solidFill>
                    <a:sysClr val="windowText" lastClr="000000"/>
                  </a:solidFill>
                </a:ln>
              </a:rPr>
              <a:t>Enzimlerin çalışma hızını artıran maddelere 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AKTİVATÖR MADDE </a:t>
            </a:r>
            <a:r>
              <a:rPr lang="tr-TR" dirty="0" smtClean="0">
                <a:ln>
                  <a:solidFill>
                    <a:sysClr val="windowText" lastClr="000000"/>
                  </a:solidFill>
                </a:ln>
              </a:rPr>
              <a:t>denir.</a:t>
            </a:r>
          </a:p>
          <a:p>
            <a:endParaRPr lang="tr-TR" dirty="0">
              <a:ln>
                <a:solidFill>
                  <a:sysClr val="windowText" lastClr="000000"/>
                </a:solidFill>
              </a:ln>
            </a:endParaRPr>
          </a:p>
          <a:p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Ör:</a:t>
            </a:r>
            <a:r>
              <a:rPr lang="tr-TR" dirty="0" smtClean="0">
                <a:ln>
                  <a:solidFill>
                    <a:sysClr val="windowText" lastClr="000000"/>
                  </a:solidFill>
                </a:ln>
              </a:rPr>
              <a:t> </a:t>
            </a:r>
            <a:r>
              <a:rPr lang="tr-TR" dirty="0" err="1" smtClean="0">
                <a:ln>
                  <a:solidFill>
                    <a:sysClr val="windowText" lastClr="000000"/>
                  </a:solidFill>
                </a:ln>
              </a:rPr>
              <a:t>Pepsinojen</a:t>
            </a:r>
            <a:r>
              <a:rPr lang="tr-TR" dirty="0" smtClean="0">
                <a:ln>
                  <a:solidFill>
                    <a:sysClr val="windowText" lastClr="000000"/>
                  </a:solidFill>
                </a:ln>
              </a:rPr>
              <a:t> + </a:t>
            </a:r>
            <a:r>
              <a:rPr lang="tr-TR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HCl</a:t>
            </a:r>
            <a:r>
              <a:rPr lang="tr-TR" dirty="0" smtClean="0">
                <a:ln>
                  <a:solidFill>
                    <a:sysClr val="windowText" lastClr="000000"/>
                  </a:solidFill>
                </a:ln>
              </a:rPr>
              <a:t>                        Pepsin</a:t>
            </a:r>
          </a:p>
          <a:p>
            <a:pPr marL="0" indent="0">
              <a:buNone/>
            </a:pPr>
            <a:r>
              <a:rPr lang="tr-TR" dirty="0">
                <a:ln>
                  <a:solidFill>
                    <a:sysClr val="windowText" lastClr="000000"/>
                  </a:solidFill>
                </a:ln>
              </a:rPr>
              <a:t> </a:t>
            </a:r>
            <a:r>
              <a:rPr lang="tr-TR" dirty="0" smtClean="0">
                <a:ln>
                  <a:solidFill>
                    <a:sysClr val="windowText" lastClr="000000"/>
                  </a:solidFill>
                </a:ln>
              </a:rPr>
              <a:t>          </a:t>
            </a:r>
            <a:r>
              <a:rPr lang="tr-TR" sz="2000" b="1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</a:rPr>
              <a:t>(pasif enzim)          </a:t>
            </a:r>
            <a:r>
              <a:rPr lang="tr-TR" sz="20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(</a:t>
            </a:r>
            <a:r>
              <a:rPr lang="tr-TR" sz="20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aktivatör</a:t>
            </a:r>
            <a:r>
              <a:rPr lang="tr-TR" sz="20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 madde)                 </a:t>
            </a:r>
            <a:r>
              <a:rPr lang="tr-TR" sz="2000" b="1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</a:rPr>
              <a:t>(aktif enzim)</a:t>
            </a:r>
            <a:endParaRPr lang="tr-TR" sz="2000" b="1" dirty="0">
              <a:ln>
                <a:solidFill>
                  <a:sysClr val="windowText" lastClr="00000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4" name="Sağ Ok 3"/>
          <p:cNvSpPr/>
          <p:nvPr/>
        </p:nvSpPr>
        <p:spPr>
          <a:xfrm>
            <a:off x="4716016" y="3573016"/>
            <a:ext cx="1584176" cy="72008"/>
          </a:xfrm>
          <a:prstGeom prst="rightArrow">
            <a:avLst/>
          </a:prstGeom>
          <a:ln w="76200">
            <a:solidFill>
              <a:srgbClr val="66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9243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tr-TR" dirty="0" smtClean="0">
                <a:ln>
                  <a:solidFill>
                    <a:sysClr val="windowText" lastClr="000000"/>
                  </a:solidFill>
                </a:ln>
              </a:rPr>
              <a:t>Enzimlerin çalışma hızını </a:t>
            </a:r>
            <a:r>
              <a:rPr lang="tr-TR" b="1" u="sng" dirty="0" smtClean="0">
                <a:ln>
                  <a:solidFill>
                    <a:sysClr val="windowText" lastClr="000000"/>
                  </a:solidFill>
                </a:ln>
              </a:rPr>
              <a:t>yavaşlatan</a:t>
            </a:r>
            <a:r>
              <a:rPr lang="tr-TR" dirty="0" smtClean="0">
                <a:ln>
                  <a:solidFill>
                    <a:sysClr val="windowText" lastClr="000000"/>
                  </a:solidFill>
                </a:ln>
              </a:rPr>
              <a:t> hatta </a:t>
            </a:r>
            <a:r>
              <a:rPr lang="tr-TR" b="1" u="sng" dirty="0" smtClean="0">
                <a:ln>
                  <a:solidFill>
                    <a:sysClr val="windowText" lastClr="000000"/>
                  </a:solidFill>
                </a:ln>
              </a:rPr>
              <a:t>durduran</a:t>
            </a:r>
            <a:r>
              <a:rPr lang="tr-TR" dirty="0" smtClean="0">
                <a:ln>
                  <a:solidFill>
                    <a:sysClr val="windowText" lastClr="000000"/>
                  </a:solidFill>
                </a:ln>
              </a:rPr>
              <a:t> maddelere 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İNHİBİTÖR MADDE </a:t>
            </a:r>
            <a:r>
              <a:rPr lang="tr-TR" dirty="0" smtClean="0">
                <a:ln>
                  <a:solidFill>
                    <a:sysClr val="windowText" lastClr="000000"/>
                  </a:solidFill>
                </a:ln>
              </a:rPr>
              <a:t>denir.</a:t>
            </a:r>
          </a:p>
          <a:p>
            <a:endParaRPr lang="tr-TR" dirty="0">
              <a:ln>
                <a:solidFill>
                  <a:sysClr val="windowText" lastClr="000000"/>
                </a:solidFill>
              </a:ln>
            </a:endParaRPr>
          </a:p>
          <a:p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ÖR</a:t>
            </a:r>
            <a:r>
              <a:rPr lang="tr-TR" b="1" smtClean="0">
                <a:ln>
                  <a:solidFill>
                    <a:sysClr val="windowText" lastClr="000000"/>
                  </a:solidFill>
                </a:ln>
              </a:rPr>
              <a:t>:</a:t>
            </a:r>
            <a:r>
              <a:rPr lang="tr-TR" smtClean="0">
                <a:ln>
                  <a:solidFill>
                    <a:sysClr val="windowText" lastClr="000000"/>
                  </a:solidFill>
                </a:ln>
              </a:rPr>
              <a:t>  Aktif </a:t>
            </a:r>
            <a:r>
              <a:rPr lang="tr-TR" dirty="0" smtClean="0">
                <a:ln>
                  <a:solidFill>
                    <a:sysClr val="windowText" lastClr="000000"/>
                  </a:solidFill>
                </a:ln>
              </a:rPr>
              <a:t>enzim + </a:t>
            </a:r>
            <a:r>
              <a:rPr lang="tr-TR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civa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 </a:t>
            </a:r>
            <a:r>
              <a:rPr lang="tr-TR" dirty="0" smtClean="0">
                <a:ln>
                  <a:solidFill>
                    <a:sysClr val="windowText" lastClr="000000"/>
                  </a:solidFill>
                </a:ln>
              </a:rPr>
              <a:t>             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reaksiyon durur.</a:t>
            </a:r>
          </a:p>
          <a:p>
            <a:pPr marL="0" indent="0">
              <a:buNone/>
            </a:pPr>
            <a:r>
              <a:rPr lang="tr-TR" dirty="0">
                <a:ln>
                  <a:solidFill>
                    <a:sysClr val="windowText" lastClr="000000"/>
                  </a:solidFill>
                </a:ln>
              </a:rPr>
              <a:t> </a:t>
            </a:r>
            <a:r>
              <a:rPr lang="tr-TR" dirty="0" smtClean="0">
                <a:ln>
                  <a:solidFill>
                    <a:sysClr val="windowText" lastClr="000000"/>
                  </a:solidFill>
                </a:ln>
              </a:rPr>
              <a:t>                                   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siyanür</a:t>
            </a:r>
          </a:p>
          <a:p>
            <a:pPr marL="0" indent="0">
              <a:buNone/>
            </a:pPr>
            <a:r>
              <a:rPr lang="tr-TR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 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                                   kurşun</a:t>
            </a:r>
          </a:p>
          <a:p>
            <a:pPr marL="0" indent="0">
              <a:buNone/>
            </a:pPr>
            <a:r>
              <a:rPr lang="tr-TR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 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                                   yılan zehri </a:t>
            </a:r>
            <a:r>
              <a:rPr lang="tr-TR" dirty="0" err="1" smtClean="0">
                <a:ln>
                  <a:solidFill>
                    <a:sysClr val="windowText" lastClr="000000"/>
                  </a:solidFill>
                </a:ln>
              </a:rPr>
              <a:t>vb</a:t>
            </a:r>
            <a:r>
              <a:rPr lang="tr-TR" dirty="0" smtClean="0">
                <a:ln>
                  <a:solidFill>
                    <a:sysClr val="windowText" lastClr="000000"/>
                  </a:solidFill>
                </a:ln>
              </a:rPr>
              <a:t>…</a:t>
            </a:r>
            <a:endParaRPr lang="tr-TR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4" name="Sağ Ok 3"/>
          <p:cNvSpPr/>
          <p:nvPr/>
        </p:nvSpPr>
        <p:spPr>
          <a:xfrm>
            <a:off x="4499992" y="3429000"/>
            <a:ext cx="1008112" cy="72008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717032"/>
            <a:ext cx="2762917" cy="23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306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081344"/>
            <a:ext cx="7416824" cy="4853814"/>
          </a:xfrm>
        </p:spPr>
      </p:pic>
    </p:spTree>
    <p:extLst>
      <p:ext uri="{BB962C8B-B14F-4D97-AF65-F5344CB8AC3E}">
        <p14:creationId xmlns:p14="http://schemas.microsoft.com/office/powerpoint/2010/main" val="239352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204149"/>
            <a:ext cx="8229600" cy="302505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7407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lvl="0">
              <a:buBlip>
                <a:blip r:embed="rId2"/>
              </a:buBlip>
            </a:pPr>
            <a:r>
              <a:rPr lang="tr-TR" sz="3000" dirty="0" smtClean="0">
                <a:ln>
                  <a:solidFill>
                    <a:sysClr val="windowText" lastClr="000000"/>
                  </a:solidFill>
                </a:ln>
                <a:solidFill>
                  <a:schemeClr val="accent1">
                    <a:lumMod val="75000"/>
                  </a:schemeClr>
                </a:solidFill>
                <a:latin typeface="MyriadPro-Regular"/>
              </a:rPr>
              <a:t>Hücrelerde,</a:t>
            </a:r>
            <a:r>
              <a:rPr lang="tr-TR" sz="3000" dirty="0" smtClean="0">
                <a:solidFill>
                  <a:prstClr val="black"/>
                </a:solidFill>
                <a:latin typeface="MyriadPro-Regular"/>
              </a:rPr>
              <a:t> </a:t>
            </a:r>
            <a:r>
              <a:rPr lang="tr-TR" sz="3000" dirty="0">
                <a:ln>
                  <a:solidFill>
                    <a:sysClr val="windowText" lastClr="000000"/>
                  </a:solidFill>
                </a:ln>
                <a:solidFill>
                  <a:schemeClr val="accent1">
                    <a:lumMod val="75000"/>
                  </a:schemeClr>
                </a:solidFill>
                <a:latin typeface="MyriadPro-Regular"/>
              </a:rPr>
              <a:t>biyolojik reaksiyonların başlaması ve devam etmesi </a:t>
            </a:r>
            <a:r>
              <a:rPr lang="tr-TR" sz="3000" dirty="0" smtClean="0">
                <a:ln>
                  <a:solidFill>
                    <a:sysClr val="windowText" lastClr="000000"/>
                  </a:solidFill>
                </a:ln>
                <a:solidFill>
                  <a:schemeClr val="accent1">
                    <a:lumMod val="75000"/>
                  </a:schemeClr>
                </a:solidFill>
                <a:latin typeface="MyriadPro-Regular"/>
              </a:rPr>
              <a:t>için; </a:t>
            </a:r>
            <a:r>
              <a:rPr lang="tr-TR" sz="3000" b="1" dirty="0">
                <a:ln>
                  <a:solidFill>
                    <a:sysClr val="windowText" lastClr="00000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MyriadPro-Regular"/>
              </a:rPr>
              <a:t>tepkimeye girecek moleküllerin aktifleşmesi ve aktivasyon enerjisi denilen enerji engelinin aşılması </a:t>
            </a:r>
            <a:r>
              <a:rPr lang="tr-TR" sz="3000" dirty="0">
                <a:solidFill>
                  <a:prstClr val="black"/>
                </a:solidFill>
                <a:latin typeface="MyriadPro-Regular"/>
              </a:rPr>
              <a:t>gerekir. </a:t>
            </a:r>
          </a:p>
          <a:p>
            <a:pPr lvl="0">
              <a:buBlip>
                <a:blip r:embed="rId2"/>
              </a:buBlip>
            </a:pPr>
            <a:endParaRPr lang="tr-TR" sz="3000" dirty="0" smtClean="0">
              <a:solidFill>
                <a:prstClr val="black"/>
              </a:solidFill>
              <a:latin typeface="MyriadPro-Regular"/>
            </a:endParaRPr>
          </a:p>
          <a:p>
            <a:pPr lvl="0">
              <a:buBlip>
                <a:blip r:embed="rId2"/>
              </a:buBlip>
            </a:pPr>
            <a:r>
              <a:rPr lang="tr-TR" sz="3000" b="1" dirty="0" smtClean="0">
                <a:ln>
                  <a:solidFill>
                    <a:sysClr val="windowText" lastClr="000000"/>
                  </a:solidFill>
                </a:ln>
                <a:solidFill>
                  <a:prstClr val="black"/>
                </a:solidFill>
              </a:rPr>
              <a:t>Aktivasyon enerjisi engelini aşmanın 2 yolu vardır:</a:t>
            </a:r>
            <a:endParaRPr lang="tr-TR" sz="3000" b="1" dirty="0">
              <a:ln>
                <a:solidFill>
                  <a:sysClr val="windowText" lastClr="000000"/>
                </a:solidFill>
              </a:ln>
              <a:solidFill>
                <a:prstClr val="black"/>
              </a:solidFill>
            </a:endParaRPr>
          </a:p>
          <a:p>
            <a:pPr marL="514350" indent="-514350">
              <a:buAutoNum type="arabicParenR"/>
            </a:pP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Tepkimeye girecek molekülleri ısıtmak</a:t>
            </a:r>
          </a:p>
          <a:p>
            <a:pPr marL="514350" indent="-514350">
              <a:buAutoNum type="arabicParenR"/>
            </a:pP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Katalizör kullanmak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27044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ln w="76200"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buBlip>
                <a:blip r:embed="rId2"/>
              </a:buBlip>
            </a:pP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MyriadPro-Regular"/>
              </a:rPr>
              <a:t>Canlı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MyriadPro-Regular"/>
              </a:rPr>
              <a:t>sistemlerde,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MyriadPro-Regular"/>
              </a:rPr>
              <a:t>kimyasal</a:t>
            </a:r>
            <a:r>
              <a:rPr lang="tr-TR" b="1" i="0" u="none" strike="noStrike" dirty="0" smtClean="0">
                <a:ln>
                  <a:solidFill>
                    <a:sysClr val="windowText" lastClr="00000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MyriadPro-Regular"/>
              </a:rPr>
              <a:t>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MyriadPro-Regular"/>
              </a:rPr>
              <a:t>tepkimelerin gerçekleşmesi</a:t>
            </a:r>
            <a:r>
              <a:rPr lang="tr-TR" b="1" i="0" u="none" strike="noStrike" dirty="0" smtClean="0">
                <a:ln>
                  <a:solidFill>
                    <a:sysClr val="windowText" lastClr="00000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MyriadPro-Regular"/>
              </a:rPr>
              <a:t>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MyriadPro-Regular"/>
              </a:rPr>
              <a:t>için;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latin typeface="MyriadPro-Regular"/>
              </a:rPr>
              <a:t>ısı enerjisinden yararlanılamaz. </a:t>
            </a:r>
          </a:p>
          <a:p>
            <a:pPr>
              <a:buBlip>
                <a:blip r:embed="rId2"/>
              </a:buBlip>
            </a:pPr>
            <a:endParaRPr lang="tr-TR" dirty="0">
              <a:latin typeface="MyriadPro-Regular"/>
            </a:endParaRPr>
          </a:p>
          <a:p>
            <a:pPr>
              <a:buBlip>
                <a:blip r:embed="rId2"/>
              </a:buBlip>
            </a:pP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latin typeface="MyriadPro-Regular"/>
              </a:rPr>
              <a:t>Çün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latin typeface="MyriadPro-Regular"/>
              </a:rPr>
              <a:t>kü,</a:t>
            </a:r>
            <a:r>
              <a:rPr lang="tr-TR" b="0" i="0" u="none" strike="noStrike" baseline="0" dirty="0" smtClean="0">
                <a:latin typeface="MyriadPro-Regular"/>
              </a:rPr>
              <a:t>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MyriadPro-Regular"/>
              </a:rPr>
              <a:t>yüksek</a:t>
            </a:r>
            <a:r>
              <a:rPr lang="tr-TR" b="1" i="0" u="none" strike="noStrike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MyriadPro-Regular"/>
              </a:rPr>
              <a:t>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MyriadPro-Regular"/>
              </a:rPr>
              <a:t>sıcaklık hücreye zarar verir ve hücrenin yapısını bozar.</a:t>
            </a:r>
            <a:endParaRPr lang="tr-TR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0056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Blip>
                <a:blip r:embed="rId2"/>
              </a:buBlip>
            </a:pPr>
            <a:endParaRPr lang="tr-TR" b="0" i="0" u="none" strike="noStrike" baseline="0" dirty="0" smtClean="0">
              <a:latin typeface="MyriadPro-Regular"/>
            </a:endParaRPr>
          </a:p>
          <a:p>
            <a:pPr>
              <a:buBlip>
                <a:blip r:embed="rId2"/>
              </a:buBlip>
            </a:pPr>
            <a:r>
              <a:rPr lang="tr-TR" b="0" i="0" u="none" strike="noStrike" baseline="0" dirty="0" smtClean="0">
                <a:latin typeface="MyriadPro-Regular"/>
              </a:rPr>
              <a:t>Hücrelerde</a:t>
            </a:r>
            <a:r>
              <a:rPr lang="tr-TR" b="0" i="0" u="none" strike="noStrike" dirty="0" smtClean="0">
                <a:latin typeface="MyriadPro-Regular"/>
              </a:rPr>
              <a:t> </a:t>
            </a:r>
            <a:r>
              <a:rPr lang="nb-NO" b="0" i="0" u="none" strike="noStrike" baseline="0" dirty="0" smtClean="0">
                <a:latin typeface="MyriadPro-Regular"/>
              </a:rPr>
              <a:t>de tepkimelerin başlaması aktivasyon enerjisi ile olur</a:t>
            </a:r>
            <a:r>
              <a:rPr lang="tr-TR" b="0" i="0" u="none" strike="noStrike" baseline="0" dirty="0" smtClean="0">
                <a:latin typeface="MyriadPro-Regular"/>
              </a:rPr>
              <a:t>.</a:t>
            </a:r>
            <a:endParaRPr lang="tr-TR" dirty="0">
              <a:latin typeface="MyriadPro-Regular"/>
            </a:endParaRPr>
          </a:p>
          <a:p>
            <a:pPr>
              <a:buBlip>
                <a:blip r:embed="rId2"/>
              </a:buBlip>
            </a:pPr>
            <a:endParaRPr lang="tr-TR" dirty="0" smtClean="0">
              <a:latin typeface="MyriadPro-Regular"/>
            </a:endParaRPr>
          </a:p>
          <a:p>
            <a:pPr>
              <a:buBlip>
                <a:blip r:embed="rId2"/>
              </a:buBlip>
            </a:pPr>
            <a:r>
              <a:rPr lang="tr-TR" dirty="0" smtClean="0">
                <a:latin typeface="MyriadPro-Regular"/>
              </a:rPr>
              <a:t>B</a:t>
            </a:r>
            <a:r>
              <a:rPr lang="tr-TR" b="0" i="0" u="none" strike="noStrike" baseline="0" dirty="0" smtClean="0">
                <a:latin typeface="MyriadPro-Regular"/>
              </a:rPr>
              <a:t>u aktivasyon enerjisi engeli hücrelerde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MyriadPro-Regular"/>
              </a:rPr>
              <a:t>enzimler ile 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MyriadPro-Regular"/>
              </a:rPr>
              <a:t>aşılır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MyriadPro-Regular"/>
              </a:rPr>
              <a:t>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87793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ENZİMLERİN ÖZELLİKLERİ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tr-TR" dirty="0" smtClean="0"/>
              <a:t>1.)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MyriadPro-Regular"/>
              </a:rPr>
              <a:t>Enzimler, genellikle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MyriadPro-Regular"/>
              </a:rPr>
              <a:t>reaksiyona özgü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MyriadPro-Regular"/>
              </a:rPr>
              <a:t>olup her enzim belli bir reaksiyonun</a:t>
            </a:r>
            <a:r>
              <a:rPr lang="tr-TR" b="1" i="0" u="none" strike="noStrike" dirty="0" smtClean="0">
                <a:ln>
                  <a:solidFill>
                    <a:sysClr val="windowText" lastClr="0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MyriadPro-Regular"/>
              </a:rPr>
              <a:t>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MyriadPro-Regular"/>
              </a:rPr>
              <a:t>işleyişinde görev yapar.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2.)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latin typeface="MyriadPro-Regular"/>
              </a:rPr>
              <a:t>Enzimler, reaksiyon sonunda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MyriadPro-Regular"/>
              </a:rPr>
              <a:t>değişmeden çıkar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latin typeface="MyriadPro-Regular"/>
              </a:rPr>
              <a:t> ve aynı</a:t>
            </a:r>
            <a:r>
              <a:rPr lang="tr-TR" b="1" i="0" u="none" strike="noStrike" dirty="0" smtClean="0">
                <a:ln>
                  <a:solidFill>
                    <a:sysClr val="windowText" lastClr="000000"/>
                  </a:solidFill>
                </a:ln>
                <a:latin typeface="MyriadPro-Regular"/>
              </a:rPr>
              <a:t>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latin typeface="MyriadPro-Regular"/>
              </a:rPr>
              <a:t>reaksiyon için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MyriadPro-Regular"/>
              </a:rPr>
              <a:t>tekrar tekrar 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latin typeface="MyriadPro-Regular"/>
              </a:rPr>
              <a:t>kullanılabilir</a:t>
            </a:r>
            <a:r>
              <a:rPr lang="tr-TR" b="1" i="0" u="none" strike="noStrike" baseline="0" dirty="0" smtClean="0">
                <a:ln>
                  <a:solidFill>
                    <a:sysClr val="windowText" lastClr="000000"/>
                  </a:solidFill>
                </a:ln>
                <a:latin typeface="MyriadPro-Regular"/>
              </a:rPr>
              <a:t>.</a:t>
            </a:r>
          </a:p>
          <a:p>
            <a:pPr marL="0" indent="0">
              <a:buNone/>
            </a:pP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latin typeface="MyriadPro-Regular"/>
              </a:rPr>
              <a:t>              A + B + 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MyriadPro-Regular"/>
              </a:rPr>
              <a:t>C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latin typeface="MyriadPro-Regular"/>
              </a:rPr>
              <a:t>                   D + 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MyriadPro-Regular"/>
              </a:rPr>
              <a:t>C </a:t>
            </a: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latin typeface="MyriadPro-Regular"/>
              </a:rPr>
              <a:t>                  </a:t>
            </a:r>
            <a:endParaRPr lang="tr-TR" b="1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4" name="Sağ Ok 3"/>
          <p:cNvSpPr/>
          <p:nvPr/>
        </p:nvSpPr>
        <p:spPr>
          <a:xfrm>
            <a:off x="4067944" y="5517232"/>
            <a:ext cx="1800200" cy="144016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16513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731</Words>
  <Application>Microsoft Office PowerPoint</Application>
  <PresentationFormat>Ekran Gösterisi (4:3)</PresentationFormat>
  <Paragraphs>133</Paragraphs>
  <Slides>32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32</vt:i4>
      </vt:variant>
    </vt:vector>
  </HeadingPairs>
  <TitlesOfParts>
    <vt:vector size="33" baseType="lpstr">
      <vt:lpstr>Ofis Teması</vt:lpstr>
      <vt:lpstr>ENZİMLER</vt:lpstr>
      <vt:lpstr>PowerPoint Sunusu</vt:lpstr>
      <vt:lpstr> Aktivasyon enerjisi; bir kimyasal reaksiyonun başlayabilmesi için gerekli olan en düşük enerji miktarıdır. </vt:lpstr>
      <vt:lpstr>PowerPoint Sunusu</vt:lpstr>
      <vt:lpstr>PowerPoint Sunusu</vt:lpstr>
      <vt:lpstr>PowerPoint Sunusu</vt:lpstr>
      <vt:lpstr>PowerPoint Sunusu</vt:lpstr>
      <vt:lpstr>PowerPoint Sunusu</vt:lpstr>
      <vt:lpstr>ENZİMLERİN ÖZELLİKLERİ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Enzimlerin Çalışmasına Etki Eden Etmenler</vt:lpstr>
      <vt:lpstr>a) SICAKLIK</vt:lpstr>
      <vt:lpstr>PowerPoint Sunusu</vt:lpstr>
      <vt:lpstr>b) Ph değeri</vt:lpstr>
      <vt:lpstr>PowerPoint Sunusu</vt:lpstr>
      <vt:lpstr>c) Enzim miktarı</vt:lpstr>
      <vt:lpstr>d) Substrat miktarı</vt:lpstr>
      <vt:lpstr>e) Substrat yüzeyi</vt:lpstr>
      <vt:lpstr>f) Su miktarı</vt:lpstr>
      <vt:lpstr>g) Aktivatör ve inhibitör maddeler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ENZİMLER</dc:title>
  <dc:creator>Casper</dc:creator>
  <cp:lastModifiedBy>Casper</cp:lastModifiedBy>
  <cp:revision>23</cp:revision>
  <dcterms:created xsi:type="dcterms:W3CDTF">2013-11-30T20:38:27Z</dcterms:created>
  <dcterms:modified xsi:type="dcterms:W3CDTF">2014-11-23T12:07:37Z</dcterms:modified>
</cp:coreProperties>
</file>