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56" r:id="rId2"/>
    <p:sldId id="257" r:id="rId3"/>
    <p:sldId id="263" r:id="rId4"/>
    <p:sldId id="258" r:id="rId5"/>
    <p:sldId id="264" r:id="rId6"/>
    <p:sldId id="259" r:id="rId7"/>
    <p:sldId id="260" r:id="rId8"/>
    <p:sldId id="261" r:id="rId9"/>
    <p:sldId id="262" r:id="rId10"/>
    <p:sldId id="265" r:id="rId11"/>
    <p:sldId id="266" r:id="rId12"/>
    <p:sldId id="268" r:id="rId13"/>
    <p:sldId id="269" r:id="rId14"/>
    <p:sldId id="267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8" r:id="rId23"/>
    <p:sldId id="279" r:id="rId24"/>
    <p:sldId id="280" r:id="rId25"/>
    <p:sldId id="281" r:id="rId26"/>
    <p:sldId id="283" r:id="rId27"/>
    <p:sldId id="285" r:id="rId28"/>
    <p:sldId id="284" r:id="rId29"/>
    <p:sldId id="286" r:id="rId30"/>
    <p:sldId id="287" r:id="rId31"/>
    <p:sldId id="282" r:id="rId32"/>
    <p:sldId id="288" r:id="rId33"/>
    <p:sldId id="289" r:id="rId34"/>
    <p:sldId id="290" r:id="rId35"/>
    <p:sldId id="291" r:id="rId36"/>
    <p:sldId id="292" r:id="rId37"/>
    <p:sldId id="293" r:id="rId38"/>
    <p:sldId id="297" r:id="rId39"/>
    <p:sldId id="294" r:id="rId40"/>
    <p:sldId id="295" r:id="rId41"/>
    <p:sldId id="296" r:id="rId42"/>
    <p:sldId id="298" r:id="rId43"/>
    <p:sldId id="299" r:id="rId44"/>
    <p:sldId id="301" r:id="rId45"/>
    <p:sldId id="300" r:id="rId46"/>
    <p:sldId id="302" r:id="rId4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2CE2903-58D3-4B38-9619-B3C1CFE40E71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494B894A-CF4F-4374-8FC4-1C68B21B4309}">
      <dgm:prSet phldrT="[Metin]" phldr="1"/>
      <dgm:spPr/>
      <dgm:t>
        <a:bodyPr/>
        <a:lstStyle/>
        <a:p>
          <a:endParaRPr lang="tr-TR"/>
        </a:p>
      </dgm:t>
    </dgm:pt>
    <dgm:pt modelId="{B8760EF9-1107-48C6-A338-FFA72A52151C}" type="parTrans" cxnId="{3BE56D21-2C60-40A9-909E-EF296AA9E054}">
      <dgm:prSet/>
      <dgm:spPr/>
      <dgm:t>
        <a:bodyPr/>
        <a:lstStyle/>
        <a:p>
          <a:endParaRPr lang="tr-TR"/>
        </a:p>
      </dgm:t>
    </dgm:pt>
    <dgm:pt modelId="{7DDBD08B-9466-4811-AACB-9BAE7268BC26}" type="sibTrans" cxnId="{3BE56D21-2C60-40A9-909E-EF296AA9E054}">
      <dgm:prSet/>
      <dgm:spPr/>
      <dgm:t>
        <a:bodyPr/>
        <a:lstStyle/>
        <a:p>
          <a:endParaRPr lang="tr-TR"/>
        </a:p>
      </dgm:t>
    </dgm:pt>
    <dgm:pt modelId="{07D34C5A-4BC6-4D34-B279-7E9AC1BD044B}">
      <dgm:prSet phldrT="[Metin]"/>
      <dgm:spPr/>
      <dgm:t>
        <a:bodyPr/>
        <a:lstStyle/>
        <a:p>
          <a:r>
            <a:rPr lang="tr-TR" b="1" dirty="0" smtClean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rPr>
            <a:t>Mantarlarda</a:t>
          </a:r>
          <a:endParaRPr lang="tr-TR" b="1" dirty="0"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</a:endParaRPr>
        </a:p>
      </dgm:t>
    </dgm:pt>
    <dgm:pt modelId="{5EE67FE7-C29A-4ED4-BD35-C6B6E4DED9BB}" type="parTrans" cxnId="{8F87D7A2-2925-4E8C-9C5E-F8BCC6C8AC1F}">
      <dgm:prSet/>
      <dgm:spPr/>
      <dgm:t>
        <a:bodyPr/>
        <a:lstStyle/>
        <a:p>
          <a:endParaRPr lang="tr-TR"/>
        </a:p>
      </dgm:t>
    </dgm:pt>
    <dgm:pt modelId="{2A06A1CA-DFC5-4895-99B9-4D7D8D4C6C25}" type="sibTrans" cxnId="{8F87D7A2-2925-4E8C-9C5E-F8BCC6C8AC1F}">
      <dgm:prSet/>
      <dgm:spPr/>
      <dgm:t>
        <a:bodyPr/>
        <a:lstStyle/>
        <a:p>
          <a:endParaRPr lang="tr-TR"/>
        </a:p>
      </dgm:t>
    </dgm:pt>
    <dgm:pt modelId="{B2F39EAE-362E-4543-8B25-7723B23BABD8}">
      <dgm:prSet phldrT="[Metin]"/>
      <dgm:spPr/>
      <dgm:t>
        <a:bodyPr/>
        <a:lstStyle/>
        <a:p>
          <a:r>
            <a:rPr lang="tr-TR" b="1" dirty="0" smtClean="0">
              <a:solidFill>
                <a:srgbClr val="FF0000"/>
              </a:solidFill>
            </a:rPr>
            <a:t>Ör: Şapkalı mantar, puf mantarı </a:t>
          </a:r>
          <a:r>
            <a:rPr lang="tr-TR" b="1" dirty="0" err="1" smtClean="0">
              <a:solidFill>
                <a:srgbClr val="FF0000"/>
              </a:solidFill>
            </a:rPr>
            <a:t>vb</a:t>
          </a:r>
          <a:r>
            <a:rPr lang="tr-TR" b="1" dirty="0" smtClean="0">
              <a:solidFill>
                <a:srgbClr val="FF0000"/>
              </a:solidFill>
            </a:rPr>
            <a:t> …</a:t>
          </a:r>
          <a:endParaRPr lang="tr-TR" b="1" dirty="0">
            <a:solidFill>
              <a:srgbClr val="FF0000"/>
            </a:solidFill>
          </a:endParaRPr>
        </a:p>
      </dgm:t>
    </dgm:pt>
    <dgm:pt modelId="{7987598D-B312-4588-8115-3EDEEDB5DD2F}" type="parTrans" cxnId="{D7DDF664-522A-4F56-ADE0-ABCC2C1A1221}">
      <dgm:prSet/>
      <dgm:spPr/>
      <dgm:t>
        <a:bodyPr/>
        <a:lstStyle/>
        <a:p>
          <a:endParaRPr lang="tr-TR"/>
        </a:p>
      </dgm:t>
    </dgm:pt>
    <dgm:pt modelId="{4DE34FDC-2FA7-4B48-A57B-A15967C8BB9C}" type="sibTrans" cxnId="{D7DDF664-522A-4F56-ADE0-ABCC2C1A1221}">
      <dgm:prSet/>
      <dgm:spPr/>
      <dgm:t>
        <a:bodyPr/>
        <a:lstStyle/>
        <a:p>
          <a:endParaRPr lang="tr-TR"/>
        </a:p>
      </dgm:t>
    </dgm:pt>
    <dgm:pt modelId="{206E3CF6-62DA-49DA-86A4-BA9DA471FC5B}">
      <dgm:prSet phldrT="[Metin]" phldr="1"/>
      <dgm:spPr/>
      <dgm:t>
        <a:bodyPr/>
        <a:lstStyle/>
        <a:p>
          <a:endParaRPr lang="tr-TR"/>
        </a:p>
      </dgm:t>
    </dgm:pt>
    <dgm:pt modelId="{93CD5A3A-CAF0-4BFB-B6CD-047153E8DD0E}" type="parTrans" cxnId="{A9F24A75-9951-4423-A0D8-2F76460F0C86}">
      <dgm:prSet/>
      <dgm:spPr/>
      <dgm:t>
        <a:bodyPr/>
        <a:lstStyle/>
        <a:p>
          <a:endParaRPr lang="tr-TR"/>
        </a:p>
      </dgm:t>
    </dgm:pt>
    <dgm:pt modelId="{D538DD90-779F-4DCD-88D7-C3D50C0F6F6B}" type="sibTrans" cxnId="{A9F24A75-9951-4423-A0D8-2F76460F0C86}">
      <dgm:prSet/>
      <dgm:spPr/>
      <dgm:t>
        <a:bodyPr/>
        <a:lstStyle/>
        <a:p>
          <a:endParaRPr lang="tr-TR"/>
        </a:p>
      </dgm:t>
    </dgm:pt>
    <dgm:pt modelId="{1A4A61F0-D84E-4D1E-9F83-A110141E4112}">
      <dgm:prSet phldrT="[Metin]"/>
      <dgm:spPr/>
      <dgm:t>
        <a:bodyPr/>
        <a:lstStyle/>
        <a:p>
          <a:r>
            <a:rPr lang="tr-TR" b="1" dirty="0" smtClean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rPr>
            <a:t>Bir hücrelilerin bazılarında </a:t>
          </a:r>
          <a:endParaRPr lang="tr-TR" b="1" dirty="0">
            <a:effectLst>
              <a:glow rad="2286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EC4B9AC0-F841-4B0B-A243-7B46CAA5F339}" type="parTrans" cxnId="{67264D88-BC18-4672-AE1B-589B84BDEE03}">
      <dgm:prSet/>
      <dgm:spPr/>
      <dgm:t>
        <a:bodyPr/>
        <a:lstStyle/>
        <a:p>
          <a:endParaRPr lang="tr-TR"/>
        </a:p>
      </dgm:t>
    </dgm:pt>
    <dgm:pt modelId="{E22CAC1A-9DF5-4E17-A539-9D4A2D93A479}" type="sibTrans" cxnId="{67264D88-BC18-4672-AE1B-589B84BDEE03}">
      <dgm:prSet/>
      <dgm:spPr/>
      <dgm:t>
        <a:bodyPr/>
        <a:lstStyle/>
        <a:p>
          <a:endParaRPr lang="tr-TR"/>
        </a:p>
      </dgm:t>
    </dgm:pt>
    <dgm:pt modelId="{43D9E3F1-525E-4239-9E3C-BA6F37E83207}">
      <dgm:prSet phldrT="[Metin]"/>
      <dgm:spPr/>
      <dgm:t>
        <a:bodyPr/>
        <a:lstStyle/>
        <a:p>
          <a:r>
            <a:rPr lang="tr-TR" b="1" dirty="0" smtClean="0">
              <a:solidFill>
                <a:srgbClr val="FF0000"/>
              </a:solidFill>
            </a:rPr>
            <a:t>Ör: </a:t>
          </a:r>
          <a:r>
            <a:rPr lang="tr-TR" b="1" dirty="0" err="1" smtClean="0">
              <a:solidFill>
                <a:srgbClr val="FF0000"/>
              </a:solidFill>
            </a:rPr>
            <a:t>Plazmodyum</a:t>
          </a:r>
          <a:r>
            <a:rPr lang="tr-TR" b="1" dirty="0" smtClean="0">
              <a:solidFill>
                <a:srgbClr val="FF0000"/>
              </a:solidFill>
            </a:rPr>
            <a:t> (sıtma etkeni)</a:t>
          </a:r>
          <a:endParaRPr lang="tr-TR" b="1" dirty="0">
            <a:solidFill>
              <a:srgbClr val="FF0000"/>
            </a:solidFill>
          </a:endParaRPr>
        </a:p>
      </dgm:t>
    </dgm:pt>
    <dgm:pt modelId="{270897C0-A85D-498E-9FC2-0436D0732792}" type="parTrans" cxnId="{C34266EE-FED8-46FF-883C-E342DE774547}">
      <dgm:prSet/>
      <dgm:spPr/>
      <dgm:t>
        <a:bodyPr/>
        <a:lstStyle/>
        <a:p>
          <a:endParaRPr lang="tr-TR"/>
        </a:p>
      </dgm:t>
    </dgm:pt>
    <dgm:pt modelId="{A7F6D3E3-38E4-4048-9C21-4288B65A03F5}" type="sibTrans" cxnId="{C34266EE-FED8-46FF-883C-E342DE774547}">
      <dgm:prSet/>
      <dgm:spPr/>
      <dgm:t>
        <a:bodyPr/>
        <a:lstStyle/>
        <a:p>
          <a:endParaRPr lang="tr-TR"/>
        </a:p>
      </dgm:t>
    </dgm:pt>
    <dgm:pt modelId="{89D31F20-5621-449B-B2E4-61D696E06026}">
      <dgm:prSet phldrT="[Metin]" phldr="1"/>
      <dgm:spPr/>
      <dgm:t>
        <a:bodyPr/>
        <a:lstStyle/>
        <a:p>
          <a:endParaRPr lang="tr-TR"/>
        </a:p>
      </dgm:t>
    </dgm:pt>
    <dgm:pt modelId="{60129A0C-8E63-44AC-9CFB-AF8828789500}" type="parTrans" cxnId="{56E4CDE4-E21F-4C46-8C1D-F2F5B09EDD94}">
      <dgm:prSet/>
      <dgm:spPr/>
      <dgm:t>
        <a:bodyPr/>
        <a:lstStyle/>
        <a:p>
          <a:endParaRPr lang="tr-TR"/>
        </a:p>
      </dgm:t>
    </dgm:pt>
    <dgm:pt modelId="{C430ADA8-7EC5-4460-981F-5FDCD1A236CC}" type="sibTrans" cxnId="{56E4CDE4-E21F-4C46-8C1D-F2F5B09EDD94}">
      <dgm:prSet/>
      <dgm:spPr/>
      <dgm:t>
        <a:bodyPr/>
        <a:lstStyle/>
        <a:p>
          <a:endParaRPr lang="tr-TR"/>
        </a:p>
      </dgm:t>
    </dgm:pt>
    <dgm:pt modelId="{9B85BF57-469C-4FD6-B338-A43DAE630C80}">
      <dgm:prSet phldrT="[Metin]"/>
      <dgm:spPr/>
      <dgm:t>
        <a:bodyPr/>
        <a:lstStyle/>
        <a:p>
          <a:r>
            <a:rPr lang="tr-TR" b="1" dirty="0" smtClean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rPr>
            <a:t>Bazı bitkilerde (tohumsuz bitkiler)</a:t>
          </a:r>
          <a:endParaRPr lang="tr-TR" b="1" dirty="0">
            <a:effectLst>
              <a:glow rad="139700">
                <a:schemeClr val="accent6">
                  <a:satMod val="175000"/>
                  <a:alpha val="40000"/>
                </a:schemeClr>
              </a:glow>
            </a:effectLst>
          </a:endParaRPr>
        </a:p>
      </dgm:t>
    </dgm:pt>
    <dgm:pt modelId="{7D9B1FDC-8A6B-41BD-86D4-6B1A93363A45}" type="parTrans" cxnId="{2C1A75B4-6C50-4EAA-8CAF-EF7766292B20}">
      <dgm:prSet/>
      <dgm:spPr/>
      <dgm:t>
        <a:bodyPr/>
        <a:lstStyle/>
        <a:p>
          <a:endParaRPr lang="tr-TR"/>
        </a:p>
      </dgm:t>
    </dgm:pt>
    <dgm:pt modelId="{A36DF277-59A1-48B7-90C0-DF96F300F0D2}" type="sibTrans" cxnId="{2C1A75B4-6C50-4EAA-8CAF-EF7766292B20}">
      <dgm:prSet/>
      <dgm:spPr/>
      <dgm:t>
        <a:bodyPr/>
        <a:lstStyle/>
        <a:p>
          <a:endParaRPr lang="tr-TR"/>
        </a:p>
      </dgm:t>
    </dgm:pt>
    <dgm:pt modelId="{73835C7F-6F7C-4577-BECD-CD08CDE5F26C}">
      <dgm:prSet phldrT="[Metin]"/>
      <dgm:spPr/>
      <dgm:t>
        <a:bodyPr/>
        <a:lstStyle/>
        <a:p>
          <a:r>
            <a:rPr lang="tr-TR" b="1" dirty="0" smtClean="0">
              <a:solidFill>
                <a:srgbClr val="FF0000"/>
              </a:solidFill>
            </a:rPr>
            <a:t>(Eğrelti otları, boynuz otları, karayosunları </a:t>
          </a:r>
          <a:r>
            <a:rPr lang="tr-TR" b="1" dirty="0" err="1" smtClean="0">
              <a:solidFill>
                <a:srgbClr val="FF0000"/>
              </a:solidFill>
            </a:rPr>
            <a:t>vb</a:t>
          </a:r>
          <a:r>
            <a:rPr lang="tr-TR" b="1" dirty="0" smtClean="0">
              <a:solidFill>
                <a:srgbClr val="FF0000"/>
              </a:solidFill>
            </a:rPr>
            <a:t>…)</a:t>
          </a:r>
          <a:endParaRPr lang="tr-TR" b="1" dirty="0">
            <a:solidFill>
              <a:srgbClr val="FF0000"/>
            </a:solidFill>
          </a:endParaRPr>
        </a:p>
      </dgm:t>
    </dgm:pt>
    <dgm:pt modelId="{18B2D971-2A8E-443D-9E87-CD07767115A5}" type="parTrans" cxnId="{D347C42E-B6E3-4FCF-A41F-3BC6CC7DA27A}">
      <dgm:prSet/>
      <dgm:spPr/>
      <dgm:t>
        <a:bodyPr/>
        <a:lstStyle/>
        <a:p>
          <a:endParaRPr lang="tr-TR"/>
        </a:p>
      </dgm:t>
    </dgm:pt>
    <dgm:pt modelId="{BB5DA3C0-D9E0-4233-A6F4-1ECBD7AF877A}" type="sibTrans" cxnId="{D347C42E-B6E3-4FCF-A41F-3BC6CC7DA27A}">
      <dgm:prSet/>
      <dgm:spPr/>
      <dgm:t>
        <a:bodyPr/>
        <a:lstStyle/>
        <a:p>
          <a:endParaRPr lang="tr-TR"/>
        </a:p>
      </dgm:t>
    </dgm:pt>
    <dgm:pt modelId="{BAB2B9B2-5744-425E-B92B-306E065F7CC7}" type="pres">
      <dgm:prSet presAssocID="{92CE2903-58D3-4B38-9619-B3C1CFE40E71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09DDA91D-5F7F-4206-B179-6E75D5DECE53}" type="pres">
      <dgm:prSet presAssocID="{494B894A-CF4F-4374-8FC4-1C68B21B4309}" presName="composite" presStyleCnt="0"/>
      <dgm:spPr/>
    </dgm:pt>
    <dgm:pt modelId="{3C5C04FF-EDD3-462E-9D5B-2CDF9E67FC57}" type="pres">
      <dgm:prSet presAssocID="{494B894A-CF4F-4374-8FC4-1C68B21B4309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52A86B6-6AB9-4C8B-A7CE-BBAF2260EE8E}" type="pres">
      <dgm:prSet presAssocID="{494B894A-CF4F-4374-8FC4-1C68B21B4309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5957092-695D-474B-A2BB-1F084D7CCC2A}" type="pres">
      <dgm:prSet presAssocID="{7DDBD08B-9466-4811-AACB-9BAE7268BC26}" presName="sp" presStyleCnt="0"/>
      <dgm:spPr/>
    </dgm:pt>
    <dgm:pt modelId="{41DAF09E-3BD1-4AD3-A2FB-C895499EF110}" type="pres">
      <dgm:prSet presAssocID="{206E3CF6-62DA-49DA-86A4-BA9DA471FC5B}" presName="composite" presStyleCnt="0"/>
      <dgm:spPr/>
    </dgm:pt>
    <dgm:pt modelId="{063AF594-4EF5-4773-8B18-E22172C0A42B}" type="pres">
      <dgm:prSet presAssocID="{206E3CF6-62DA-49DA-86A4-BA9DA471FC5B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04A54EB-608D-46AF-9C9E-418C93F84563}" type="pres">
      <dgm:prSet presAssocID="{206E3CF6-62DA-49DA-86A4-BA9DA471FC5B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D6D4841-2818-4A62-9230-487CEDC10935}" type="pres">
      <dgm:prSet presAssocID="{D538DD90-779F-4DCD-88D7-C3D50C0F6F6B}" presName="sp" presStyleCnt="0"/>
      <dgm:spPr/>
    </dgm:pt>
    <dgm:pt modelId="{2362FFE3-A34F-48E5-8D48-F926709E1CB1}" type="pres">
      <dgm:prSet presAssocID="{89D31F20-5621-449B-B2E4-61D696E06026}" presName="composite" presStyleCnt="0"/>
      <dgm:spPr/>
    </dgm:pt>
    <dgm:pt modelId="{D23EC8D9-D7F4-474A-880D-1725A02E05B3}" type="pres">
      <dgm:prSet presAssocID="{89D31F20-5621-449B-B2E4-61D696E06026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67096AE-DB11-4CBB-9DC1-FDBC57C212F5}" type="pres">
      <dgm:prSet presAssocID="{89D31F20-5621-449B-B2E4-61D696E06026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56E4CDE4-E21F-4C46-8C1D-F2F5B09EDD94}" srcId="{92CE2903-58D3-4B38-9619-B3C1CFE40E71}" destId="{89D31F20-5621-449B-B2E4-61D696E06026}" srcOrd="2" destOrd="0" parTransId="{60129A0C-8E63-44AC-9CFB-AF8828789500}" sibTransId="{C430ADA8-7EC5-4460-981F-5FDCD1A236CC}"/>
    <dgm:cxn modelId="{2C1A75B4-6C50-4EAA-8CAF-EF7766292B20}" srcId="{89D31F20-5621-449B-B2E4-61D696E06026}" destId="{9B85BF57-469C-4FD6-B338-A43DAE630C80}" srcOrd="0" destOrd="0" parTransId="{7D9B1FDC-8A6B-41BD-86D4-6B1A93363A45}" sibTransId="{A36DF277-59A1-48B7-90C0-DF96F300F0D2}"/>
    <dgm:cxn modelId="{1498BC2F-E490-4176-BAEF-40C639BE8275}" type="presOf" srcId="{92CE2903-58D3-4B38-9619-B3C1CFE40E71}" destId="{BAB2B9B2-5744-425E-B92B-306E065F7CC7}" srcOrd="0" destOrd="0" presId="urn:microsoft.com/office/officeart/2005/8/layout/chevron2"/>
    <dgm:cxn modelId="{9FD72849-F95A-489C-87F5-BCB3E362817B}" type="presOf" srcId="{89D31F20-5621-449B-B2E4-61D696E06026}" destId="{D23EC8D9-D7F4-474A-880D-1725A02E05B3}" srcOrd="0" destOrd="0" presId="urn:microsoft.com/office/officeart/2005/8/layout/chevron2"/>
    <dgm:cxn modelId="{3C25B8DF-9CB5-471D-BCDE-3313C3861E2D}" type="presOf" srcId="{43D9E3F1-525E-4239-9E3C-BA6F37E83207}" destId="{C04A54EB-608D-46AF-9C9E-418C93F84563}" srcOrd="0" destOrd="1" presId="urn:microsoft.com/office/officeart/2005/8/layout/chevron2"/>
    <dgm:cxn modelId="{50179D3E-1E7E-4736-A6C7-FC93B0D8EF11}" type="presOf" srcId="{73835C7F-6F7C-4577-BECD-CD08CDE5F26C}" destId="{067096AE-DB11-4CBB-9DC1-FDBC57C212F5}" srcOrd="0" destOrd="1" presId="urn:microsoft.com/office/officeart/2005/8/layout/chevron2"/>
    <dgm:cxn modelId="{18185A6D-ADBE-4D5B-BA3A-D15FD55A339B}" type="presOf" srcId="{9B85BF57-469C-4FD6-B338-A43DAE630C80}" destId="{067096AE-DB11-4CBB-9DC1-FDBC57C212F5}" srcOrd="0" destOrd="0" presId="urn:microsoft.com/office/officeart/2005/8/layout/chevron2"/>
    <dgm:cxn modelId="{9A01D7F3-4B0E-4A7B-A8DC-8FFD03C48B48}" type="presOf" srcId="{206E3CF6-62DA-49DA-86A4-BA9DA471FC5B}" destId="{063AF594-4EF5-4773-8B18-E22172C0A42B}" srcOrd="0" destOrd="0" presId="urn:microsoft.com/office/officeart/2005/8/layout/chevron2"/>
    <dgm:cxn modelId="{14CB90F8-CD07-4588-AA42-C6248E6C69D6}" type="presOf" srcId="{494B894A-CF4F-4374-8FC4-1C68B21B4309}" destId="{3C5C04FF-EDD3-462E-9D5B-2CDF9E67FC57}" srcOrd="0" destOrd="0" presId="urn:microsoft.com/office/officeart/2005/8/layout/chevron2"/>
    <dgm:cxn modelId="{3BE56D21-2C60-40A9-909E-EF296AA9E054}" srcId="{92CE2903-58D3-4B38-9619-B3C1CFE40E71}" destId="{494B894A-CF4F-4374-8FC4-1C68B21B4309}" srcOrd="0" destOrd="0" parTransId="{B8760EF9-1107-48C6-A338-FFA72A52151C}" sibTransId="{7DDBD08B-9466-4811-AACB-9BAE7268BC26}"/>
    <dgm:cxn modelId="{D7DDF664-522A-4F56-ADE0-ABCC2C1A1221}" srcId="{494B894A-CF4F-4374-8FC4-1C68B21B4309}" destId="{B2F39EAE-362E-4543-8B25-7723B23BABD8}" srcOrd="1" destOrd="0" parTransId="{7987598D-B312-4588-8115-3EDEEDB5DD2F}" sibTransId="{4DE34FDC-2FA7-4B48-A57B-A15967C8BB9C}"/>
    <dgm:cxn modelId="{20A715E2-B7B8-4542-AD80-7C2A96627578}" type="presOf" srcId="{B2F39EAE-362E-4543-8B25-7723B23BABD8}" destId="{B52A86B6-6AB9-4C8B-A7CE-BBAF2260EE8E}" srcOrd="0" destOrd="1" presId="urn:microsoft.com/office/officeart/2005/8/layout/chevron2"/>
    <dgm:cxn modelId="{67264D88-BC18-4672-AE1B-589B84BDEE03}" srcId="{206E3CF6-62DA-49DA-86A4-BA9DA471FC5B}" destId="{1A4A61F0-D84E-4D1E-9F83-A110141E4112}" srcOrd="0" destOrd="0" parTransId="{EC4B9AC0-F841-4B0B-A243-7B46CAA5F339}" sibTransId="{E22CAC1A-9DF5-4E17-A539-9D4A2D93A479}"/>
    <dgm:cxn modelId="{DC463776-B65E-45AB-951E-5CB6BEC508A9}" type="presOf" srcId="{07D34C5A-4BC6-4D34-B279-7E9AC1BD044B}" destId="{B52A86B6-6AB9-4C8B-A7CE-BBAF2260EE8E}" srcOrd="0" destOrd="0" presId="urn:microsoft.com/office/officeart/2005/8/layout/chevron2"/>
    <dgm:cxn modelId="{3441BED5-1C72-413C-BCDA-BE1F57AEB761}" type="presOf" srcId="{1A4A61F0-D84E-4D1E-9F83-A110141E4112}" destId="{C04A54EB-608D-46AF-9C9E-418C93F84563}" srcOrd="0" destOrd="0" presId="urn:microsoft.com/office/officeart/2005/8/layout/chevron2"/>
    <dgm:cxn modelId="{D347C42E-B6E3-4FCF-A41F-3BC6CC7DA27A}" srcId="{89D31F20-5621-449B-B2E4-61D696E06026}" destId="{73835C7F-6F7C-4577-BECD-CD08CDE5F26C}" srcOrd="1" destOrd="0" parTransId="{18B2D971-2A8E-443D-9E87-CD07767115A5}" sibTransId="{BB5DA3C0-D9E0-4233-A6F4-1ECBD7AF877A}"/>
    <dgm:cxn modelId="{C34266EE-FED8-46FF-883C-E342DE774547}" srcId="{206E3CF6-62DA-49DA-86A4-BA9DA471FC5B}" destId="{43D9E3F1-525E-4239-9E3C-BA6F37E83207}" srcOrd="1" destOrd="0" parTransId="{270897C0-A85D-498E-9FC2-0436D0732792}" sibTransId="{A7F6D3E3-38E4-4048-9C21-4288B65A03F5}"/>
    <dgm:cxn modelId="{A9F24A75-9951-4423-A0D8-2F76460F0C86}" srcId="{92CE2903-58D3-4B38-9619-B3C1CFE40E71}" destId="{206E3CF6-62DA-49DA-86A4-BA9DA471FC5B}" srcOrd="1" destOrd="0" parTransId="{93CD5A3A-CAF0-4BFB-B6CD-047153E8DD0E}" sibTransId="{D538DD90-779F-4DCD-88D7-C3D50C0F6F6B}"/>
    <dgm:cxn modelId="{8F87D7A2-2925-4E8C-9C5E-F8BCC6C8AC1F}" srcId="{494B894A-CF4F-4374-8FC4-1C68B21B4309}" destId="{07D34C5A-4BC6-4D34-B279-7E9AC1BD044B}" srcOrd="0" destOrd="0" parTransId="{5EE67FE7-C29A-4ED4-BD35-C6B6E4DED9BB}" sibTransId="{2A06A1CA-DFC5-4895-99B9-4D7D8D4C6C25}"/>
    <dgm:cxn modelId="{6F1EC889-F6EB-494B-BE00-72E69A319A35}" type="presParOf" srcId="{BAB2B9B2-5744-425E-B92B-306E065F7CC7}" destId="{09DDA91D-5F7F-4206-B179-6E75D5DECE53}" srcOrd="0" destOrd="0" presId="urn:microsoft.com/office/officeart/2005/8/layout/chevron2"/>
    <dgm:cxn modelId="{4872A723-4B90-4A65-B398-AB867B09A2B5}" type="presParOf" srcId="{09DDA91D-5F7F-4206-B179-6E75D5DECE53}" destId="{3C5C04FF-EDD3-462E-9D5B-2CDF9E67FC57}" srcOrd="0" destOrd="0" presId="urn:microsoft.com/office/officeart/2005/8/layout/chevron2"/>
    <dgm:cxn modelId="{9B161D24-1093-4F2F-86E9-45CDBCCCA89E}" type="presParOf" srcId="{09DDA91D-5F7F-4206-B179-6E75D5DECE53}" destId="{B52A86B6-6AB9-4C8B-A7CE-BBAF2260EE8E}" srcOrd="1" destOrd="0" presId="urn:microsoft.com/office/officeart/2005/8/layout/chevron2"/>
    <dgm:cxn modelId="{D881CD11-715E-48F0-8411-00B51BF72263}" type="presParOf" srcId="{BAB2B9B2-5744-425E-B92B-306E065F7CC7}" destId="{A5957092-695D-474B-A2BB-1F084D7CCC2A}" srcOrd="1" destOrd="0" presId="urn:microsoft.com/office/officeart/2005/8/layout/chevron2"/>
    <dgm:cxn modelId="{B6FB9E73-0F2D-4E35-BB12-75574ECC5D6F}" type="presParOf" srcId="{BAB2B9B2-5744-425E-B92B-306E065F7CC7}" destId="{41DAF09E-3BD1-4AD3-A2FB-C895499EF110}" srcOrd="2" destOrd="0" presId="urn:microsoft.com/office/officeart/2005/8/layout/chevron2"/>
    <dgm:cxn modelId="{E7E1B1D4-9EF9-49D3-AFFB-1D1283AB13AF}" type="presParOf" srcId="{41DAF09E-3BD1-4AD3-A2FB-C895499EF110}" destId="{063AF594-4EF5-4773-8B18-E22172C0A42B}" srcOrd="0" destOrd="0" presId="urn:microsoft.com/office/officeart/2005/8/layout/chevron2"/>
    <dgm:cxn modelId="{7C7A28FA-725B-405C-B383-2D87B7C57529}" type="presParOf" srcId="{41DAF09E-3BD1-4AD3-A2FB-C895499EF110}" destId="{C04A54EB-608D-46AF-9C9E-418C93F84563}" srcOrd="1" destOrd="0" presId="urn:microsoft.com/office/officeart/2005/8/layout/chevron2"/>
    <dgm:cxn modelId="{ACE53200-B486-495C-9020-01D40EE2A767}" type="presParOf" srcId="{BAB2B9B2-5744-425E-B92B-306E065F7CC7}" destId="{CD6D4841-2818-4A62-9230-487CEDC10935}" srcOrd="3" destOrd="0" presId="urn:microsoft.com/office/officeart/2005/8/layout/chevron2"/>
    <dgm:cxn modelId="{C26ACECB-2B28-40E3-B653-A752A5699896}" type="presParOf" srcId="{BAB2B9B2-5744-425E-B92B-306E065F7CC7}" destId="{2362FFE3-A34F-48E5-8D48-F926709E1CB1}" srcOrd="4" destOrd="0" presId="urn:microsoft.com/office/officeart/2005/8/layout/chevron2"/>
    <dgm:cxn modelId="{321C7B3C-C32A-462D-85C3-89B0514854E1}" type="presParOf" srcId="{2362FFE3-A34F-48E5-8D48-F926709E1CB1}" destId="{D23EC8D9-D7F4-474A-880D-1725A02E05B3}" srcOrd="0" destOrd="0" presId="urn:microsoft.com/office/officeart/2005/8/layout/chevron2"/>
    <dgm:cxn modelId="{4A32F52B-A440-4AC8-AD85-21AAEBBE1756}" type="presParOf" srcId="{2362FFE3-A34F-48E5-8D48-F926709E1CB1}" destId="{067096AE-DB11-4CBB-9DC1-FDBC57C212F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EA159-B9B4-43FE-8201-F8645A8F5548}" type="datetimeFigureOut">
              <a:rPr lang="tr-TR" smtClean="0"/>
              <a:t>1.10.2014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D05E41-8EC3-485D-AC24-7D6B14BB56D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913757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05E41-8EC3-485D-AC24-7D6B14BB56D3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082791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C6837-95A2-49E2-9F09-E04771211C5D}" type="datetime1">
              <a:rPr lang="tr-TR" smtClean="0"/>
              <a:t>1.10.2014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7F29-2B17-4F10-9454-50558C39B31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61334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BB1D7-8E8F-4C75-BDEC-C4FBFFA933A9}" type="datetime1">
              <a:rPr lang="tr-TR" smtClean="0"/>
              <a:t>1.10.2014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7F29-2B17-4F10-9454-50558C39B31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67181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87B86-C912-4746-A492-FCAC643E4CD5}" type="datetime1">
              <a:rPr lang="tr-TR" smtClean="0"/>
              <a:t>1.10.2014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7F29-2B17-4F10-9454-50558C39B31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13666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80ECB-B805-4AB2-BFCD-5D98A5199FD1}" type="datetime1">
              <a:rPr lang="tr-TR" smtClean="0"/>
              <a:t>1.10.2014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7F29-2B17-4F10-9454-50558C39B31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95115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2ADD7-9808-46FF-B3BB-D6D60D4780A4}" type="datetime1">
              <a:rPr lang="tr-TR" smtClean="0"/>
              <a:t>1.10.2014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7F29-2B17-4F10-9454-50558C39B31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64362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813A4-76F6-4E05-8630-C45B9D3D053D}" type="datetime1">
              <a:rPr lang="tr-TR" smtClean="0"/>
              <a:t>1.10.2014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7F29-2B17-4F10-9454-50558C39B31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27804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A33D7-B2C5-4147-B93C-5688D895E93F}" type="datetime1">
              <a:rPr lang="tr-TR" smtClean="0"/>
              <a:t>1.10.2014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7F29-2B17-4F10-9454-50558C39B31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45871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DF46-882D-4077-ADC0-BB1D3249449D}" type="datetime1">
              <a:rPr lang="tr-TR" smtClean="0"/>
              <a:t>1.10.2014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7F29-2B17-4F10-9454-50558C39B31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83669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6D37F-9337-4640-A36A-681845A5F4E7}" type="datetime1">
              <a:rPr lang="tr-TR" smtClean="0"/>
              <a:t>1.10.2014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7F29-2B17-4F10-9454-50558C39B31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96551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F7AB5-A78A-40BE-87B7-B394B2FF3B6C}" type="datetime1">
              <a:rPr lang="tr-TR" smtClean="0"/>
              <a:t>1.10.2014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7F29-2B17-4F10-9454-50558C39B31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07106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D49F4-F457-4DB3-86DE-A7283D47FF58}" type="datetime1">
              <a:rPr lang="tr-TR" smtClean="0"/>
              <a:t>1.10.2014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7F29-2B17-4F10-9454-50558C39B31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59754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FCF394-CDA5-4BE6-AE8C-8098964A5859}" type="datetime1">
              <a:rPr lang="tr-TR" smtClean="0"/>
              <a:t>1.10.2014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10.SINIF BİYOLOJİ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2C7F29-2B17-4F10-9454-50558C39B31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98667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m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mp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mp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tm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mp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mp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mp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mp"/><Relationship Id="rId2" Type="http://schemas.openxmlformats.org/officeDocument/2006/relationships/image" Target="../media/image25.tmp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mp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tmp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mp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tmp"/><Relationship Id="rId2" Type="http://schemas.openxmlformats.org/officeDocument/2006/relationships/image" Target="../media/image32.tmp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tmp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tmp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mp"/><Relationship Id="rId2" Type="http://schemas.openxmlformats.org/officeDocument/2006/relationships/image" Target="../media/image36.tmp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tmp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mp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tmp"/><Relationship Id="rId2" Type="http://schemas.openxmlformats.org/officeDocument/2006/relationships/image" Target="../media/image41.tmp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tmp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tmp"/><Relationship Id="rId2" Type="http://schemas.openxmlformats.org/officeDocument/2006/relationships/image" Target="../media/image44.tmp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mp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tmp"/><Relationship Id="rId2" Type="http://schemas.openxmlformats.org/officeDocument/2006/relationships/image" Target="../media/image47.tmp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tmp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tmp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mp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1470025"/>
          </a:xfrm>
          <a:solidFill>
            <a:schemeClr val="bg2">
              <a:lumMod val="75000"/>
            </a:schemeClr>
          </a:solidFill>
        </p:spPr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EŞEYSİZ ÜREME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3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204864"/>
            <a:ext cx="7200800" cy="3472349"/>
          </a:xfrm>
          <a:prstGeom prst="rect">
            <a:avLst/>
          </a:prstGeom>
          <a:ln w="76200">
            <a:solidFill>
              <a:schemeClr val="bg2">
                <a:lumMod val="10000"/>
              </a:schemeClr>
            </a:solidFill>
          </a:ln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2706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bg2">
              <a:lumMod val="75000"/>
            </a:schemeClr>
          </a:solidFill>
        </p:spPr>
        <p:txBody>
          <a:bodyPr/>
          <a:lstStyle/>
          <a:p>
            <a:pPr>
              <a:buBlip>
                <a:blip r:embed="rId2"/>
              </a:buBlip>
            </a:pPr>
            <a:r>
              <a:rPr lang="tr-TR" dirty="0" smtClean="0"/>
              <a:t>Bölünerek çoğalmada canlı sayısı genellikle: </a:t>
            </a:r>
            <a:r>
              <a:rPr lang="tr-TR" b="1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2,4,8,16 … gibi geometrik artışla </a:t>
            </a:r>
            <a:r>
              <a:rPr lang="tr-TR" dirty="0" smtClean="0"/>
              <a:t>olur.</a:t>
            </a:r>
          </a:p>
          <a:p>
            <a:pPr marL="0" indent="0">
              <a:buNone/>
            </a:pPr>
            <a:endParaRPr lang="tr-TR" dirty="0" smtClean="0"/>
          </a:p>
          <a:p>
            <a:pPr>
              <a:buBlip>
                <a:blip r:embed="rId2"/>
              </a:buBlip>
            </a:pPr>
            <a:r>
              <a:rPr lang="tr-TR" b="1" dirty="0" smtClean="0"/>
              <a:t>Bölünme, </a:t>
            </a:r>
            <a:r>
              <a:rPr lang="tr-TR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canlının yapısına göre </a:t>
            </a:r>
            <a:r>
              <a:rPr lang="tr-TR" b="1" dirty="0" smtClean="0"/>
              <a:t>farklı bölgelerden başlar.</a:t>
            </a:r>
          </a:p>
          <a:p>
            <a:pPr>
              <a:buBlip>
                <a:blip r:embed="rId2"/>
              </a:buBlip>
            </a:pPr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ÖR:</a:t>
            </a:r>
            <a:r>
              <a:rPr lang="tr-TR" b="1" dirty="0" smtClean="0"/>
              <a:t> </a:t>
            </a:r>
            <a:r>
              <a:rPr lang="tr-TR" b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Amipte bölünme; </a:t>
            </a:r>
            <a:r>
              <a:rPr lang="tr-TR" b="1" dirty="0" smtClean="0"/>
              <a:t>herhangi bir yönde,</a:t>
            </a:r>
          </a:p>
          <a:p>
            <a:pPr marL="0" indent="0">
              <a:buNone/>
            </a:pPr>
            <a:r>
              <a:rPr lang="tr-TR" b="1" dirty="0" smtClean="0"/>
              <a:t>	 </a:t>
            </a:r>
            <a:r>
              <a:rPr lang="tr-TR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Öglenada bölünme; </a:t>
            </a:r>
            <a:r>
              <a:rPr lang="tr-TR" b="1" dirty="0" smtClean="0"/>
              <a:t>boyuna,</a:t>
            </a:r>
          </a:p>
          <a:p>
            <a:pPr marL="0" indent="0">
              <a:buNone/>
            </a:pPr>
            <a:r>
              <a:rPr lang="tr-TR" b="1" dirty="0" smtClean="0"/>
              <a:t>	 </a:t>
            </a:r>
            <a:r>
              <a:rPr lang="tr-TR" b="1" dirty="0" err="1" smtClean="0">
                <a:effectLst>
                  <a:glow rad="101600">
                    <a:srgbClr val="C00000">
                      <a:alpha val="60000"/>
                    </a:srgbClr>
                  </a:glow>
                </a:effectLst>
              </a:rPr>
              <a:t>Paramesyumda</a:t>
            </a:r>
            <a:r>
              <a:rPr lang="tr-TR" b="1" dirty="0" smtClean="0">
                <a:effectLst>
                  <a:glow rad="101600">
                    <a:srgbClr val="C00000">
                      <a:alpha val="60000"/>
                    </a:srgbClr>
                  </a:glow>
                </a:effectLst>
              </a:rPr>
              <a:t> bölünme; </a:t>
            </a:r>
            <a:r>
              <a:rPr lang="tr-TR" b="1" dirty="0" smtClean="0"/>
              <a:t>enine </a:t>
            </a:r>
            <a:r>
              <a:rPr lang="tr-TR" dirty="0" smtClean="0"/>
              <a:t>olur.</a:t>
            </a:r>
          </a:p>
          <a:p>
            <a:pPr>
              <a:buBlip>
                <a:blip r:embed="rId2"/>
              </a:buBlip>
            </a:pP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4110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812" y="1600200"/>
            <a:ext cx="7852375" cy="4525963"/>
          </a:xfrm>
          <a:ln w="76200">
            <a:solidFill>
              <a:srgbClr val="002060"/>
            </a:solidFill>
          </a:ln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73234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Bakterilerde ikiye bölünme;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77500" lnSpcReduction="20000"/>
          </a:bodyPr>
          <a:lstStyle/>
          <a:p>
            <a:r>
              <a:rPr lang="tr-TR" b="1" dirty="0" smtClean="0"/>
              <a:t>Bakteriler, </a:t>
            </a:r>
            <a:r>
              <a:rPr lang="tr-TR" b="1" dirty="0" err="1" smtClean="0">
                <a:solidFill>
                  <a:srgbClr val="0070C0"/>
                </a:solidFill>
              </a:rPr>
              <a:t>halkasal</a:t>
            </a:r>
            <a:r>
              <a:rPr lang="tr-TR" b="1" dirty="0" smtClean="0">
                <a:solidFill>
                  <a:srgbClr val="0070C0"/>
                </a:solidFill>
              </a:rPr>
              <a:t> bir DNA </a:t>
            </a:r>
            <a:r>
              <a:rPr lang="tr-TR" b="1" dirty="0" smtClean="0"/>
              <a:t>molekülüne sahiptirler.</a:t>
            </a:r>
          </a:p>
          <a:p>
            <a:r>
              <a:rPr lang="tr-TR" dirty="0" smtClean="0"/>
              <a:t>Bakterilerde bölünme; </a:t>
            </a:r>
            <a:r>
              <a:rPr lang="tr-TR" b="1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DNA’nın </a:t>
            </a:r>
            <a:r>
              <a:rPr lang="tr-TR" b="1" dirty="0" err="1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replikasyonu</a:t>
            </a:r>
            <a:r>
              <a:rPr lang="tr-TR" b="1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dirty="0" smtClean="0"/>
              <a:t>ile başlar.</a:t>
            </a:r>
          </a:p>
          <a:p>
            <a:r>
              <a:rPr lang="tr-TR" dirty="0" smtClean="0"/>
              <a:t>DNA eşlenirken, hücre de büyür.</a:t>
            </a:r>
          </a:p>
          <a:p>
            <a:r>
              <a:rPr lang="tr-TR" dirty="0" smtClean="0"/>
              <a:t>DNA eşlendikten sonra, oluşan DNA’lar birbirinden ayrılır.</a:t>
            </a:r>
          </a:p>
          <a:p>
            <a:r>
              <a:rPr lang="tr-TR" dirty="0" smtClean="0"/>
              <a:t>Daha sonra, </a:t>
            </a:r>
            <a:r>
              <a:rPr lang="tr-TR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hücre zarı ve hücre duvarı içeri doğru çöker.</a:t>
            </a:r>
          </a:p>
          <a:p>
            <a:r>
              <a:rPr lang="tr-TR" dirty="0" smtClean="0"/>
              <a:t>Hücre bu şekilde bölünmüş olur.</a:t>
            </a:r>
          </a:p>
          <a:p>
            <a:endParaRPr lang="tr-TR" dirty="0"/>
          </a:p>
        </p:txBody>
      </p:sp>
      <p:pic>
        <p:nvPicPr>
          <p:cNvPr id="5" name="İçerik Yer Tutucusu 4" descr="Ekran Kırpma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132856"/>
            <a:ext cx="4038600" cy="3024336"/>
          </a:xfrm>
          <a:ln w="76200">
            <a:solidFill>
              <a:srgbClr val="002060"/>
            </a:solidFill>
          </a:ln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063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B</a:t>
            </a:r>
            <a:r>
              <a:rPr lang="tr-TR" b="1" dirty="0" smtClean="0"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akteriler, doğada laboratuvar ortamındaki kadar hızlı çoğalamazlar.</a:t>
            </a:r>
          </a:p>
          <a:p>
            <a:r>
              <a:rPr lang="tr-TR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Çünkü; doğal ortam koşulları her zaman bakteriler için uygun olmayabilir.</a:t>
            </a:r>
          </a:p>
          <a:p>
            <a:r>
              <a:rPr lang="tr-TR" dirty="0" smtClean="0"/>
              <a:t>Doğal ortamda; </a:t>
            </a:r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sıcaklık, </a:t>
            </a:r>
            <a:r>
              <a:rPr lang="tr-TR" b="1" dirty="0" err="1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ph</a:t>
            </a:r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, besin yetersizliği, metabolizma atıklarının birikmesi </a:t>
            </a:r>
            <a:r>
              <a:rPr lang="tr-TR" b="1" dirty="0" err="1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vb</a:t>
            </a:r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… bakterilerin üremesini sınırlandırır.</a:t>
            </a:r>
          </a:p>
          <a:p>
            <a:endParaRPr lang="tr-TR" dirty="0"/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404664"/>
            <a:ext cx="504896" cy="85737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2672" y="433652"/>
            <a:ext cx="500063" cy="85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33652"/>
            <a:ext cx="500063" cy="85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65125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2.) TOMURCUKLANMA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Blip>
                <a:blip r:embed="rId2"/>
              </a:buBlip>
            </a:pPr>
            <a:r>
              <a:rPr lang="tr-TR" dirty="0" smtClean="0"/>
              <a:t>Tomurcuklanmada, </a:t>
            </a:r>
            <a:r>
              <a:rPr lang="tr-TR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ana bireyin vücudundan dışarıya doğru bir çıkıntı </a:t>
            </a:r>
            <a:r>
              <a:rPr lang="tr-TR" dirty="0" smtClean="0"/>
              <a:t>oluşur.</a:t>
            </a:r>
          </a:p>
          <a:p>
            <a:pPr>
              <a:buBlip>
                <a:blip r:embed="rId2"/>
              </a:buBlip>
            </a:pPr>
            <a:r>
              <a:rPr lang="tr-TR" dirty="0" smtClean="0"/>
              <a:t>Oluşan bu çıkıntıya </a:t>
            </a:r>
            <a:r>
              <a:rPr lang="tr-TR" b="1" i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tomurcuk </a:t>
            </a:r>
            <a:r>
              <a:rPr lang="tr-TR" dirty="0" smtClean="0"/>
              <a:t>adı verilir.</a:t>
            </a:r>
          </a:p>
          <a:p>
            <a:pPr>
              <a:buBlip>
                <a:blip r:embed="rId2"/>
              </a:buBlip>
            </a:pPr>
            <a:r>
              <a:rPr lang="tr-TR" dirty="0" smtClean="0"/>
              <a:t>Tomurcuk büyüyerek yavru canlıyı meydana getirir.</a:t>
            </a:r>
          </a:p>
          <a:p>
            <a:pPr>
              <a:buBlip>
                <a:blip r:embed="rId2"/>
              </a:buBlip>
            </a:pPr>
            <a:endParaRPr lang="tr-TR" dirty="0"/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3861048"/>
            <a:ext cx="5256584" cy="2333951"/>
          </a:xfrm>
          <a:prstGeom prst="rect">
            <a:avLst/>
          </a:prstGeom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96720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tr-TR" b="1" i="1" u="sng" dirty="0" smtClean="0">
                <a:solidFill>
                  <a:srgbClr val="FF0000"/>
                </a:solidFill>
              </a:rPr>
              <a:t>Tomurcuklanma; </a:t>
            </a:r>
          </a:p>
          <a:p>
            <a:pPr marL="0" indent="0">
              <a:buNone/>
            </a:pPr>
            <a:r>
              <a:rPr lang="tr-TR" b="1" dirty="0" smtClean="0"/>
              <a:t>		. </a:t>
            </a:r>
            <a:r>
              <a:rPr lang="tr-TR" b="1" dirty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M</a:t>
            </a:r>
            <a:r>
              <a:rPr lang="tr-TR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aya mantarı (bira mayası) </a:t>
            </a:r>
            <a:r>
              <a:rPr lang="tr-TR" b="1" dirty="0" smtClean="0"/>
              <a:t>gibi bazı  bir hücreli canlılarda, </a:t>
            </a:r>
          </a:p>
          <a:p>
            <a:pPr marL="0" indent="0">
              <a:buNone/>
            </a:pPr>
            <a:r>
              <a:rPr lang="tr-TR" b="1" dirty="0" smtClean="0"/>
              <a:t>		. </a:t>
            </a:r>
            <a:r>
              <a:rPr lang="tr-TR" b="1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S</a:t>
            </a:r>
            <a:r>
              <a:rPr lang="tr-TR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üngerlerde, </a:t>
            </a:r>
          </a:p>
          <a:p>
            <a:pPr marL="0" indent="0">
              <a:buNone/>
            </a:pPr>
            <a:r>
              <a:rPr lang="tr-TR" b="1" dirty="0" smtClean="0"/>
              <a:t>		. </a:t>
            </a:r>
            <a:r>
              <a:rPr lang="tr-TR" b="1" dirty="0" err="1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S</a:t>
            </a:r>
            <a:r>
              <a:rPr lang="tr-TR" b="1" dirty="0" err="1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ölenterlerde</a:t>
            </a:r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(hidra, mercan gibi) omurgasızlarda</a:t>
            </a:r>
            <a:r>
              <a:rPr lang="tr-TR" b="1" dirty="0" smtClean="0"/>
              <a:t> </a:t>
            </a:r>
          </a:p>
          <a:p>
            <a:pPr marL="0" indent="0">
              <a:buNone/>
            </a:pPr>
            <a:r>
              <a:rPr lang="tr-TR" b="1" dirty="0" smtClean="0"/>
              <a:t> </a:t>
            </a:r>
            <a:r>
              <a:rPr lang="tr-TR" b="1" dirty="0"/>
              <a:t>	</a:t>
            </a:r>
            <a:r>
              <a:rPr lang="tr-TR" b="1" dirty="0" smtClean="0"/>
              <a:t>	. </a:t>
            </a:r>
            <a:r>
              <a:rPr lang="tr-TR" b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Ciğer otları, gözyaşı bitkisi gibi  bitkilerde </a:t>
            </a:r>
            <a:r>
              <a:rPr lang="tr-TR" b="1" dirty="0" err="1" smtClean="0"/>
              <a:t>vb</a:t>
            </a:r>
            <a:r>
              <a:rPr lang="tr-TR" b="1" dirty="0" smtClean="0"/>
              <a:t>… </a:t>
            </a:r>
          </a:p>
          <a:p>
            <a:pPr marL="0" indent="0">
              <a:buNone/>
            </a:pPr>
            <a:r>
              <a:rPr lang="tr-TR" dirty="0" smtClean="0"/>
              <a:t>canlılarda</a:t>
            </a:r>
            <a:r>
              <a:rPr lang="tr-TR" b="1" dirty="0" smtClean="0"/>
              <a:t> </a:t>
            </a:r>
            <a:r>
              <a:rPr lang="tr-TR" dirty="0" smtClean="0"/>
              <a:t>görülür.</a:t>
            </a:r>
          </a:p>
          <a:p>
            <a:pPr>
              <a:buFont typeface="Wingdings" pitchFamily="2" charset="2"/>
              <a:buChar char="Ø"/>
            </a:pP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83696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Blip>
                <a:blip r:embed="rId2"/>
              </a:buBlip>
            </a:pPr>
            <a:r>
              <a:rPr lang="tr-TR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Oluşan canlı, </a:t>
            </a:r>
            <a:r>
              <a:rPr lang="tr-TR" dirty="0" smtClean="0"/>
              <a:t>ana bireyden ayrılıp </a:t>
            </a:r>
            <a:r>
              <a:rPr lang="tr-TR" b="1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bağımsız yaşayabileceği gibi</a:t>
            </a:r>
            <a:r>
              <a:rPr lang="tr-TR" dirty="0" smtClean="0"/>
              <a:t>; ana canlıya bağlı kalarak </a:t>
            </a:r>
            <a:r>
              <a:rPr lang="tr-TR" b="1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KOLONİ</a:t>
            </a:r>
            <a:r>
              <a:rPr lang="tr-TR" dirty="0" smtClean="0"/>
              <a:t> de oluşturabilir.</a:t>
            </a:r>
          </a:p>
          <a:p>
            <a:pPr>
              <a:buBlip>
                <a:blip r:embed="rId2"/>
              </a:buBlip>
            </a:pPr>
            <a:endParaRPr lang="tr-TR" dirty="0"/>
          </a:p>
        </p:txBody>
      </p:sp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715491"/>
            <a:ext cx="3672408" cy="3481829"/>
          </a:xfrm>
          <a:prstGeom prst="rect">
            <a:avLst/>
          </a:prstGeom>
        </p:spPr>
      </p:pic>
      <p:pic>
        <p:nvPicPr>
          <p:cNvPr id="6" name="Resim 5" descr="Ekran Kırpma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544434"/>
            <a:ext cx="4464496" cy="1900789"/>
          </a:xfrm>
          <a:prstGeom prst="rect">
            <a:avLst/>
          </a:prstGeom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05866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bg2">
              <a:lumMod val="75000"/>
            </a:schemeClr>
          </a:solidFill>
        </p:spPr>
        <p:txBody>
          <a:bodyPr/>
          <a:lstStyle/>
          <a:p>
            <a:pPr>
              <a:buBlip>
                <a:blip r:embed="rId2"/>
              </a:buBlip>
            </a:pPr>
            <a:r>
              <a:rPr lang="tr-TR" b="1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Hidranın tomurcuklanmasıyla oluşan </a:t>
            </a:r>
            <a:r>
              <a:rPr lang="tr-TR" dirty="0" smtClean="0"/>
              <a:t>ve </a:t>
            </a:r>
            <a:r>
              <a:rPr lang="tr-TR" b="1" dirty="0" smtClean="0"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ana bireye bağlı kalan ya da zemine tutunarak yaşayan canlıya </a:t>
            </a:r>
            <a:r>
              <a:rPr lang="tr-TR" b="1" i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polip </a:t>
            </a:r>
            <a:r>
              <a:rPr lang="tr-TR" dirty="0" smtClean="0"/>
              <a:t>denir. </a:t>
            </a:r>
          </a:p>
          <a:p>
            <a:pPr>
              <a:buBlip>
                <a:blip r:embed="rId2"/>
              </a:buBlip>
            </a:pPr>
            <a:endParaRPr lang="tr-TR" b="1" dirty="0" smtClean="0">
              <a:solidFill>
                <a:srgbClr val="FF0000"/>
              </a:solidFill>
            </a:endParaRPr>
          </a:p>
          <a:p>
            <a:pPr>
              <a:buBlip>
                <a:blip r:embed="rId2"/>
              </a:buBlip>
            </a:pPr>
            <a:endParaRPr lang="tr-TR" b="1" dirty="0">
              <a:solidFill>
                <a:srgbClr val="FF0000"/>
              </a:solidFill>
            </a:endParaRPr>
          </a:p>
          <a:p>
            <a:pPr>
              <a:buBlip>
                <a:blip r:embed="rId2"/>
              </a:buBlip>
            </a:pPr>
            <a:endParaRPr lang="tr-TR" b="1" dirty="0" smtClean="0">
              <a:solidFill>
                <a:srgbClr val="FF0000"/>
              </a:solidFill>
            </a:endParaRPr>
          </a:p>
          <a:p>
            <a:pPr>
              <a:buBlip>
                <a:blip r:embed="rId2"/>
              </a:buBlip>
            </a:pPr>
            <a:endParaRPr lang="tr-TR" b="1" dirty="0">
              <a:solidFill>
                <a:srgbClr val="FF0000"/>
              </a:solidFill>
            </a:endParaRPr>
          </a:p>
          <a:p>
            <a:pPr>
              <a:buBlip>
                <a:blip r:embed="rId2"/>
              </a:buBlip>
            </a:pPr>
            <a:r>
              <a:rPr lang="tr-TR" b="1" dirty="0" smtClean="0">
                <a:solidFill>
                  <a:srgbClr val="FF0000"/>
                </a:solidFill>
              </a:rPr>
              <a:t>Polipler, koloni oluşturabilir.</a:t>
            </a:r>
          </a:p>
          <a:p>
            <a:pPr>
              <a:buBlip>
                <a:blip r:embed="rId2"/>
              </a:buBlip>
            </a:pPr>
            <a:endParaRPr lang="tr-TR" dirty="0"/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3090645"/>
            <a:ext cx="4104456" cy="2426587"/>
          </a:xfrm>
          <a:prstGeom prst="rect">
            <a:avLst/>
          </a:prstGeom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8761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tr-TR" b="1" dirty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K</a:t>
            </a:r>
            <a:r>
              <a:rPr lang="tr-TR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olonideki poliplerden </a:t>
            </a:r>
            <a:r>
              <a:rPr lang="tr-TR" b="1" dirty="0" smtClean="0"/>
              <a:t>eşeysiz olarak çoğalıp ayrılarak yaşamlarını </a:t>
            </a:r>
            <a:r>
              <a:rPr lang="tr-TR" b="1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serbest olarak</a:t>
            </a:r>
            <a:r>
              <a:rPr lang="tr-TR" b="1" dirty="0" smtClean="0"/>
              <a:t> sürdüren</a:t>
            </a:r>
          </a:p>
          <a:p>
            <a:pPr marL="0" indent="0">
              <a:buNone/>
            </a:pPr>
            <a:r>
              <a:rPr lang="tr-TR" dirty="0" smtClean="0"/>
              <a:t>    </a:t>
            </a:r>
            <a:r>
              <a:rPr lang="tr-TR" b="1" dirty="0" smtClean="0"/>
              <a:t>bireylere ise </a:t>
            </a:r>
            <a:r>
              <a:rPr lang="tr-TR" b="1" i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medüz (deniz anası) </a:t>
            </a:r>
            <a:r>
              <a:rPr lang="tr-TR" b="1" dirty="0" smtClean="0"/>
              <a:t>adı verilir. </a:t>
            </a:r>
          </a:p>
          <a:p>
            <a:pPr>
              <a:buFont typeface="Wingdings" pitchFamily="2" charset="2"/>
              <a:buChar char="Ø"/>
            </a:pPr>
            <a:endParaRPr lang="tr-TR" dirty="0" smtClean="0"/>
          </a:p>
          <a:p>
            <a:pPr>
              <a:buFont typeface="Wingdings" pitchFamily="2" charset="2"/>
              <a:buChar char="Ø"/>
            </a:pPr>
            <a:endParaRPr lang="tr-TR" dirty="0" smtClean="0"/>
          </a:p>
          <a:p>
            <a:pPr>
              <a:buFont typeface="Wingdings" pitchFamily="2" charset="2"/>
              <a:buChar char="Ø"/>
            </a:pPr>
            <a:endParaRPr lang="tr-TR" dirty="0"/>
          </a:p>
          <a:p>
            <a:pPr>
              <a:buFont typeface="Wingdings" pitchFamily="2" charset="2"/>
              <a:buChar char="Ø"/>
            </a:pPr>
            <a:endParaRPr lang="tr-TR" dirty="0"/>
          </a:p>
          <a:p>
            <a:pPr>
              <a:buFont typeface="Wingdings" pitchFamily="2" charset="2"/>
              <a:buChar char="Ø"/>
            </a:pPr>
            <a:endParaRPr lang="tr-TR" dirty="0" smtClean="0"/>
          </a:p>
          <a:p>
            <a:pPr>
              <a:buFont typeface="Wingdings" pitchFamily="2" charset="2"/>
              <a:buChar char="Ø"/>
            </a:pPr>
            <a:endParaRPr lang="tr-TR" dirty="0" smtClean="0"/>
          </a:p>
          <a:p>
            <a:pPr marL="0" indent="0">
              <a:buNone/>
            </a:pPr>
            <a:r>
              <a:rPr lang="tr-TR" b="1" dirty="0" smtClean="0"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!!! Medüzlerde tomurcuklanma görülmez.</a:t>
            </a:r>
          </a:p>
          <a:p>
            <a:pPr>
              <a:buFont typeface="Wingdings" pitchFamily="2" charset="2"/>
              <a:buChar char="Ø"/>
            </a:pPr>
            <a:endParaRPr lang="tr-TR" dirty="0"/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996952"/>
            <a:ext cx="6120680" cy="2346559"/>
          </a:xfrm>
          <a:prstGeom prst="rect">
            <a:avLst/>
          </a:prstGeom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84585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3.) REJENERASYONLA ÜREME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Blip>
                <a:blip r:embed="rId2"/>
              </a:buBlip>
            </a:pPr>
            <a:r>
              <a:rPr lang="tr-TR" b="1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Bazı canlıların </a:t>
            </a:r>
            <a:r>
              <a:rPr lang="tr-TR" b="1" i="1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kopan veya zarar gören vücut kısımlarının</a:t>
            </a:r>
            <a:r>
              <a:rPr lang="tr-TR" b="1" dirty="0" smtClean="0">
                <a:solidFill>
                  <a:schemeClr val="accent2">
                    <a:lumMod val="50000"/>
                  </a:schemeClr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kendilerini tamamlayarak yeni bireylere dönüşmesi </a:t>
            </a:r>
            <a:r>
              <a:rPr lang="tr-TR" dirty="0" smtClean="0"/>
              <a:t>olayıdır.</a:t>
            </a:r>
          </a:p>
          <a:p>
            <a:pPr>
              <a:buBlip>
                <a:blip r:embed="rId2"/>
              </a:buBlip>
            </a:pPr>
            <a:r>
              <a:rPr lang="tr-TR" b="1" i="1" u="sng" dirty="0" smtClean="0">
                <a:solidFill>
                  <a:srgbClr val="C00000"/>
                </a:solidFill>
              </a:rPr>
              <a:t>Bu üreme şekli;</a:t>
            </a:r>
          </a:p>
          <a:p>
            <a:pPr marL="0" indent="0">
              <a:buNone/>
            </a:pPr>
            <a:r>
              <a:rPr lang="tr-TR" dirty="0"/>
              <a:t>	</a:t>
            </a:r>
            <a:r>
              <a:rPr lang="tr-TR" dirty="0" smtClean="0"/>
              <a:t>- </a:t>
            </a:r>
            <a:r>
              <a:rPr lang="tr-TR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Süngerlerde,</a:t>
            </a:r>
          </a:p>
          <a:p>
            <a:pPr marL="0" indent="0">
              <a:buNone/>
            </a:pPr>
            <a:r>
              <a:rPr lang="tr-TR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	</a:t>
            </a:r>
            <a:r>
              <a:rPr lang="tr-TR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- Yassı solucanlarda (ör: </a:t>
            </a:r>
            <a:r>
              <a:rPr lang="tr-TR" b="1" dirty="0" err="1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planarya</a:t>
            </a:r>
            <a:r>
              <a:rPr lang="tr-TR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)</a:t>
            </a:r>
          </a:p>
          <a:p>
            <a:pPr marL="0" indent="0">
              <a:buNone/>
            </a:pPr>
            <a:r>
              <a:rPr lang="tr-TR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	- Bazı sucul halkalı solucanlarda,</a:t>
            </a:r>
          </a:p>
          <a:p>
            <a:pPr marL="0" indent="0">
              <a:buNone/>
            </a:pPr>
            <a:r>
              <a:rPr lang="tr-TR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	</a:t>
            </a:r>
            <a:r>
              <a:rPr lang="tr-TR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- Denizyıldızlarında </a:t>
            </a:r>
          </a:p>
          <a:p>
            <a:pPr marL="0" indent="0">
              <a:buNone/>
            </a:pPr>
            <a:r>
              <a:rPr lang="tr-TR" dirty="0"/>
              <a:t>g</a:t>
            </a:r>
            <a:r>
              <a:rPr lang="tr-TR" dirty="0" smtClean="0"/>
              <a:t>örülür.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7124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75000"/>
            </a:schemeClr>
          </a:solidFill>
        </p:spPr>
        <p:txBody>
          <a:bodyPr/>
          <a:lstStyle/>
          <a:p>
            <a:r>
              <a:rPr lang="tr-TR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Eşeysİz</a:t>
            </a:r>
            <a:r>
              <a:rPr lang="tr-T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üreme </a:t>
            </a:r>
            <a:r>
              <a:rPr lang="tr-TR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özellİklerİ</a:t>
            </a:r>
            <a:endParaRPr lang="tr-TR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84784"/>
            <a:ext cx="8280920" cy="4320480"/>
          </a:xfrm>
          <a:ln w="57150">
            <a:solidFill>
              <a:srgbClr val="002060"/>
            </a:solidFill>
          </a:ln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40050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ÖR: </a:t>
            </a:r>
            <a:endParaRPr lang="tr-TR" b="1" dirty="0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b="1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Yenilenme yeteneği çok fazla olan </a:t>
            </a:r>
            <a:r>
              <a:rPr lang="tr-TR" b="1" dirty="0" err="1" smtClean="0">
                <a:solidFill>
                  <a:srgbClr val="C0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planaryalarda</a:t>
            </a:r>
            <a:r>
              <a:rPr lang="tr-TR" b="1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bölünen her parça, baş bölgesine olan uzaklıkla orantılı olarak eksilen kısımlarını yeniler.</a:t>
            </a:r>
          </a:p>
          <a:p>
            <a:endParaRPr lang="tr-TR" dirty="0" smtClean="0"/>
          </a:p>
          <a:p>
            <a:r>
              <a:rPr lang="tr-TR" dirty="0" smtClean="0"/>
              <a:t>Böylece, </a:t>
            </a:r>
            <a:r>
              <a:rPr lang="tr-TR" b="1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her parçadan  yeni </a:t>
            </a:r>
          </a:p>
          <a:p>
            <a:pPr marL="0" indent="0">
              <a:buNone/>
            </a:pPr>
            <a:r>
              <a:rPr lang="tr-TR" b="1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b="1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  bir </a:t>
            </a:r>
            <a:r>
              <a:rPr lang="tr-TR" b="1" dirty="0" err="1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planarya</a:t>
            </a:r>
            <a:r>
              <a:rPr lang="tr-TR" b="1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oluşur.</a:t>
            </a:r>
          </a:p>
          <a:p>
            <a:endParaRPr lang="tr-TR" dirty="0"/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3068960"/>
            <a:ext cx="3024336" cy="3024336"/>
          </a:xfrm>
          <a:prstGeom prst="rect">
            <a:avLst/>
          </a:prstGeom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42483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solidFill>
            <a:schemeClr val="bg2">
              <a:lumMod val="75000"/>
            </a:schemeClr>
          </a:solidFill>
        </p:spPr>
        <p:txBody>
          <a:bodyPr>
            <a:normAutofit fontScale="92500" lnSpcReduction="10000"/>
          </a:bodyPr>
          <a:lstStyle/>
          <a:p>
            <a:r>
              <a:rPr lang="tr-TR" b="1" i="1" dirty="0" smtClean="0">
                <a:solidFill>
                  <a:srgbClr val="C0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Denizyıldızının bazı türleri </a:t>
            </a:r>
            <a:r>
              <a:rPr lang="tr-TR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kopan kolunu yenilerken (REJENERASYON); </a:t>
            </a:r>
            <a:r>
              <a:rPr lang="tr-TR" b="1" dirty="0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bazılarında da kopan her bir kol kendini tamamlayarak yeni bir deniz yıldızı (REJENERASYONLA ÜREME) </a:t>
            </a:r>
            <a:r>
              <a:rPr lang="tr-TR" b="1" dirty="0" smtClean="0"/>
              <a:t>meydana getirir.</a:t>
            </a:r>
          </a:p>
          <a:p>
            <a:r>
              <a:rPr lang="tr-TR" dirty="0" smtClean="0"/>
              <a:t>Böylece, eşeysiz üremeyle yeni bireyler oluşur.</a:t>
            </a:r>
          </a:p>
          <a:p>
            <a:endParaRPr lang="tr-TR" dirty="0"/>
          </a:p>
        </p:txBody>
      </p:sp>
      <p:pic>
        <p:nvPicPr>
          <p:cNvPr id="5" name="İçerik Yer Tutucusu 4" descr="Ekran Kırpma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628800"/>
            <a:ext cx="4038600" cy="2304256"/>
          </a:xfrm>
        </p:spPr>
      </p:pic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4149080"/>
            <a:ext cx="4032448" cy="1944216"/>
          </a:xfrm>
          <a:prstGeom prst="rect">
            <a:avLst/>
          </a:prstGeom>
        </p:spPr>
      </p:pic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65925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r>
              <a:rPr lang="tr-TR" b="1" i="1" dirty="0" smtClean="0">
                <a:solidFill>
                  <a:srgbClr val="C0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Kertenkeleler,</a:t>
            </a:r>
            <a:r>
              <a:rPr lang="tr-TR" i="1" dirty="0" smtClean="0">
                <a:solidFill>
                  <a:srgbClr val="C0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dirty="0" smtClean="0"/>
              <a:t>kopan kuyruklarını yenileyebilir ancak kuyruk parçası, kendini yenileme özelliğine sahip değildir. </a:t>
            </a:r>
          </a:p>
          <a:p>
            <a:r>
              <a:rPr lang="tr-TR" dirty="0" smtClean="0"/>
              <a:t>Bu bakımdan, </a:t>
            </a:r>
          </a:p>
          <a:p>
            <a:pPr marL="0" indent="0">
              <a:buNone/>
            </a:pPr>
            <a:r>
              <a:rPr lang="tr-TR" b="1" dirty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b="1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  kertenkelelerdeki </a:t>
            </a:r>
          </a:p>
          <a:p>
            <a:pPr marL="0" indent="0">
              <a:buNone/>
            </a:pPr>
            <a:r>
              <a:rPr lang="tr-TR" b="1" dirty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b="1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  yenilenme olayı </a:t>
            </a:r>
            <a:r>
              <a:rPr lang="tr-TR" b="1" i="1" dirty="0" smtClean="0">
                <a:solidFill>
                  <a:srgbClr val="C0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organ </a:t>
            </a:r>
          </a:p>
          <a:p>
            <a:pPr marL="0" indent="0">
              <a:buNone/>
            </a:pPr>
            <a:r>
              <a:rPr lang="tr-TR" b="1" i="1" dirty="0">
                <a:solidFill>
                  <a:srgbClr val="C0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b="1" i="1" dirty="0" smtClean="0">
                <a:solidFill>
                  <a:srgbClr val="C0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  düzeyindedir </a:t>
            </a:r>
            <a:r>
              <a:rPr lang="tr-TR" b="1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ve eşeysiz </a:t>
            </a:r>
          </a:p>
          <a:p>
            <a:pPr marL="0" indent="0">
              <a:buNone/>
            </a:pPr>
            <a:r>
              <a:rPr lang="tr-TR" b="1" dirty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b="1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  üremeye </a:t>
            </a:r>
            <a:r>
              <a:rPr lang="tr-TR" b="1" u="sng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örnek olamaz.</a:t>
            </a:r>
          </a:p>
          <a:p>
            <a:endParaRPr lang="tr-TR" dirty="0"/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708920"/>
            <a:ext cx="3924566" cy="3369239"/>
          </a:xfrm>
          <a:prstGeom prst="rect">
            <a:avLst/>
          </a:prstGeom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3942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tr-TR" dirty="0" smtClean="0"/>
              <a:t>Genel olarak, </a:t>
            </a:r>
            <a:r>
              <a:rPr lang="tr-TR" b="1" i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canlının </a:t>
            </a:r>
            <a:r>
              <a:rPr lang="tr-TR" b="1" i="1" u="sng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gelişmişlik düzeyi </a:t>
            </a:r>
            <a:r>
              <a:rPr lang="tr-TR" b="1" i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ile yenilenme yeteneği arasında </a:t>
            </a:r>
            <a:r>
              <a:rPr lang="tr-TR" b="1" i="1" u="sng" dirty="0" smtClean="0">
                <a:solidFill>
                  <a:srgbClr val="C0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ters orantı</a:t>
            </a:r>
            <a:r>
              <a:rPr lang="tr-TR" b="1" i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dirty="0" smtClean="0"/>
              <a:t>vardır.</a:t>
            </a:r>
          </a:p>
          <a:p>
            <a:pPr marL="0" indent="0">
              <a:buNone/>
            </a:pPr>
            <a:endParaRPr lang="tr-TR" dirty="0" smtClean="0"/>
          </a:p>
          <a:p>
            <a:pPr>
              <a:buFont typeface="Wingdings" pitchFamily="2" charset="2"/>
              <a:buChar char="Ø"/>
            </a:pPr>
            <a:r>
              <a:rPr lang="tr-TR" b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Gelişmişlik düzeyi arttıkça, yenilenme yeteneği azalır.</a:t>
            </a:r>
          </a:p>
          <a:p>
            <a:pPr marL="0" indent="0">
              <a:buNone/>
            </a:pPr>
            <a:endParaRPr lang="tr-TR" b="1" dirty="0" smtClean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>
              <a:buFont typeface="Wingdings" pitchFamily="2" charset="2"/>
              <a:buChar char="Ø"/>
            </a:pPr>
            <a:r>
              <a:rPr lang="tr-TR" b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Yenilenme yeteneği, </a:t>
            </a:r>
            <a:r>
              <a:rPr lang="tr-TR" b="1" dirty="0" smtClean="0">
                <a:solidFill>
                  <a:srgbClr val="C0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gelişmiş canlılarda </a:t>
            </a:r>
            <a:r>
              <a:rPr lang="tr-TR" b="1" u="sng" dirty="0" smtClean="0">
                <a:solidFill>
                  <a:srgbClr val="C0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doku</a:t>
            </a:r>
            <a:r>
              <a:rPr lang="tr-TR" b="1" dirty="0" smtClean="0">
                <a:solidFill>
                  <a:srgbClr val="C0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düzeyindedir.</a:t>
            </a:r>
          </a:p>
          <a:p>
            <a:pPr>
              <a:buFont typeface="Wingdings" pitchFamily="2" charset="2"/>
              <a:buChar char="Ø"/>
            </a:pPr>
            <a:endParaRPr lang="tr-TR" dirty="0"/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476672"/>
            <a:ext cx="600159" cy="828791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76788"/>
            <a:ext cx="596900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79314"/>
            <a:ext cx="596900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5823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tr-TR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Memeli hayvanlar ve kuşlarda yenilenme</a:t>
            </a:r>
            <a:r>
              <a:rPr lang="tr-TR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, </a:t>
            </a:r>
            <a:r>
              <a:rPr lang="tr-TR" b="1" dirty="0" smtClean="0">
                <a:solidFill>
                  <a:srgbClr val="C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sadece yaraların iyileşmesi ve kırılan kemiklerin onarılması</a:t>
            </a:r>
            <a:r>
              <a:rPr lang="tr-TR" dirty="0" smtClean="0"/>
              <a:t> şeklindedir.</a:t>
            </a:r>
          </a:p>
          <a:p>
            <a:pPr>
              <a:buFont typeface="Wingdings" pitchFamily="2" charset="2"/>
              <a:buChar char="ü"/>
            </a:pPr>
            <a:endParaRPr lang="tr-TR" dirty="0" smtClean="0"/>
          </a:p>
          <a:p>
            <a:pPr>
              <a:buFont typeface="Wingdings" pitchFamily="2" charset="2"/>
              <a:buChar char="ü"/>
            </a:pPr>
            <a:r>
              <a:rPr lang="tr-TR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Yenilenme özelliği, canlılar arasında farklılık gösterdiği gibi dokular arasında da farklılık </a:t>
            </a:r>
            <a:r>
              <a:rPr lang="tr-TR" b="1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gösterir.</a:t>
            </a:r>
          </a:p>
          <a:p>
            <a:pPr marL="0" indent="0">
              <a:buNone/>
            </a:pPr>
            <a:endParaRPr lang="tr-TR" b="1" dirty="0" smtClean="0"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  <a:p>
            <a:pPr>
              <a:buFont typeface="Wingdings" pitchFamily="2" charset="2"/>
              <a:buChar char="ü"/>
            </a:pPr>
            <a:r>
              <a:rPr lang="tr-TR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Ör: İnsanda dil ve karaciğer hücrelerinde yenilenme diğer dokulara göre daha yüksektir.</a:t>
            </a:r>
          </a:p>
          <a:p>
            <a:pPr>
              <a:buFont typeface="Wingdings" pitchFamily="2" charset="2"/>
              <a:buChar char="ü"/>
            </a:pP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93324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4.) SPORLA ÜREME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Blip>
                <a:blip r:embed="rId2"/>
              </a:buBlip>
            </a:pPr>
            <a:r>
              <a:rPr lang="tr-TR" b="1" dirty="0">
                <a:solidFill>
                  <a:srgbClr val="FF000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Sporlar,</a:t>
            </a:r>
            <a:r>
              <a:rPr lang="tr-TR" dirty="0"/>
              <a:t> etrafı </a:t>
            </a:r>
            <a:r>
              <a:rPr lang="tr-TR" b="1" i="1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sağlam bir örtü ile kaplı olan </a:t>
            </a:r>
            <a:r>
              <a:rPr lang="tr-TR" dirty="0"/>
              <a:t>ve </a:t>
            </a:r>
            <a:r>
              <a:rPr lang="tr-TR" b="1" dirty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olumsuz koşullara dayanabilme özelliği gösteren</a:t>
            </a:r>
            <a:r>
              <a:rPr lang="tr-TR" dirty="0"/>
              <a:t> özelleşmiş hücrelerdir</a:t>
            </a:r>
            <a:r>
              <a:rPr lang="tr-TR" dirty="0" smtClean="0"/>
              <a:t>.</a:t>
            </a:r>
          </a:p>
          <a:p>
            <a:pPr marL="0" indent="0">
              <a:buNone/>
            </a:pPr>
            <a:endParaRPr lang="tr-TR" dirty="0" smtClean="0"/>
          </a:p>
          <a:p>
            <a:pPr>
              <a:buBlip>
                <a:blip r:embed="rId2"/>
              </a:buBlip>
            </a:pPr>
            <a:r>
              <a:rPr lang="tr-TR" b="1" dirty="0" smtClean="0">
                <a:solidFill>
                  <a:srgbClr val="FF000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Sporlar,</a:t>
            </a:r>
            <a:r>
              <a:rPr lang="tr-TR" dirty="0" smtClean="0"/>
              <a:t> </a:t>
            </a:r>
            <a:r>
              <a:rPr lang="tr-TR" b="1" u="sng" dirty="0"/>
              <a:t>uygun şartlarda </a:t>
            </a:r>
            <a:endParaRPr lang="tr-TR" b="1" u="sng" dirty="0" smtClean="0"/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gelişerek </a:t>
            </a:r>
            <a:r>
              <a:rPr lang="tr-TR" dirty="0"/>
              <a:t>yeni bir canlıyı </a:t>
            </a:r>
            <a:endParaRPr lang="tr-TR" dirty="0" smtClean="0"/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oluştururlar</a:t>
            </a:r>
            <a:r>
              <a:rPr lang="tr-TR" dirty="0"/>
              <a:t>.</a:t>
            </a:r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3429000"/>
            <a:ext cx="3384376" cy="2664296"/>
          </a:xfrm>
          <a:prstGeom prst="rect">
            <a:avLst/>
          </a:prstGeom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50605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tr-TR" sz="2800" b="1" dirty="0" smtClean="0"/>
              <a:t>Sporla üremenin görüldüğü canlı grupları şunlardır:</a:t>
            </a:r>
            <a:endParaRPr lang="tr-TR" sz="2800" b="1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214301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1685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tr-TR" sz="2800" b="1" dirty="0" smtClean="0"/>
              <a:t>Sporlar; </a:t>
            </a:r>
            <a:r>
              <a:rPr lang="tr-TR" sz="2800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suyla, rüzgarla </a:t>
            </a:r>
            <a:r>
              <a:rPr lang="tr-TR" sz="2800" b="1" dirty="0" err="1" smtClean="0"/>
              <a:t>vb</a:t>
            </a:r>
            <a:r>
              <a:rPr lang="tr-TR" sz="2800" b="1" dirty="0" smtClean="0"/>
              <a:t>… aracılarla taşınabilir.</a:t>
            </a:r>
            <a:endParaRPr lang="tr-TR" sz="28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bg2">
              <a:lumMod val="75000"/>
            </a:schemeClr>
          </a:solidFill>
        </p:spPr>
        <p:txBody>
          <a:bodyPr/>
          <a:lstStyle/>
          <a:p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Tohumsuz bitkiler, sporla ürerler.</a:t>
            </a:r>
          </a:p>
          <a:p>
            <a:r>
              <a:rPr lang="tr-TR" dirty="0" smtClean="0"/>
              <a:t>Hayat döngülerinde </a:t>
            </a:r>
            <a:r>
              <a:rPr lang="tr-TR" b="1" dirty="0" err="1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sporofit</a:t>
            </a:r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denilen döl </a:t>
            </a:r>
            <a:r>
              <a:rPr lang="tr-TR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haploit kromozomlu sporları </a:t>
            </a:r>
            <a:r>
              <a:rPr lang="tr-TR" dirty="0" smtClean="0"/>
              <a:t>üretir.</a:t>
            </a:r>
          </a:p>
          <a:p>
            <a:r>
              <a:rPr lang="tr-TR" dirty="0" smtClean="0"/>
              <a:t>Bu sporlar, etrafa yayılarak </a:t>
            </a:r>
            <a:r>
              <a:rPr lang="tr-TR" b="1" dirty="0" smtClean="0">
                <a:solidFill>
                  <a:srgbClr val="FF0000"/>
                </a:solidFill>
              </a:rPr>
              <a:t>başka bir hücre ile birleşmeden,</a:t>
            </a:r>
            <a:r>
              <a:rPr lang="tr-TR" dirty="0" smtClean="0"/>
              <a:t> haploit organizma olarak gelişebilir ya da sporlar, mitoz geçirerek </a:t>
            </a:r>
            <a:r>
              <a:rPr lang="tr-TR" b="1" dirty="0" err="1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gametofitleri</a:t>
            </a:r>
            <a:r>
              <a:rPr lang="tr-TR" dirty="0" smtClean="0"/>
              <a:t> oluşturabilir.</a:t>
            </a:r>
          </a:p>
          <a:p>
            <a:r>
              <a:rPr lang="tr-TR" b="1" dirty="0" err="1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Gametofitler</a:t>
            </a:r>
            <a:r>
              <a:rPr lang="tr-TR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,</a:t>
            </a:r>
            <a:r>
              <a:rPr lang="tr-TR" dirty="0" smtClean="0"/>
              <a:t> çok hücreli olup </a:t>
            </a:r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gamet üretirler.</a:t>
            </a:r>
            <a:endParaRPr lang="tr-TR" b="1" dirty="0"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59725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32655"/>
            <a:ext cx="3024336" cy="2750479"/>
          </a:xfr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260648"/>
            <a:ext cx="3386608" cy="3240360"/>
          </a:xfrm>
          <a:prstGeom prst="rect">
            <a:avLst/>
          </a:prstGeom>
        </p:spPr>
      </p:pic>
      <p:pic>
        <p:nvPicPr>
          <p:cNvPr id="6" name="Resim 5" descr="Ekran Kırpma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3356992"/>
            <a:ext cx="5040559" cy="3009718"/>
          </a:xfrm>
          <a:prstGeom prst="rect">
            <a:avLst/>
          </a:prstGeom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3769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95000"/>
              <a:lumOff val="5000"/>
            </a:schemeClr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!   !   !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844824"/>
            <a:ext cx="8136904" cy="3600400"/>
          </a:xfrm>
          <a:ln w="57150">
            <a:solidFill>
              <a:srgbClr val="FF0000"/>
            </a:solidFill>
          </a:ln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8534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Afrika menekşesinden </a:t>
            </a:r>
            <a:r>
              <a:rPr lang="tr-TR" sz="2400" b="1" dirty="0" smtClean="0"/>
              <a:t>bir yaprak kopartılıp suda bekletilirse köklendiği ve bunun da toprağa dikildikten sonra çiçek açtığı görülür.</a:t>
            </a:r>
            <a:br>
              <a:rPr lang="tr-TR" sz="2400" b="1" dirty="0" smtClean="0"/>
            </a:br>
            <a:r>
              <a:rPr lang="tr-TR" sz="2400" b="1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Bu olay bir eşeysiz üreme örneğidir.</a:t>
            </a:r>
            <a:endParaRPr lang="tr-TR" sz="2400" b="1" dirty="0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51035"/>
            <a:ext cx="8229600" cy="382429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9346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7"/>
            <a:ext cx="8208912" cy="2880320"/>
          </a:xfrm>
          <a:ln w="57150">
            <a:solidFill>
              <a:srgbClr val="002060"/>
            </a:solidFill>
          </a:ln>
        </p:spPr>
      </p:pic>
      <p:pic>
        <p:nvPicPr>
          <p:cNvPr id="6" name="Resim 5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37" y="3356992"/>
            <a:ext cx="6811326" cy="2881994"/>
          </a:xfrm>
          <a:prstGeom prst="rect">
            <a:avLst/>
          </a:prstGeom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9553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5.) VEJETATİF ÜREME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bg2">
              <a:lumMod val="75000"/>
            </a:schemeClr>
          </a:solidFill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tr-TR" dirty="0" smtClean="0"/>
              <a:t>Ana </a:t>
            </a:r>
            <a:r>
              <a:rPr lang="tr-TR" dirty="0"/>
              <a:t>bitkiden ayrılan bir doku </a:t>
            </a:r>
            <a:r>
              <a:rPr lang="tr-TR" dirty="0" smtClean="0"/>
              <a:t>parçasının </a:t>
            </a:r>
            <a:r>
              <a:rPr lang="tr-TR" b="1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mitoz bölünme sayesinde</a:t>
            </a:r>
            <a:r>
              <a:rPr lang="tr-TR" dirty="0" smtClean="0"/>
              <a:t> </a:t>
            </a:r>
            <a:r>
              <a:rPr lang="tr-TR" dirty="0"/>
              <a:t>gelişerek </a:t>
            </a:r>
            <a:r>
              <a:rPr lang="tr-TR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yeni bir </a:t>
            </a:r>
            <a:r>
              <a:rPr lang="tr-TR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bireyi oluşturmasına</a:t>
            </a:r>
            <a:r>
              <a:rPr lang="tr-TR" dirty="0" smtClean="0"/>
              <a:t> denir.</a:t>
            </a:r>
          </a:p>
          <a:p>
            <a:pPr>
              <a:buFont typeface="Wingdings" pitchFamily="2" charset="2"/>
              <a:buChar char="Ø"/>
            </a:pPr>
            <a:r>
              <a:rPr lang="tr-TR" b="1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Bitkilerde bazı dokular, </a:t>
            </a:r>
            <a:r>
              <a:rPr lang="tr-TR" b="1" u="sng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sürekli bölünebilme </a:t>
            </a:r>
            <a:r>
              <a:rPr lang="tr-TR" b="1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yeteneğine sahiptir.</a:t>
            </a:r>
          </a:p>
          <a:p>
            <a:pPr>
              <a:buFont typeface="Wingdings" pitchFamily="2" charset="2"/>
              <a:buChar char="Ø"/>
            </a:pPr>
            <a:r>
              <a:rPr lang="tr-TR" b="1" dirty="0" smtClean="0"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Meristem </a:t>
            </a:r>
            <a:r>
              <a:rPr lang="tr-TR" dirty="0" smtClean="0"/>
              <a:t>denilen bu dokuya ait hücreler aynı zamanda </a:t>
            </a:r>
            <a:r>
              <a:rPr lang="tr-TR" b="1" dirty="0" err="1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vejetatif</a:t>
            </a:r>
            <a:r>
              <a:rPr lang="tr-TR" b="1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üremeyi </a:t>
            </a:r>
            <a:r>
              <a:rPr lang="tr-TR" dirty="0" smtClean="0"/>
              <a:t>de sağlar.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70792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tr-TR" sz="3200" dirty="0" smtClean="0"/>
              <a:t>İnsanlar, </a:t>
            </a:r>
            <a:r>
              <a:rPr lang="tr-TR" sz="3200" b="1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süs ve kültür bitkilerini </a:t>
            </a:r>
            <a:r>
              <a:rPr lang="tr-TR" sz="3200" dirty="0" err="1" smtClean="0"/>
              <a:t>vejetatif</a:t>
            </a:r>
            <a:r>
              <a:rPr lang="tr-TR" sz="3200" dirty="0" smtClean="0"/>
              <a:t> üreme yöntemi ile çoğaltırlar.</a:t>
            </a:r>
            <a:endParaRPr lang="tr-TR" sz="32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tr-TR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Vejetatif</a:t>
            </a:r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üreme çeşitleri arasında;</a:t>
            </a:r>
          </a:p>
          <a:p>
            <a:pPr>
              <a:buFontTx/>
              <a:buChar char="-"/>
            </a:pPr>
            <a:r>
              <a:rPr lang="tr-TR" b="1" dirty="0" smtClean="0">
                <a:solidFill>
                  <a:srgbClr val="00206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Çelikle üreme, </a:t>
            </a:r>
          </a:p>
          <a:p>
            <a:pPr>
              <a:buFontTx/>
              <a:buChar char="-"/>
            </a:pPr>
            <a:r>
              <a:rPr lang="tr-TR" b="1" dirty="0" smtClean="0">
                <a:solidFill>
                  <a:srgbClr val="00206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Sürünücü gövde,</a:t>
            </a:r>
          </a:p>
          <a:p>
            <a:pPr>
              <a:buFontTx/>
              <a:buChar char="-"/>
            </a:pPr>
            <a:r>
              <a:rPr lang="tr-TR" b="1" dirty="0" smtClean="0">
                <a:solidFill>
                  <a:srgbClr val="00206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Yumru gövde,</a:t>
            </a:r>
          </a:p>
          <a:p>
            <a:pPr>
              <a:buFontTx/>
              <a:buChar char="-"/>
            </a:pPr>
            <a:r>
              <a:rPr lang="tr-TR" b="1" dirty="0" err="1" smtClean="0">
                <a:solidFill>
                  <a:srgbClr val="00206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Rizom</a:t>
            </a:r>
            <a:r>
              <a:rPr lang="tr-TR" b="1" dirty="0" smtClean="0">
                <a:solidFill>
                  <a:srgbClr val="00206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gövde,</a:t>
            </a:r>
          </a:p>
          <a:p>
            <a:pPr>
              <a:buFontTx/>
              <a:buChar char="-"/>
            </a:pPr>
            <a:r>
              <a:rPr lang="tr-TR" b="1" dirty="0" smtClean="0">
                <a:solidFill>
                  <a:srgbClr val="00206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Daldırma yöntemi,</a:t>
            </a:r>
          </a:p>
          <a:p>
            <a:pPr>
              <a:buFontTx/>
              <a:buChar char="-"/>
            </a:pPr>
            <a:r>
              <a:rPr lang="tr-TR" b="1" dirty="0" smtClean="0">
                <a:solidFill>
                  <a:srgbClr val="00206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Aşılama,</a:t>
            </a:r>
          </a:p>
          <a:p>
            <a:pPr>
              <a:buFontTx/>
              <a:buChar char="-"/>
            </a:pPr>
            <a:r>
              <a:rPr lang="tr-TR" b="1" dirty="0" smtClean="0">
                <a:solidFill>
                  <a:srgbClr val="00206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Klonlama (Doku kültürü)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gibi teknikler yer alır.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3219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3200" b="1" u="sng" dirty="0" smtClean="0">
                <a:solidFill>
                  <a:srgbClr val="C0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Çelikle üreme</a:t>
            </a:r>
            <a:br>
              <a:rPr lang="tr-TR" sz="3200" b="1" u="sng" dirty="0" smtClean="0">
                <a:solidFill>
                  <a:srgbClr val="C0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</a:br>
            <a:r>
              <a:rPr lang="tr-TR" sz="3100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(çekirdeksiz üzüm, muz, kavak, söğüt vb... </a:t>
            </a:r>
            <a:r>
              <a:rPr lang="tr-TR" sz="31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ç</a:t>
            </a:r>
            <a:r>
              <a:rPr lang="tr-TR" sz="3100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oğaltılabilir.)</a:t>
            </a:r>
            <a:endParaRPr lang="tr-TR" sz="3100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tr-TR" b="1" dirty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Bazı </a:t>
            </a:r>
            <a:r>
              <a:rPr lang="tr-TR" b="1" dirty="0">
                <a:solidFill>
                  <a:srgbClr val="C0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saksı bitkileri ve meyve ağaçlarında </a:t>
            </a:r>
            <a:r>
              <a:rPr lang="tr-TR" b="1" dirty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görülen bu üreme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şeklinde </a:t>
            </a:r>
            <a:r>
              <a:rPr lang="tr-TR" b="1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bitkinin </a:t>
            </a:r>
            <a:r>
              <a:rPr lang="tr-TR" b="1" dirty="0"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gövde, </a:t>
            </a:r>
            <a:r>
              <a:rPr lang="tr-TR" b="1" dirty="0" smtClean="0"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</a:t>
            </a:r>
          </a:p>
          <a:p>
            <a:pPr marL="0" indent="0">
              <a:buNone/>
            </a:pPr>
            <a:r>
              <a:rPr lang="tr-TR" b="1" dirty="0"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b="1" dirty="0" smtClean="0"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 yaprak </a:t>
            </a:r>
            <a:r>
              <a:rPr lang="tr-TR" b="1" dirty="0"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veya kök gibi </a:t>
            </a:r>
            <a:r>
              <a:rPr lang="tr-TR" b="1" dirty="0" smtClean="0"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</a:t>
            </a:r>
          </a:p>
          <a:p>
            <a:pPr marL="0" indent="0">
              <a:buNone/>
            </a:pPr>
            <a:r>
              <a:rPr lang="tr-TR" b="1" dirty="0"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b="1" dirty="0" smtClean="0"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 parçaları </a:t>
            </a:r>
            <a:r>
              <a:rPr lang="tr-TR" b="1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ana bitkiden </a:t>
            </a:r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 </a:t>
            </a:r>
          </a:p>
          <a:p>
            <a:pPr marL="0" indent="0">
              <a:buNone/>
            </a:pPr>
            <a:r>
              <a:rPr lang="tr-TR" b="1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 kesilip </a:t>
            </a:r>
            <a:r>
              <a:rPr lang="tr-TR" b="1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ayrılarak uygun </a:t>
            </a:r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</a:t>
            </a:r>
          </a:p>
          <a:p>
            <a:pPr marL="0" indent="0">
              <a:buNone/>
            </a:pPr>
            <a:r>
              <a:rPr lang="tr-TR" b="1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 şartlar </a:t>
            </a:r>
            <a:r>
              <a:rPr lang="tr-TR" b="1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altında başka bir </a:t>
            </a:r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</a:t>
            </a:r>
          </a:p>
          <a:p>
            <a:pPr marL="0" indent="0">
              <a:buNone/>
            </a:pPr>
            <a:r>
              <a:rPr lang="tr-TR" b="1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 yerde köklendirilir</a:t>
            </a:r>
            <a:r>
              <a:rPr lang="tr-TR" b="1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.</a:t>
            </a:r>
          </a:p>
        </p:txBody>
      </p:sp>
      <p:pic>
        <p:nvPicPr>
          <p:cNvPr id="5" name="İçerik Yer Tutucusu 4" descr="Ekran Kırpma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700808"/>
            <a:ext cx="3546584" cy="4392488"/>
          </a:xfrm>
          <a:ln w="76200">
            <a:solidFill>
              <a:srgbClr val="00B0F0"/>
            </a:solidFill>
          </a:ln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17785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u="sng" dirty="0" smtClean="0">
                <a:solidFill>
                  <a:srgbClr val="C0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Sürünücü gövde</a:t>
            </a:r>
            <a:endParaRPr lang="tr-TR" b="1" u="sng" dirty="0">
              <a:solidFill>
                <a:srgbClr val="C000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solidFill>
            <a:schemeClr val="bg2">
              <a:lumMod val="75000"/>
            </a:schemeClr>
          </a:solidFill>
        </p:spPr>
        <p:txBody>
          <a:bodyPr/>
          <a:lstStyle/>
          <a:p>
            <a:pPr>
              <a:buBlip>
                <a:blip r:embed="rId2"/>
              </a:buBlip>
            </a:pPr>
            <a:r>
              <a:rPr lang="tr-TR" b="1" dirty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Çilek bitkisi, </a:t>
            </a:r>
            <a:r>
              <a:rPr lang="tr-TR" dirty="0"/>
              <a:t>toprak yüzeyine paralel olarak büyüyen </a:t>
            </a:r>
            <a:r>
              <a:rPr lang="tr-TR" b="1" dirty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sürünücü bir </a:t>
            </a:r>
            <a:r>
              <a:rPr lang="tr-TR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gövdeye (</a:t>
            </a:r>
            <a:r>
              <a:rPr lang="tr-TR" b="1" dirty="0" err="1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stolon</a:t>
            </a:r>
            <a:r>
              <a:rPr lang="tr-TR" b="1" dirty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) </a:t>
            </a:r>
            <a:r>
              <a:rPr lang="tr-TR" dirty="0"/>
              <a:t>sahiptir. </a:t>
            </a:r>
          </a:p>
          <a:p>
            <a:pPr>
              <a:buBlip>
                <a:blip r:embed="rId2"/>
              </a:buBlip>
            </a:pPr>
            <a:r>
              <a:rPr lang="tr-TR" dirty="0" smtClean="0"/>
              <a:t>Bu </a:t>
            </a:r>
            <a:r>
              <a:rPr lang="tr-TR" dirty="0"/>
              <a:t>gövde üzerindeki </a:t>
            </a:r>
            <a:r>
              <a:rPr lang="tr-TR" b="1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“göz” veya “</a:t>
            </a:r>
            <a:r>
              <a:rPr lang="tr-TR" b="1" dirty="0" err="1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nodyum</a:t>
            </a:r>
            <a:r>
              <a:rPr lang="tr-TR" b="1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” </a:t>
            </a:r>
            <a:r>
              <a:rPr lang="tr-TR" dirty="0"/>
              <a:t>denilen düğümlerin köklenmesiyle yeni çilek bitkileri oluşur.</a:t>
            </a:r>
          </a:p>
        </p:txBody>
      </p:sp>
      <p:pic>
        <p:nvPicPr>
          <p:cNvPr id="5" name="İçerik Yer Tutucusu 4" descr="Ekran Kırpma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167" y="1772816"/>
            <a:ext cx="4105400" cy="4248472"/>
          </a:xfrm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7117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Yumru gövde</a:t>
            </a:r>
            <a:endParaRPr lang="tr-TR" b="1" u="sng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solidFill>
            <a:schemeClr val="bg2">
              <a:lumMod val="75000"/>
            </a:schemeClr>
          </a:solidFill>
        </p:spPr>
        <p:txBody>
          <a:bodyPr/>
          <a:lstStyle/>
          <a:p>
            <a:endParaRPr lang="tr-TR" b="1" dirty="0" smtClean="0"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tr-TR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Patates, yer elması </a:t>
            </a:r>
            <a:r>
              <a:rPr lang="tr-TR" dirty="0" err="1" smtClean="0"/>
              <a:t>vb</a:t>
            </a:r>
            <a:r>
              <a:rPr lang="tr-TR" dirty="0" smtClean="0"/>
              <a:t>… bitkilerin yumru gövdelerinin üzerinde bulunan </a:t>
            </a:r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gözlerden gelişen sürgünlerden </a:t>
            </a:r>
            <a:r>
              <a:rPr lang="tr-TR" dirty="0" smtClean="0"/>
              <a:t>yeni bitkiler ortaya çıkar. </a:t>
            </a:r>
            <a:endParaRPr lang="tr-TR" dirty="0"/>
          </a:p>
        </p:txBody>
      </p:sp>
      <p:pic>
        <p:nvPicPr>
          <p:cNvPr id="5" name="İçerik Yer Tutucusu 4" descr="Ekran Kırpma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1" y="3645024"/>
            <a:ext cx="3695095" cy="2736303"/>
          </a:xfrm>
        </p:spPr>
      </p:pic>
      <p:pic>
        <p:nvPicPr>
          <p:cNvPr id="6" name="Resim 5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556792"/>
            <a:ext cx="3839111" cy="1944216"/>
          </a:xfrm>
          <a:prstGeom prst="rect">
            <a:avLst/>
          </a:prstGeom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7572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u="sng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Rizom</a:t>
            </a:r>
            <a:r>
              <a:rPr lang="tr-TR" b="1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gövde</a:t>
            </a:r>
            <a:endParaRPr lang="tr-TR" b="1" u="sng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endParaRPr lang="tr-TR" dirty="0" smtClean="0"/>
          </a:p>
          <a:p>
            <a:r>
              <a:rPr lang="tr-TR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Ayrık </a:t>
            </a:r>
            <a:r>
              <a:rPr lang="tr-TR" b="1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otu, zencefil </a:t>
            </a:r>
            <a:r>
              <a:rPr lang="tr-TR" dirty="0"/>
              <a:t>gibi bitkilerin </a:t>
            </a:r>
            <a:r>
              <a:rPr lang="tr-TR" b="1" dirty="0" err="1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rizom</a:t>
            </a:r>
            <a:r>
              <a:rPr lang="tr-TR" b="1" dirty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gövdeleri üzerinde bulunan gözlerden</a:t>
            </a:r>
          </a:p>
          <a:p>
            <a:pPr marL="0" indent="0">
              <a:buNone/>
            </a:pPr>
            <a:r>
              <a:rPr lang="tr-TR" dirty="0" smtClean="0"/>
              <a:t>    gelişen </a:t>
            </a:r>
            <a:r>
              <a:rPr lang="tr-TR" dirty="0"/>
              <a:t>sürgünler, yeni </a:t>
            </a:r>
            <a:r>
              <a:rPr lang="tr-TR" dirty="0" smtClean="0"/>
              <a:t> 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bitkileri </a:t>
            </a:r>
            <a:r>
              <a:rPr lang="tr-TR" dirty="0"/>
              <a:t>oluşturur.</a:t>
            </a:r>
          </a:p>
        </p:txBody>
      </p:sp>
      <p:pic>
        <p:nvPicPr>
          <p:cNvPr id="5" name="İçerik Yer Tutucusu 4" descr="Ekran Kırpma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844824"/>
            <a:ext cx="4161875" cy="3816423"/>
          </a:xfrm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28267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Daldırma yöntemi</a:t>
            </a:r>
            <a:endParaRPr lang="tr-TR" b="1" u="sng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82752" cy="4525963"/>
          </a:xfrm>
          <a:solidFill>
            <a:schemeClr val="bg2">
              <a:lumMod val="75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tr-TR" dirty="0"/>
              <a:t>Bu </a:t>
            </a:r>
            <a:r>
              <a:rPr lang="tr-TR" dirty="0" smtClean="0"/>
              <a:t>yöntemde, </a:t>
            </a:r>
            <a:r>
              <a:rPr lang="tr-TR" b="1" dirty="0"/>
              <a:t>ana bitkinin dalları kendisinden </a:t>
            </a:r>
            <a:r>
              <a:rPr lang="tr-TR" b="1" dirty="0" smtClean="0"/>
              <a:t>ayrılmadan </a:t>
            </a:r>
            <a:r>
              <a:rPr lang="tr-TR" b="1" dirty="0" smtClean="0"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toprağa </a:t>
            </a:r>
            <a:r>
              <a:rPr lang="tr-TR" b="1" dirty="0"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gömülür </a:t>
            </a:r>
            <a:r>
              <a:rPr lang="tr-TR" b="1" dirty="0"/>
              <a:t>ve gömülen kısım köklendikten sonra yeni bir bitki elde etmek amacıyla ana bitkiden kesilerek ayrılır.</a:t>
            </a:r>
          </a:p>
          <a:p>
            <a:r>
              <a:rPr lang="tr-TR" b="1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Süs bitkilerinin birçoğu daldırma ile üretilebilir.</a:t>
            </a:r>
          </a:p>
        </p:txBody>
      </p:sp>
      <p:pic>
        <p:nvPicPr>
          <p:cNvPr id="5" name="İçerik Yer Tutucusu 4" descr="Ekran Kırpma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662737" y="3834602"/>
            <a:ext cx="9526" cy="57158"/>
          </a:xfrm>
        </p:spPr>
      </p:pic>
      <p:pic>
        <p:nvPicPr>
          <p:cNvPr id="6" name="Resim 5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916832"/>
            <a:ext cx="4320480" cy="3816424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7499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b="1" dirty="0" smtClean="0">
              <a:solidFill>
                <a:srgbClr val="C0000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tr-TR" b="1" dirty="0" smtClean="0">
                <a:solidFill>
                  <a:srgbClr val="C0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Soğan</a:t>
            </a:r>
            <a:r>
              <a:rPr lang="tr-TR" b="1" dirty="0">
                <a:solidFill>
                  <a:srgbClr val="C0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, sümbül, lale </a:t>
            </a:r>
            <a:r>
              <a:rPr lang="tr-TR" dirty="0" smtClean="0"/>
              <a:t>gibi</a:t>
            </a:r>
          </a:p>
          <a:p>
            <a:pPr marL="0" indent="0">
              <a:buNone/>
            </a:pPr>
            <a:r>
              <a:rPr lang="tr-TR" dirty="0" smtClean="0"/>
              <a:t>bitkilerin </a:t>
            </a:r>
            <a:r>
              <a:rPr lang="tr-TR" b="1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yassı gövdeleri üzerindeki gözlerden</a:t>
            </a:r>
            <a:r>
              <a:rPr lang="tr-TR" dirty="0"/>
              <a:t> yeni bitkiler gelişir.</a:t>
            </a:r>
          </a:p>
        </p:txBody>
      </p:sp>
      <p:pic>
        <p:nvPicPr>
          <p:cNvPr id="5" name="İçerik Yer Tutucusu 4" descr="Ekran Kırpma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132856"/>
            <a:ext cx="3296110" cy="2880320"/>
          </a:xfrm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2144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Aşılama </a:t>
            </a:r>
            <a:endParaRPr lang="tr-TR" b="1" u="sng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bg2">
              <a:lumMod val="75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r-TR" dirty="0"/>
              <a:t>➣ </a:t>
            </a:r>
            <a:r>
              <a:rPr lang="tr-TR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Aşılama; </a:t>
            </a:r>
            <a:r>
              <a:rPr lang="tr-TR" b="1" dirty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çoğaltılması istenilen çeşitten alınan bitki parçasının, </a:t>
            </a:r>
            <a:r>
              <a:rPr lang="tr-TR" b="1" dirty="0"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başka bir </a:t>
            </a:r>
            <a:r>
              <a:rPr lang="tr-TR" b="1" dirty="0" smtClean="0"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bitki üzerine </a:t>
            </a:r>
            <a:r>
              <a:rPr lang="tr-TR" b="1" dirty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kaynaştırılmasıdır.</a:t>
            </a:r>
          </a:p>
          <a:p>
            <a:pPr marL="0" indent="0">
              <a:buNone/>
            </a:pPr>
            <a:r>
              <a:rPr lang="tr-TR" dirty="0"/>
              <a:t>➣ Aşılama ile farklı türlerin ya da aynı türün farklı bireylerindeki </a:t>
            </a:r>
            <a:r>
              <a:rPr lang="tr-TR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en iyi özelliklerin tek</a:t>
            </a:r>
          </a:p>
          <a:p>
            <a:pPr marL="0" indent="0">
              <a:buNone/>
            </a:pPr>
            <a:r>
              <a:rPr lang="tr-TR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bir bitkide birleştirilmesi </a:t>
            </a:r>
            <a:r>
              <a:rPr lang="tr-TR" dirty="0"/>
              <a:t>sağlanır.</a:t>
            </a: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230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tr-TR" sz="3200" b="1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Eşeysiz üremede birey sayısı kısa sürede ve hızla artar.</a:t>
            </a:r>
            <a:endParaRPr lang="tr-TR" sz="3200" b="1" dirty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Ör:</a:t>
            </a:r>
            <a:r>
              <a:rPr lang="tr-TR" dirty="0" smtClean="0"/>
              <a:t> </a:t>
            </a:r>
            <a:r>
              <a:rPr lang="tr-TR" b="1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Uygun koşullarda bir bakteri </a:t>
            </a:r>
            <a:r>
              <a:rPr lang="tr-TR" b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ortalama 20 dakikada bir bölünür.</a:t>
            </a:r>
            <a:endParaRPr lang="tr-TR" b="1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917482"/>
            <a:ext cx="8146701" cy="29366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32168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48680"/>
            <a:ext cx="7558983" cy="2664296"/>
          </a:xfr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3422429"/>
            <a:ext cx="4032448" cy="2742876"/>
          </a:xfrm>
          <a:prstGeom prst="rect">
            <a:avLst/>
          </a:prstGeom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00958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KLONLAMA (DOKU KÜLTÜRÜ)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b="1" dirty="0"/>
              <a:t>Bu </a:t>
            </a:r>
            <a:r>
              <a:rPr lang="tr-TR" b="1" dirty="0" smtClean="0"/>
              <a:t>yöntem; </a:t>
            </a:r>
            <a:r>
              <a:rPr lang="tr-TR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nesli </a:t>
            </a:r>
            <a:r>
              <a:rPr lang="tr-TR" b="1" dirty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tükenen türlerin korunması, üretimi zor olan türlerin çoğaltılması gibi amaçlar için </a:t>
            </a:r>
            <a:r>
              <a:rPr lang="tr-TR" dirty="0"/>
              <a:t>kullanılır. </a:t>
            </a:r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Araştırıcılar, </a:t>
            </a:r>
            <a:r>
              <a:rPr lang="tr-TR" b="1" dirty="0" smtClean="0"/>
              <a:t>havuç bitkisinin </a:t>
            </a:r>
            <a:r>
              <a:rPr lang="tr-TR" b="1" dirty="0"/>
              <a:t>soymuk hücreleriyle</a:t>
            </a:r>
            <a:r>
              <a:rPr lang="tr-TR" dirty="0"/>
              <a:t> hazırladıkları kültürden tam bir bitki elde etmeyi başarmışlardır.</a:t>
            </a: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73380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821652"/>
            <a:ext cx="7056784" cy="4767588"/>
          </a:xfrm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3657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PARTENOGENEZ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2500"/>
          </a:bodyPr>
          <a:lstStyle/>
          <a:p>
            <a:r>
              <a:rPr lang="tr-TR" dirty="0"/>
              <a:t>➣ </a:t>
            </a:r>
            <a:r>
              <a:rPr lang="tr-TR" b="1" dirty="0">
                <a:solidFill>
                  <a:srgbClr val="C0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Döllenmemiş</a:t>
            </a:r>
            <a:r>
              <a:rPr lang="tr-TR" b="1" dirty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yumurta hücresinden yeni bir bireyin meydana </a:t>
            </a:r>
            <a:r>
              <a:rPr lang="tr-TR" b="1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gelmesine </a:t>
            </a:r>
            <a:r>
              <a:rPr lang="tr-TR" b="1" i="1" u="sng" dirty="0" err="1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partenogenez</a:t>
            </a:r>
            <a:r>
              <a:rPr lang="tr-TR" b="1" i="1" u="sng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dirty="0"/>
              <a:t>denir.</a:t>
            </a:r>
          </a:p>
          <a:p>
            <a:r>
              <a:rPr lang="tr-TR" dirty="0"/>
              <a:t>➣ Bu tip </a:t>
            </a:r>
            <a:r>
              <a:rPr lang="tr-TR" dirty="0" smtClean="0"/>
              <a:t>üremeye; </a:t>
            </a:r>
            <a:r>
              <a:rPr lang="tr-TR" b="1" dirty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arı, </a:t>
            </a:r>
            <a:r>
              <a:rPr lang="tr-TR" b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karınca, su piresi, yaprak</a:t>
            </a:r>
          </a:p>
          <a:p>
            <a:pPr marL="0" indent="0">
              <a:buNone/>
            </a:pPr>
            <a:r>
              <a:rPr lang="tr-TR" b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biti </a:t>
            </a:r>
            <a:r>
              <a:rPr lang="tr-TR" b="1" dirty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gibi bazı omurgasız hayvanlarda ve omurgalı</a:t>
            </a:r>
          </a:p>
          <a:p>
            <a:pPr marL="0" indent="0">
              <a:buNone/>
            </a:pPr>
            <a:r>
              <a:rPr lang="tr-TR" b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hayvanlardan </a:t>
            </a:r>
            <a:r>
              <a:rPr lang="tr-TR" b="1" dirty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bazı balık, kurbağa, sürüngen ve kuş </a:t>
            </a:r>
            <a:r>
              <a:rPr lang="tr-TR" dirty="0"/>
              <a:t>türlerinde rastlanır.</a:t>
            </a:r>
          </a:p>
          <a:p>
            <a:r>
              <a:rPr lang="tr-TR" dirty="0"/>
              <a:t>➣ Bal arılarında </a:t>
            </a:r>
            <a:r>
              <a:rPr lang="tr-TR" b="1" dirty="0"/>
              <a:t>döllenmiş yumurtadan </a:t>
            </a:r>
            <a:r>
              <a:rPr lang="tr-TR" dirty="0"/>
              <a:t>(zigot) diploit kromozomlu </a:t>
            </a:r>
            <a:r>
              <a:rPr lang="tr-TR" b="1" dirty="0">
                <a:solidFill>
                  <a:srgbClr val="C00000"/>
                </a:solidFill>
              </a:rPr>
              <a:t>dişi </a:t>
            </a:r>
            <a:r>
              <a:rPr lang="tr-TR" b="1" dirty="0" smtClean="0">
                <a:solidFill>
                  <a:srgbClr val="C00000"/>
                </a:solidFill>
              </a:rPr>
              <a:t>bireyler </a:t>
            </a:r>
            <a:r>
              <a:rPr lang="tr-TR" dirty="0" smtClean="0"/>
              <a:t>oluşur</a:t>
            </a:r>
            <a:r>
              <a:rPr lang="tr-TR" dirty="0"/>
              <a:t>.</a:t>
            </a: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68231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➣ Döllenmiş yumurtadan gelişen </a:t>
            </a:r>
            <a:r>
              <a:rPr lang="tr-TR" dirty="0" smtClean="0"/>
              <a:t>larvalar; </a:t>
            </a:r>
            <a:r>
              <a:rPr lang="tr-TR" b="1" dirty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arı sütü ile beslenirse verimli </a:t>
            </a:r>
            <a:r>
              <a:rPr lang="tr-TR" b="1" dirty="0"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kraliçe </a:t>
            </a:r>
            <a:r>
              <a:rPr lang="tr-TR" b="1" dirty="0" smtClean="0"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arı</a:t>
            </a:r>
            <a:r>
              <a:rPr lang="tr-TR" b="1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,</a:t>
            </a:r>
            <a:r>
              <a:rPr lang="tr-TR" dirty="0" smtClean="0"/>
              <a:t> </a:t>
            </a:r>
            <a:r>
              <a:rPr lang="tr-TR" b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polen </a:t>
            </a:r>
            <a:r>
              <a:rPr lang="tr-TR" b="1" dirty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ile beslenirse kısır </a:t>
            </a:r>
            <a:r>
              <a:rPr lang="tr-TR" b="1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işçi arılar</a:t>
            </a:r>
            <a:r>
              <a:rPr lang="tr-TR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dirty="0"/>
              <a:t>oluşur.</a:t>
            </a:r>
          </a:p>
          <a:p>
            <a:r>
              <a:rPr lang="tr-TR" dirty="0"/>
              <a:t>➣ </a:t>
            </a:r>
            <a:r>
              <a:rPr lang="tr-TR" b="1" dirty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Erkek arılar, döllenmemiş yumurtanın gelişmesiyle (</a:t>
            </a:r>
            <a:r>
              <a:rPr lang="tr-TR" b="1" dirty="0" err="1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partenogenez</a:t>
            </a:r>
            <a:r>
              <a:rPr lang="tr-TR" b="1" dirty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) oluşur </a:t>
            </a:r>
            <a:r>
              <a:rPr lang="tr-TR" b="1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ve haploit </a:t>
            </a:r>
            <a:r>
              <a:rPr lang="tr-TR" b="1" dirty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sayıda kromozom taşır.</a:t>
            </a:r>
          </a:p>
          <a:p>
            <a:r>
              <a:rPr lang="tr-TR" dirty="0"/>
              <a:t>➣ Erkek arılar spermlerini </a:t>
            </a:r>
            <a:r>
              <a:rPr lang="tr-TR" b="1" dirty="0">
                <a:solidFill>
                  <a:srgbClr val="C00000"/>
                </a:solidFill>
              </a:rPr>
              <a:t>mitoz</a:t>
            </a:r>
            <a:r>
              <a:rPr lang="tr-TR" dirty="0"/>
              <a:t> ile üretir.</a:t>
            </a: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38653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836712"/>
            <a:ext cx="8064896" cy="4965083"/>
          </a:xfrm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69367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b="1" smtClean="0"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tr-TR" b="1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Yumurtaların </a:t>
            </a:r>
            <a:r>
              <a:rPr lang="tr-TR" b="1" dirty="0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döllenip döllenmemesi kraliçe arının isteğine bağlı olarak gerçekleştiği için </a:t>
            </a:r>
            <a:r>
              <a:rPr lang="tr-TR" dirty="0" smtClean="0"/>
              <a:t>erkek arıların oluşumuyla sonuçlanan </a:t>
            </a:r>
            <a:r>
              <a:rPr lang="tr-TR" dirty="0" err="1" smtClean="0"/>
              <a:t>partenogeneze</a:t>
            </a:r>
            <a:r>
              <a:rPr lang="tr-TR" dirty="0" smtClean="0"/>
              <a:t> </a:t>
            </a:r>
            <a:r>
              <a:rPr lang="tr-TR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İSTEĞE BAĞLI PARTENOGENEZ </a:t>
            </a:r>
            <a:r>
              <a:rPr lang="tr-TR" dirty="0" smtClean="0"/>
              <a:t>denir.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73625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132856"/>
            <a:ext cx="8229600" cy="2353041"/>
          </a:xfrm>
        </p:spPr>
      </p:pic>
      <p:sp>
        <p:nvSpPr>
          <p:cNvPr id="5" name="Gülen Yüz 4"/>
          <p:cNvSpPr/>
          <p:nvPr/>
        </p:nvSpPr>
        <p:spPr>
          <a:xfrm>
            <a:off x="3923928" y="357630"/>
            <a:ext cx="914400" cy="914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şağı Ok 6"/>
          <p:cNvSpPr/>
          <p:nvPr/>
        </p:nvSpPr>
        <p:spPr>
          <a:xfrm>
            <a:off x="4360613" y="1370647"/>
            <a:ext cx="241176" cy="720080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5511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75000"/>
            </a:schemeClr>
          </a:solidFill>
        </p:spPr>
        <p:txBody>
          <a:bodyPr/>
          <a:lstStyle/>
          <a:p>
            <a:r>
              <a:rPr lang="tr-T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EŞEYSİZ ÜREME;</a:t>
            </a:r>
            <a:endParaRPr lang="tr-TR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tr-TR" b="1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Bir hücrelilerde,</a:t>
            </a:r>
          </a:p>
          <a:p>
            <a:pPr>
              <a:buFont typeface="Wingdings" pitchFamily="2" charset="2"/>
              <a:buChar char="Ø"/>
            </a:pPr>
            <a:r>
              <a:rPr lang="tr-TR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Süngerlerde,</a:t>
            </a:r>
          </a:p>
          <a:p>
            <a:pPr>
              <a:buFont typeface="Wingdings" pitchFamily="2" charset="2"/>
              <a:buChar char="Ø"/>
            </a:pPr>
            <a:r>
              <a:rPr lang="tr-TR" b="1" dirty="0" err="1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Sölenterlerde</a:t>
            </a:r>
            <a:r>
              <a:rPr lang="tr-TR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,</a:t>
            </a:r>
          </a:p>
          <a:p>
            <a:pPr>
              <a:buFont typeface="Wingdings" pitchFamily="2" charset="2"/>
              <a:buChar char="Ø"/>
            </a:pPr>
            <a:r>
              <a:rPr lang="tr-TR" b="1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Mantarlarda,</a:t>
            </a:r>
          </a:p>
          <a:p>
            <a:pPr>
              <a:buFont typeface="Wingdings" pitchFamily="2" charset="2"/>
              <a:buChar char="Ø"/>
            </a:pPr>
            <a:r>
              <a:rPr lang="tr-TR" b="1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Bitkilerde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görülür.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02896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>
              <a:buBlip>
                <a:blip r:embed="rId2"/>
              </a:buBlip>
            </a:pPr>
            <a:endParaRPr lang="tr-TR" b="1" dirty="0" smtClean="0"/>
          </a:p>
          <a:p>
            <a:pPr>
              <a:buBlip>
                <a:blip r:embed="rId2"/>
              </a:buBlip>
            </a:pPr>
            <a:r>
              <a:rPr lang="tr-TR" b="1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Bazı canlılar, </a:t>
            </a:r>
            <a:r>
              <a:rPr lang="tr-TR" b="1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sadece eşeysiz üremeyle çoğalırken;</a:t>
            </a:r>
            <a:r>
              <a:rPr lang="tr-TR" dirty="0" smtClean="0"/>
              <a:t> </a:t>
            </a:r>
            <a:r>
              <a:rPr lang="tr-TR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bitkiler ve bazı hayvanlar </a:t>
            </a:r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hem eşeysiz hem de eşeyli üremeyle</a:t>
            </a:r>
            <a:r>
              <a:rPr lang="tr-TR" b="1" dirty="0" smtClean="0"/>
              <a:t> çoğalırlar.</a:t>
            </a:r>
            <a:endParaRPr lang="tr-TR" b="1" dirty="0"/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7205" y="476672"/>
            <a:ext cx="991611" cy="838317"/>
          </a:xfrm>
          <a:prstGeom prst="rect">
            <a:avLst/>
          </a:prstGeom>
          <a:ln w="76200">
            <a:solidFill>
              <a:srgbClr val="002060"/>
            </a:solidFill>
          </a:ln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9755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EŞEYSİZ ÜREME ÇEŞİTLERİ</a:t>
            </a:r>
            <a:endParaRPr lang="tr-TR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pPr>
              <a:buBlip>
                <a:blip r:embed="rId2"/>
              </a:buBlip>
            </a:pPr>
            <a:r>
              <a:rPr lang="tr-TR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Bölünerek üreme (ikiye bölünme)</a:t>
            </a:r>
          </a:p>
          <a:p>
            <a:pPr>
              <a:buBlip>
                <a:blip r:embed="rId2"/>
              </a:buBlip>
            </a:pPr>
            <a:r>
              <a:rPr lang="tr-TR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Tomurcuklanma</a:t>
            </a:r>
          </a:p>
          <a:p>
            <a:pPr>
              <a:buBlip>
                <a:blip r:embed="rId2"/>
              </a:buBlip>
            </a:pPr>
            <a:r>
              <a:rPr lang="tr-TR" b="1" dirty="0" err="1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Rejenerasyonla</a:t>
            </a:r>
            <a:r>
              <a:rPr lang="tr-TR" b="1" dirty="0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üreme</a:t>
            </a:r>
          </a:p>
          <a:p>
            <a:pPr>
              <a:buBlip>
                <a:blip r:embed="rId2"/>
              </a:buBlip>
            </a:pPr>
            <a:r>
              <a:rPr lang="tr-TR" b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Sporla üreme</a:t>
            </a:r>
          </a:p>
          <a:p>
            <a:pPr>
              <a:buBlip>
                <a:blip r:embed="rId2"/>
              </a:buBlip>
            </a:pPr>
            <a:r>
              <a:rPr lang="tr-TR" b="1" dirty="0" err="1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Vejetatif</a:t>
            </a:r>
            <a:r>
              <a:rPr lang="tr-TR" b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üreme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gibi çeşitlere ayrılır.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5812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1.) BÖLÜNEREK ÜREME</a:t>
            </a:r>
            <a:b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(İKİYE BÖLÜNME)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bg2">
              <a:lumMod val="75000"/>
            </a:schemeClr>
          </a:solidFill>
        </p:spPr>
        <p:txBody>
          <a:bodyPr/>
          <a:lstStyle/>
          <a:p>
            <a:pPr>
              <a:buBlip>
                <a:blip r:embed="rId2"/>
              </a:buBlip>
            </a:pPr>
            <a:r>
              <a:rPr lang="tr-TR" b="1" dirty="0" err="1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Prokaryot</a:t>
            </a:r>
            <a:r>
              <a:rPr lang="tr-TR" b="1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hücrelerden;</a:t>
            </a:r>
            <a:r>
              <a:rPr lang="tr-TR" b="1" dirty="0" smtClean="0"/>
              <a:t> </a:t>
            </a:r>
            <a:r>
              <a:rPr lang="tr-TR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bakteri ve </a:t>
            </a:r>
            <a:r>
              <a:rPr lang="tr-TR" b="1" dirty="0" err="1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arkebakteriler</a:t>
            </a:r>
            <a:r>
              <a:rPr lang="tr-TR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b="1" dirty="0" smtClean="0"/>
              <a:t>ile </a:t>
            </a:r>
            <a:r>
              <a:rPr lang="tr-TR" b="1" dirty="0" err="1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ökaryot</a:t>
            </a:r>
            <a:r>
              <a:rPr lang="tr-TR" b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hücre yapısına sahip olan </a:t>
            </a:r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bazı tür mayalar, amip, öglena ve </a:t>
            </a:r>
            <a:r>
              <a:rPr lang="tr-TR" b="1" dirty="0" err="1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paramesyum</a:t>
            </a:r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gibi </a:t>
            </a:r>
            <a:r>
              <a:rPr lang="tr-TR" b="1" dirty="0" err="1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protistler</a:t>
            </a:r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b="1" dirty="0" smtClean="0"/>
              <a:t>ikiye bölünerek çoğalır.</a:t>
            </a:r>
          </a:p>
          <a:p>
            <a:pPr>
              <a:buBlip>
                <a:blip r:embed="rId2"/>
              </a:buBlip>
            </a:pPr>
            <a:r>
              <a:rPr lang="tr-TR" b="1" dirty="0" smtClean="0"/>
              <a:t>Eşeysiz üremenin en basit şeklidir.</a:t>
            </a:r>
          </a:p>
          <a:p>
            <a:pPr>
              <a:buBlip>
                <a:blip r:embed="rId2"/>
              </a:buBlip>
            </a:pPr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Temeli; </a:t>
            </a:r>
            <a:r>
              <a:rPr lang="tr-TR" b="1" u="sng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mitoz ya da amitoz </a:t>
            </a:r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bölünmeye dayanır.</a:t>
            </a: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10.SINIF BİYOLOJİ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2051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1252</Words>
  <Application>Microsoft Office PowerPoint</Application>
  <PresentationFormat>Ekran Gösterisi (4:3)</PresentationFormat>
  <Paragraphs>223</Paragraphs>
  <Slides>46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46</vt:i4>
      </vt:variant>
    </vt:vector>
  </HeadingPairs>
  <TitlesOfParts>
    <vt:vector size="50" baseType="lpstr">
      <vt:lpstr>Arial</vt:lpstr>
      <vt:lpstr>Calibri</vt:lpstr>
      <vt:lpstr>Wingdings</vt:lpstr>
      <vt:lpstr>Ofis Teması</vt:lpstr>
      <vt:lpstr>EŞEYSİZ ÜREME</vt:lpstr>
      <vt:lpstr>Eşeysİz üreme özellİklerİ</vt:lpstr>
      <vt:lpstr>Afrika menekşesinden bir yaprak kopartılıp suda bekletilirse köklendiği ve bunun da toprağa dikildikten sonra çiçek açtığı görülür. Bu olay bir eşeysiz üreme örneğidir.</vt:lpstr>
      <vt:lpstr>Eşeysiz üremede birey sayısı kısa sürede ve hızla artar.</vt:lpstr>
      <vt:lpstr>PowerPoint Sunusu</vt:lpstr>
      <vt:lpstr>EŞEYSİZ ÜREME;</vt:lpstr>
      <vt:lpstr>PowerPoint Sunusu</vt:lpstr>
      <vt:lpstr>EŞEYSİZ ÜREME ÇEŞİTLERİ</vt:lpstr>
      <vt:lpstr>1.) BÖLÜNEREK ÜREME (İKİYE BÖLÜNME)</vt:lpstr>
      <vt:lpstr>PowerPoint Sunusu</vt:lpstr>
      <vt:lpstr>PowerPoint Sunusu</vt:lpstr>
      <vt:lpstr>Bakterilerde ikiye bölünme;</vt:lpstr>
      <vt:lpstr>PowerPoint Sunusu</vt:lpstr>
      <vt:lpstr>2.) TOMURCUKLANMA</vt:lpstr>
      <vt:lpstr>PowerPoint Sunusu</vt:lpstr>
      <vt:lpstr>PowerPoint Sunusu</vt:lpstr>
      <vt:lpstr>PowerPoint Sunusu</vt:lpstr>
      <vt:lpstr>PowerPoint Sunusu</vt:lpstr>
      <vt:lpstr>3.) REJENERASYONLA ÜREME</vt:lpstr>
      <vt:lpstr>ÖR: </vt:lpstr>
      <vt:lpstr>PowerPoint Sunusu</vt:lpstr>
      <vt:lpstr>PowerPoint Sunusu</vt:lpstr>
      <vt:lpstr>PowerPoint Sunusu</vt:lpstr>
      <vt:lpstr>PowerPoint Sunusu</vt:lpstr>
      <vt:lpstr>4.) SPORLA ÜREME</vt:lpstr>
      <vt:lpstr>Sporla üremenin görüldüğü canlı grupları şunlardır:</vt:lpstr>
      <vt:lpstr>Sporlar; suyla, rüzgarla vb… aracılarla taşınabilir.</vt:lpstr>
      <vt:lpstr>PowerPoint Sunusu</vt:lpstr>
      <vt:lpstr>!   !   !</vt:lpstr>
      <vt:lpstr>PowerPoint Sunusu</vt:lpstr>
      <vt:lpstr>5.) VEJETATİF ÜREME</vt:lpstr>
      <vt:lpstr>İnsanlar, süs ve kültür bitkilerini vejetatif üreme yöntemi ile çoğaltırlar.</vt:lpstr>
      <vt:lpstr>Çelikle üreme (çekirdeksiz üzüm, muz, kavak, söğüt vb... çoğaltılabilir.)</vt:lpstr>
      <vt:lpstr>Sürünücü gövde</vt:lpstr>
      <vt:lpstr>Yumru gövde</vt:lpstr>
      <vt:lpstr>Rizom gövde</vt:lpstr>
      <vt:lpstr>Daldırma yöntemi</vt:lpstr>
      <vt:lpstr>PowerPoint Sunusu</vt:lpstr>
      <vt:lpstr>Aşılama </vt:lpstr>
      <vt:lpstr>PowerPoint Sunusu</vt:lpstr>
      <vt:lpstr>KLONLAMA (DOKU KÜLTÜRÜ)</vt:lpstr>
      <vt:lpstr>PowerPoint Sunusu</vt:lpstr>
      <vt:lpstr>PARTENOGENEZ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EŞEYSİZ ÜREME</dc:title>
  <dc:creator>Casper</dc:creator>
  <cp:lastModifiedBy>Belgelerim</cp:lastModifiedBy>
  <cp:revision>26</cp:revision>
  <dcterms:created xsi:type="dcterms:W3CDTF">2014-09-24T19:32:26Z</dcterms:created>
  <dcterms:modified xsi:type="dcterms:W3CDTF">2014-10-01T10:55:02Z</dcterms:modified>
</cp:coreProperties>
</file>