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25" autoAdjust="0"/>
  </p:normalViewPr>
  <p:slideViewPr>
    <p:cSldViewPr>
      <p:cViewPr varScale="1">
        <p:scale>
          <a:sx n="73" d="100"/>
          <a:sy n="73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78B8A1-16D1-4175-B602-B5FABB3374BE}" type="doc">
      <dgm:prSet loTypeId="urn:microsoft.com/office/officeart/2005/8/layout/vList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3E115CA-AF10-488A-A2E2-7A2A994A5983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tr-TR" b="1" dirty="0" smtClean="0"/>
            <a:t>31 Mart Olayı adı verilen meşrutiyete yönelik ayaklanmayı bastırmıştır.</a:t>
          </a:r>
          <a:endParaRPr lang="tr-TR" b="1" dirty="0"/>
        </a:p>
      </dgm:t>
    </dgm:pt>
    <dgm:pt modelId="{8EA4B40E-5120-45FE-9BCE-879A0C60B7DD}" type="parTrans" cxnId="{F27A6C1D-5119-408C-8893-D9A8690760F1}">
      <dgm:prSet/>
      <dgm:spPr/>
      <dgm:t>
        <a:bodyPr/>
        <a:lstStyle/>
        <a:p>
          <a:endParaRPr lang="tr-TR"/>
        </a:p>
      </dgm:t>
    </dgm:pt>
    <dgm:pt modelId="{AC0D15DF-90A1-4379-8BE1-C8E8BB4CC80A}" type="sibTrans" cxnId="{F27A6C1D-5119-408C-8893-D9A8690760F1}">
      <dgm:prSet/>
      <dgm:spPr/>
      <dgm:t>
        <a:bodyPr/>
        <a:lstStyle/>
        <a:p>
          <a:endParaRPr lang="tr-TR"/>
        </a:p>
      </dgm:t>
    </dgm:pt>
    <dgm:pt modelId="{2D78436B-7FFC-4E10-A80A-A8E19465837C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rgbClr val="92D050"/>
        </a:solidFill>
      </dgm:spPr>
      <dgm:t>
        <a:bodyPr/>
        <a:lstStyle/>
        <a:p>
          <a:r>
            <a:rPr lang="tr-TR" b="1" dirty="0" smtClean="0"/>
            <a:t>Görev aldığı tüm cephelerde  önemli başarılar  kazanmıştır.</a:t>
          </a:r>
          <a:endParaRPr lang="tr-TR" b="1" dirty="0"/>
        </a:p>
      </dgm:t>
    </dgm:pt>
    <dgm:pt modelId="{12A11D4B-BBC6-47AD-A7DD-AFCFF78A4151}" type="parTrans" cxnId="{54751611-D64F-476C-96C7-4582F3CB5472}">
      <dgm:prSet/>
      <dgm:spPr/>
      <dgm:t>
        <a:bodyPr/>
        <a:lstStyle/>
        <a:p>
          <a:endParaRPr lang="tr-TR"/>
        </a:p>
      </dgm:t>
    </dgm:pt>
    <dgm:pt modelId="{BC414C99-EE7B-4A6F-88AC-C1466329CBB4}" type="sibTrans" cxnId="{54751611-D64F-476C-96C7-4582F3CB5472}">
      <dgm:prSet/>
      <dgm:spPr/>
      <dgm:t>
        <a:bodyPr/>
        <a:lstStyle/>
        <a:p>
          <a:endParaRPr lang="tr-TR"/>
        </a:p>
      </dgm:t>
    </dgm:pt>
    <dgm:pt modelId="{42DD6D8B-C938-4746-A9C6-A657259DAF3C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tr-TR" b="1" dirty="0" smtClean="0"/>
            <a:t>Gönüllü  olarak katıldığı Trablusgarp Savaşı’nda yerli halkı İtalyanlara karşı başarıyla örgütlemiştir.</a:t>
          </a:r>
          <a:endParaRPr lang="tr-TR" b="1" dirty="0"/>
        </a:p>
      </dgm:t>
    </dgm:pt>
    <dgm:pt modelId="{7F76A9B2-F753-458B-B27D-394307F87DEA}" type="parTrans" cxnId="{7650F34F-9D89-480E-97F7-456B832B1243}">
      <dgm:prSet/>
      <dgm:spPr/>
      <dgm:t>
        <a:bodyPr/>
        <a:lstStyle/>
        <a:p>
          <a:endParaRPr lang="tr-TR"/>
        </a:p>
      </dgm:t>
    </dgm:pt>
    <dgm:pt modelId="{7B754DE5-59B0-4302-AA51-5558A6B33EBE}" type="sibTrans" cxnId="{7650F34F-9D89-480E-97F7-456B832B1243}">
      <dgm:prSet/>
      <dgm:spPr/>
      <dgm:t>
        <a:bodyPr/>
        <a:lstStyle/>
        <a:p>
          <a:endParaRPr lang="tr-TR"/>
        </a:p>
      </dgm:t>
    </dgm:pt>
    <dgm:pt modelId="{CA2B2BB3-E79E-4813-90F1-C430CFD44BA6}" type="pres">
      <dgm:prSet presAssocID="{6B78B8A1-16D1-4175-B602-B5FABB3374B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AB02531-34A0-4D36-A531-9C00EF39ED21}" type="pres">
      <dgm:prSet presAssocID="{03E115CA-AF10-488A-A2E2-7A2A994A5983}" presName="comp" presStyleCnt="0"/>
      <dgm:spPr/>
    </dgm:pt>
    <dgm:pt modelId="{22439CEC-0412-4D2C-87C6-09144A51F360}" type="pres">
      <dgm:prSet presAssocID="{03E115CA-AF10-488A-A2E2-7A2A994A5983}" presName="box" presStyleLbl="node1" presStyleIdx="0" presStyleCnt="3" custLinFactNeighborX="-1974" custLinFactNeighborY="-4428"/>
      <dgm:spPr/>
      <dgm:t>
        <a:bodyPr/>
        <a:lstStyle/>
        <a:p>
          <a:endParaRPr lang="tr-TR"/>
        </a:p>
      </dgm:t>
    </dgm:pt>
    <dgm:pt modelId="{02EA5E68-40D7-438A-8A28-E3683C97BAAD}" type="pres">
      <dgm:prSet presAssocID="{03E115CA-AF10-488A-A2E2-7A2A994A5983}" presName="img" presStyleLbl="fgImgPlace1" presStyleIdx="0" presStyleCnt="3" custLinFactNeighborX="-2569" custLinFactNeighborY="-386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459735A2-CE5D-4286-AD0C-047A9093435D}" type="pres">
      <dgm:prSet presAssocID="{03E115CA-AF10-488A-A2E2-7A2A994A598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F693A6-2C99-4080-B514-29D01751E8E0}" type="pres">
      <dgm:prSet presAssocID="{AC0D15DF-90A1-4379-8BE1-C8E8BB4CC80A}" presName="spacer" presStyleCnt="0"/>
      <dgm:spPr/>
    </dgm:pt>
    <dgm:pt modelId="{DE3D0DEB-20B4-4A61-B971-E916140B17AC}" type="pres">
      <dgm:prSet presAssocID="{2D78436B-7FFC-4E10-A80A-A8E19465837C}" presName="comp" presStyleCnt="0"/>
      <dgm:spPr/>
    </dgm:pt>
    <dgm:pt modelId="{93717269-B971-4F22-ABF9-1E6980E2AB0D}" type="pres">
      <dgm:prSet presAssocID="{2D78436B-7FFC-4E10-A80A-A8E19465837C}" presName="box" presStyleLbl="node1" presStyleIdx="1" presStyleCnt="3"/>
      <dgm:spPr/>
      <dgm:t>
        <a:bodyPr/>
        <a:lstStyle/>
        <a:p>
          <a:endParaRPr lang="tr-TR"/>
        </a:p>
      </dgm:t>
    </dgm:pt>
    <dgm:pt modelId="{30C664F8-B1D6-4512-8196-8F4D074E64AB}" type="pres">
      <dgm:prSet presAssocID="{2D78436B-7FFC-4E10-A80A-A8E19465837C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05E0C2A0-5F37-4B95-8C07-AF0AB80BAC10}" type="pres">
      <dgm:prSet presAssocID="{2D78436B-7FFC-4E10-A80A-A8E19465837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7771DA-1386-49EE-9474-A169BB852B7C}" type="pres">
      <dgm:prSet presAssocID="{BC414C99-EE7B-4A6F-88AC-C1466329CBB4}" presName="spacer" presStyleCnt="0"/>
      <dgm:spPr/>
    </dgm:pt>
    <dgm:pt modelId="{AB2BEF62-D7CC-4634-8E69-0CFEF6D1D07B}" type="pres">
      <dgm:prSet presAssocID="{42DD6D8B-C938-4746-A9C6-A657259DAF3C}" presName="comp" presStyleCnt="0"/>
      <dgm:spPr/>
    </dgm:pt>
    <dgm:pt modelId="{EF75A610-7FF1-4714-AF11-B2F97211C83F}" type="pres">
      <dgm:prSet presAssocID="{42DD6D8B-C938-4746-A9C6-A657259DAF3C}" presName="box" presStyleLbl="node1" presStyleIdx="2" presStyleCnt="3"/>
      <dgm:spPr/>
      <dgm:t>
        <a:bodyPr/>
        <a:lstStyle/>
        <a:p>
          <a:endParaRPr lang="tr-TR"/>
        </a:p>
      </dgm:t>
    </dgm:pt>
    <dgm:pt modelId="{39AF9582-2C3D-4AD6-BBBD-12C30B04C875}" type="pres">
      <dgm:prSet presAssocID="{42DD6D8B-C938-4746-A9C6-A657259DAF3C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F2C7E3A3-C6E4-4921-8E15-BC2DE7F790A4}" type="pres">
      <dgm:prSet presAssocID="{42DD6D8B-C938-4746-A9C6-A657259DAF3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650F34F-9D89-480E-97F7-456B832B1243}" srcId="{6B78B8A1-16D1-4175-B602-B5FABB3374BE}" destId="{42DD6D8B-C938-4746-A9C6-A657259DAF3C}" srcOrd="2" destOrd="0" parTransId="{7F76A9B2-F753-458B-B27D-394307F87DEA}" sibTransId="{7B754DE5-59B0-4302-AA51-5558A6B33EBE}"/>
    <dgm:cxn modelId="{2ADCF984-AA1F-4BDA-8CE4-014215C2F50E}" type="presOf" srcId="{03E115CA-AF10-488A-A2E2-7A2A994A5983}" destId="{459735A2-CE5D-4286-AD0C-047A9093435D}" srcOrd="1" destOrd="0" presId="urn:microsoft.com/office/officeart/2005/8/layout/vList4"/>
    <dgm:cxn modelId="{38FB8267-0425-4C78-988F-00C1489A645D}" type="presOf" srcId="{2D78436B-7FFC-4E10-A80A-A8E19465837C}" destId="{05E0C2A0-5F37-4B95-8C07-AF0AB80BAC10}" srcOrd="1" destOrd="0" presId="urn:microsoft.com/office/officeart/2005/8/layout/vList4"/>
    <dgm:cxn modelId="{699478A5-40CB-452F-8ED1-43684C448C27}" type="presOf" srcId="{03E115CA-AF10-488A-A2E2-7A2A994A5983}" destId="{22439CEC-0412-4D2C-87C6-09144A51F360}" srcOrd="0" destOrd="0" presId="urn:microsoft.com/office/officeart/2005/8/layout/vList4"/>
    <dgm:cxn modelId="{9F7EF24B-645A-4B62-8BFD-B939C1716ED0}" type="presOf" srcId="{6B78B8A1-16D1-4175-B602-B5FABB3374BE}" destId="{CA2B2BB3-E79E-4813-90F1-C430CFD44BA6}" srcOrd="0" destOrd="0" presId="urn:microsoft.com/office/officeart/2005/8/layout/vList4"/>
    <dgm:cxn modelId="{436335BB-AAED-4378-A12E-26FA7E96113B}" type="presOf" srcId="{42DD6D8B-C938-4746-A9C6-A657259DAF3C}" destId="{EF75A610-7FF1-4714-AF11-B2F97211C83F}" srcOrd="0" destOrd="0" presId="urn:microsoft.com/office/officeart/2005/8/layout/vList4"/>
    <dgm:cxn modelId="{54751611-D64F-476C-96C7-4582F3CB5472}" srcId="{6B78B8A1-16D1-4175-B602-B5FABB3374BE}" destId="{2D78436B-7FFC-4E10-A80A-A8E19465837C}" srcOrd="1" destOrd="0" parTransId="{12A11D4B-BBC6-47AD-A7DD-AFCFF78A4151}" sibTransId="{BC414C99-EE7B-4A6F-88AC-C1466329CBB4}"/>
    <dgm:cxn modelId="{78CDE3C3-FFD4-4CE9-932B-CD13DCBF338F}" type="presOf" srcId="{42DD6D8B-C938-4746-A9C6-A657259DAF3C}" destId="{F2C7E3A3-C6E4-4921-8E15-BC2DE7F790A4}" srcOrd="1" destOrd="0" presId="urn:microsoft.com/office/officeart/2005/8/layout/vList4"/>
    <dgm:cxn modelId="{02E16B89-C6BA-4E1B-82E7-EF1D248FC5C3}" type="presOf" srcId="{2D78436B-7FFC-4E10-A80A-A8E19465837C}" destId="{93717269-B971-4F22-ABF9-1E6980E2AB0D}" srcOrd="0" destOrd="0" presId="urn:microsoft.com/office/officeart/2005/8/layout/vList4"/>
    <dgm:cxn modelId="{F27A6C1D-5119-408C-8893-D9A8690760F1}" srcId="{6B78B8A1-16D1-4175-B602-B5FABB3374BE}" destId="{03E115CA-AF10-488A-A2E2-7A2A994A5983}" srcOrd="0" destOrd="0" parTransId="{8EA4B40E-5120-45FE-9BCE-879A0C60B7DD}" sibTransId="{AC0D15DF-90A1-4379-8BE1-C8E8BB4CC80A}"/>
    <dgm:cxn modelId="{4D672986-8160-4009-AFBF-8A442B364A0C}" type="presParOf" srcId="{CA2B2BB3-E79E-4813-90F1-C430CFD44BA6}" destId="{FAB02531-34A0-4D36-A531-9C00EF39ED21}" srcOrd="0" destOrd="0" presId="urn:microsoft.com/office/officeart/2005/8/layout/vList4"/>
    <dgm:cxn modelId="{13B8E970-C03A-4260-B381-585BA60E5C31}" type="presParOf" srcId="{FAB02531-34A0-4D36-A531-9C00EF39ED21}" destId="{22439CEC-0412-4D2C-87C6-09144A51F360}" srcOrd="0" destOrd="0" presId="urn:microsoft.com/office/officeart/2005/8/layout/vList4"/>
    <dgm:cxn modelId="{33097CEE-C036-4D30-BDF2-513BF02F7E43}" type="presParOf" srcId="{FAB02531-34A0-4D36-A531-9C00EF39ED21}" destId="{02EA5E68-40D7-438A-8A28-E3683C97BAAD}" srcOrd="1" destOrd="0" presId="urn:microsoft.com/office/officeart/2005/8/layout/vList4"/>
    <dgm:cxn modelId="{1AA86B27-0F3A-4326-BFDF-D941181756FE}" type="presParOf" srcId="{FAB02531-34A0-4D36-A531-9C00EF39ED21}" destId="{459735A2-CE5D-4286-AD0C-047A9093435D}" srcOrd="2" destOrd="0" presId="urn:microsoft.com/office/officeart/2005/8/layout/vList4"/>
    <dgm:cxn modelId="{CA1AE49C-DA62-410A-B7D9-84FD730B4150}" type="presParOf" srcId="{CA2B2BB3-E79E-4813-90F1-C430CFD44BA6}" destId="{D6F693A6-2C99-4080-B514-29D01751E8E0}" srcOrd="1" destOrd="0" presId="urn:microsoft.com/office/officeart/2005/8/layout/vList4"/>
    <dgm:cxn modelId="{FB85CA50-41E0-4ECC-BDE6-BC51E401E84A}" type="presParOf" srcId="{CA2B2BB3-E79E-4813-90F1-C430CFD44BA6}" destId="{DE3D0DEB-20B4-4A61-B971-E916140B17AC}" srcOrd="2" destOrd="0" presId="urn:microsoft.com/office/officeart/2005/8/layout/vList4"/>
    <dgm:cxn modelId="{5759673C-B39D-4360-BFB2-3AC2EE592AAA}" type="presParOf" srcId="{DE3D0DEB-20B4-4A61-B971-E916140B17AC}" destId="{93717269-B971-4F22-ABF9-1E6980E2AB0D}" srcOrd="0" destOrd="0" presId="urn:microsoft.com/office/officeart/2005/8/layout/vList4"/>
    <dgm:cxn modelId="{BAC32ED0-B7D8-4C0A-8AA3-7A619A5BE8FB}" type="presParOf" srcId="{DE3D0DEB-20B4-4A61-B971-E916140B17AC}" destId="{30C664F8-B1D6-4512-8196-8F4D074E64AB}" srcOrd="1" destOrd="0" presId="urn:microsoft.com/office/officeart/2005/8/layout/vList4"/>
    <dgm:cxn modelId="{BCA91983-D408-42EC-B34E-8E52BB658BC8}" type="presParOf" srcId="{DE3D0DEB-20B4-4A61-B971-E916140B17AC}" destId="{05E0C2A0-5F37-4B95-8C07-AF0AB80BAC10}" srcOrd="2" destOrd="0" presId="urn:microsoft.com/office/officeart/2005/8/layout/vList4"/>
    <dgm:cxn modelId="{6319037E-5707-4489-A44B-081A933500A6}" type="presParOf" srcId="{CA2B2BB3-E79E-4813-90F1-C430CFD44BA6}" destId="{797771DA-1386-49EE-9474-A169BB852B7C}" srcOrd="3" destOrd="0" presId="urn:microsoft.com/office/officeart/2005/8/layout/vList4"/>
    <dgm:cxn modelId="{9FD5C30B-BC10-42F5-8592-2CCD3B515280}" type="presParOf" srcId="{CA2B2BB3-E79E-4813-90F1-C430CFD44BA6}" destId="{AB2BEF62-D7CC-4634-8E69-0CFEF6D1D07B}" srcOrd="4" destOrd="0" presId="urn:microsoft.com/office/officeart/2005/8/layout/vList4"/>
    <dgm:cxn modelId="{3004FBC9-787A-4944-854D-8DB67EE5D043}" type="presParOf" srcId="{AB2BEF62-D7CC-4634-8E69-0CFEF6D1D07B}" destId="{EF75A610-7FF1-4714-AF11-B2F97211C83F}" srcOrd="0" destOrd="0" presId="urn:microsoft.com/office/officeart/2005/8/layout/vList4"/>
    <dgm:cxn modelId="{661087B5-72A2-41CD-A8C1-B5FEC1325E3B}" type="presParOf" srcId="{AB2BEF62-D7CC-4634-8E69-0CFEF6D1D07B}" destId="{39AF9582-2C3D-4AD6-BBBD-12C30B04C875}" srcOrd="1" destOrd="0" presId="urn:microsoft.com/office/officeart/2005/8/layout/vList4"/>
    <dgm:cxn modelId="{5D494772-B7DF-4B08-9D02-5F1FFCA13DD3}" type="presParOf" srcId="{AB2BEF62-D7CC-4634-8E69-0CFEF6D1D07B}" destId="{F2C7E3A3-C6E4-4921-8E15-BC2DE7F790A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439CEC-0412-4D2C-87C6-09144A51F360}">
      <dsp:nvSpPr>
        <dsp:cNvPr id="0" name=""/>
        <dsp:cNvSpPr/>
      </dsp:nvSpPr>
      <dsp:spPr>
        <a:xfrm>
          <a:off x="0" y="0"/>
          <a:ext cx="6120680" cy="1125125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31 Mart Olayı adı verilen meşrutiyete yönelik ayaklanmayı bastırmıştır.</a:t>
          </a:r>
          <a:endParaRPr lang="tr-TR" sz="2300" b="1" kern="1200" dirty="0"/>
        </a:p>
      </dsp:txBody>
      <dsp:txXfrm>
        <a:off x="1336648" y="0"/>
        <a:ext cx="4784031" cy="1125125"/>
      </dsp:txXfrm>
    </dsp:sp>
    <dsp:sp modelId="{02EA5E68-40D7-438A-8A28-E3683C97BAAD}">
      <dsp:nvSpPr>
        <dsp:cNvPr id="0" name=""/>
        <dsp:cNvSpPr/>
      </dsp:nvSpPr>
      <dsp:spPr>
        <a:xfrm>
          <a:off x="81064" y="77768"/>
          <a:ext cx="1224136" cy="9001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717269-B971-4F22-ABF9-1E6980E2AB0D}">
      <dsp:nvSpPr>
        <dsp:cNvPr id="0" name=""/>
        <dsp:cNvSpPr/>
      </dsp:nvSpPr>
      <dsp:spPr>
        <a:xfrm>
          <a:off x="0" y="1237637"/>
          <a:ext cx="6120680" cy="1125125"/>
        </a:xfrm>
        <a:prstGeom prst="roundRect">
          <a:avLst>
            <a:gd name="adj" fmla="val 10000"/>
          </a:avLst>
        </a:prstGeom>
        <a:solidFill>
          <a:srgbClr val="92D050"/>
        </a:solidFill>
        <a:ln w="190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Görev aldığı tüm cephelerde  önemli başarılar  kazanmıştır.</a:t>
          </a:r>
          <a:endParaRPr lang="tr-TR" sz="2300" b="1" kern="1200" dirty="0"/>
        </a:p>
      </dsp:txBody>
      <dsp:txXfrm>
        <a:off x="1336648" y="1237637"/>
        <a:ext cx="4784031" cy="1125125"/>
      </dsp:txXfrm>
    </dsp:sp>
    <dsp:sp modelId="{30C664F8-B1D6-4512-8196-8F4D074E64AB}">
      <dsp:nvSpPr>
        <dsp:cNvPr id="0" name=""/>
        <dsp:cNvSpPr/>
      </dsp:nvSpPr>
      <dsp:spPr>
        <a:xfrm>
          <a:off x="112512" y="1350150"/>
          <a:ext cx="1224136" cy="9001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F75A610-7FF1-4714-AF11-B2F97211C83F}">
      <dsp:nvSpPr>
        <dsp:cNvPr id="0" name=""/>
        <dsp:cNvSpPr/>
      </dsp:nvSpPr>
      <dsp:spPr>
        <a:xfrm>
          <a:off x="0" y="2475275"/>
          <a:ext cx="6120680" cy="112512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Gönüllü  olarak katıldığı Trablusgarp Savaşı’nda yerli halkı İtalyanlara karşı başarıyla örgütlemiştir.</a:t>
          </a:r>
          <a:endParaRPr lang="tr-TR" sz="2300" b="1" kern="1200" dirty="0"/>
        </a:p>
      </dsp:txBody>
      <dsp:txXfrm>
        <a:off x="1336648" y="2475275"/>
        <a:ext cx="4784031" cy="1125125"/>
      </dsp:txXfrm>
    </dsp:sp>
    <dsp:sp modelId="{39AF9582-2C3D-4AD6-BBBD-12C30B04C875}">
      <dsp:nvSpPr>
        <dsp:cNvPr id="0" name=""/>
        <dsp:cNvSpPr/>
      </dsp:nvSpPr>
      <dsp:spPr>
        <a:xfrm>
          <a:off x="112512" y="2587787"/>
          <a:ext cx="1224136" cy="9001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Dikdörtgen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13" name="Slayt Numarası Yer Tutucusu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Altbilgi Yer Tutucusu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12" name="Slayt Numarası Yer Tutucusu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Altbilgi Yer Tutucusu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Metin Yer Tutucusu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ikdörtgen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Dikdörtgen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13" name="Slayt Numarası Yer Tutucusu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Altbilgi Yer Tutucusu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4623A5-93AA-4172-ABF1-C026117C5BA9}" type="datetimeFigureOut">
              <a:rPr lang="tr-TR" smtClean="0"/>
              <a:t>26.09.2014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ikdörtgen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4709">
        <p14:gallery dir="l"/>
      </p:transition>
    </mc:Choice>
    <mc:Fallback xmlns="">
      <p:transition spd="slow" advTm="4709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BİR KAHRAMAN DOĞUYOR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KONU </a:t>
            </a:r>
            <a:r>
              <a:rPr lang="tr-TR" sz="2800" b="1" smtClean="0">
                <a:solidFill>
                  <a:schemeClr val="bg1"/>
                </a:solidFill>
              </a:rPr>
              <a:t>KAZANIP </a:t>
            </a:r>
            <a:r>
              <a:rPr lang="tr-TR" sz="2800" b="1" smtClean="0">
                <a:solidFill>
                  <a:schemeClr val="bg1"/>
                </a:solidFill>
              </a:rPr>
              <a:t>TESTİ-2014-2015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548680"/>
            <a:ext cx="3823320" cy="378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6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1331640" y="332656"/>
            <a:ext cx="7128792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MUSTAFA  KEMAL’İN EĞİTİM GÖRDÜĞÜ OKULLAR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19470" y="2002133"/>
            <a:ext cx="1728192" cy="8640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Şemsi Efendi</a:t>
            </a:r>
          </a:p>
          <a:p>
            <a:pPr algn="ctr"/>
            <a:r>
              <a:rPr lang="tr-TR" sz="2000" b="1" dirty="0" smtClean="0"/>
              <a:t>Okulu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2699792" y="2002133"/>
            <a:ext cx="1728192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Manastır  </a:t>
            </a:r>
          </a:p>
          <a:p>
            <a:pPr algn="ctr"/>
            <a:r>
              <a:rPr lang="tr-TR" sz="2000" b="1" dirty="0" smtClean="0"/>
              <a:t>Askeri İdadisi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4572000" y="2002133"/>
            <a:ext cx="1728192" cy="8640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İstanbul</a:t>
            </a:r>
          </a:p>
          <a:p>
            <a:pPr algn="ctr"/>
            <a:r>
              <a:rPr lang="tr-TR" b="1" dirty="0" smtClean="0"/>
              <a:t>Harp </a:t>
            </a:r>
          </a:p>
          <a:p>
            <a:pPr algn="ctr"/>
            <a:r>
              <a:rPr lang="tr-TR" b="1" dirty="0" smtClean="0"/>
              <a:t>Okulu</a:t>
            </a:r>
            <a:endParaRPr lang="tr-TR" b="1" dirty="0"/>
          </a:p>
        </p:txBody>
      </p:sp>
      <p:sp>
        <p:nvSpPr>
          <p:cNvPr id="7" name="Dikdörtgen 6"/>
          <p:cNvSpPr/>
          <p:nvPr/>
        </p:nvSpPr>
        <p:spPr>
          <a:xfrm>
            <a:off x="6690590" y="1945527"/>
            <a:ext cx="172819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?</a:t>
            </a:r>
            <a:endParaRPr lang="tr-TR" sz="3600" dirty="0">
              <a:solidFill>
                <a:schemeClr val="tx1"/>
              </a:solidFill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1979712" y="1412776"/>
            <a:ext cx="5688632" cy="720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1979712" y="1484784"/>
            <a:ext cx="0" cy="4607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3635896" y="1448780"/>
            <a:ext cx="0" cy="496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5436096" y="1448780"/>
            <a:ext cx="0" cy="496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7668344" y="1448780"/>
            <a:ext cx="0" cy="496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Dolu Çerçeve 17"/>
          <p:cNvSpPr/>
          <p:nvPr/>
        </p:nvSpPr>
        <p:spPr>
          <a:xfrm>
            <a:off x="819470" y="3212976"/>
            <a:ext cx="7784978" cy="3096344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Verilen şemada « ? « ile  gösterilen bölüme aşağıdakilerden hangisi getirilemez?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A- MAHALLE MEKTEBİ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B- SELANİK ASKERİ RÜŞTÜYESİ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C -MİLLET MEKTEPLERİ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D- İSTANBUL HARP AKADEMİSİ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95536" y="548680"/>
            <a:ext cx="288032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465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C 0.00087 0.00995 0.00017 0.01967 0.00573 0.02662 C 0.00868 0.04259 0.01597 0.05023 0.02413 0.06111 C 0.03003 0.06898 0.03524 0.07801 0.04132 0.08588 C 0.06493 0.11666 0.08819 0.14838 0.11285 0.17731 C 0.11649 0.18171 0.11892 0.18819 0.12274 0.19236 C 0.12431 0.19421 0.12674 0.19467 0.12847 0.19629 C 0.13403 0.20162 0.13802 0.2074 0.14427 0.21157 C 0.15295 0.22893 0.17031 0.23865 0.18142 0.25347 C 0.18819 0.2625 0.18455 0.25995 0.19115 0.26296 C 0.20278 0.27754 0.21979 0.28426 0.2342 0.29328 C 0.25035 0.30347 0.26632 0.31389 0.28403 0.31805 C 0.30365 0.32268 0.34097 0.32152 0.35139 0.32199 C 0.37187 0.32129 0.39236 0.32129 0.41285 0.32014 C 0.42969 0.31921 0.45833 0.29629 0.47118 0.28194 C 0.48333 0.26852 0.49444 0.25162 0.50833 0.24189 C 0.51389 0.23078 0.52066 0.22268 0.52413 0.20949 C 0.52569 0.20324 0.53142 0.19236 0.53142 0.19236 C 0.53299 0.18379 0.53611 0.17801 0.53854 0.16967 C 0.54062 0.16203 0.54236 0.15439 0.54427 0.14676 C 0.54757 0.1331 0.54878 0.11713 0.55 0.10301 C 0.54931 0.08194 0.5526 0.03981 0.54132 0.01713 C 0.53958 0.01041 0.53941 0.00509 0.53559 -7.40741E-7 C 0.53142 -0.01158 0.52483 -0.0213 0.51545 -0.02477 C 0.5099 -0.03033 0.50451 -0.03195 0.49844 -0.03611 C 0.48403 -0.03496 0.47257 -0.03681 0.46128 -0.02477 C 0.45729 -0.02061 0.45625 -0.01412 0.4526 -0.00949 C 0.45156 -0.00116 0.44983 0.00694 0.44844 0.01527 C 0.44948 0.03078 0.45017 0.04953 0.45712 0.06296 C 0.46059 0.07708 0.46719 0.08495 0.47274 0.09722 C 0.47552 0.10324 0.47656 0.11064 0.47986 0.1162 C 0.48576 0.12639 0.49132 0.13657 0.49705 0.14676 C 0.50191 0.15555 0.5092 0.16273 0.51406 0.17152 C 0.51823 0.17824 0.51823 0.18264 0.52274 0.18865 C 0.53628 0.2074 0.54896 0.23055 0.56406 0.24768 C 0.58819 0.275 0.61024 0.30532 0.63264 0.33518 C 0.6408 0.34583 0.64549 0.36203 0.65278 0.37338 C 0.65573 0.37777 0.65955 0.38078 0.66285 0.38472 C 0.6658 0.38842 0.66875 0.39213 0.67135 0.39629 C 0.69253 0.43055 0.72031 0.47199 0.73281 0.51435 C 0.74757 0.56435 0.75868 0.61551 0.77135 0.66666 C 0.77326 0.6831 0.77708 0.69977 0.77986 0.7162 C 0.7809 0.72199 0.78281 0.73333 0.78281 0.73333 C 0.78264 0.73773 0.78229 0.75926 0.77986 0.76759 C 0.77205 0.79514 0.78142 0.75347 0.77569 0.77916 C 0.77274 0.79236 0.77014 0.80509 0.7599 0.80949 C 0.74653 0.82847 0.72865 0.83426 0.7099 0.83819 C 0.64167 0.86852 0.56597 0.84514 0.49427 0.84583 C 0.45764 0.85254 0.4342 0.84583 0.4026 0.8324 C 0.38802 0.81736 0.40677 0.83541 0.38993 0.82291 C 0.37691 0.81342 0.39028 0.81967 0.37986 0.81527 C 0.36979 0.80625 0.36649 0.79583 0.3599 0.78287 C 0.35399 0.77129 0.34792 0.76088 0.34271 0.74861 C 0.33385 0.72801 0.32361 0.71088 0.31562 0.68958 C 0.31458 0.6868 0.31233 0.68472 0.31128 0.68194 C 0.29392 0.6331 0.30955 0.67176 0.29844 0.63634 C 0.29687 0.63102 0.2941 0.62639 0.29271 0.62106 C 0.28785 0.60486 0.28576 0.58727 0.27986 0.57152 C 0.2776 0.5662 0.27465 0.56157 0.27274 0.55625 C 0.27083 0.55139 0.26996 0.54606 0.26858 0.54097 C 0.26684 0.53518 0.26493 0.52939 0.26267 0.52384 C 0.24878 0.48727 0.26719 0.53842 0.25417 0.50671 C 0.24844 0.49282 0.24861 0.47824 0.23993 0.46666 C 0.23646 0.44768 0.24201 0.47361 0.23142 0.44583 C 0.22726 0.43495 0.22257 0.41967 0.21701 0.40949 C 0.2158 0.4074 0.21406 0.40602 0.21285 0.40393 C 0.21128 0.40162 0.20972 0.39884 0.20851 0.39629 C 0.20469 0.38912 0.20174 0.37963 0.19705 0.37338 C 0.18681 0.33935 0.16979 0.30879 0.14844 0.28588 C 0.14288 0.27986 0.14861 0.28402 0.14271 0.27615 C 0.13576 0.26689 0.12621 0.26111 0.11701 0.25717 C 0.10451 0.24629 0.08368 0.25949 0.06996 0.26296 C 0.06806 0.26412 0.06632 0.26574 0.06424 0.26666 C 0.06198 0.26759 0.05937 0.26713 0.05712 0.26852 C 0.0559 0.26921 0.05521 0.27129 0.05417 0.27245 C 0.05191 0.27453 0.04948 0.27639 0.04705 0.27824 C 0.04566 0.28078 0.04427 0.28356 0.04271 0.28588 C 0.04097 0.28842 0.03871 0.29051 0.03715 0.29328 C 0.02778 0.30902 0.03576 0.30115 0.02708 0.30856 C 0.0224 0.31782 0.01649 0.32639 0.01128 0.33518 C 0.00972 0.34189 0.00712 0.34467 0.00417 0.35046 C 0.00226 0.35439 -0.00156 0.36203 -0.00156 0.36203 C -0.00417 0.37245 -0.00538 0.38194 -0.00729 0.39236 C -0.00799 0.39629 -0.0092 0.4 -0.01007 0.40393 C -0.01059 0.40578 -0.01146 0.40949 -0.01146 0.40949 C -0.01198 0.41389 -0.01215 0.41852 -0.01285 0.42291 C -0.01354 0.42685 -0.0158 0.43426 -0.0158 0.43426 C -0.01476 0.46527 -0.01632 0.46597 -0.01146 0.48588 C -0.01042 0.49745 -0.00868 0.50717 -0.00573 0.51805 C -0.00451 0.53333 -0.00399 0.54814 0.00139 0.56203 C 0.00469 0.58402 0.01458 0.59282 0.02569 0.60764 C 0.03229 0.61643 0.03715 0.62662 0.04427 0.63426 C 0.04913 0.63935 0.05312 0.64977 0.05851 0.65347 C 0.06719 0.65926 0.07778 0.65902 0.08715 0.65902 " pathEditMode="relative" ptsTypes="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68" y="188640"/>
            <a:ext cx="405703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lu Çerçeve 1"/>
          <p:cNvSpPr/>
          <p:nvPr/>
        </p:nvSpPr>
        <p:spPr>
          <a:xfrm>
            <a:off x="4355976" y="332656"/>
            <a:ext cx="4608512" cy="2736304"/>
          </a:xfrm>
          <a:prstGeom prst="bevel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Fransız İhtilali Balkanlarda ayrılıkçı  fikirlerin yayılmasına yol açınca Osmanlı aydınları Batıcılık, Osmanlıcılık, İslamcılık ve Türkçülük gibi düşünce akımlarını savunmaya  başladılar.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395536" y="3573016"/>
            <a:ext cx="8568952" cy="3024336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tx1"/>
                </a:solidFill>
              </a:rPr>
              <a:t>Bu gelişmeler aşağıdakilerden  hangisine kanıt olarak </a:t>
            </a:r>
            <a:r>
              <a:rPr lang="tr-TR" sz="2400" b="1" u="sng" dirty="0" smtClean="0">
                <a:solidFill>
                  <a:schemeClr val="tx1"/>
                </a:solidFill>
              </a:rPr>
              <a:t>gösterilemez?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A- Düşünce akımlarının hedefe ulaştığına.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B- Osmanlı ülkesinde toplumsal bağların zayıfladığına.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C- Fransız İhtilali’nin Osmanlı toplumunu etkilediğine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D- Osmanlı aydınlarının devletin parçalanmasını engellemek için çareler aradıklarına.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95536" y="47667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31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C 0.00607 -0.01134 0.01701 -0.02523 0.02725 -0.02847 C 0.03628 -0.03496 0.04722 -0.04051 0.05711 -0.04375 C 0.06666 -0.05185 0.06788 -0.04931 0.08142 -0.04746 C 0.08732 -0.04213 0.09392 -0.03773 0.09861 -0.03033 C 0.10416 -0.02153 0.1059 -0.00857 0.10868 0.00208 C 0.11441 0.02453 0.11545 0.04838 0.12152 0.0706 C 0.12395 0.09421 0.12916 0.12153 0.13715 0.14282 C 0.13975 0.16111 0.1427 0.1787 0.14722 0.19629 C 0.15347 0.24699 0.15208 0.30046 0.16145 0.35046 C 0.16475 0.36852 0.16944 0.38611 0.17291 0.40393 C 0.175 0.41481 0.17552 0.42384 0.17864 0.43426 C 0.18541 0.45648 0.19461 0.47708 0.20138 0.49907 C 0.2059 0.51389 0.20868 0.52986 0.21284 0.54491 C 0.21614 0.55671 0.21527 0.54861 0.21996 0.56018 C 0.23003 0.58472 0.23888 0.61296 0.25295 0.63426 C 0.26302 0.64977 0.27152 0.66597 0.28142 0.68194 C 0.28385 0.68588 0.28732 0.68796 0.2901 0.69143 C 0.29774 0.70092 0.30677 0.7118 0.31423 0.72199 C 0.32829 0.74097 0.34322 0.75347 0.36006 0.76759 C 0.36979 0.77569 0.37934 0.7868 0.3901 0.79236 C 0.4125 0.8037 0.43489 0.8044 0.45868 0.80578 C 0.48194 0.81018 0.50538 0.80717 0.52864 0.80393 C 0.54375 0.80185 0.55954 0.80116 0.5743 0.79629 C 0.60729 0.78518 0.63871 0.76412 0.66857 0.74282 C 0.68524 0.73102 0.69878 0.71157 0.71284 0.69537 C 0.71545 0.69236 0.71631 0.68727 0.71857 0.68379 C 0.7276 0.66898 0.73472 0.65463 0.74288 0.63819 C 0.75173 0.62037 0.76232 0.60416 0.77152 0.5868 C 0.78732 0.55671 0.7967 0.52315 0.80711 0.48958 C 0.81197 0.44791 0.81354 0.40555 0.81857 0.36389 C 0.81805 0.34282 0.8184 0.32176 0.81718 0.30092 C 0.81701 0.29699 0.81423 0.28958 0.81423 0.28958 C 0.81319 0.28148 0.80885 0.25764 0.80434 0.25162 C 0.80017 0.24606 0.79392 0.24375 0.78854 0.2419 C 0.77673 0.24259 0.76475 0.24282 0.75295 0.24398 C 0.73715 0.2456 0.72135 0.27453 0.70711 0.28379 C 0.7 0.29328 0.69375 0.30254 0.68576 0.31065 C 0.67829 0.32708 0.66805 0.34514 0.65868 0.36018 C 0.65607 0.36435 0.65225 0.36713 0.65 0.37153 C 0.64027 0.39004 0.63611 0.40787 0.62864 0.42685 C 0.62673 0.43171 0.62361 0.43541 0.62152 0.44004 C 0.60868 0.46852 0.59722 0.49676 0.58281 0.52384 C 0.57378 0.54074 0.55312 0.5787 0.54427 0.59051 C 0.52743 0.61296 0.50972 0.63472 0.49288 0.65717 C 0.4809 0.67315 0.46909 0.69097 0.45572 0.70486 C 0.41822 0.74398 0.47204 0.68287 0.43142 0.72384 C 0.4276 0.72754 0.42517 0.73333 0.42152 0.73727 C 0.39687 0.76481 0.36979 0.79004 0.34288 0.81342 C 0.32482 0.82916 0.31006 0.84768 0.28854 0.85162 C 0.25781 0.86759 0.23177 0.82338 0.21423 0.79629 C 0.20642 0.78426 0.21128 0.79259 0.20295 0.78287 C 0.19201 0.77014 0.1802 0.75185 0.17291 0.73541 C 0.16944 0.72754 0.16493 0.72037 0.16145 0.7125 C 0.15 0.68611 0.14097 0.65694 0.13281 0.6287 C 0.12569 0.6037 0.1243 0.57338 0.12152 0.54676 C 0.11944 0.49606 0.11753 0.44491 0.12291 0.39444 C 0.12534 0.34653 0.13559 0.30116 0.13854 0.25347 C 0.1375 0.22453 0.14114 0.20023 0.11857 0.19051 C 0.1 0.19328 0.07847 0.19815 0.06145 0.20949 C 0.05555 0.21342 0.05034 0.21898 0.04427 0.22291 C 0.0375 0.23241 0.02916 0.23819 0.02152 0.24583 C 0.01527 0.25231 0.01423 0.2581 0.00711 0.26296 C -0.00122 0.28588 0.01006 0.25833 3.88889E-6 0.2743 C -0.00955 0.28935 0.00381 0.27592 -0.00712 0.28588 C -0.01112 0.29653 -0.01737 0.30648 -0.02275 0.3162 C -0.0257 0.32639 -0.02848 0.33611 -0.03004 0.34676 C -0.03421 0.37639 -0.03073 0.36111 -0.03421 0.37523 C -0.03369 0.3956 -0.03369 0.41597 -0.03282 0.43634 C -0.0323 0.45069 -0.02709 0.4662 -0.02431 0.48009 C -0.02101 0.49653 -0.01702 0.51551 -0.0099 0.52963 C -0.00799 0.53773 -0.00764 0.54629 -0.00573 0.5544 C -0.00625 0.56528 -0.00625 0.57592 -0.00712 0.5868 C -0.0073 0.58866 -0.00851 0.59236 -0.00851 0.59236 " pathEditMode="relative" ptsTypes="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260648"/>
            <a:ext cx="2952328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Yabancı yazarları ,Fransız gazeteleri takip etmesi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539553" y="1340768"/>
            <a:ext cx="2864863" cy="93435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Öğrenim hayatı boyunca bir çok eser okuması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39552" y="2492896"/>
            <a:ext cx="2864863" cy="10081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Askeri ve siyasi görevlerde başarılı olması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4760" y="290323"/>
            <a:ext cx="3456384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Dünyadaki gelişmeleri yakından izlemesi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4760" y="1340768"/>
            <a:ext cx="3456384" cy="93435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Akıl ve bilimi esas alan bir bakış açısı kazanması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19790" y="2467257"/>
            <a:ext cx="3511354" cy="10337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</a:rPr>
              <a:t>?</a:t>
            </a:r>
            <a:endParaRPr lang="tr-TR" sz="4400" b="1" dirty="0">
              <a:solidFill>
                <a:schemeClr val="tx1"/>
              </a:solidFill>
            </a:endParaRPr>
          </a:p>
        </p:txBody>
      </p:sp>
      <p:cxnSp>
        <p:nvCxnSpPr>
          <p:cNvPr id="9" name="Düz Ok Bağlayıcısı 8"/>
          <p:cNvCxnSpPr>
            <a:stCxn id="2" idx="3"/>
          </p:cNvCxnSpPr>
          <p:nvPr/>
        </p:nvCxnSpPr>
        <p:spPr>
          <a:xfrm>
            <a:off x="3491880" y="656692"/>
            <a:ext cx="112791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>
            <a:stCxn id="3" idx="3"/>
          </p:cNvCxnSpPr>
          <p:nvPr/>
        </p:nvCxnSpPr>
        <p:spPr>
          <a:xfrm>
            <a:off x="3404416" y="1807947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>
            <a:stCxn id="4" idx="3"/>
          </p:cNvCxnSpPr>
          <p:nvPr/>
        </p:nvCxnSpPr>
        <p:spPr>
          <a:xfrm>
            <a:off x="3404415" y="2996952"/>
            <a:ext cx="12153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556591" y="3789040"/>
            <a:ext cx="8496944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/>
              <a:t>Mustafa Kemal’in faaliyetleri ve bunların sonuçları  ile ilgili eşleştirme tablosunda « ? «</a:t>
            </a:r>
          </a:p>
          <a:p>
            <a:r>
              <a:rPr lang="tr-TR" sz="2000" b="1" dirty="0" smtClean="0"/>
              <a:t>İle  gösterilen yere aşağıdakilerden hangisinin getirilmesi </a:t>
            </a:r>
            <a:r>
              <a:rPr lang="tr-TR" sz="2000" b="1" u="sng" dirty="0" smtClean="0"/>
              <a:t>uygun  olmaz?</a:t>
            </a:r>
          </a:p>
          <a:p>
            <a:r>
              <a:rPr lang="tr-TR" sz="2000" b="1" dirty="0" smtClean="0"/>
              <a:t>A- Eğitimini askeri okullarda tamamlaması</a:t>
            </a:r>
          </a:p>
          <a:p>
            <a:r>
              <a:rPr lang="tr-TR" sz="2000" b="1" dirty="0" smtClean="0"/>
              <a:t>B- Olumsuz koşullar altında dahi Türk milleti arasında birlik ve beraberliği sağlaması</a:t>
            </a:r>
          </a:p>
          <a:p>
            <a:r>
              <a:rPr lang="tr-TR" sz="2000" b="1" dirty="0" smtClean="0"/>
              <a:t>C- Milli Mücadelenin lideri olarak kabul edilmesi</a:t>
            </a:r>
          </a:p>
          <a:p>
            <a:r>
              <a:rPr lang="tr-TR" sz="2000" b="1" dirty="0" smtClean="0"/>
              <a:t>D- Türk milletinin haklarını başarıyla koruyabilmesi</a:t>
            </a:r>
            <a:endParaRPr lang="tr-TR" sz="2000" b="1" dirty="0"/>
          </a:p>
        </p:txBody>
      </p:sp>
      <p:sp>
        <p:nvSpPr>
          <p:cNvPr id="26" name="Oval 25"/>
          <p:cNvSpPr/>
          <p:nvPr/>
        </p:nvSpPr>
        <p:spPr>
          <a:xfrm>
            <a:off x="8460432" y="656692"/>
            <a:ext cx="288032" cy="39604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405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C -0.01076 -0.02153 -0.02795 -0.03727 -0.04705 -0.0419 C -0.05173 -0.04792 -0.05833 -0.04977 -0.06423 -0.05324 C -0.08611 -0.06667 -0.10764 -0.07709 -0.13142 -0.08195 C -0.14114 -0.08611 -0.15139 -0.08727 -0.16146 -0.08936 C -0.1783 -0.09283 -0.19444 -0.09676 -0.21146 -0.09908 C -0.22482 -0.09838 -0.23819 -0.09885 -0.25139 -0.09699 C -0.2559 -0.0963 -0.25989 -0.09306 -0.26423 -0.09144 C -0.28854 -0.08195 -0.3125 -0.06621 -0.33281 -0.04561 C -0.33889 -0.03959 -0.34219 -0.03218 -0.34861 -0.02662 C -0.35278 -0.01806 -0.35816 -0.01088 -0.36285 -0.00186 C -0.36597 0.00393 -0.36753 0.01088 -0.36996 0.01713 C -0.37239 0.02338 -0.37708 0.03634 -0.37708 0.03634 C -0.37951 0.05601 -0.38298 0.07314 -0.3842 0.09351 C -0.38368 0.11944 -0.38368 0.1456 -0.38281 0.17129 C -0.3816 0.2118 -0.36996 0.26203 -0.35851 0.29907 C -0.35486 0.31088 -0.35416 0.32361 -0.35 0.33541 C -0.34844 0.35 -0.34548 0.36481 -0.34288 0.37916 C -0.3434 0.39629 -0.34305 0.41319 -0.34427 0.43055 C -0.34531 0.44537 -0.3533 0.4618 -0.35851 0.47407 C -0.36458 0.48865 -0.36875 0.50463 -0.37569 0.51805 C -0.38437 0.53495 -0.39462 0.55023 -0.40278 0.56759 C -0.40816 0.57893 -0.41319 0.58588 -0.41996 0.59629 C -0.43333 0.61689 -0.44635 0.63796 -0.46719 0.64375 C -0.47882 0.65139 -0.51128 0.63981 -0.52569 0.63796 C -0.54114 0.62754 -0.55555 0.61458 -0.56996 0.60208 C -0.58246 0.5912 -0.6 0.55764 -0.60851 0.54259 C -0.61996 0.52314 -0.62986 0.50486 -0.63993 0.48379 C -0.65 0.46273 -0.65434 0.43611 -0.66146 0.41319 C -0.67569 0.36736 -0.68958 0.32152 -0.69566 0.27222 C -0.69462 0.25717 -0.69236 0.24074 -0.68715 0.22662 C -0.68107 0.21088 -0.66441 0.19768 -0.65434 0.18865 C -0.6316 0.16805 -0.60035 0.16134 -0.5743 0.15439 C -0.55868 0.15023 -0.5441 0.14143 -0.52847 0.13912 C -0.47864 0.11898 -0.43107 0.09421 -0.37847 0.08935 C -0.37656 0.08935 -0.29896 0.0831 -0.27135 0.09537 C -0.24253 0.10787 -0.22291 0.1412 -0.20139 0.16759 C -0.18854 0.18333 -0.17135 0.19676 -0.16146 0.21689 C -0.15746 0.22523 -0.15434 0.23402 -0.15 0.24189 C -0.14739 0.24652 -0.14357 0.25 -0.14132 0.25532 C -0.13889 0.26064 -0.13802 0.26713 -0.13576 0.27222 C -0.12257 0.30324 -0.10451 0.32963 -0.09566 0.36389 C -0.09132 0.39907 -0.09531 0.37685 -0.09132 0.39213 C -0.09028 0.39629 -0.08941 0.39976 -0.08854 0.40393 C -0.08802 0.40555 -0.08715 0.40949 -0.08715 0.40949 C -0.08524 0.43657 -0.08194 0.46296 -0.07708 0.48935 C -0.07847 0.50486 -0.07812 0.52037 -0.08142 0.53541 C -0.08368 0.54606 -0.0908 0.5537 -0.09566 0.5618 C -0.10052 0.57014 -0.10434 0.57939 -0.10989 0.58657 C -0.11771 0.59699 -0.12916 0.60208 -0.13854 0.60926 C -0.14601 0.61527 -0.14635 0.61805 -0.15434 0.62106 C -0.16389 0.62453 -0.17465 0.62453 -0.1842 0.6287 C -0.20538 0.6375 -0.22812 0.63865 -0.25 0.64375 C -0.28229 0.64259 -0.3151 0.64398 -0.34705 0.63611 C -0.36597 0.63148 -0.38385 0.62152 -0.40278 0.61689 C -0.40989 0.61111 -0.42014 0.60926 -0.42847 0.60764 C -0.4401 0.60162 -0.45208 0.59652 -0.46423 0.59236 C -0.47048 0.58426 -0.48472 0.58287 -0.49288 0.57893 C -0.51094 0.57106 -0.53142 0.56018 -0.55 0.55601 C -0.56562 0.54791 -0.58351 0.5449 -0.6 0.54074 C -0.60764 0.53912 -0.62274 0.53541 -0.62274 0.53541 C -0.62708 0.5331 -0.63576 0.52963 -0.63576 0.52963 C -0.68333 0.53078 -0.68802 0.53148 -0.72274 0.53541 C -0.74791 0.53426 -0.77413 0.52847 -0.79861 0.53912 C -0.80573 0.5456 -0.81476 0.54838 -0.82274 0.55254 C -0.82743 0.55486 -0.83576 0.5618 -0.83576 0.5618 C -0.84184 0.57407 -0.83472 0.56226 -0.84288 0.56944 C -0.84601 0.57245 -0.84844 0.57592 -0.85139 0.57893 C -0.85364 0.58125 -0.85555 0.58657 -0.85851 0.58657 " pathEditMode="relative" ptsTypes="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ey Kaydırma 3"/>
          <p:cNvSpPr/>
          <p:nvPr/>
        </p:nvSpPr>
        <p:spPr>
          <a:xfrm>
            <a:off x="29961" y="0"/>
            <a:ext cx="6336704" cy="3168352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Mustafa Kemal’in dünyaya geldiği 19. yüzyılın son çeyreğinde Osmanlı İmparatorluğu Asya, Avrupa ve Afrika kıtalarındaki egemenlik alanlarının güvenliğini sağlamanın yanı sıra , siyasal sınırlarını korumak ve  iç ayaklanmalarla başa çıkmak ile uğraşıyordu.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11560" y="3645024"/>
            <a:ext cx="7493333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Buna  göre yaşanılan durum  ile ilgili,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Osmanlı Devleti dağılma sürecine girmiştir.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Mustafa Kemal, siyasi sorunların yaşandığı bir dönemde dünyaya  gelmiştir.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Osmanlı merkezi otoritesi sarsılmıştır.</a:t>
            </a:r>
          </a:p>
          <a:p>
            <a:pPr marL="400050" indent="-400050">
              <a:buFont typeface="+mj-lt"/>
              <a:buAutoNum type="romanUcPeriod"/>
            </a:pPr>
            <a:endParaRPr lang="tr-TR" dirty="0"/>
          </a:p>
          <a:p>
            <a:r>
              <a:rPr lang="tr-TR" dirty="0" smtClean="0"/>
              <a:t>  ifadelerinden  hangilerine ulaşılabilir?</a:t>
            </a:r>
          </a:p>
          <a:p>
            <a:endParaRPr lang="tr-TR" dirty="0"/>
          </a:p>
          <a:p>
            <a:r>
              <a:rPr lang="tr-TR" dirty="0" smtClean="0"/>
              <a:t>A- Yalnız I            B- I ve II                C- II ve III                 D- I, II ve III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7380312" y="836712"/>
            <a:ext cx="36004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844" y="260648"/>
            <a:ext cx="2787897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3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4.35708E-6 C -0.01303 -0.01295 -0.00712 -0.00855 -0.01702 -0.01503 C -0.03247 -0.03561 -0.05921 -0.04787 -0.08039 -0.05064 C -0.104 -0.05851 -0.12848 -0.06151 -0.15209 -0.06938 C -0.19237 -0.06799 -0.22101 -0.06914 -0.2566 -0.05064 C -0.26285 -0.0437 -0.26546 -0.03862 -0.27049 -0.03006 C -0.27344 -0.01063 -0.27813 0.00856 -0.28195 0.02799 C -0.28056 0.06545 -0.27692 0.11795 -0.25921 0.1501 C -0.25712 0.15819 -0.25348 0.16259 -0.24931 0.16883 C -0.24497 0.17554 -0.24358 0.18109 -0.23803 0.18571 C -0.23282 0.19635 -0.22535 0.20537 -0.2198 0.21578 C -0.2139 0.22734 -0.22101 0.21994 -0.21268 0.22688 C -0.2066 0.23937 -0.21112 0.23104 -0.19723 0.24954 C -0.18386 0.26735 -0.20435 0.24839 -0.19028 0.26064 C -0.18577 0.27244 -0.17761 0.28053 -0.17344 0.29256 C -0.16702 0.3099 -0.16285 0.3284 -0.15938 0.34714 C -0.16042 0.37535 -0.1573 0.40287 -0.18195 0.41074 C -0.20921 0.40935 -0.22327 0.40611 -0.2481 0.40148 C -0.27153 0.38738 -0.29671 0.38044 -0.32136 0.36957 C -0.34011 0.36148 -0.35799 0.34899 -0.37744 0.34529 C -0.3849 0.3402 -0.3889 0.33719 -0.39723 0.33395 C -0.40226 0.32956 -0.4073 0.32817 -0.41268 0.32447 C -0.42813 0.31407 -0.44341 0.30273 -0.4606 0.29834 C -0.48282 0.28608 -0.50869 0.28192 -0.53247 0.27961 C -0.56858 0.2803 -0.60469 0.2803 -0.64081 0.28146 C -0.64324 0.28146 -0.65417 0.28654 -0.65504 0.28701 C -0.65782 0.28816 -0.66337 0.29071 -0.66337 0.29071 C -0.67153 0.2988 -0.68126 0.30597 -0.68872 0.31522 C -0.69601 0.32424 -0.70174 0.33557 -0.70851 0.34529 C -0.71737 0.35824 -0.72622 0.3705 -0.73386 0.3846 C -0.73403 0.38599 -0.73594 0.39593 -0.73664 0.39778 C -0.73837 0.40172 -0.74237 0.40889 -0.74237 0.40889 C -0.74532 0.44543 -0.74115 0.40588 -0.74792 0.44265 C -0.74914 0.44913 -0.75209 0.46161 -0.75209 0.46161 C -0.75383 0.48567 -0.75435 0.4815 -0.75209 0.51018 C -0.75157 0.51642 -0.75001 0.51596 -0.74792 0.52151 C -0.7415 0.5384 -0.73577 0.55505 -0.72535 0.56846 C -0.72327 0.57655 -0.72084 0.5784 -0.71546 0.58349 C -0.70712 0.60014 -0.71841 0.58002 -0.70851 0.59089 C -0.70712 0.59228 -0.70695 0.59506 -0.70574 0.59667 C -0.70035 0.60384 -0.68785 0.60939 -0.68039 0.61171 C -0.66233 0.6235 -0.66147 0.61679 -0.63108 0.61541 C -0.60678 0.61078 -0.58212 0.59667 -0.55921 0.58534 C -0.55087 0.58118 -0.54254 0.57655 -0.53386 0.57401 C -0.52535 0.57147 -0.50851 0.56661 -0.50851 0.56661 C -0.48265 0.54903 -0.45331 0.53955 -0.42535 0.52914 C -0.39462 0.51758 -0.36424 0.50255 -0.33247 0.49723 C -0.29567 0.48428 -0.25522 0.49307 -0.21702 0.4859 C -0.2099 0.48659 -0.20261 0.48497 -0.19584 0.48775 C -0.19081 0.48983 -0.18855 0.49769 -0.18456 0.50278 C -0.18212 0.50602 -0.17744 0.51226 -0.17744 0.51226 C -0.17692 0.51411 -0.17692 0.51596 -0.17605 0.51781 C -0.17535 0.51989 -0.17397 0.52128 -0.17344 0.52336 C -0.16806 0.54025 -0.17605 0.52267 -0.1691 0.53654 C -0.16754 0.5451 -0.1639 0.55273 -0.15938 0.55898 C -0.15869 0.58465 -0.15799 0.61032 -0.15799 0.63599 C -0.15799 0.6501 -0.1606 0.66212 -0.1606 0.67531 " pathEditMode="relative" ptsTypes="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3203848" y="1700807"/>
            <a:ext cx="5527253" cy="4460759"/>
          </a:xfrm>
        </p:spPr>
        <p:txBody>
          <a:bodyPr/>
          <a:lstStyle/>
          <a:p>
            <a:r>
              <a:rPr lang="tr-TR" dirty="0" smtClean="0"/>
              <a:t>Numaralanmış şehirlerin hangisinde Mustafa Kemal’in  öğrenim gördüğü </a:t>
            </a:r>
            <a:r>
              <a:rPr lang="tr-TR" u="sng" dirty="0" smtClean="0"/>
              <a:t>söylenemez?</a:t>
            </a:r>
          </a:p>
          <a:p>
            <a:endParaRPr lang="tr-TR" dirty="0"/>
          </a:p>
          <a:p>
            <a:r>
              <a:rPr lang="tr-TR" b="1" dirty="0" smtClean="0"/>
              <a:t>A- I         B- II       C- III      D- IV</a:t>
            </a:r>
            <a:endParaRPr 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1043608" y="1556792"/>
            <a:ext cx="172819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SELANİK</a:t>
            </a:r>
          </a:p>
          <a:p>
            <a:pPr algn="ctr"/>
            <a:r>
              <a:rPr lang="tr-TR" dirty="0"/>
              <a:t>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43608" y="2683768"/>
            <a:ext cx="1728192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MANASTIR</a:t>
            </a:r>
          </a:p>
          <a:p>
            <a:pPr algn="ctr"/>
            <a:r>
              <a:rPr lang="tr-TR" dirty="0" smtClean="0"/>
              <a:t>II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043608" y="3907904"/>
            <a:ext cx="1728192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SOFYA</a:t>
            </a:r>
          </a:p>
          <a:p>
            <a:pPr algn="ctr"/>
            <a:r>
              <a:rPr lang="tr-TR" dirty="0" smtClean="0"/>
              <a:t>III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1043608" y="5157192"/>
            <a:ext cx="1728192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İSTANBUL</a:t>
            </a:r>
          </a:p>
          <a:p>
            <a:pPr algn="ctr"/>
            <a:r>
              <a:rPr lang="tr-TR" dirty="0" smtClean="0"/>
              <a:t>IV</a:t>
            </a:r>
            <a:endParaRPr lang="tr-TR" dirty="0"/>
          </a:p>
        </p:txBody>
      </p:sp>
      <p:sp>
        <p:nvSpPr>
          <p:cNvPr id="9" name="Oval 8"/>
          <p:cNvSpPr/>
          <p:nvPr/>
        </p:nvSpPr>
        <p:spPr>
          <a:xfrm>
            <a:off x="7740352" y="548680"/>
            <a:ext cx="288032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772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52451E-6 C -0.00469 -0.00208 -0.00816 -0.00532 -0.01267 -0.0074 C -0.01719 -0.01342 -0.02239 -0.01989 -0.0283 -0.02244 C -0.03212 -0.02799 -0.03594 -0.02729 -0.04097 -0.03007 C -0.04774 -0.034 -0.05364 -0.03978 -0.06059 -0.04325 C -0.07118 -0.04857 -0.08333 -0.05158 -0.09444 -0.05435 C -0.14323 -0.05319 -0.15573 -0.05643 -0.19028 -0.0488 C -0.19792 -0.04371 -0.20642 -0.04256 -0.21406 -0.03747 C -0.22239 -0.03215 -0.23073 -0.02267 -0.23802 -0.01503 C -0.24601 -0.00671 -0.2493 0.00763 -0.25642 0.01688 C -0.26007 0.03492 -0.25503 0.01272 -0.26198 0.03191 C -0.26632 0.04348 -0.26805 0.05689 -0.27048 0.06938 C -0.27292 0.12026 -0.26597 0.16905 -0.26337 0.21947 C -0.26389 0.25208 -0.26389 0.28446 -0.26476 0.31707 C -0.26493 0.321 -0.26614 0.32447 -0.26632 0.3284 C -0.26771 0.38737 -0.2618 0.43108 -0.27465 0.48219 C -0.27621 0.49514 -0.27882 0.50971 -0.28316 0.52151 C -0.28368 0.52521 -0.28333 0.52937 -0.28455 0.53284 C -0.28542 0.53515 -0.2875 0.53631 -0.28871 0.53839 C -0.29288 0.54579 -0.29618 0.55504 -0.3 0.5629 C -0.30764 0.57886 -0.31493 0.5932 -0.32396 0.60777 C -0.34462 0.64084 -0.35746 0.66836 -0.3901 0.67923 C -0.40399 0.67669 -0.41389 0.67645 -0.42673 0.66975 C -0.43819 0.66373 -0.44948 0.65448 -0.46059 0.64731 C -0.46389 0.64523 -0.46597 0.64038 -0.4691 0.63783 C -0.47448 0.63344 -0.48038 0.63043 -0.48594 0.62673 C -0.50035 0.61725 -0.49982 0.61378 -0.50989 0.60407 C -0.52031 0.59412 -0.5276 0.58418 -0.53663 0.57215 C -0.54548 0.56036 -0.54722 0.56313 -0.55364 0.54972 C -0.56406 0.52798 -0.57378 0.50555 -0.58455 0.48404 C -0.59861 0.45606 -0.5809 0.48705 -0.59583 0.45398 C -0.59774 0.44981 -0.60069 0.44681 -0.60278 0.44287 C -0.6217 0.40541 -0.63732 0.36101 -0.6493 0.31892 C -0.65868 0.28631 -0.64913 0.31429 -0.65642 0.2796 C -0.66719 0.22872 -0.68785 0.18224 -0.69861 0.13136 C -0.70816 0.0858 -0.70798 0.03677 -0.71562 -0.00948 C -0.71406 -0.04325 -0.71337 -0.07886 -0.68732 -0.09575 C -0.6816 -0.10708 -0.66597 -0.11217 -0.65642 -0.11633 C -0.64792 -0.11564 -0.63785 -0.11934 -0.63107 -0.11263 C -0.61562 -0.09713 -0.60625 -0.07447 -0.59305 -0.0562 C -0.58889 -0.034 -0.59548 -0.06337 -0.58732 -0.04325 C -0.58385 -0.03492 -0.58194 -0.02567 -0.57899 -0.01689 C -0.5684 0.0141 -0.55798 0.04602 -0.55069 0.07886 C -0.54219 0.11679 -0.53316 0.15518 -0.52535 0.19334 C -0.52153 0.21207 -0.50764 0.2537 -0.50278 0.27012 C -0.50104 0.27613 -0.50121 0.28261 -0.5 0.28885 C -0.49896 0.29463 -0.49757 0.30018 -0.49583 0.30573 C -0.49427 0.31082 -0.49167 0.31545 -0.4901 0.32077 C -0.48698 0.33187 -0.48455 0.3432 -0.48177 0.35453 C -0.47587 0.37812 -0.46545 0.40032 -0.45642 0.42206 C -0.45104 0.43524 -0.44583 0.45374 -0.43941 0.46531 C -0.43403 0.47502 -0.4316 0.47872 -0.42673 0.49167 C -0.41944 0.5111 -0.4125 0.53214 -0.40278 0.54972 C -0.38646 0.57932 -0.3658 0.60291 -0.34653 0.62858 C -0.33489 0.64408 -0.32361 0.66119 -0.31128 0.67553 C -0.30573 0.682 -0.29896 0.6864 -0.29305 0.69241 C -0.27465 0.71138 -0.25573 0.72895 -0.23542 0.74306 C -0.2151 0.75717 -0.20347 0.76595 -0.18177 0.77682 C -0.16805 0.78376 -0.15521 0.79579 -0.14097 0.80111 C -0.12378 0.80758 -0.10226 0.80735 -0.08455 0.80874 C -0.06007 0.80805 -0.03576 0.80828 -0.01128 0.80666 C 0.01424 0.80481 0.05052 0.78793 0.07604 0.77682 C 0.08681 0.76642 0.09896 0.7604 0.1099 0.75046 C 0.11615 0.74491 0.12118 0.73658 0.12674 0.72988 C 0.13264 0.72294 0.13889 0.71623 0.14497 0.70929 C 0.15243 0.70097 0.15365 0.69449 0.15903 0.68478 C 0.17674 0.6524 0.18837 0.61887 0.19427 0.57978 C 0.19306 0.53353 0.19254 0.47988 0.18021 0.43524 C 0.17708 0.42368 0.16997 0.41304 0.16476 0.40333 C 0.14827 0.37211 0.12986 0.35106 0.10556 0.33025 C 0.08976 0.31683 0.07188 0.31614 0.05486 0.30758 C 0.03264 0.30897 0.02899 0.30897 0.01268 0.31336 C -0.00087 0.32215 0.00521 0.31868 -0.00573 0.32447 C -0.01024 0.33071 -0.01389 0.33372 -0.01979 0.33765 C -0.02587 0.35037 -0.03663 0.3499 -0.04653 0.35453 C -0.05312 0.35754 -0.05955 0.36101 -0.06632 0.36401 C -0.06805 0.36471 -0.07014 0.36517 -0.07187 0.36586 C -0.0743 0.36702 -0.07656 0.36841 -0.07899 0.36956 C -0.08177 0.37095 -0.08732 0.37326 -0.08732 0.37326 C -0.09288 0.37835 -0.09809 0.38136 -0.10434 0.3846 C -0.10833 0.39269 -0.11458 0.39824 -0.11979 0.40518 C -0.12448 0.41142 -0.1276 0.41744 -0.13385 0.42021 C -0.13871 0.42992 -0.13958 0.43293 -0.14653 0.43894 C -0.14982 0.44565 -0.15364 0.45513 -0.15364 0.46346 " pathEditMode="relative" ptsTypes="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839374" cy="3159231"/>
          </a:xfrm>
        </p:spPr>
      </p:pic>
      <p:sp>
        <p:nvSpPr>
          <p:cNvPr id="5" name="Dikdörtgen Belirtme Çizgisi 4"/>
          <p:cNvSpPr/>
          <p:nvPr/>
        </p:nvSpPr>
        <p:spPr>
          <a:xfrm>
            <a:off x="2915816" y="692696"/>
            <a:ext cx="5184576" cy="2592288"/>
          </a:xfrm>
          <a:prstGeom prst="wedgeRectCallout">
            <a:avLst>
              <a:gd name="adj1" fmla="val -64304"/>
              <a:gd name="adj2" fmla="val -20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1-Milli Mücadele hareketini organize ettim.</a:t>
            </a:r>
          </a:p>
          <a:p>
            <a:r>
              <a:rPr lang="tr-TR" dirty="0" smtClean="0"/>
              <a:t>2. Milli egemenliğin gerçekleşmesi için çalıştım.</a:t>
            </a:r>
          </a:p>
          <a:p>
            <a:r>
              <a:rPr lang="tr-TR" dirty="0" smtClean="0"/>
              <a:t>3. Türkiye’nin çağdaşlaşmasına öncülük ettim.</a:t>
            </a:r>
          </a:p>
          <a:p>
            <a:r>
              <a:rPr lang="tr-TR" dirty="0" smtClean="0"/>
              <a:t>4.Yurtta sulh, dünyada sulh ilkesini savundum.</a:t>
            </a:r>
          </a:p>
          <a:p>
            <a:pPr marL="285750" indent="-285750">
              <a:buFont typeface="Wingdings" pitchFamily="2" charset="2"/>
              <a:buChar char="q"/>
            </a:pP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3691718"/>
            <a:ext cx="8460432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Atatürk’ün bu tutum ve faaliyetlerinin, onun kişisel özellikleri  ile ilişki aşağıdaki seçeneklerin hangisinde en uygun şekilde gösterilmiştir?</a:t>
            </a:r>
            <a:endParaRPr lang="tr-TR" sz="2000" b="1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291546"/>
              </p:ext>
            </p:extLst>
          </p:nvPr>
        </p:nvGraphicFramePr>
        <p:xfrm>
          <a:off x="567099" y="4423151"/>
          <a:ext cx="7560839" cy="21408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3800"/>
                <a:gridCol w="1766885"/>
                <a:gridCol w="1738993"/>
                <a:gridCol w="1738993"/>
                <a:gridCol w="1512168"/>
              </a:tblGrid>
              <a:tr h="3751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5189">
                <a:tc>
                  <a:txBody>
                    <a:bodyPr/>
                    <a:lstStyle/>
                    <a:p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5189">
                <a:tc>
                  <a:txBody>
                    <a:bodyPr/>
                    <a:lstStyle/>
                    <a:p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5189">
                <a:tc>
                  <a:txBody>
                    <a:bodyPr/>
                    <a:lstStyle/>
                    <a:p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8388424" y="476672"/>
            <a:ext cx="323528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628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C -0.0052 -0.00741 -0.00902 -0.00579 -0.01701 -0.00579 C -0.0052 -0.00301 0.03125 0.00602 0.00868 -0.00393 C 0.00261 -0.01204 -0.00416 -0.01435 -0.01128 -0.02106 C -0.01302 -0.02268 -0.01389 -0.02546 -0.01562 -0.02685 C -0.01823 -0.0287 -0.0243 -0.03055 -0.0243 -0.03055 C -0.0309 -0.03981 -0.04375 -0.0419 -0.05277 -0.04583 C -0.06371 -0.04514 -0.07465 -0.04514 -0.08559 -0.04398 C -0.09323 -0.04305 -0.10208 -0.03842 -0.10989 -0.03634 C -0.11927 -0.02986 -0.1118 -0.03426 -0.12135 -0.03055 C -0.12413 -0.0294 -0.12986 -0.02685 -0.12986 -0.02685 C -0.13402 -0.0213 -0.13854 -0.0169 -0.14288 -0.01157 C -0.146 0.00116 -0.14461 -0.00671 -0.14288 0.01713 C -0.14114 0.04144 -0.13472 0.06574 -0.12986 0.08935 C -0.12673 0.12824 -0.12326 0.16968 -0.13715 0.20556 C -0.13889 0.21505 -0.14166 0.22408 -0.14566 0.23218 C -0.14826 0.24329 -0.14618 0.23634 -0.15416 0.25139 C -0.15503 0.25301 -0.15503 0.25509 -0.15573 0.25695 C -0.15642 0.25903 -0.15746 0.26088 -0.1585 0.26273 C -0.1776 0.29607 -0.23385 0.28125 -0.25 0.28171 C -0.2717 0.28796 -0.29531 0.28658 -0.31701 0.2875 C -0.3302 0.29306 -0.34479 0.29352 -0.3585 0.29699 C -0.36684 0.29908 -0.37448 0.30278 -0.38281 0.30463 C -0.40173 0.31343 -0.42152 0.31829 -0.43993 0.3294 C -0.46267 0.34329 -0.48472 0.36019 -0.50711 0.37523 C -0.51666 0.38148 -0.52239 0.39028 -0.53142 0.39607 C -0.53559 0.40486 -0.54236 0.40833 -0.54705 0.41713 C -0.55191 0.42639 -0.54878 0.42107 -0.55711 0.43218 C -0.56232 0.43912 -0.56545 0.44908 -0.56996 0.45695 C -0.57343 0.47153 -0.57291 0.46644 -0.57847 0.47801 C -0.58003 0.49259 -0.58472 0.50741 -0.58854 0.52176 C -0.59218 0.53565 -0.5908 0.5382 -0.59288 0.55232 C -0.59514 0.56829 -0.59809 0.58403 -0.6 0.6 C -0.60052 0.61204 -0.60139 0.62408 -0.60139 0.63611 C -0.60139 0.6507 -0.60086 0.66528 -0.6 0.67986 C -0.59895 0.69792 -0.58663 0.71296 -0.57847 0.7257 C -0.57482 0.73125 -0.57326 0.73472 -0.56857 0.73889 C -0.56423 0.74722 -0.55885 0.75741 -0.55277 0.76366 C -0.53645 0.78079 -0.56215 0.75278 -0.54288 0.7713 C -0.53784 0.77616 -0.53576 0.78009 -0.52986 0.78287 C -0.51423 0.79861 -0.50052 0.81991 -0.48142 0.82847 C -0.46545 0.84977 -0.43871 0.8581 -0.41701 0.86088 C -0.38524 0.85903 -0.34427 0.85671 -0.31284 0.84375 C -0.29166 0.83495 -0.27083 0.82431 -0.25 0.8132 C -0.24062 0.8081 -0.22968 0.79537 -0.22135 0.78843 C -0.20955 0.77847 -0.19149 0.76968 -0.18281 0.75602 C -0.17361 0.74144 -0.16198 0.72477 -0.15416 0.70857 C -0.14826 0.6963 -0.14496 0.68148 -0.13993 0.66852 C -0.12586 0.59144 -0.10277 0.51713 -0.09705 0.43796 C -0.09531 0.38658 -0.09392 0.33565 -0.1085 0.2875 C -0.11198 0.26389 -0.11788 0.24097 -0.11996 0.21713 C -0.12152 0.19931 -0.12291 0.18796 -0.12847 0.1713 C -0.13159 0.14607 -0.14253 0.12801 -0.15573 0.11042 C -0.16059 0.10394 -0.16614 0.0963 -0.17274 0.09329 C -0.18489 0.08241 -0.18975 0.08148 -0.20416 0.07986 C -0.21909 0.07338 -0.23455 0.06991 -0.25 0.06667 C -0.26961 0.05695 -0.27083 0.0632 -0.30416 0.06458 C -0.31875 0.06898 -0.33385 0.0713 -0.34843 0.07616 C -0.36093 0.08033 -0.37413 0.09051 -0.38559 0.09699 C -0.39687 0.10347 -0.41232 0.10833 -0.42274 0.11806 C -0.425 0.12014 -0.42639 0.12361 -0.42847 0.1257 C -0.43455 0.13195 -0.44184 0.13704 -0.44705 0.14468 C -0.45538 0.15671 -0.45902 0.16551 -0.46857 0.17523 C -0.47517 0.19329 -0.48541 0.20533 -0.49566 0.21898 C -0.50173 0.22708 -0.50173 0.23056 -0.50711 0.23982 C -0.51441 0.25232 -0.52378 0.26273 -0.52986 0.27616 C -0.54201 0.30278 -0.55434 0.3294 -0.56857 0.35417 C -0.58107 0.37593 -0.59705 0.39583 -0.61128 0.41505 C -0.62621 0.43519 -0.63559 0.4581 -0.64843 0.47986 C -0.65104 0.48426 -0.65434 0.4875 -0.65711 0.49144 C -0.65955 0.49514 -0.66198 0.49884 -0.66423 0.50278 C -0.66632 0.50648 -0.66788 0.51042 -0.66996 0.51412 C -0.67361 0.5206 -0.6776 0.52685 -0.68142 0.53333 C -0.68437 0.5382 -0.68836 0.55533 -0.68993 0.55995 C -0.70312 0.59931 -0.71718 0.63773 -0.73142 0.67616 C -0.73802 0.69421 -0.74201 0.7132 -0.75277 0.72755 C -0.75486 0.73634 -0.76302 0.75139 -0.76857 0.75602 C -0.77604 0.76945 -0.78402 0.78403 -0.79288 0.79607 C -0.79913 0.80463 -0.80607 0.8125 -0.81128 0.82269 C -0.80902 0.81042 -0.80972 0.79838 -0.81284 0.78658 C -0.81458 0.77245 -0.81666 0.74468 -0.8243 0.73519 C -0.82656 0.72616 -0.83107 0.71898 -0.8342 0.71042 C -0.83941 0.69607 -0.8309 0.71366 -0.83854 0.69884 C -0.84114 0.6882 -0.84323 0.67662 -0.84705 0.66667 C -0.84757 0.66343 -0.84757 0.65995 -0.84843 0.65695 C -0.84895 0.65486 -0.85104 0.65347 -0.85139 0.65139 C -0.85295 0.64283 -0.85277 0.63357 -0.85277 0.62477 " pathEditMode="relative" ptsTypes="ffffffffffffffffffffffffffffffffffffffffffffffffffffffffffffffffffffffffffffffffffffffA">
                                      <p:cBhvr>
                                        <p:cTn id="6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91880" y="404664"/>
            <a:ext cx="5184576" cy="23762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Atatürk’ün  fikri zenginliğinin ve ufkunun gelişmesinde dünyaya geldiği ve çocukluğunu  geçirdiği Selanik şehrinin önemli katkıları  olmuştur.</a:t>
            </a:r>
            <a:endParaRPr lang="tr-TR" sz="2400" dirty="0"/>
          </a:p>
        </p:txBody>
      </p:sp>
      <p:sp>
        <p:nvSpPr>
          <p:cNvPr id="3" name="Yuvarlatılmış Dikdörtgen 2"/>
          <p:cNvSpPr/>
          <p:nvPr/>
        </p:nvSpPr>
        <p:spPr>
          <a:xfrm>
            <a:off x="611560" y="3212976"/>
            <a:ext cx="8352928" cy="31683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Bu durum Selanik’in ,</a:t>
            </a:r>
          </a:p>
          <a:p>
            <a:pPr marL="400050" indent="-400050">
              <a:buFont typeface="+mj-lt"/>
              <a:buAutoNum type="romanUcPeriod"/>
            </a:pPr>
            <a:r>
              <a:rPr lang="tr-TR" sz="2000" b="1" dirty="0" smtClean="0"/>
              <a:t>Türk,  Sırp, Bulgar, Yahudi,  Ermeni ve Rumların  birlikte  yaşadığı bir şehir olması</a:t>
            </a:r>
          </a:p>
          <a:p>
            <a:pPr marL="400050" indent="-400050">
              <a:buFont typeface="+mj-lt"/>
              <a:buAutoNum type="romanUcPeriod"/>
            </a:pPr>
            <a:r>
              <a:rPr lang="tr-TR" sz="2000" b="1" dirty="0" smtClean="0"/>
              <a:t>Avrupa ve İstanbul ile kolay iletişim kurabilecek bir konumda olması. </a:t>
            </a:r>
          </a:p>
          <a:p>
            <a:pPr marL="400050" indent="-400050">
              <a:buFont typeface="+mj-lt"/>
              <a:buAutoNum type="romanUcPeriod"/>
            </a:pPr>
            <a:r>
              <a:rPr lang="tr-TR" sz="2000" b="1" dirty="0" smtClean="0"/>
              <a:t>Meşrutiyet  düşüncesini savunan aydınların örgütlendiği bir bölge olması</a:t>
            </a:r>
          </a:p>
          <a:p>
            <a:r>
              <a:rPr lang="tr-TR" sz="2000" b="1" dirty="0" smtClean="0"/>
              <a:t>Özelliklerinden hangilerinin katkı sağladığı ileri sürülebilir?</a:t>
            </a:r>
          </a:p>
          <a:p>
            <a:r>
              <a:rPr lang="tr-TR" sz="2000" b="1" dirty="0" smtClean="0"/>
              <a:t>A- I ve II                B- I ve III              C- II ve III           D- I , II ve III</a:t>
            </a:r>
            <a:endParaRPr lang="tr-TR" sz="2000" b="1" dirty="0"/>
          </a:p>
        </p:txBody>
      </p:sp>
      <p:sp>
        <p:nvSpPr>
          <p:cNvPr id="4" name="Oval 3"/>
          <p:cNvSpPr/>
          <p:nvPr/>
        </p:nvSpPr>
        <p:spPr>
          <a:xfrm>
            <a:off x="251520" y="2636912"/>
            <a:ext cx="360040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512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C 0.00156 -0.00903 0.00017 -0.01365 0.00712 -0.01713 C 0.0118 -0.02291 0.0151 -0.02801 0.02153 -0.03032 C 0.02535 -0.03171 0.03281 -0.03426 0.03281 -0.03426 C 0.04583 -0.03356 0.06354 -0.03819 0.07726 -0.03032 C 0.08455 -0.02615 0.09149 -0.01967 0.09861 -0.01504 C 0.10052 -0.01389 0.10434 -0.01134 0.10434 -0.01134 C 0.10764 -0.00694 0.11042 -0.00139 0.11441 0.00209 C 0.1158 0.00324 0.11736 0.0044 0.11858 0.00579 C 0.12257 0.01019 0.12413 0.01528 0.12864 0.01922 C 0.13299 0.02801 0.14531 0.04653 0.15295 0.05347 C 0.15642 0.0632 0.16233 0.06968 0.16719 0.07824 C 0.17222 0.08727 0.17691 0.09653 0.18281 0.10486 C 0.18785 0.12361 0.17969 0.09584 0.18854 0.11621 C 0.18958 0.11852 0.18924 0.12153 0.1901 0.12385 C 0.19219 0.1301 0.19479 0.13681 0.19722 0.14306 C 0.19896 0.15718 0.20243 0.16945 0.20573 0.18287 C 0.20677 0.19283 0.20833 0.20185 0.21007 0.21158 C 0.20937 0.24236 0.21128 0.2794 0.2 0.30857 C 0.19792 0.31991 0.1934 0.3257 0.18715 0.33334 C 0.18003 0.31922 0.175 0.30486 0.16996 0.28959 C 0.16614 0.27778 0.15885 0.26412 0.15573 0.25162 C 0.15087 0.23241 0.14687 0.21297 0.14149 0.19445 C 0.1368 0.17871 0.13559 0.16111 0.13142 0.14491 C 0.12795 0.11574 0.13194 0.14908 0.12864 0.12385 C 0.1276 0.11621 0.12569 0.10093 0.12569 0.10093 C 0.12656 0.06736 0.1283 0.03681 0.13003 0.00394 C 0.1309 -0.01389 0.13073 -0.0294 0.13576 -0.0456 C 0.1434 -0.07014 0.16024 -0.09097 0.17569 -0.10648 C 0.18628 -0.11713 0.20764 -0.1243 0.21858 -0.1294 C 0.2309 -0.13518 0.24913 -0.13472 0.26285 -0.13703 C 0.27621 -0.13634 0.28958 -0.13634 0.30295 -0.13518 C 0.30694 -0.13495 0.31927 -0.12986 0.32153 -0.1294 C 0.32604 -0.12824 0.34375 -0.12615 0.34722 -0.12569 C 0.40451 -0.1081 0.45503 -0.07129 0.50868 -0.03981 C 0.51267 -0.0375 0.53993 -0.02963 0.54288 -0.02847 C 0.62847 0.00371 0.68837 0.00093 0.78281 0.00394 C 0.82639 0.00116 0.88316 -0.01227 0.92153 -0.0419 C 0.93073 -0.04884 0.9408 -0.05555 0.94722 -0.06666 C 0.95191 -0.075 0.96146 -0.09143 0.96146 -0.09143 C 0.98212 -0.1706 0.91875 -0.25092 0.8658 -0.26666 C 0.84514 -0.27291 0.82535 -0.2824 0.80434 -0.28565 C 0.7934 -0.28727 0.77153 -0.28935 0.77153 -0.28935 C 0.73368 -0.29884 0.69271 -0.28634 0.65434 -0.28379 C 0.64236 -0.28194 0.63055 -0.28009 0.61858 -0.27801 C 0.60608 -0.27245 0.59496 -0.26528 0.58281 -0.25903 C 0.57135 -0.24328 0.55521 -0.23125 0.54149 -0.21898 C 0.52413 -0.20347 0.50746 -0.1868 0.4901 -0.17129 C 0.47483 -0.15764 0.46267 -0.13727 0.44722 -0.12361 C 0.41285 -0.09352 0.38073 -0.06041 0.34861 -0.02662 C 0.32378 -0.00069 0.29792 0.02199 0.27569 0.05162 C 0.25364 0.08102 0.2842 0.0331 0.25573 0.0801 C 0.25295 0.08472 0.24861 0.09537 0.24861 0.09537 C 0.24722 0.10486 0.24687 0.11482 0.24427 0.12385 C 0.24479 0.13079 0.24479 0.13797 0.24583 0.14491 C 0.24809 0.15857 0.25989 0.17246 0.26719 0.18102 C 0.27257 0.18727 0.27552 0.19653 0.28142 0.20209 C 0.29427 0.21412 0.30764 0.22315 0.32153 0.23241 C 0.34305 0.24653 0.36493 0.26088 0.38576 0.27639 C 0.4118 0.2956 0.38594 0.28079 0.41007 0.29537 C 0.42986 0.30741 0.44965 0.31667 0.46996 0.3257 C 0.47639 0.33148 0.48073 0.33357 0.48854 0.33542 C 0.49462 0.34051 0.50069 0.34074 0.50712 0.34491 C 0.51805 0.35185 0.52969 0.35672 0.54149 0.36019 C 0.5493 0.36621 0.56094 0.37107 0.56996 0.37338 C 0.5776 0.37871 0.58698 0.3794 0.59427 0.38496 C 0.60035 0.38959 0.60486 0.39537 0.61146 0.39815 C 0.61719 0.40347 0.62465 0.41227 0.63142 0.41528 C 0.64201 0.4294 0.62552 0.40787 0.63854 0.42292 C 0.6441 0.42917 0.64618 0.43542 0.65295 0.4382 C 0.65799 0.44283 0.66076 0.44769 0.66719 0.44769 " pathEditMode="relative" ptsTypes="ffffffffffffffffffffffffffffffffffffffffffffffffffffffffffffffffffffffA">
                                      <p:cBhvr>
                                        <p:cTn id="6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07504" y="2564904"/>
            <a:ext cx="8658544" cy="3531096"/>
          </a:xfr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Mustafa Kemal Harp Okulu ve  Harp Akademisi’nde eğitim gördüğü dönemde aydın bir subay olarak tanınmıştır.</a:t>
            </a:r>
          </a:p>
          <a:p>
            <a:r>
              <a:rPr lang="tr-TR" dirty="0" smtClean="0"/>
              <a:t>Mustafa Kemal’in aşağıdaki özelliklerinden hangisinin bu nitelemenin yapılmasında daha etkili olduğu savunulabilir?</a:t>
            </a:r>
          </a:p>
          <a:p>
            <a:r>
              <a:rPr lang="tr-TR" dirty="0" smtClean="0"/>
              <a:t>A- Askerlik bilgisinin ve yeteneğinin</a:t>
            </a:r>
          </a:p>
          <a:p>
            <a:r>
              <a:rPr lang="tr-TR" dirty="0" smtClean="0"/>
              <a:t>B-Birleştirme ve bütünleştirme gücünün.</a:t>
            </a:r>
          </a:p>
          <a:p>
            <a:r>
              <a:rPr lang="tr-TR" dirty="0" smtClean="0"/>
              <a:t>C-Vatan ve millet sevgisiyle dolu olmasının</a:t>
            </a:r>
          </a:p>
          <a:p>
            <a:r>
              <a:rPr lang="tr-TR" dirty="0" smtClean="0"/>
              <a:t>D-Ülke sorunları ile ilgilenip düşüncelerini cesaretle ifade etmesinin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225" y="125854"/>
            <a:ext cx="1383927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640"/>
            <a:ext cx="20097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3131840" y="620688"/>
            <a:ext cx="648072" cy="59837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82" y="136605"/>
            <a:ext cx="3348371" cy="2380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1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963E-6 C -0.00885 -0.00788 -0.01892 -0.01528 -0.02569 -0.02663 C -0.0302 -0.03403 -0.02847 -0.03774 -0.03715 -0.04376 C -0.04461 -0.04885 -0.04687 -0.05371 -0.05277 -0.05903 C -0.05972 -0.06528 -0.05659 -0.06065 -0.06284 -0.06482 C -0.07951 -0.07616 -0.09062 -0.07987 -0.10989 -0.08195 C -0.11805 -0.08126 -0.12604 -0.08102 -0.1342 -0.07987 C -0.14201 -0.07871 -0.14705 -0.06806 -0.15416 -0.06482 C -0.16562 -0.05464 -0.16041 -0.06042 -0.16996 -0.04769 C -0.17135 -0.04584 -0.1743 -0.0419 -0.1743 -0.0419 C -0.17743 -0.02871 -0.17309 -0.04468 -0.17986 -0.02848 C -0.18211 -0.02292 -0.1835 -0.0169 -0.18559 -0.01135 C -0.18767 0.00347 -0.18628 -0.00325 -0.18993 0.01157 C -0.1908 0.01527 -0.19288 0.02291 -0.19288 0.02291 C -0.1934 0.02916 -0.19427 0.03564 -0.19427 0.04189 C -0.19427 0.07685 -0.1908 0.09953 -0.1842 0.13148 C -0.18246 0.13981 -0.18333 0.14791 -0.17847 0.15439 C -0.17586 0.16527 -0.17309 0.17661 -0.16562 0.18286 C -0.15937 0.20023 -0.14618 0.21782 -0.1342 0.2287 C -0.13055 0.23587 -0.12725 0.23819 -0.12135 0.24189 C -0.11475 0.25578 -0.0993 0.26435 -0.08854 0.27245 C -0.05781 0.29583 -0.01788 0.30856 0.01719 0.31435 C 0.02674 0.31851 0.03594 0.32013 0.04584 0.32198 C 0.05504 0.32592 0.06476 0.32893 0.07431 0.33148 C 0.08455 0.33819 0.09514 0.33796 0.10573 0.3449 C 0.11997 0.35439 0.13386 0.36365 0.14861 0.37152 C 0.16268 0.37916 0.17848 0.38333 0.1915 0.39421 C 0.20087 0.40208 0.21042 0.40972 0.22014 0.41712 C 0.2257 0.42129 0.22865 0.43032 0.23438 0.43425 C 0.24236 0.43981 0.24566 0.4456 0.25157 0.45347 C 0.25504 0.4581 0.25938 0.4618 0.26285 0.46666 C 0.26528 0.47569 0.26823 0.48472 0.27153 0.49328 C 0.27275 0.50115 0.27396 0.50856 0.2757 0.5162 C 0.27518 0.53587 0.27865 0.55694 0.27292 0.57523 C 0.2717 0.57893 0.26893 0.58124 0.26719 0.58472 C 0.2599 0.59907 0.25087 0.60046 0.23872 0.60578 C 0.22761 0.61064 0.21719 0.61527 0.20573 0.61898 C 0.18177 0.61689 0.15938 0.61435 0.13577 0.61157 C 0.11927 0.60671 0.10191 0.60416 0.08577 0.59814 C 0.06823 0.59166 0.08681 0.59606 0.06719 0.59236 C 0.04723 0.58356 0.05591 0.58611 0.0415 0.58286 C 0.02292 0.5706 0.00417 0.55879 -0.01423 0.54675 C -0.01823 0.54421 -0.02152 0.53958 -0.02569 0.53726 C -0.04132 0.52847 -0.05868 0.52361 -0.0743 0.51435 C -0.09757 0.50069 -0.12257 0.48495 -0.14427 0.46666 C -0.18229 0.43472 -0.20746 0.38425 -0.24288 0.34861 C -0.24722 0.33958 -0.25538 0.33124 -0.26284 0.32754 C -0.26927 0.31921 -0.27951 0.30972 -0.28854 0.30671 C -0.29288 0.30532 -0.30139 0.30277 -0.30139 0.30277 C -0.31302 0.30555 -0.32517 0.31087 -0.33281 0.32384 C -0.33715 0.33124 -0.33854 0.33911 -0.34288 0.34675 C -0.34583 0.35879 -0.34843 0.37083 -0.35139 0.38286 C -0.35243 0.39675 -0.35416 0.40763 -0.35573 0.42106 C -0.35468 0.4655 -0.35573 0.48425 -0.34705 0.52013 C -0.34566 0.53587 -0.34236 0.5581 -0.33559 0.57152 C -0.33038 0.59305 -0.32048 0.61458 -0.3085 0.63055 C -0.30486 0.63541 -0.29965 0.63935 -0.29566 0.64374 C -0.28715 0.653 -0.28211 0.66203 -0.27135 0.66481 C -0.2559 0.67476 -0.20225 0.66435 -0.18142 0.66296 C -0.12586 0.65555 -0.07222 0.63796 -0.01857 0.61712 C 0.04462 0.59259 -0.0427 0.62453 0.02726 0.59421 C 0.03664 0.59027 0.04653 0.58888 0.05573 0.58472 C 0.10417 0.56249 0.15625 0.53286 0.18716 0.47615 C 0.1882 0.46921 0.18907 0.46226 0.19011 0.45532 C 0.19115 0.44768 0.18941 0.44004 0.18872 0.4324 C 0.18733 0.4162 0.17882 0.38888 0.17153 0.37523 C 0.16719 0.36736 0.16059 0.3574 0.15434 0.35231 C 0.15226 0.35046 0.14966 0.34953 0.14723 0.34861 C 0.14341 0.34722 0.13577 0.3449 0.13577 0.3449 C 0.12934 0.34629 0.12344 0.34791 0.11719 0.35046 C 0.0915 0.37361 0.06389 0.39398 0.03872 0.41898 C 0.02292 0.43472 0.00643 0.44884 -0.00989 0.46296 C -0.02465 0.47569 -0.00937 0.46666 -0.0243 0.4743 C -0.0309 0.48124 -0.0408 0.49097 -0.04843 0.49536 C -0.05868 0.50138 -0.04982 0.49351 -0.0585 0.49907 C -0.06875 0.50555 -0.07899 0.51342 -0.08993 0.51805 C -0.1 0.53148 -0.12291 0.53726 -0.13715 0.54097 C -0.14566 0.54675 -0.15625 0.55161 -0.16562 0.55439 C -0.17395 0.55972 -0.18281 0.56018 -0.19132 0.56573 C -0.19774 0.5699 -0.20295 0.5787 -0.2085 0.58472 C -0.21354 0.59027 -0.22014 0.59374 -0.22569 0.59814 C -0.2335 0.61111 -0.24357 0.62546 -0.25573 0.63055 C -0.25711 0.63171 -0.25833 0.63333 -0.25989 0.63425 C -0.26128 0.63518 -0.26302 0.63495 -0.26423 0.63611 C -0.26649 0.63796 -0.26788 0.64143 -0.26996 0.64374 C -0.27448 0.64837 -0.28194 0.65486 -0.28715 0.65717 C -0.29184 0.66365 -0.29774 0.66736 -0.30416 0.6706 C -0.3052 0.67175 -0.3059 0.67337 -0.30711 0.6743 C -0.30833 0.67523 -0.31128 0.67615 -0.31128 0.67615 " pathEditMode="relative" ptsTypes="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899592" y="692696"/>
            <a:ext cx="7776864" cy="17281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Mustafa Kemal Trablusgarp, Balkan, Birinci Dünya ve Kurtuluş Savaşlarında  çeşitli görevler üstlenmiştir.</a:t>
            </a:r>
          </a:p>
          <a:p>
            <a:pPr algn="ctr"/>
            <a:r>
              <a:rPr lang="tr-TR" sz="2400" b="1" dirty="0" smtClean="0"/>
              <a:t>Bu durum  öncelikle aşağıdaki   nitelemelerden hangisi ile  ifade edilebilir?</a:t>
            </a:r>
            <a:endParaRPr lang="tr-TR" sz="2400" b="1" dirty="0"/>
          </a:p>
        </p:txBody>
      </p:sp>
      <p:sp>
        <p:nvSpPr>
          <p:cNvPr id="3" name="Dolu Çerçeve 2"/>
          <p:cNvSpPr/>
          <p:nvPr/>
        </p:nvSpPr>
        <p:spPr>
          <a:xfrm>
            <a:off x="899592" y="2996952"/>
            <a:ext cx="7920880" cy="3240360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A- ASKERİ DEHA MUSTAFA KEMAL</a:t>
            </a:r>
          </a:p>
          <a:p>
            <a:r>
              <a:rPr lang="tr-TR" sz="2800" dirty="0" smtClean="0"/>
              <a:t>B- BİR KAHRAMAN DOĞUYOR.</a:t>
            </a:r>
          </a:p>
          <a:p>
            <a:r>
              <a:rPr lang="tr-TR" sz="2800" dirty="0" smtClean="0"/>
              <a:t>C- CEPHEDEN CEPHEYE MUSTAFA  KEMAL.</a:t>
            </a:r>
          </a:p>
          <a:p>
            <a:r>
              <a:rPr lang="tr-TR" sz="2800" dirty="0" smtClean="0"/>
              <a:t>D-YA  İSTİKLAL YA  ÖLÜM !</a:t>
            </a:r>
            <a:endParaRPr lang="tr-TR" sz="2800" dirty="0"/>
          </a:p>
        </p:txBody>
      </p:sp>
      <p:sp>
        <p:nvSpPr>
          <p:cNvPr id="4" name="Oval 3"/>
          <p:cNvSpPr/>
          <p:nvPr/>
        </p:nvSpPr>
        <p:spPr>
          <a:xfrm>
            <a:off x="395536" y="404664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402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C 0.00139 0.01111 0.00121 0.0169 0.00712 0.02477 C 0.01354 0.04583 0.02205 0.06805 0.03437 0.0838 C 0.03802 0.09352 0.04375 0.10185 0.04861 0.11065 C 0.05399 0.12014 0.05729 0.1287 0.06423 0.13542 C 0.06684 0.14467 0.0743 0.15 0.07864 0.1581 C 0.08021 0.16111 0.08107 0.16481 0.08281 0.16782 C 0.08541 0.17199 0.08923 0.17454 0.09149 0.17917 C 0.09236 0.18102 0.09288 0.18356 0.09427 0.18495 C 0.09548 0.18611 0.09722 0.18588 0.09861 0.1868 C 0.10104 0.18842 0.10347 0.19028 0.10573 0.19259 C 0.10729 0.19421 0.10833 0.19676 0.11007 0.19815 C 0.11371 0.20116 0.1184 0.20185 0.12135 0.20579 C 0.12587 0.2118 0.12968 0.21458 0.13576 0.21713 C 0.14722 0.2287 0.17291 0.23634 0.18715 0.23819 C 0.20573 0.2368 0.2217 0.23287 0.23993 0.23055 C 0.26111 0.22106 0.28107 0.2081 0.3 0.19259 C 0.30955 0.18472 0.31562 0.175 0.32569 0.16782 C 0.34028 0.15741 0.35607 0.15139 0.37135 0.14305 C 0.39462 0.13032 0.4184 0.11667 0.44288 0.10856 C 0.46458 0.10139 0.48784 0.09884 0.51007 0.09537 C 0.51441 0.09467 0.51857 0.09421 0.52291 0.09352 C 0.53055 0.09236 0.54566 0.08958 0.54566 0.08958 C 0.56666 0.09028 0.58767 0.08981 0.6085 0.09143 C 0.61909 0.09236 0.63107 0.10023 0.64149 0.10301 C 0.65538 0.10671 0.67031 0.10949 0.68437 0.1125 C 0.68958 0.11481 0.69514 0.11505 0.7 0.11829 C 0.70173 0.11944 0.70278 0.12222 0.70434 0.12384 C 0.71215 0.13102 0.70781 0.1243 0.71423 0.13125 C 0.72187 0.13981 0.71562 0.13542 0.7243 0.14676 C 0.73107 0.15555 0.72656 0.1456 0.73142 0.1544 C 0.73784 0.16597 0.74253 0.17893 0.74861 0.19051 C 0.74913 0.19236 0.74965 0.19421 0.75 0.1963 C 0.75052 0.19954 0.75069 0.20278 0.75139 0.20579 C 0.75225 0.20972 0.75434 0.21713 0.75434 0.21713 C 0.75764 0.24467 0.75659 0.28403 0.73993 0.30486 C 0.73784 0.31366 0.73472 0.31667 0.73003 0.32384 C 0.7276 0.32755 0.72621 0.3331 0.72291 0.33542 C 0.71232 0.34236 0.69861 0.34537 0.68715 0.34676 C 0.67326 0.34606 0.65955 0.34583 0.64566 0.34491 C 0.63003 0.34352 0.61423 0.33773 0.59861 0.33542 C 0.56059 0.32037 0.52257 0.30324 0.48576 0.2838 C 0.45382 0.26667 0.48871 0.28125 0.45712 0.26667 C 0.44861 0.2625 0.43837 0.26018 0.43003 0.25532 C 0.38732 0.23032 0.34705 0.2081 0.3 0.20208 C 0.25382 0.2037 0.20694 0.20347 0.16146 0.21528 C 0.14444 0.22662 0.12708 0.23241 0.1085 0.23634 C 0.09375 0.24467 0.07986 0.25463 0.0658 0.26481 C 0.06302 0.2669 0.05955 0.26759 0.05712 0.2706 C 0.04843 0.27986 0.03975 0.29259 0.03281 0.30486 C 0.02934 0.32361 0.03437 0.30069 0.02708 0.31991 C 0.0243 0.32755 0.02274 0.33565 0.01996 0.34282 C 0.01458 0.37153 0.01076 0.40116 0.00712 0.43055 C 0.00625 0.45717 0.00225 0.49421 0.0085 0.52014 C 0.01059 0.53773 0.01441 0.55463 0.01857 0.5713 C 0.02118 0.58217 0.01857 0.58148 0.02569 0.59421 C 0.03385 0.60856 0.04184 0.62176 0.05139 0.63449 C 0.05538 0.63958 0.05798 0.64537 0.06284 0.64954 C 0.07361 0.6713 0.08837 0.68981 0.10434 0.70486 C 0.11267 0.71273 0.12014 0.72037 0.13003 0.72384 C 0.13958 0.73657 0.15816 0.74583 0.17135 0.74861 C 0.18941 0.75648 0.20694 0.76481 0.22569 0.76967 C 0.23576 0.76805 0.2434 0.76505 0.25295 0.76204 C 0.25868 0.75 0.26857 0.7419 0.27569 0.73125 C 0.27899 0.72685 0.28107 0.7206 0.28437 0.7162 C 0.29114 0.70625 0.29861 0.69699 0.30573 0.6875 C 0.30903 0.68333 0.31111 0.67731 0.31423 0.67245 C 0.33767 0.63634 0.30642 0.69028 0.33281 0.64583 C 0.34826 0.61991 0.36024 0.58935 0.3743 0.56204 C 0.38958 0.53264 0.41093 0.5088 0.42864 0.48194 C 0.43906 0.4662 0.44618 0.4463 0.45434 0.4287 C 0.46458 0.40671 0.47205 0.38819 0.47864 0.36389 C 0.47778 0.3419 0.47916 0.32569 0.4743 0.30671 C 0.47135 0.29467 0.4651 0.28495 0.4585 0.27639 C 0.43628 0.24676 0.41718 0.22986 0.38576 0.22292 C 0.3625 0.22361 0.33906 0.22361 0.3158 0.22477 C 0.29739 0.22569 0.27864 0.24097 0.26284 0.25162 C 0.24271 0.26505 0.22257 0.27685 0.20573 0.29699 C 0.19462 0.31042 0.18698 0.32685 0.17864 0.34282 C 0.16736 0.36458 0.14774 0.37755 0.13854 0.40208 C 0.13142 0.42106 0.12413 0.44005 0.11718 0.45926 C 0.11337 0.46967 0.11215 0.48217 0.10712 0.49143 C 0.10798 0.51111 0.1092 0.53125 0.11284 0.55046 C 0.11232 0.57662 0.12552 0.61528 0.10139 0.61528 " pathEditMode="relative" ptsTypes="fffffffffffffffffffffffffffffffffffffffffffffffffffffffffffffffffffffffffffffffffffA">
                                      <p:cBhvr>
                                        <p:cTn id="6" dur="4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1148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Belirtme Çizgisi 2"/>
          <p:cNvSpPr/>
          <p:nvPr/>
        </p:nvSpPr>
        <p:spPr>
          <a:xfrm>
            <a:off x="4283968" y="4771249"/>
            <a:ext cx="4608512" cy="2073324"/>
          </a:xfrm>
          <a:prstGeom prst="wedgeRectCallout">
            <a:avLst>
              <a:gd name="adj1" fmla="val -71627"/>
              <a:gd name="adj2" fmla="val -9325"/>
            </a:avLst>
          </a:prstGeom>
          <a:solidFill>
            <a:srgbClr val="FFFF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Mustafa  Kemal Paşa, Birinci Dünya Savaşı’nda …………….,………….ve</a:t>
            </a:r>
          </a:p>
          <a:p>
            <a:pPr algn="ctr"/>
            <a:r>
              <a:rPr lang="tr-TR" sz="2000" b="1" dirty="0" smtClean="0"/>
              <a:t>……………………cephelerde görev   yapmıştır.</a:t>
            </a:r>
            <a:endParaRPr lang="tr-TR" sz="2000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67" y="4221088"/>
            <a:ext cx="1873573" cy="2305014"/>
          </a:xfrm>
          <a:prstGeom prst="rect">
            <a:avLst/>
          </a:prstGeom>
        </p:spPr>
      </p:pic>
      <p:sp>
        <p:nvSpPr>
          <p:cNvPr id="5" name="Dolu Çerçeve 4"/>
          <p:cNvSpPr/>
          <p:nvPr/>
        </p:nvSpPr>
        <p:spPr>
          <a:xfrm>
            <a:off x="4788024" y="188640"/>
            <a:ext cx="3816424" cy="3024336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tx1"/>
                </a:solidFill>
              </a:rPr>
              <a:t>A- HİCAZ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B- SURİYE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C-ÇANAKKALE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D-KAFKASYA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557704" y="3855822"/>
            <a:ext cx="5299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Öğrencinin konuşmasında boş bırakılan yerlere</a:t>
            </a:r>
          </a:p>
          <a:p>
            <a:r>
              <a:rPr lang="tr-TR" sz="2000" b="1" dirty="0" smtClean="0"/>
              <a:t>Aşağıdakilerden  hangisi </a:t>
            </a:r>
            <a:r>
              <a:rPr lang="tr-TR" sz="2000" b="1" u="sng" dirty="0" smtClean="0"/>
              <a:t>getirilemez?</a:t>
            </a:r>
            <a:endParaRPr lang="tr-TR" sz="2000" b="1" u="sng" dirty="0"/>
          </a:p>
        </p:txBody>
      </p:sp>
      <p:sp>
        <p:nvSpPr>
          <p:cNvPr id="7" name="Oval 6"/>
          <p:cNvSpPr/>
          <p:nvPr/>
        </p:nvSpPr>
        <p:spPr>
          <a:xfrm>
            <a:off x="539552" y="5013176"/>
            <a:ext cx="457200" cy="3604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652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C 0.00729 -0.00486 0.00729 -0.00903 0.01128 -0.01713 C 0.01545 -0.02523 0.01805 -0.0287 0.02135 -0.03819 C 0.02413 -0.04583 0.0283 -0.05278 0.02986 -0.06111 C 0.0309 -0.0662 0.03159 -0.0713 0.03281 -0.07616 C 0.03455 -0.08333 0.03854 -0.09722 0.03854 -0.09722 C 0.03993 -0.10926 0.04045 -0.12639 0.04566 -0.13727 C 0.04896 -0.15509 0.04739 -0.14745 0.05 -0.15995 C 0.05191 -0.18148 0.05399 -0.2044 0.05989 -0.22477 C 0.06198 -0.2419 0.06406 -0.25995 0.06857 -0.27616 C 0.07239 -0.30833 0.0743 -0.35301 0.08854 -0.38102 C 0.0901 -0.38773 0.09027 -0.39306 0.09427 -0.39815 C 0.09583 -0.40486 0.09809 -0.4081 0.10139 -0.41343 C 0.10902 -0.42546 0.11406 -0.43843 0.12569 -0.44398 C 0.13368 -0.45208 0.14062 -0.45741 0.14843 -0.46481 C 0.15017 -0.46644 0.15104 -0.46921 0.15277 -0.4706 C 0.16198 -0.47755 0.17396 -0.48009 0.1842 -0.48194 C 0.19757 -0.48125 0.21093 -0.48102 0.2243 -0.48009 C 0.24184 -0.4787 0.25833 -0.46806 0.27569 -0.46481 C 0.2835 -0.45972 0.29166 -0.45324 0.3 -0.44954 C 0.30225 -0.44861 0.30486 -0.44861 0.30711 -0.44769 C 0.30955 -0.44676 0.3118 -0.44514 0.31423 -0.44398 C 0.321 -0.43449 0.31232 -0.44537 0.32135 -0.43819 C 0.32708 -0.43356 0.33333 -0.425 0.33854 -0.41921 C 0.34531 -0.41181 0.33698 -0.41921 0.34427 -0.40949 C 0.34809 -0.4044 0.35434 -0.39884 0.3585 -0.39444 C 0.36632 -0.37292 0.3559 -0.39815 0.36562 -0.38287 C 0.36701 -0.38079 0.36736 -0.37778 0.36857 -0.37523 C 0.36979 -0.37245 0.37118 -0.36991 0.37274 -0.36759 C 0.38194 -0.35347 0.39132 -0.34051 0.4 -0.32569 C 0.40139 -0.32315 0.40416 -0.32245 0.40573 -0.32014 C 0.41562 -0.30579 0.42552 -0.28843 0.4342 -0.27245 C 0.44166 -0.25856 0.43194 -0.27083 0.44132 -0.25718 C 0.45798 -0.23264 0.44305 -0.25556 0.45573 -0.24005 C 0.46267 -0.23148 0.46996 -0.21713 0.47847 -0.21157 C 0.48333 -0.20301 0.48854 -0.19745 0.49427 -0.19051 C 0.49774 -0.18634 0.50017 -0.18056 0.50416 -0.17731 C 0.51024 -0.17245 0.51684 -0.16736 0.52274 -0.16204 C 0.53472 -0.15116 0.54548 -0.13796 0.55989 -0.13333 C 0.57361 -0.1213 0.56527 -0.12708 0.58559 -0.11806 C 0.59861 -0.11227 0.61076 -0.10185 0.6243 -0.09907 C 0.64218 -0.08958 0.6335 -0.09236 0.65 -0.08958 C 0.67014 -0.08079 0.69184 -0.07824 0.71284 -0.07431 C 0.73211 -0.07546 0.7434 -0.07801 0.76128 -0.08009 C 0.77222 -0.08472 0.76701 -0.08287 0.77708 -0.08588 C 0.78923 -0.0963 0.78993 -0.11736 0.80139 -0.12778 C 0.80399 -0.13796 0.81198 -0.1544 0.81701 -0.16389 C 0.81823 -0.1662 0.82031 -0.16736 0.82135 -0.16968 C 0.82361 -0.17431 0.82708 -0.18472 0.82708 -0.18472 C 0.8276 -0.18727 0.8276 -0.19005 0.82847 -0.19236 C 0.82916 -0.19398 0.8309 -0.19468 0.83142 -0.1963 C 0.83385 -0.20347 0.83576 -0.21806 0.83715 -0.22662 C 0.83854 -0.27014 0.83958 -0.27222 0.83715 -0.31806 C 0.83646 -0.33241 0.83038 -0.34861 0.82708 -0.36204 C 0.82309 -0.37824 0.82031 -0.3919 0.81284 -0.40579 C 0.81059 -0.4169 0.8033 -0.42361 0.79566 -0.4287 C 0.79253 -0.43079 0.79027 -0.43449 0.78715 -0.43634 C 0.77465 -0.44375 0.76024 -0.44468 0.74705 -0.44583 C 0.73889 -0.44653 0.7309 -0.44699 0.72274 -0.44769 C 0.70555 -0.44699 0.68836 -0.44722 0.67135 -0.44583 C 0.65139 -0.44421 0.63107 -0.43472 0.61128 -0.43056 C 0.5809 -0.41389 0.55173 -0.39144 0.5243 -0.36759 C 0.51041 -0.35556 0.49687 -0.34097 0.48281 -0.32963 C 0.45659 -0.3088 0.4309 -0.28634 0.40416 -0.26667 C 0.3875 -0.2544 0.36979 -0.24398 0.35277 -0.23241 C 0.33524 -0.22037 0.31736 -0.22384 0.29843 -0.21921 C 0.28732 -0.21644 0.27673 -0.21481 0.26562 -0.21343 C 0.25798 -0.21412 0.25052 -0.21435 0.24288 -0.21528 C 0.22465 -0.21782 0.20833 -0.23495 0.19288 -0.24583 C 0.17743 -0.25671 0.16024 -0.26389 0.14705 -0.28009 C 0.1375 -0.29167 0.13316 -0.30625 0.1243 -0.31806 C 0.12048 -0.33032 0.11336 -0.33889 0.1085 -0.35046 C 0.10729 -0.35347 0.10711 -0.35718 0.10573 -0.35995 C 0.09687 -0.37894 0.1059 -0.34907 0.09705 -0.37523 C 0.08159 -0.42106 0.075 -0.46921 0.06701 -0.51806 C 0.06753 -0.52847 0.06771 -0.55231 0.07274 -0.56389 C 0.08003 -0.58032 0.09566 -0.6037 0.1085 -0.61157 C 0.12031 -0.61875 0.13281 -0.62384 0.14566 -0.62662 C 0.15364 -0.62824 0.16996 -0.63056 0.16996 -0.63056 C 0.18125 -0.63542 0.19253 -0.63796 0.20416 -0.64005 C 0.22066 -0.64699 0.23871 -0.64815 0.25573 -0.65139 C 0.29722 -0.65 0.33611 -0.64398 0.37708 -0.63819 C 0.3868 -0.63287 0.39687 -0.62801 0.40711 -0.62477 C 0.42569 -0.60833 0.44878 -0.61319 0.46996 -0.60764 C 0.48281 -0.6044 0.50173 -0.59444 0.51406 -0.59444 " pathEditMode="relative" ptsTypes="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4071801199"/>
              </p:ext>
            </p:extLst>
          </p:nvPr>
        </p:nvGraphicFramePr>
        <p:xfrm>
          <a:off x="395536" y="404664"/>
          <a:ext cx="612068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467544" y="4293096"/>
            <a:ext cx="8616782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smtClean="0"/>
              <a:t>Öğrencilerin verdiği bilgiler doğrultusunda Mustafa Kemal’in aşağıdaki  özelliklerinden</a:t>
            </a:r>
          </a:p>
          <a:p>
            <a:r>
              <a:rPr lang="tr-TR" b="1" dirty="0" smtClean="0"/>
              <a:t>Hangisi  </a:t>
            </a:r>
            <a:r>
              <a:rPr lang="tr-TR" b="1" u="sng" dirty="0" smtClean="0"/>
              <a:t>ilişkilendirilemez?</a:t>
            </a:r>
            <a:endParaRPr lang="tr-TR" b="1" dirty="0" smtClean="0"/>
          </a:p>
          <a:p>
            <a:r>
              <a:rPr lang="tr-TR" b="1" dirty="0" smtClean="0"/>
              <a:t>A- Lider  ve teşkilatçı  olması</a:t>
            </a:r>
          </a:p>
          <a:p>
            <a:r>
              <a:rPr lang="tr-TR" b="1" dirty="0" smtClean="0"/>
              <a:t>B- İleri görüşlü  olması</a:t>
            </a:r>
          </a:p>
          <a:p>
            <a:r>
              <a:rPr lang="tr-TR" b="1" dirty="0" smtClean="0"/>
              <a:t>C- Askerlik bilgi ve yeteneğine sahip olması</a:t>
            </a:r>
          </a:p>
          <a:p>
            <a:r>
              <a:rPr lang="tr-TR" b="1" dirty="0" smtClean="0"/>
              <a:t>D- Ülkesini karşılıksız  sevmesi</a:t>
            </a:r>
          </a:p>
        </p:txBody>
      </p:sp>
      <p:sp>
        <p:nvSpPr>
          <p:cNvPr id="4" name="Oval 3"/>
          <p:cNvSpPr/>
          <p:nvPr/>
        </p:nvSpPr>
        <p:spPr>
          <a:xfrm>
            <a:off x="7740352" y="836712"/>
            <a:ext cx="360040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50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92593E-6 C -0.00608 -0.00278 -0.01424 -0.00718 -0.01858 -0.0132 C -0.01997 -0.01505 -0.02101 -0.0176 -0.02275 -0.01899 C -0.02778 -0.02269 -0.03577 -0.02593 -0.04132 -0.02848 C -0.04566 -0.03427 -0.05035 -0.03496 -0.05573 -0.03797 C -0.07309 -0.04815 -0.08941 -0.05093 -0.10851 -0.05325 C -0.12431 -0.05255 -0.13993 -0.05255 -0.15573 -0.05139 C -0.1783 -0.05001 -0.19966 -0.03936 -0.22136 -0.03241 C -0.22761 -0.02802 -0.23316 -0.02177 -0.23993 -0.01899 C -0.24323 -0.01575 -0.24723 -0.01366 -0.25 -0.0095 C -0.25278 -0.00533 -0.25712 0.00393 -0.25712 0.00393 C -0.25868 0.01018 -0.26129 0.01504 -0.26285 0.02106 C -0.26233 0.03379 -0.26216 0.04629 -0.26129 0.05902 C -0.2599 0.07939 -0.25052 0.09814 -0.24427 0.1162 C -0.23507 0.14305 -0.22483 0.16851 -0.21424 0.19421 C -0.20886 0.2074 -0.20174 0.21874 -0.19705 0.2324 C -0.18785 0.25948 -0.17917 0.28587 -0.17275 0.31435 C -0.16979 0.32754 -0.16806 0.34143 -0.16424 0.35439 C -0.16233 0.37198 -0.15903 0.39027 -0.15573 0.40763 C -0.15278 0.42337 -0.15313 0.41388 -0.15139 0.42661 C -0.14879 0.44606 -0.14775 0.46874 -0.14271 0.48773 C -0.14323 0.50347 -0.14323 0.51944 -0.14427 0.53518 C -0.14549 0.55161 -0.15226 0.58333 -0.16285 0.59236 C -0.16615 0.60624 -0.17657 0.60555 -0.18559 0.60948 C -0.19063 0.61411 -0.19566 0.61458 -0.20139 0.61712 C -0.21077 0.6162 -0.21997 0.61736 -0.22848 0.61157 C -0.23663 0.60601 -0.24219 0.59536 -0.25139 0.59236 C -0.25677 0.58541 -0.26233 0.5787 -0.26858 0.57337 C -0.27153 0.56712 -0.27396 0.56411 -0.27848 0.55995 C -0.28038 0.55254 -0.2875 0.54398 -0.29132 0.53726 C -0.30191 0.51828 -0.30695 0.49236 -0.32136 0.47823 C -0.32726 0.46296 -0.33663 0.44976 -0.34271 0.43425 C -0.36459 0.37893 -0.38525 0.32291 -0.40851 0.26851 C -0.41198 0.26018 -0.41771 0.25393 -0.42136 0.24583 C -0.42969 0.22708 -0.43351 0.20532 -0.44271 0.1868 C -0.44566 0.18078 -0.4507 0.17615 -0.45278 0.16944 C -0.4592 0.14907 -0.46962 0.1324 -0.47848 0.11435 C -0.48785 0.09536 -0.49705 0.07615 -0.5099 0.06087 C -0.51806 0.05115 -0.52379 0.03634 -0.53282 0.0287 C -0.53854 0.01689 -0.53212 0.02731 -0.53993 0.02106 C -0.54497 0.01712 -0.54341 0.01273 -0.55 0.00948 C -0.55486 0.003 -0.55834 -0.00348 -0.56424 -0.00764 C -0.56806 -0.01042 -0.57848 -0.01667 -0.58282 -0.02084 C -0.59236 -0.03033 -0.59358 -0.03172 -0.60573 -0.03427 C -0.62257 -0.04167 -0.63733 -0.03288 -0.65139 -0.02292 C -0.65712 -0.01899 -0.66285 -0.01528 -0.66858 -0.01135 C -0.67049 -0.01019 -0.67431 -0.00764 -0.67431 -0.00764 C -0.6849 0.00717 -0.66979 -0.01297 -0.68716 0.00578 C -0.69601 0.01527 -0.70348 0.02962 -0.7099 0.04189 C -0.7257 0.07175 -0.70382 0.03009 -0.71858 0.05532 C -0.72066 0.05879 -0.72431 0.06666 -0.72431 0.06666 C -0.72795 0.08194 -0.73368 0.09675 -0.73993 0.11041 C -0.74219 0.12291 -0.7467 0.13472 -0.75 0.14675 C -0.75695 0.17268 -0.76302 0.19907 -0.76997 0.22476 C -0.77153 0.23055 -0.77431 0.23564 -0.7757 0.24189 C -0.77726 0.25763 -0.78177 0.28703 -0.78716 0.30092 C -0.78837 0.31226 -0.79063 0.32245 -0.79271 0.33333 C -0.79358 0.37847 -0.79271 0.42268 -0.8 0.46666 C -0.8007 0.50069 -0.80122 0.52638 -0.80417 0.5581 C -0.80417 0.55995 -0.80504 0.61921 -0.79705 0.6324 C -0.79549 0.63495 -0.79288 0.63587 -0.79132 0.63819 " pathEditMode="relative" ptsTypes="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yan">
  <a:themeElements>
    <a:clrScheme name="Medy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y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255</TotalTime>
  <Words>647</Words>
  <Application>Microsoft Office PowerPoint</Application>
  <PresentationFormat>Ekran Gösterisi (4:3)</PresentationFormat>
  <Paragraphs>119</Paragraphs>
  <Slides>12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Medyan</vt:lpstr>
      <vt:lpstr>BİR KAHRAMAN DOĞUYOR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By NeC ® 2010 | Katilimsiz.Com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BİR KAHRAMAN DOĞUYOR</dc:title>
  <dc:creator>HP</dc:creator>
  <cp:lastModifiedBy>HP</cp:lastModifiedBy>
  <cp:revision>29</cp:revision>
  <dcterms:created xsi:type="dcterms:W3CDTF">2014-09-20T22:05:14Z</dcterms:created>
  <dcterms:modified xsi:type="dcterms:W3CDTF">2014-09-26T16:03:45Z</dcterms:modified>
</cp:coreProperties>
</file>