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66"/>
  </p:notesMasterIdLst>
  <p:sldIdLst>
    <p:sldId id="256" r:id="rId2"/>
    <p:sldId id="257" r:id="rId3"/>
    <p:sldId id="259" r:id="rId4"/>
    <p:sldId id="261" r:id="rId5"/>
    <p:sldId id="262" r:id="rId6"/>
    <p:sldId id="265" r:id="rId7"/>
    <p:sldId id="263" r:id="rId8"/>
    <p:sldId id="258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1" autoAdjust="0"/>
    <p:restoredTop sz="94552" autoAdjust="0"/>
  </p:normalViewPr>
  <p:slideViewPr>
    <p:cSldViewPr snapToGrid="0">
      <p:cViewPr varScale="1">
        <p:scale>
          <a:sx n="72" d="100"/>
          <a:sy n="72" d="100"/>
        </p:scale>
        <p:origin x="6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7B1FE-FF88-40FF-8FCE-4641DE93FBD4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CEF84-CAFB-44F7-B6E4-1282673ADB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9479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CEF84-CAFB-44F7-B6E4-1282673ADB78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9081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81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105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5579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052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6129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814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0148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654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751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93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8923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650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0327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19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5839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004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2955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DF8A115-9A6F-4618-8D96-17C72F364427}" type="datetimeFigureOut">
              <a:rPr lang="tr-TR" smtClean="0"/>
              <a:t>15.12.2013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5472B69-7975-473E-9D21-9429CF1B0A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50088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946167"/>
            <a:ext cx="9721595" cy="485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3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49" y="1657350"/>
            <a:ext cx="102584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852487"/>
            <a:ext cx="5595937" cy="494823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825" y="1204912"/>
            <a:ext cx="52863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0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868" y="1143000"/>
            <a:ext cx="9979632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4" y="0"/>
            <a:ext cx="1079182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8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800" y="335846"/>
            <a:ext cx="11887199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u="sng" dirty="0">
                <a:solidFill>
                  <a:srgbClr val="7030A0"/>
                </a:solidFill>
              </a:rPr>
              <a:t>A.  VARLIK FELSEFESİ NEDİR?  </a:t>
            </a:r>
          </a:p>
          <a:p>
            <a:r>
              <a:rPr lang="tr-TR" dirty="0"/>
              <a:t> </a:t>
            </a:r>
            <a:endParaRPr lang="tr-TR" sz="2400" dirty="0"/>
          </a:p>
          <a:p>
            <a:r>
              <a:rPr lang="tr-TR" sz="2400" dirty="0"/>
              <a:t>Varlık felsefesi ilk olarak Milet kentinde (</a:t>
            </a:r>
            <a:r>
              <a:rPr lang="tr-TR" sz="2400" dirty="0" smtClean="0"/>
              <a:t>İyon uygarlığında</a:t>
            </a:r>
            <a:r>
              <a:rPr lang="tr-TR" sz="2400" dirty="0"/>
              <a:t>) </a:t>
            </a:r>
            <a:r>
              <a:rPr lang="tr-TR" sz="2400" dirty="0" smtClean="0"/>
              <a:t>Thales ’in </a:t>
            </a:r>
            <a:r>
              <a:rPr lang="tr-TR" sz="2400" dirty="0"/>
              <a:t>varlığın ilk maddesi </a:t>
            </a:r>
            <a:r>
              <a:rPr lang="tr-TR" sz="2400" dirty="0" smtClean="0"/>
              <a:t>(ark he)nedir</a:t>
            </a:r>
            <a:r>
              <a:rPr lang="tr-TR" sz="2400" dirty="0"/>
              <a:t>? sorusuyla ortaya çıkmıştır. Varlık </a:t>
            </a:r>
            <a:r>
              <a:rPr lang="tr-TR" sz="2400" dirty="0" smtClean="0"/>
              <a:t>felsefesinin konusu </a:t>
            </a:r>
            <a:r>
              <a:rPr lang="tr-TR" sz="2400" dirty="0"/>
              <a:t>varlıktır; yani var olan her şeydir. </a:t>
            </a:r>
            <a:r>
              <a:rPr lang="tr-TR" sz="2400" dirty="0" smtClean="0"/>
              <a:t>Bu manasıyla </a:t>
            </a:r>
            <a:r>
              <a:rPr lang="tr-TR" sz="2400" dirty="0"/>
              <a:t>varlığı ikiye ayırabiliriz.</a:t>
            </a:r>
          </a:p>
          <a:p>
            <a:r>
              <a:rPr lang="tr-TR" sz="2400" dirty="0"/>
              <a:t> </a:t>
            </a:r>
          </a:p>
          <a:p>
            <a:r>
              <a:rPr lang="tr-TR" sz="2400" dirty="0"/>
              <a:t>1. Gerçek varlıklar</a:t>
            </a:r>
          </a:p>
          <a:p>
            <a:r>
              <a:rPr lang="tr-TR" sz="2400" dirty="0"/>
              <a:t>2. Düşünsel (İdeal) varlıklar </a:t>
            </a:r>
          </a:p>
          <a:p>
            <a:endParaRPr lang="tr-TR" sz="2400" dirty="0"/>
          </a:p>
          <a:p>
            <a:r>
              <a:rPr lang="tr-TR" sz="2400" dirty="0"/>
              <a:t>1. Gerçek Varlıklar: İnsan zihninden bağımsız </a:t>
            </a:r>
            <a:r>
              <a:rPr lang="tr-TR" sz="2400" dirty="0" smtClean="0"/>
              <a:t>dış dünyada </a:t>
            </a:r>
            <a:r>
              <a:rPr lang="tr-TR" sz="2400" dirty="0"/>
              <a:t>bulunan varlıklardır (Uludağ, ev, masa gibi</a:t>
            </a:r>
            <a:r>
              <a:rPr lang="tr-TR" sz="2400" dirty="0" smtClean="0"/>
              <a:t>).Biz </a:t>
            </a:r>
            <a:r>
              <a:rPr lang="tr-TR" sz="2400" dirty="0"/>
              <a:t>onları algılasak da algılamasak da onlar </a:t>
            </a:r>
            <a:r>
              <a:rPr lang="tr-TR" sz="2400" dirty="0" smtClean="0"/>
              <a:t>hep vardır</a:t>
            </a:r>
            <a:r>
              <a:rPr lang="tr-TR" sz="2400" dirty="0"/>
              <a:t>.  Gerçek </a:t>
            </a:r>
            <a:r>
              <a:rPr lang="tr-TR" sz="2400" dirty="0" smtClean="0"/>
              <a:t>varlıklar zamana </a:t>
            </a:r>
            <a:r>
              <a:rPr lang="tr-TR" sz="2400" dirty="0"/>
              <a:t>ve mekâna </a:t>
            </a:r>
            <a:r>
              <a:rPr lang="tr-TR" sz="2400" dirty="0" smtClean="0"/>
              <a:t>bağlıdır. Bu </a:t>
            </a:r>
            <a:r>
              <a:rPr lang="tr-TR" sz="2400" dirty="0"/>
              <a:t>yüzden değişirler, yok olurlar ve var olurlar.</a:t>
            </a:r>
          </a:p>
          <a:p>
            <a:endParaRPr lang="tr-TR" sz="2400" dirty="0"/>
          </a:p>
          <a:p>
            <a:r>
              <a:rPr lang="tr-TR" sz="2400" dirty="0"/>
              <a:t>2. Düşünsel Varlıklar: İnsan zihnine bağımlı </a:t>
            </a:r>
            <a:r>
              <a:rPr lang="tr-TR" sz="2400" dirty="0" smtClean="0"/>
              <a:t>olan yani </a:t>
            </a:r>
            <a:r>
              <a:rPr lang="tr-TR" sz="2400" dirty="0"/>
              <a:t>onun ürünü olan varlıklardır (Kaf dağı, </a:t>
            </a:r>
            <a:r>
              <a:rPr lang="tr-TR" sz="2400" dirty="0" smtClean="0"/>
              <a:t>denizkızı</a:t>
            </a:r>
            <a:r>
              <a:rPr lang="tr-TR" sz="2400" dirty="0"/>
              <a:t>, pi sayısı gibi.). Onlar ancak düşüncede </a:t>
            </a:r>
            <a:r>
              <a:rPr lang="tr-TR" sz="2400" dirty="0" smtClean="0"/>
              <a:t>var olurlar</a:t>
            </a:r>
            <a:r>
              <a:rPr lang="tr-TR" sz="2400" dirty="0"/>
              <a:t>. Düşünsel varlıklar zaman ve mekân </a:t>
            </a:r>
            <a:r>
              <a:rPr lang="tr-TR" sz="2400" dirty="0" smtClean="0"/>
              <a:t>dışıdır, bu </a:t>
            </a:r>
            <a:r>
              <a:rPr lang="tr-TR" sz="2400" dirty="0"/>
              <a:t>nedenle değişmezler, hep kendi kendisiyle aynıdır.</a:t>
            </a:r>
          </a:p>
        </p:txBody>
      </p:sp>
    </p:spTree>
    <p:extLst>
      <p:ext uri="{BB962C8B-B14F-4D97-AF65-F5344CB8AC3E}">
        <p14:creationId xmlns:p14="http://schemas.microsoft.com/office/powerpoint/2010/main" val="17261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78226" y="2266265"/>
            <a:ext cx="1015116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Varlık felsefesi 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işte bunların   oluşturduğu gene varlıkla </a:t>
            </a:r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ilgilenir ve varlık nedir? sorusuna cevap 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arar.  Varlık </a:t>
            </a:r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felsefesi varlığın ilk ilkelerini, özünü, 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yapısını türlerini</a:t>
            </a:r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, biçimlerini inceleyen disiplindir.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305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7323" y="384314"/>
            <a:ext cx="1106556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B</a:t>
            </a:r>
            <a:r>
              <a:rPr lang="tr-TR" sz="2800" dirty="0"/>
              <a:t>.  BİLİME GÖRE VARLIK </a:t>
            </a:r>
          </a:p>
          <a:p>
            <a:r>
              <a:rPr lang="tr-TR" sz="2800" dirty="0"/>
              <a:t> Varlık, hem bilimin hem de felsefenin </a:t>
            </a:r>
            <a:r>
              <a:rPr lang="tr-TR" sz="2800" dirty="0" smtClean="0"/>
              <a:t>konusudur. Bilim, </a:t>
            </a:r>
            <a:r>
              <a:rPr lang="tr-TR" sz="2800" dirty="0"/>
              <a:t>varlığın </a:t>
            </a:r>
            <a:r>
              <a:rPr lang="tr-TR" sz="2800" dirty="0" smtClean="0"/>
              <a:t>var olup </a:t>
            </a:r>
            <a:r>
              <a:rPr lang="tr-TR" sz="2800" dirty="0"/>
              <a:t>olmadığından kuşku </a:t>
            </a:r>
            <a:r>
              <a:rPr lang="tr-TR" sz="2800" dirty="0" smtClean="0"/>
              <a:t>duymaz ve </a:t>
            </a:r>
            <a:r>
              <a:rPr lang="tr-TR" sz="2800" dirty="0"/>
              <a:t>bununla ilgili soru da sormaz; çünkü bilim </a:t>
            </a:r>
            <a:r>
              <a:rPr lang="tr-TR" sz="2800" dirty="0" smtClean="0"/>
              <a:t>varlığı her </a:t>
            </a:r>
            <a:r>
              <a:rPr lang="tr-TR" sz="2800" dirty="0"/>
              <a:t>durumda var olarak </a:t>
            </a:r>
            <a:r>
              <a:rPr lang="tr-TR" sz="2800" dirty="0" smtClean="0"/>
              <a:t>kabul ederek araştırmalarını yapar</a:t>
            </a:r>
            <a:r>
              <a:rPr lang="tr-TR" sz="2800" dirty="0"/>
              <a:t>.  </a:t>
            </a:r>
          </a:p>
          <a:p>
            <a:endParaRPr lang="tr-TR" sz="2800" dirty="0"/>
          </a:p>
          <a:p>
            <a:r>
              <a:rPr lang="tr-TR" sz="2800" dirty="0"/>
              <a:t>Bilim varlığı deneysel yöntemlerle ele alır. </a:t>
            </a:r>
          </a:p>
          <a:p>
            <a:r>
              <a:rPr lang="tr-TR" sz="2800" dirty="0"/>
              <a:t> </a:t>
            </a:r>
          </a:p>
          <a:p>
            <a:r>
              <a:rPr lang="tr-TR" sz="2800" dirty="0"/>
              <a:t>Bilimin konusunu; nesnel olgular ile doğrudan veya</a:t>
            </a:r>
          </a:p>
          <a:p>
            <a:r>
              <a:rPr lang="tr-TR" sz="2800" dirty="0"/>
              <a:t>dolaylı olarak gözlemlenebilir ve üzerinde deney</a:t>
            </a:r>
          </a:p>
          <a:p>
            <a:r>
              <a:rPr lang="tr-TR" sz="2800" dirty="0"/>
              <a:t>yapılabilir varlıklar oluşturur.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8618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56591" y="1154381"/>
            <a:ext cx="110125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Bilimin varlığa yaklaşımı indirgemeci (</a:t>
            </a:r>
            <a:r>
              <a:rPr lang="tr-TR" sz="3600" dirty="0" smtClean="0"/>
              <a:t>karmaşık olayları</a:t>
            </a:r>
            <a:r>
              <a:rPr lang="tr-TR" sz="3600" dirty="0"/>
              <a:t>, olguları, ilişkileri veya yapıları daha </a:t>
            </a:r>
            <a:r>
              <a:rPr lang="tr-TR" sz="3600" dirty="0" smtClean="0"/>
              <a:t>basit ilişkilerle</a:t>
            </a:r>
            <a:r>
              <a:rPr lang="tr-TR" sz="3600" dirty="0"/>
              <a:t>, ilkelerle açıklama çabası. Yani çok </a:t>
            </a:r>
            <a:r>
              <a:rPr lang="tr-TR" sz="3600" dirty="0" smtClean="0"/>
              <a:t>sayıda etkenin </a:t>
            </a:r>
            <a:r>
              <a:rPr lang="tr-TR" sz="3600" dirty="0"/>
              <a:t>rol aldığı bir sürecin çözümlemesini </a:t>
            </a:r>
            <a:r>
              <a:rPr lang="tr-TR" sz="3600" dirty="0" smtClean="0"/>
              <a:t>tek faktöre </a:t>
            </a:r>
            <a:r>
              <a:rPr lang="tr-TR" sz="3600" dirty="0"/>
              <a:t>indirgeyerek yapma) dir. </a:t>
            </a:r>
          </a:p>
          <a:p>
            <a:r>
              <a:rPr lang="tr-T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27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4729438" y="480391"/>
            <a:ext cx="6019800" cy="1143000"/>
          </a:xfrm>
        </p:spPr>
        <p:txBody>
          <a:bodyPr/>
          <a:lstStyle/>
          <a:p>
            <a:r>
              <a:rPr lang="tr-TR" dirty="0"/>
              <a:t>C.  FELSEFE AÇISINDAN VARLIK </a:t>
            </a:r>
            <a:br>
              <a:rPr lang="tr-TR" dirty="0"/>
            </a:br>
            <a:r>
              <a:rPr lang="tr-TR" dirty="0"/>
              <a:t> </a:t>
            </a:r>
          </a:p>
        </p:txBody>
      </p:sp>
      <p:pic>
        <p:nvPicPr>
          <p:cNvPr id="12" name="Resim Yer Tutucusu 1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4" r="22024"/>
          <a:stretch>
            <a:fillRect/>
          </a:stretch>
        </p:blipFill>
        <p:spPr>
          <a:xfrm>
            <a:off x="132522" y="914400"/>
            <a:ext cx="4590290" cy="4572000"/>
          </a:xfrm>
        </p:spPr>
      </p:pic>
      <p:sp>
        <p:nvSpPr>
          <p:cNvPr id="11" name="Metin Yer Tutucusu 10"/>
          <p:cNvSpPr>
            <a:spLocks noGrp="1"/>
          </p:cNvSpPr>
          <p:nvPr>
            <p:ph type="body" sz="half" idx="2"/>
          </p:nvPr>
        </p:nvSpPr>
        <p:spPr>
          <a:xfrm>
            <a:off x="4722812" y="2019300"/>
            <a:ext cx="6021388" cy="2048933"/>
          </a:xfrm>
        </p:spPr>
        <p:txBody>
          <a:bodyPr>
            <a:normAutofit fontScale="25000" lnSpcReduction="20000"/>
          </a:bodyPr>
          <a:lstStyle/>
          <a:p>
            <a:r>
              <a:rPr lang="tr-TR" dirty="0"/>
              <a:t>C.  </a:t>
            </a:r>
            <a:r>
              <a:rPr lang="tr-TR" sz="8000" dirty="0"/>
              <a:t>FELSEFE AÇISINDAN VARLIK </a:t>
            </a:r>
          </a:p>
          <a:p>
            <a:r>
              <a:rPr lang="tr-TR" sz="8000" dirty="0"/>
              <a:t> Felsefe, bilimden farklı olarak varlığın </a:t>
            </a:r>
            <a:r>
              <a:rPr lang="tr-TR" sz="8000" dirty="0" smtClean="0"/>
              <a:t> ne olduğu sorusu </a:t>
            </a:r>
            <a:r>
              <a:rPr lang="tr-TR" sz="8000" dirty="0"/>
              <a:t>üzerinde durur. Varlıkla ilgili </a:t>
            </a:r>
            <a:r>
              <a:rPr lang="tr-TR" sz="8000" dirty="0" smtClean="0"/>
              <a:t>eleştirel şüpheci </a:t>
            </a:r>
            <a:r>
              <a:rPr lang="tr-TR" sz="8000" dirty="0"/>
              <a:t>bir tavır takınır. </a:t>
            </a:r>
          </a:p>
          <a:p>
            <a:endParaRPr lang="tr-TR" sz="8000" dirty="0"/>
          </a:p>
          <a:p>
            <a:r>
              <a:rPr lang="tr-TR" sz="8000" dirty="0">
                <a:solidFill>
                  <a:srgbClr val="FF0000"/>
                </a:solidFill>
              </a:rPr>
              <a:t>Felsefe varlığı akıl yoluyla açıklamaya çalışır. </a:t>
            </a:r>
          </a:p>
          <a:p>
            <a:endParaRPr lang="tr-TR" sz="8000" dirty="0"/>
          </a:p>
          <a:p>
            <a:r>
              <a:rPr lang="tr-TR" sz="8000" dirty="0">
                <a:solidFill>
                  <a:srgbClr val="FFC000"/>
                </a:solidFill>
              </a:rPr>
              <a:t>Felsefe, varlığı incelerken hem olgular </a:t>
            </a:r>
            <a:r>
              <a:rPr lang="tr-TR" sz="8000" dirty="0" smtClean="0">
                <a:solidFill>
                  <a:srgbClr val="FFC000"/>
                </a:solidFill>
              </a:rPr>
              <a:t>dünyası hem </a:t>
            </a:r>
            <a:r>
              <a:rPr lang="tr-TR" sz="8000" dirty="0">
                <a:solidFill>
                  <a:srgbClr val="FFC000"/>
                </a:solidFill>
              </a:rPr>
              <a:t>de düşünsel alandaki varlığı </a:t>
            </a:r>
            <a:r>
              <a:rPr lang="tr-TR" sz="8000" dirty="0" smtClean="0">
                <a:solidFill>
                  <a:srgbClr val="FFC000"/>
                </a:solidFill>
              </a:rPr>
              <a:t>kendine konu edinir</a:t>
            </a:r>
            <a:r>
              <a:rPr lang="tr-TR" sz="8000" dirty="0">
                <a:solidFill>
                  <a:srgbClr val="FFC000"/>
                </a:solidFill>
              </a:rPr>
              <a:t>.  </a:t>
            </a:r>
            <a:endParaRPr lang="tr-TR" sz="8000" dirty="0"/>
          </a:p>
          <a:p>
            <a:r>
              <a:rPr lang="tr-TR" sz="8000" dirty="0"/>
              <a:t>Felsefenin varlığa yaklaşımı bütüncüldür</a:t>
            </a:r>
            <a:r>
              <a:rPr lang="tr-TR" sz="8000" dirty="0" smtClean="0"/>
              <a:t>.</a:t>
            </a:r>
            <a:endParaRPr lang="tr-TR" sz="8000" dirty="0"/>
          </a:p>
          <a:p>
            <a:r>
              <a:rPr lang="tr-TR" sz="8000" dirty="0"/>
              <a:t>Varlık sorusunu soran ve varlığı </a:t>
            </a:r>
            <a:r>
              <a:rPr lang="tr-TR" sz="8000" dirty="0" smtClean="0"/>
              <a:t>açıklamak isteyen felsefeye </a:t>
            </a:r>
            <a:r>
              <a:rPr lang="tr-TR" sz="8000" dirty="0"/>
              <a:t>Ontoloji (Varlık felsefesi) adı verilir. </a:t>
            </a:r>
          </a:p>
          <a:p>
            <a:r>
              <a:rPr lang="tr-TR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5069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4722812" y="639418"/>
            <a:ext cx="6019800" cy="1143000"/>
          </a:xfrm>
        </p:spPr>
        <p:txBody>
          <a:bodyPr>
            <a:normAutofit fontScale="90000"/>
          </a:bodyPr>
          <a:lstStyle/>
          <a:p>
            <a:r>
              <a:rPr lang="tr-TR" dirty="0"/>
              <a:t>1. Metafizik ve Varlık Felsefesi (Ontoloji) İlişkisi: </a:t>
            </a:r>
            <a:br>
              <a:rPr lang="tr-TR" dirty="0"/>
            </a:br>
            <a:r>
              <a:rPr lang="tr-TR" dirty="0"/>
              <a:t> </a:t>
            </a:r>
          </a:p>
        </p:txBody>
      </p:sp>
      <p:pic>
        <p:nvPicPr>
          <p:cNvPr id="10" name="Resim Yer Tutucusu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2" r="20362"/>
          <a:stretch>
            <a:fillRect/>
          </a:stretch>
        </p:blipFill>
        <p:spPr>
          <a:xfrm>
            <a:off x="603244" y="424068"/>
            <a:ext cx="3814768" cy="6162261"/>
          </a:xfrm>
        </p:spPr>
      </p:pic>
      <p:sp>
        <p:nvSpPr>
          <p:cNvPr id="8" name="Metin Yer Tutucusu 7"/>
          <p:cNvSpPr>
            <a:spLocks noGrp="1"/>
          </p:cNvSpPr>
          <p:nvPr>
            <p:ph type="body" sz="half" idx="2"/>
          </p:nvPr>
        </p:nvSpPr>
        <p:spPr>
          <a:xfrm>
            <a:off x="4418012" y="1486820"/>
            <a:ext cx="7137884" cy="4450154"/>
          </a:xfrm>
        </p:spPr>
        <p:txBody>
          <a:bodyPr>
            <a:noAutofit/>
          </a:bodyPr>
          <a:lstStyle/>
          <a:p>
            <a:r>
              <a:rPr lang="tr-TR" sz="2000" dirty="0"/>
              <a:t>Metafizik ve ontoloji konuları bakımından </a:t>
            </a:r>
            <a:r>
              <a:rPr lang="tr-TR" sz="2000" dirty="0" smtClean="0"/>
              <a:t>benzerlik gösterirler</a:t>
            </a:r>
            <a:r>
              <a:rPr lang="tr-TR" sz="2000" dirty="0"/>
              <a:t>. Fakat konuların kapsamları </a:t>
            </a:r>
            <a:r>
              <a:rPr lang="tr-TR" sz="2000" dirty="0" smtClean="0"/>
              <a:t>bakımından metafizik </a:t>
            </a:r>
            <a:r>
              <a:rPr lang="tr-TR" sz="2000" dirty="0"/>
              <a:t>ontolojiden daha kapsamlıdır. </a:t>
            </a:r>
            <a:r>
              <a:rPr lang="tr-TR" sz="2000" dirty="0" smtClean="0"/>
              <a:t>Metafizik hem </a:t>
            </a:r>
            <a:r>
              <a:rPr lang="tr-TR" sz="2000" dirty="0"/>
              <a:t>fiziksel evreni hem de fizikötesini (duyusal</a:t>
            </a:r>
          </a:p>
          <a:p>
            <a:r>
              <a:rPr lang="tr-TR" sz="2000" dirty="0"/>
              <a:t>alanın üstündeki şeyleri: Tanrı, ruh, </a:t>
            </a:r>
            <a:r>
              <a:rPr lang="tr-TR" sz="2000" dirty="0" smtClean="0"/>
              <a:t>evren, ölümsüzlük </a:t>
            </a:r>
            <a:r>
              <a:rPr lang="tr-TR" sz="2000" dirty="0"/>
              <a:t>konuları) kendisine konu </a:t>
            </a:r>
            <a:r>
              <a:rPr lang="tr-TR" sz="2000" dirty="0" smtClean="0"/>
              <a:t>edinirken, ontoloji </a:t>
            </a:r>
            <a:r>
              <a:rPr lang="tr-TR" sz="2000" dirty="0"/>
              <a:t>sadece fiziksel evreni (gerçek </a:t>
            </a:r>
            <a:r>
              <a:rPr lang="tr-TR" sz="2000" dirty="0" smtClean="0"/>
              <a:t>varlıkları)kendisine </a:t>
            </a:r>
            <a:r>
              <a:rPr lang="tr-TR" sz="2000" dirty="0"/>
              <a:t>konu edinerek alanını sınırlandırır. </a:t>
            </a:r>
            <a:r>
              <a:rPr lang="tr-TR" sz="2000" dirty="0" smtClean="0"/>
              <a:t>Bu anlamıyla </a:t>
            </a:r>
            <a:r>
              <a:rPr lang="tr-TR" sz="2000" dirty="0"/>
              <a:t>doğa ve beşeri bilimler, araştırma </a:t>
            </a:r>
            <a:r>
              <a:rPr lang="tr-TR" sz="2000" dirty="0" smtClean="0"/>
              <a:t>konuları itibariyle </a:t>
            </a:r>
            <a:r>
              <a:rPr lang="tr-TR" sz="2000" dirty="0"/>
              <a:t>daha çok ontoloji ile </a:t>
            </a:r>
            <a:r>
              <a:rPr lang="tr-TR" sz="2000" dirty="0" smtClean="0"/>
              <a:t>ilgilidir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37968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tretch>
            <a:fillRect/>
          </a:stretch>
        </p:blipFill>
        <p:spPr>
          <a:xfrm>
            <a:off x="1190625" y="1262062"/>
            <a:ext cx="8963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42121" y="543340"/>
            <a:ext cx="106414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0070C0"/>
                </a:solidFill>
              </a:rPr>
              <a:t>. Metafiziğin Varlıkla İlgili Temel Soruları: </a:t>
            </a:r>
          </a:p>
          <a:p>
            <a:r>
              <a:rPr lang="tr-TR" sz="3600" dirty="0">
                <a:solidFill>
                  <a:srgbClr val="0070C0"/>
                </a:solidFill>
              </a:rPr>
              <a:t> </a:t>
            </a:r>
          </a:p>
          <a:p>
            <a:r>
              <a:rPr lang="tr-TR" sz="3600" dirty="0"/>
              <a:t>Varlık nedir? Varlık var mıdır? Varlığın kökeni </a:t>
            </a:r>
            <a:r>
              <a:rPr lang="tr-TR" sz="3600" dirty="0" smtClean="0"/>
              <a:t>nedir</a:t>
            </a:r>
            <a:r>
              <a:rPr lang="tr-TR" sz="3600" dirty="0"/>
              <a:t>? Evrende düzen ve amaç var mıdır? </a:t>
            </a:r>
            <a:r>
              <a:rPr lang="tr-TR" sz="3600" dirty="0" smtClean="0"/>
              <a:t>Evren sonlu </a:t>
            </a:r>
            <a:r>
              <a:rPr lang="tr-TR" sz="3600" dirty="0"/>
              <a:t>mu, sonsuz mudur? Varlık tek midir, </a:t>
            </a:r>
            <a:r>
              <a:rPr lang="tr-TR" sz="3600" dirty="0" smtClean="0"/>
              <a:t>çok mudur</a:t>
            </a:r>
            <a:r>
              <a:rPr lang="tr-TR" sz="3600" dirty="0"/>
              <a:t>? </a:t>
            </a:r>
            <a:r>
              <a:rPr lang="tr-TR" sz="3600" dirty="0" smtClean="0"/>
              <a:t>Varlık değişken </a:t>
            </a:r>
            <a:r>
              <a:rPr lang="tr-TR" sz="3600" dirty="0"/>
              <a:t>midir? Durağan mıdır? </a:t>
            </a:r>
            <a:r>
              <a:rPr lang="tr-TR" sz="3600" dirty="0" smtClean="0"/>
              <a:t>Ruh nedir</a:t>
            </a:r>
            <a:r>
              <a:rPr lang="tr-TR" sz="3600" dirty="0"/>
              <a:t>? </a:t>
            </a:r>
            <a:r>
              <a:rPr lang="tr-TR" sz="3600" dirty="0" smtClean="0"/>
              <a:t>Ruh ölümsüz </a:t>
            </a:r>
            <a:r>
              <a:rPr lang="tr-TR" sz="3600" dirty="0"/>
              <a:t>müdür? Ölüm ötesi yaşam var </a:t>
            </a:r>
            <a:r>
              <a:rPr lang="tr-TR" sz="3600" dirty="0" smtClean="0"/>
              <a:t>mıdır</a:t>
            </a:r>
            <a:r>
              <a:rPr lang="tr-TR" sz="3600" dirty="0"/>
              <a:t>? gibi sorulardır. </a:t>
            </a:r>
          </a:p>
        </p:txBody>
      </p:sp>
    </p:spTree>
    <p:extLst>
      <p:ext uri="{BB962C8B-B14F-4D97-AF65-F5344CB8AC3E}">
        <p14:creationId xmlns:p14="http://schemas.microsoft.com/office/powerpoint/2010/main" val="2875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Ç. ONTOLOJİ AÇIDAN VARLIK 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684211" y="685800"/>
            <a:ext cx="10209075" cy="361526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Varlık felsefesinde varlık, üç temel </a:t>
            </a:r>
            <a:r>
              <a:rPr lang="tr-TR" dirty="0" smtClean="0"/>
              <a:t>problem çerçevesinde </a:t>
            </a:r>
            <a:r>
              <a:rPr lang="tr-TR" dirty="0"/>
              <a:t>ele alınıp incelenir.  </a:t>
            </a:r>
            <a:r>
              <a:rPr lang="tr-TR" dirty="0" smtClean="0"/>
              <a:t> </a:t>
            </a:r>
            <a:endParaRPr lang="tr-TR" dirty="0"/>
          </a:p>
          <a:p>
            <a:r>
              <a:rPr lang="tr-TR" dirty="0"/>
              <a:t>1. Varlığın var olup olmadığı problemi</a:t>
            </a:r>
          </a:p>
          <a:p>
            <a:r>
              <a:rPr lang="tr-TR" dirty="0"/>
              <a:t>2. Varlığın niceliği problemi</a:t>
            </a:r>
          </a:p>
          <a:p>
            <a:r>
              <a:rPr lang="tr-TR" dirty="0"/>
              <a:t>3. Varlığın ne olduğu problemi (niteliği) </a:t>
            </a:r>
          </a:p>
        </p:txBody>
      </p:sp>
    </p:spTree>
    <p:extLst>
      <p:ext uri="{BB962C8B-B14F-4D97-AF65-F5344CB8AC3E}">
        <p14:creationId xmlns:p14="http://schemas.microsoft.com/office/powerpoint/2010/main" val="49192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4" y="331304"/>
            <a:ext cx="11926956" cy="584420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4272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652603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Filler neden büyük, gri ve kırışıktır? Çünkü </a:t>
            </a:r>
            <a:r>
              <a:rPr lang="tr-TR" sz="2400" dirty="0" smtClean="0"/>
              <a:t>ufak beyaz </a:t>
            </a:r>
            <a:r>
              <a:rPr lang="tr-TR" sz="2400" dirty="0"/>
              <a:t>ve yuvarlak olsalardı aspirin olurlardı. Ufak </a:t>
            </a:r>
            <a:r>
              <a:rPr lang="tr-TR" sz="2400" dirty="0" smtClean="0"/>
              <a:t>bir fil </a:t>
            </a:r>
            <a:r>
              <a:rPr lang="tr-TR" sz="2400" dirty="0"/>
              <a:t>hayal ederek ona “ufak bir fil” diyebiliriz. </a:t>
            </a:r>
            <a:r>
              <a:rPr lang="tr-TR" sz="2400" dirty="0" smtClean="0"/>
              <a:t>Beyaz bir </a:t>
            </a:r>
            <a:r>
              <a:rPr lang="tr-TR" sz="2400" dirty="0"/>
              <a:t>fil hayal ederek ona “beyaz bir fil” </a:t>
            </a:r>
            <a:r>
              <a:rPr lang="tr-TR" sz="2400" dirty="0" smtClean="0"/>
              <a:t>diyebilir Kırışıksız </a:t>
            </a:r>
            <a:r>
              <a:rPr lang="tr-TR" sz="2400" dirty="0"/>
              <a:t>bir fil de “kırışıksız bir fil” olur. Başka </a:t>
            </a:r>
            <a:r>
              <a:rPr lang="tr-TR" sz="2400" dirty="0" smtClean="0"/>
              <a:t>bir deyişle </a:t>
            </a:r>
            <a:r>
              <a:rPr lang="tr-TR" sz="2400" dirty="0"/>
              <a:t>büyüklük, grilik ve </a:t>
            </a:r>
            <a:r>
              <a:rPr lang="tr-TR" sz="2400" dirty="0" smtClean="0"/>
              <a:t>kırışıklık, </a:t>
            </a:r>
            <a:r>
              <a:rPr lang="tr-TR" sz="2400" dirty="0"/>
              <a:t>Aristoteles’bir fili fil yapan şeyin ne olduğunu tanımlama </a:t>
            </a:r>
            <a:r>
              <a:rPr lang="tr-TR" sz="2400" dirty="0" smtClean="0"/>
              <a:t>sınavı geçemez</a:t>
            </a:r>
            <a:r>
              <a:rPr lang="tr-TR" sz="2400" dirty="0"/>
              <a:t>. Çünkü aspirin gibi ufak, beyaz ve </a:t>
            </a:r>
            <a:r>
              <a:rPr lang="tr-TR" sz="2400" dirty="0" smtClean="0"/>
              <a:t>yuvarlak bir </a:t>
            </a:r>
            <a:r>
              <a:rPr lang="tr-TR" sz="2400" dirty="0"/>
              <a:t>şey bir fil olamaz ve böyle bir </a:t>
            </a:r>
            <a:r>
              <a:rPr lang="tr-TR" sz="2400" dirty="0" smtClean="0"/>
              <a:t>nesneyle karşılaştığımızda </a:t>
            </a:r>
            <a:r>
              <a:rPr lang="tr-TR" sz="2400" dirty="0"/>
              <a:t>aklımıza “Hey, ağzına attığın </a:t>
            </a:r>
            <a:r>
              <a:rPr lang="tr-TR" sz="2400" dirty="0" smtClean="0"/>
              <a:t>bir aspirin </a:t>
            </a:r>
            <a:r>
              <a:rPr lang="tr-TR" sz="2400" dirty="0"/>
              <a:t>mi yoksa alışılmamış türden bir fil mi?” </a:t>
            </a:r>
            <a:r>
              <a:rPr lang="tr-TR" sz="2400" dirty="0" smtClean="0"/>
              <a:t>diye sormak </a:t>
            </a:r>
            <a:r>
              <a:rPr lang="tr-TR" sz="2400" dirty="0"/>
              <a:t>gelmez.  </a:t>
            </a:r>
          </a:p>
          <a:p>
            <a:r>
              <a:rPr lang="tr-TR" sz="2400" dirty="0"/>
              <a:t> </a:t>
            </a:r>
          </a:p>
          <a:p>
            <a:r>
              <a:rPr lang="tr-TR" sz="2400" dirty="0"/>
              <a:t>Bu parçada varlıkla ilgili aşağıda </a:t>
            </a:r>
            <a:r>
              <a:rPr lang="tr-TR" sz="2400" dirty="0" smtClean="0"/>
              <a:t>verilenlerden hangisi </a:t>
            </a:r>
            <a:r>
              <a:rPr lang="tr-TR" sz="2400" dirty="0"/>
              <a:t>sorgulanmaktadır? </a:t>
            </a:r>
          </a:p>
          <a:p>
            <a:r>
              <a:rPr lang="tr-TR" sz="2400" dirty="0"/>
              <a:t> </a:t>
            </a:r>
          </a:p>
          <a:p>
            <a:pPr marL="342900" indent="-342900">
              <a:buAutoNum type="alphaUcParenR"/>
            </a:pPr>
            <a:r>
              <a:rPr lang="tr-TR" sz="2400" dirty="0" smtClean="0"/>
              <a:t>Zorunlu </a:t>
            </a:r>
            <a:r>
              <a:rPr lang="tr-TR" sz="2400" dirty="0"/>
              <a:t>varlık/mümkün varlık </a:t>
            </a:r>
            <a:r>
              <a:rPr lang="tr-TR" sz="2400" dirty="0" smtClean="0"/>
              <a:t>ayrımı</a:t>
            </a:r>
          </a:p>
          <a:p>
            <a:pPr marL="342900" indent="-342900">
              <a:buAutoNum type="alphaUcParenR"/>
            </a:pPr>
            <a:r>
              <a:rPr lang="tr-TR" sz="2400" dirty="0" smtClean="0"/>
              <a:t>B</a:t>
            </a:r>
            <a:r>
              <a:rPr lang="tr-TR" sz="2400" dirty="0"/>
              <a:t>) Özsel/</a:t>
            </a:r>
            <a:r>
              <a:rPr lang="tr-TR" sz="2400" dirty="0" err="1"/>
              <a:t>ilineksel</a:t>
            </a:r>
            <a:r>
              <a:rPr lang="tr-TR" sz="2400" dirty="0"/>
              <a:t> nitelikler</a:t>
            </a:r>
          </a:p>
          <a:p>
            <a:r>
              <a:rPr lang="tr-TR" sz="2400" dirty="0"/>
              <a:t>C) Ana maddenin </a:t>
            </a:r>
            <a:r>
              <a:rPr lang="tr-TR" sz="2400" dirty="0" err="1"/>
              <a:t>neliği</a:t>
            </a:r>
            <a:endParaRPr lang="tr-TR" sz="2400" dirty="0"/>
          </a:p>
          <a:p>
            <a:r>
              <a:rPr lang="tr-TR" sz="2400" dirty="0"/>
              <a:t>D) Madde ve form ilişkisi</a:t>
            </a:r>
          </a:p>
          <a:p>
            <a:r>
              <a:rPr lang="tr-TR" sz="2400" dirty="0"/>
              <a:t>E) Var olma/olmama sorunsalı </a:t>
            </a:r>
            <a:r>
              <a:rPr lang="tr-TR" sz="2400" dirty="0" smtClean="0"/>
              <a:t>(2011 </a:t>
            </a:r>
            <a:r>
              <a:rPr lang="tr-TR" sz="2400" dirty="0" err="1" smtClean="0"/>
              <a:t>ygs</a:t>
            </a:r>
            <a:r>
              <a:rPr lang="tr-TR" sz="2400" dirty="0" smtClean="0"/>
              <a:t>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0234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9269" y="58847"/>
            <a:ext cx="11383617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8. Bir şey, ne görülebilir ne de duyulabilir bir </a:t>
            </a:r>
            <a:r>
              <a:rPr lang="tr-TR" sz="2800" dirty="0" smtClean="0"/>
              <a:t>şeyse sözgelimi </a:t>
            </a:r>
            <a:r>
              <a:rPr lang="tr-TR" sz="2800" dirty="0"/>
              <a:t>renksiz ve hareketsiz bir gaz kitlesiyse </a:t>
            </a:r>
            <a:r>
              <a:rPr lang="tr-TR" sz="2800" dirty="0" smtClean="0"/>
              <a:t>ne fotoğrafı </a:t>
            </a:r>
            <a:r>
              <a:rPr lang="tr-TR" sz="2800" dirty="0"/>
              <a:t>çekilip görüntüsü alınabilir ne de </a:t>
            </a:r>
            <a:r>
              <a:rPr lang="tr-TR" sz="2800" dirty="0" smtClean="0"/>
              <a:t>sesi kaydedilebilir</a:t>
            </a:r>
            <a:r>
              <a:rPr lang="tr-TR" sz="2800" dirty="0"/>
              <a:t>. Fakat bu, gazın var olmadığı </a:t>
            </a:r>
            <a:r>
              <a:rPr lang="tr-TR" sz="2800" dirty="0" smtClean="0"/>
              <a:t>anlamına gelmez</a:t>
            </a:r>
            <a:r>
              <a:rPr lang="tr-TR" sz="2800" dirty="0"/>
              <a:t>. Üstelik var olması sizin için yaşamsal </a:t>
            </a:r>
            <a:r>
              <a:rPr lang="tr-TR" sz="2800" dirty="0" smtClean="0"/>
              <a:t>bir önem </a:t>
            </a:r>
            <a:r>
              <a:rPr lang="tr-TR" sz="2800" dirty="0"/>
              <a:t>de taşıyabilir.  </a:t>
            </a:r>
            <a:r>
              <a:rPr lang="tr-TR" sz="2800" dirty="0" smtClean="0"/>
              <a:t>Bu </a:t>
            </a:r>
            <a:r>
              <a:rPr lang="tr-TR" sz="2800" dirty="0"/>
              <a:t>parça aşağıdakilerden hangisine “karşı </a:t>
            </a:r>
            <a:r>
              <a:rPr lang="tr-TR" sz="2800" dirty="0" smtClean="0"/>
              <a:t>örnek "oluşturur?</a:t>
            </a:r>
            <a:endParaRPr lang="tr-TR" sz="2800" dirty="0"/>
          </a:p>
          <a:p>
            <a:r>
              <a:rPr lang="tr-TR" sz="2800" dirty="0"/>
              <a:t>A) </a:t>
            </a:r>
            <a:r>
              <a:rPr lang="tr-TR" sz="2800" dirty="0" smtClean="0"/>
              <a:t>Herakleitos’ un </a:t>
            </a:r>
            <a:r>
              <a:rPr lang="tr-TR" sz="2800" dirty="0"/>
              <a:t>varlığın bir oluş ve değişim içinde </a:t>
            </a:r>
            <a:r>
              <a:rPr lang="tr-TR" sz="2800" dirty="0" smtClean="0"/>
              <a:t>olduğunu </a:t>
            </a:r>
            <a:r>
              <a:rPr lang="tr-TR" sz="2800" dirty="0"/>
              <a:t>ileri sürmesine</a:t>
            </a:r>
          </a:p>
          <a:p>
            <a:r>
              <a:rPr lang="tr-TR" sz="2800" dirty="0"/>
              <a:t>B) </a:t>
            </a:r>
            <a:r>
              <a:rPr lang="tr-TR" sz="2800" dirty="0" smtClean="0"/>
              <a:t>Descartes'in </a:t>
            </a:r>
            <a:r>
              <a:rPr lang="tr-TR" sz="2800" dirty="0"/>
              <a:t>varlığın ruh ve maddeden </a:t>
            </a:r>
            <a:r>
              <a:rPr lang="tr-TR" sz="2800" dirty="0" smtClean="0"/>
              <a:t>oluştuğunu </a:t>
            </a:r>
            <a:r>
              <a:rPr lang="tr-TR" sz="2800" dirty="0"/>
              <a:t>söyleyen düalist görüşüne</a:t>
            </a:r>
          </a:p>
          <a:p>
            <a:r>
              <a:rPr lang="tr-TR" sz="2800" dirty="0"/>
              <a:t>C) </a:t>
            </a:r>
            <a:r>
              <a:rPr lang="tr-TR" sz="2800" dirty="0" smtClean="0"/>
              <a:t>Hegel ’in, </a:t>
            </a:r>
            <a:r>
              <a:rPr lang="tr-TR" sz="2800" dirty="0"/>
              <a:t>varlığı geist ve onun diyalektik </a:t>
            </a:r>
            <a:r>
              <a:rPr lang="tr-TR" sz="2800" dirty="0" smtClean="0"/>
              <a:t>süreciyle </a:t>
            </a:r>
            <a:r>
              <a:rPr lang="tr-TR" sz="2800" dirty="0"/>
              <a:t>açıklamasına</a:t>
            </a:r>
          </a:p>
          <a:p>
            <a:r>
              <a:rPr lang="tr-TR" sz="2800" dirty="0"/>
              <a:t>D) Demokritos’un varlığın atomlardan meydana </a:t>
            </a:r>
            <a:r>
              <a:rPr lang="tr-TR" sz="2800" dirty="0" smtClean="0"/>
              <a:t>geldiğini </a:t>
            </a:r>
            <a:r>
              <a:rPr lang="tr-TR" sz="2800" dirty="0"/>
              <a:t>belirtmesine</a:t>
            </a:r>
          </a:p>
          <a:p>
            <a:r>
              <a:rPr lang="tr-TR" sz="2800" dirty="0"/>
              <a:t>E) Berkeley’in var olmak algılanmış olmaktır </a:t>
            </a:r>
            <a:r>
              <a:rPr lang="tr-TR" sz="2800" dirty="0" smtClean="0"/>
              <a:t>demesine</a:t>
            </a:r>
            <a:endParaRPr lang="tr-TR" sz="2800" dirty="0"/>
          </a:p>
          <a:p>
            <a:r>
              <a:rPr lang="tr-TR" sz="2800" dirty="0"/>
              <a:t> </a:t>
            </a:r>
          </a:p>
          <a:p>
            <a:r>
              <a:rPr lang="tr-TR" sz="2800" dirty="0"/>
              <a:t>   (2011-YGS)</a:t>
            </a:r>
          </a:p>
          <a:p>
            <a:endParaRPr lang="tr-TR" dirty="0"/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689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0"/>
            <a:ext cx="11979965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İmmanuel Kant “Gelecekte Bilim Olarak Ortaya </a:t>
            </a:r>
            <a:r>
              <a:rPr lang="tr-TR" sz="2400" dirty="0" smtClean="0"/>
              <a:t>Çıkabilecek </a:t>
            </a:r>
            <a:r>
              <a:rPr lang="tr-TR" sz="2400" dirty="0"/>
              <a:t>Her Metafiziğe Önsöz” adlı yapıtında,</a:t>
            </a:r>
          </a:p>
          <a:p>
            <a:r>
              <a:rPr lang="tr-TR" sz="2400" dirty="0"/>
              <a:t>metafiziği uğraşmaya değer bulan herkesi “</a:t>
            </a:r>
            <a:r>
              <a:rPr lang="tr-TR" sz="2400" dirty="0" smtClean="0"/>
              <a:t>Acaba meta-fizik </a:t>
            </a:r>
            <a:r>
              <a:rPr lang="tr-TR" sz="2400" dirty="0"/>
              <a:t>gibi bir şey hiç olanaklı mıdır?” sorusunu</a:t>
            </a:r>
          </a:p>
          <a:p>
            <a:r>
              <a:rPr lang="tr-TR" sz="2400" dirty="0"/>
              <a:t>sorma-sının zorunlu olduğuna ikna </a:t>
            </a:r>
            <a:r>
              <a:rPr lang="tr-TR" sz="2400" dirty="0" smtClean="0"/>
              <a:t>etmeyi amaçladığını </a:t>
            </a:r>
            <a:r>
              <a:rPr lang="tr-TR" sz="2400" dirty="0"/>
              <a:t>söyler. “Eğer metafizik bir bilimse, </a:t>
            </a:r>
            <a:r>
              <a:rPr lang="tr-TR" sz="2400" dirty="0" smtClean="0"/>
              <a:t>nasıl oluyor </a:t>
            </a:r>
            <a:r>
              <a:rPr lang="tr-TR" sz="2400" dirty="0"/>
              <a:t>da diğer bilimler gibi genel ve sürekli onay </a:t>
            </a:r>
            <a:r>
              <a:rPr lang="tr-TR" sz="2400" dirty="0" smtClean="0"/>
              <a:t>kazanmıyor</a:t>
            </a:r>
            <a:r>
              <a:rPr lang="tr-TR" sz="2400" dirty="0"/>
              <a:t>? Yok, değilse, nasıl oluyor da </a:t>
            </a:r>
            <a:r>
              <a:rPr lang="tr-TR" sz="2400" dirty="0" smtClean="0"/>
              <a:t>bilim kisvesi altında, durmadan </a:t>
            </a:r>
            <a:r>
              <a:rPr lang="tr-TR" sz="2400" dirty="0"/>
              <a:t>böbürlenerek </a:t>
            </a:r>
            <a:r>
              <a:rPr lang="tr-TR" sz="2400" dirty="0" smtClean="0"/>
              <a:t>insanın anlama </a:t>
            </a:r>
            <a:r>
              <a:rPr lang="tr-TR" sz="2400" dirty="0"/>
              <a:t>yetisini oyalıyor? Ayrıca diğer </a:t>
            </a:r>
            <a:r>
              <a:rPr lang="tr-TR" sz="2400" dirty="0" smtClean="0"/>
              <a:t>bilimler ilerlediği </a:t>
            </a:r>
            <a:r>
              <a:rPr lang="tr-TR" sz="2400" dirty="0"/>
              <a:t>halde o hep aynı yerde dönüp duruyor.” </a:t>
            </a:r>
            <a:r>
              <a:rPr lang="tr-TR" sz="2400" dirty="0" smtClean="0"/>
              <a:t>diye devam </a:t>
            </a:r>
            <a:r>
              <a:rPr lang="tr-TR" sz="2400" dirty="0"/>
              <a:t>eder.  </a:t>
            </a:r>
            <a:r>
              <a:rPr lang="tr-TR" sz="2400" dirty="0" smtClean="0"/>
              <a:t>Parçaya </a:t>
            </a:r>
            <a:r>
              <a:rPr lang="tr-TR" sz="2400" dirty="0"/>
              <a:t>göre, Kant’ın metafiziğe </a:t>
            </a:r>
            <a:r>
              <a:rPr lang="tr-TR" sz="2400" dirty="0" smtClean="0"/>
              <a:t>yaklaşımının aşağıdakilerden </a:t>
            </a:r>
            <a:r>
              <a:rPr lang="tr-TR" sz="2400" dirty="0"/>
              <a:t>hangisi olduğu söylenebilir?  </a:t>
            </a:r>
          </a:p>
          <a:p>
            <a:r>
              <a:rPr lang="tr-TR" sz="2400" dirty="0"/>
              <a:t> </a:t>
            </a:r>
          </a:p>
          <a:p>
            <a:r>
              <a:rPr lang="tr-TR" sz="3600" dirty="0"/>
              <a:t>A) Bilimle eş değer görme </a:t>
            </a:r>
          </a:p>
          <a:p>
            <a:r>
              <a:rPr lang="tr-TR" sz="3600" dirty="0"/>
              <a:t>B) Reddetme </a:t>
            </a:r>
          </a:p>
          <a:p>
            <a:r>
              <a:rPr lang="tr-TR" sz="3600" dirty="0"/>
              <a:t>C) Sorgusuz sualsiz benimseme </a:t>
            </a:r>
          </a:p>
          <a:p>
            <a:r>
              <a:rPr lang="tr-TR" sz="3600" dirty="0"/>
              <a:t>D) Eleştirel olma  </a:t>
            </a:r>
          </a:p>
          <a:p>
            <a:r>
              <a:rPr lang="tr-TR" sz="3600" dirty="0"/>
              <a:t>E) Sistemli olmasını sağlama </a:t>
            </a:r>
          </a:p>
          <a:p>
            <a:r>
              <a:rPr lang="tr-TR" sz="3600" dirty="0"/>
              <a:t>        </a:t>
            </a:r>
          </a:p>
          <a:p>
            <a:r>
              <a:rPr lang="tr-TR" sz="3600" dirty="0"/>
              <a:t>  (2007-ÖSS) </a:t>
            </a:r>
          </a:p>
        </p:txBody>
      </p:sp>
    </p:spTree>
    <p:extLst>
      <p:ext uri="{BB962C8B-B14F-4D97-AF65-F5344CB8AC3E}">
        <p14:creationId xmlns:p14="http://schemas.microsoft.com/office/powerpoint/2010/main" val="290856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5774" y="0"/>
            <a:ext cx="1168841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 </a:t>
            </a:r>
            <a:r>
              <a:rPr lang="tr-TR" sz="2800" dirty="0"/>
              <a:t>•  “Güzelliğin on par’etmez şu bendeki aşk olmasa.”</a:t>
            </a:r>
          </a:p>
          <a:p>
            <a:r>
              <a:rPr lang="tr-TR" sz="2800" dirty="0"/>
              <a:t>       diyen Aşık Veysel ile</a:t>
            </a:r>
          </a:p>
          <a:p>
            <a:r>
              <a:rPr lang="tr-TR" sz="2800" dirty="0"/>
              <a:t>        •  “</a:t>
            </a:r>
            <a:r>
              <a:rPr lang="tr-TR" sz="2800" dirty="0" smtClean="0"/>
              <a:t>Var  olmak </a:t>
            </a:r>
            <a:r>
              <a:rPr lang="tr-TR" sz="2800" dirty="0"/>
              <a:t>algılanmış olmaktır.” diyen Berkeley’in </a:t>
            </a:r>
            <a:r>
              <a:rPr lang="tr-TR" sz="2800" dirty="0" smtClean="0"/>
              <a:t>bu </a:t>
            </a:r>
            <a:r>
              <a:rPr lang="tr-TR" sz="2800" dirty="0"/>
              <a:t>görüşlerinin ortak yönü </a:t>
            </a:r>
            <a:r>
              <a:rPr lang="tr-TR" sz="2800" dirty="0" smtClean="0"/>
              <a:t>aşağıdakilerden hangisinin </a:t>
            </a:r>
            <a:r>
              <a:rPr lang="tr-TR" sz="2800" dirty="0"/>
              <a:t>vurgulanmasıdır? </a:t>
            </a:r>
          </a:p>
          <a:p>
            <a:r>
              <a:rPr lang="tr-TR" sz="2800" dirty="0"/>
              <a:t> </a:t>
            </a:r>
          </a:p>
          <a:p>
            <a:r>
              <a:rPr lang="tr-TR" sz="2800" dirty="0"/>
              <a:t>A) Soyut olanın önemsiz olduğu</a:t>
            </a:r>
          </a:p>
          <a:p>
            <a:r>
              <a:rPr lang="tr-TR" sz="2800" dirty="0"/>
              <a:t>B) Somut olanın önemsiz olduğu</a:t>
            </a:r>
          </a:p>
          <a:p>
            <a:r>
              <a:rPr lang="tr-TR" sz="2800" dirty="0"/>
              <a:t>C) Asıl olanın nesne olduğu</a:t>
            </a:r>
          </a:p>
          <a:p>
            <a:r>
              <a:rPr lang="tr-TR" sz="2800" dirty="0"/>
              <a:t>D) Asıl olanın özne olduğu</a:t>
            </a:r>
          </a:p>
          <a:p>
            <a:r>
              <a:rPr lang="tr-TR" sz="2800" dirty="0"/>
              <a:t>E) Değerlerin belirsiz olduğu </a:t>
            </a:r>
          </a:p>
          <a:p>
            <a:endParaRPr lang="tr-TR" sz="2800" dirty="0"/>
          </a:p>
          <a:p>
            <a:r>
              <a:rPr lang="tr-TR" sz="2800" dirty="0"/>
              <a:t>   (2006-ÖSS)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27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901148" y="689113"/>
            <a:ext cx="102704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1. Varlığın Var Olup Olmadığı Problemi:  </a:t>
            </a:r>
            <a:r>
              <a:rPr lang="tr-TR" sz="3600" dirty="0" smtClean="0"/>
              <a:t>Bu probleme </a:t>
            </a:r>
            <a:r>
              <a:rPr lang="tr-TR" sz="3600" dirty="0"/>
              <a:t>cevap verenler iki farklı görüştedir.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/>
              <a:t> </a:t>
            </a:r>
          </a:p>
          <a:p>
            <a:r>
              <a:rPr lang="tr-TR" sz="3600" dirty="0"/>
              <a:t>a) Nihilizm (Hiççilik)</a:t>
            </a:r>
          </a:p>
          <a:p>
            <a:r>
              <a:rPr lang="tr-TR" sz="3600" dirty="0"/>
              <a:t>b) Realizm (Gerçekçilik) </a:t>
            </a:r>
          </a:p>
        </p:txBody>
      </p:sp>
    </p:spTree>
    <p:extLst>
      <p:ext uri="{BB962C8B-B14F-4D97-AF65-F5344CB8AC3E}">
        <p14:creationId xmlns:p14="http://schemas.microsoft.com/office/powerpoint/2010/main" val="415163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437322"/>
            <a:ext cx="9647582" cy="384892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834" y="3048000"/>
            <a:ext cx="5088835" cy="377146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822713"/>
            <a:ext cx="5870713" cy="350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75760" y="1306810"/>
            <a:ext cx="8534400" cy="1507067"/>
          </a:xfrm>
        </p:spPr>
        <p:txBody>
          <a:bodyPr/>
          <a:lstStyle/>
          <a:p>
            <a:r>
              <a:rPr lang="tr-TR" dirty="0"/>
              <a:t>a) Nihilizm (Hiççilik)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722" y="0"/>
            <a:ext cx="6268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4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114425"/>
            <a:ext cx="10010775" cy="443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535419"/>
            <a:ext cx="1151613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 </a:t>
            </a:r>
            <a:r>
              <a:rPr lang="tr-TR" sz="2800" dirty="0"/>
              <a:t>Nihilizm akımı, hem </a:t>
            </a:r>
            <a:r>
              <a:rPr lang="tr-TR" sz="2800" dirty="0" smtClean="0"/>
              <a:t>bilgi felsefesi </a:t>
            </a:r>
            <a:r>
              <a:rPr lang="tr-TR" sz="2800" dirty="0"/>
              <a:t>hem ahlak felsefesi hem de varlık </a:t>
            </a:r>
            <a:r>
              <a:rPr lang="tr-TR" sz="2800" dirty="0" smtClean="0"/>
              <a:t>felsefesi ile </a:t>
            </a:r>
            <a:r>
              <a:rPr lang="tr-TR" sz="2800" dirty="0"/>
              <a:t>ilgili bir görüştür. Bilgi felsefesi </a:t>
            </a:r>
            <a:r>
              <a:rPr lang="tr-TR" sz="2800" dirty="0" smtClean="0"/>
              <a:t>alanındaki anlamında </a:t>
            </a:r>
            <a:r>
              <a:rPr lang="tr-TR" sz="2800" dirty="0"/>
              <a:t>doğru bilginin mümkün </a:t>
            </a:r>
            <a:r>
              <a:rPr lang="tr-TR" sz="2800" dirty="0" smtClean="0"/>
              <a:t>olmadığını savunur</a:t>
            </a:r>
            <a:r>
              <a:rPr lang="tr-TR" sz="2800" dirty="0"/>
              <a:t>. Ahlak felsefesi alanındaki anlamında </a:t>
            </a:r>
            <a:r>
              <a:rPr lang="tr-TR" sz="2800" dirty="0" smtClean="0"/>
              <a:t>hiçbir kuralı</a:t>
            </a:r>
            <a:r>
              <a:rPr lang="tr-TR" sz="2800" dirty="0"/>
              <a:t>, ahlaki ilkeyi kabul etmeyen görüştür. </a:t>
            </a:r>
            <a:r>
              <a:rPr lang="tr-TR" sz="2800" dirty="0" smtClean="0"/>
              <a:t>Varlık felsefesi </a:t>
            </a:r>
            <a:r>
              <a:rPr lang="tr-TR" sz="2800" dirty="0"/>
              <a:t>alanındaki anlamında ise, hiç bir şeyin </a:t>
            </a:r>
            <a:r>
              <a:rPr lang="tr-TR" sz="2800" dirty="0" smtClean="0"/>
              <a:t>var olmadığını </a:t>
            </a:r>
            <a:r>
              <a:rPr lang="tr-TR" sz="2800" dirty="0"/>
              <a:t>ve bilinemeyeceğini savunur. </a:t>
            </a:r>
            <a:r>
              <a:rPr lang="tr-TR" sz="2800" dirty="0" smtClean="0"/>
              <a:t>Kurucusu Gorgias </a:t>
            </a:r>
            <a:r>
              <a:rPr lang="tr-TR" sz="2800" dirty="0"/>
              <a:t>bunu şöyle açıklar: “</a:t>
            </a:r>
            <a:r>
              <a:rPr lang="tr-TR" sz="2800" dirty="0" smtClean="0"/>
              <a:t>Hiçbir şey  yoktur, olsaydı </a:t>
            </a:r>
            <a:r>
              <a:rPr lang="tr-TR" sz="2800" dirty="0"/>
              <a:t>da bilemezdik, bilseydik de </a:t>
            </a:r>
            <a:r>
              <a:rPr lang="tr-TR" sz="2800" dirty="0" smtClean="0"/>
              <a:t>başkalarına aktaramazdık</a:t>
            </a:r>
            <a:r>
              <a:rPr lang="tr-TR" sz="2800" dirty="0"/>
              <a:t>.” </a:t>
            </a:r>
          </a:p>
          <a:p>
            <a:endParaRPr lang="tr-TR" sz="2800" dirty="0"/>
          </a:p>
          <a:p>
            <a:r>
              <a:rPr lang="tr-TR" sz="2800" dirty="0"/>
              <a:t>Diğer temsilcileri Hippias ve Nietzsche’dir.</a:t>
            </a:r>
          </a:p>
        </p:txBody>
      </p:sp>
    </p:spTree>
    <p:extLst>
      <p:ext uri="{BB962C8B-B14F-4D97-AF65-F5344CB8AC3E}">
        <p14:creationId xmlns:p14="http://schemas.microsoft.com/office/powerpoint/2010/main" val="152071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1305" y="942346"/>
            <a:ext cx="118606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Taoizm; kurucusu Lao </a:t>
            </a:r>
            <a:r>
              <a:rPr lang="tr-TR" sz="3600" dirty="0" err="1"/>
              <a:t>Tse’dir</a:t>
            </a:r>
            <a:r>
              <a:rPr lang="tr-TR" sz="3600" dirty="0"/>
              <a:t>. Taoizm; </a:t>
            </a:r>
            <a:r>
              <a:rPr lang="tr-TR" sz="3600" dirty="0" smtClean="0"/>
              <a:t>gerçeğin tüm </a:t>
            </a:r>
            <a:r>
              <a:rPr lang="tr-TR" sz="3600" dirty="0"/>
              <a:t>çeşitliliğine karşılık bir “Tao” olduğunu </a:t>
            </a:r>
            <a:r>
              <a:rPr lang="tr-TR" sz="3600" dirty="0" smtClean="0"/>
              <a:t>ve bunun </a:t>
            </a:r>
            <a:r>
              <a:rPr lang="tr-TR" sz="3600" dirty="0"/>
              <a:t>görüntüsünün, maddesinin, biçiminin </a:t>
            </a:r>
            <a:r>
              <a:rPr lang="tr-TR" sz="3600" dirty="0" smtClean="0"/>
              <a:t>ve adının </a:t>
            </a:r>
            <a:r>
              <a:rPr lang="tr-TR" sz="3600" dirty="0"/>
              <a:t>olmadığını savunur. Tao’ya göre </a:t>
            </a:r>
            <a:r>
              <a:rPr lang="tr-TR" sz="3600" dirty="0" smtClean="0"/>
              <a:t>aldatıcı dünya </a:t>
            </a:r>
            <a:r>
              <a:rPr lang="tr-TR" sz="3600" dirty="0"/>
              <a:t>varlıktan yoksundur. </a:t>
            </a:r>
            <a:r>
              <a:rPr lang="tr-TR" sz="3600" dirty="0" smtClean="0"/>
              <a:t>Tek gerçek </a:t>
            </a:r>
            <a:r>
              <a:rPr lang="tr-TR" sz="3600" dirty="0"/>
              <a:t>Tao’dur. </a:t>
            </a:r>
            <a:r>
              <a:rPr lang="tr-TR" sz="3600" dirty="0" err="1" smtClean="0"/>
              <a:t>Tao,evrenin</a:t>
            </a:r>
            <a:r>
              <a:rPr lang="tr-TR" sz="3600" dirty="0" smtClean="0"/>
              <a:t> </a:t>
            </a:r>
            <a:r>
              <a:rPr lang="tr-TR" sz="3600" dirty="0"/>
              <a:t>düzenidir. Tao, ezeli ve ebedidir. O, gözlem</a:t>
            </a:r>
          </a:p>
          <a:p>
            <a:r>
              <a:rPr lang="tr-TR" sz="3600" dirty="0"/>
              <a:t>ve düşünceyle değil, mistik tecrübeyle bilinebilir.</a:t>
            </a:r>
          </a:p>
        </p:txBody>
      </p:sp>
    </p:spTree>
    <p:extLst>
      <p:ext uri="{BB962C8B-B14F-4D97-AF65-F5344CB8AC3E}">
        <p14:creationId xmlns:p14="http://schemas.microsoft.com/office/powerpoint/2010/main" val="24750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9" y="344557"/>
            <a:ext cx="11145078" cy="617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8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75690" y="909245"/>
            <a:ext cx="8534400" cy="1507067"/>
          </a:xfrm>
        </p:spPr>
        <p:txBody>
          <a:bodyPr/>
          <a:lstStyle/>
          <a:p>
            <a:r>
              <a:rPr lang="tr-TR" dirty="0"/>
              <a:t>b) Realizm (Gerçekçilik)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7" y="2226365"/>
            <a:ext cx="10641495" cy="406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. Varlığın Niceliği Problemi: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:  Niceliksel </a:t>
            </a:r>
            <a:r>
              <a:rPr lang="tr-TR" dirty="0" smtClean="0"/>
              <a:t>manada; varlık </a:t>
            </a:r>
            <a:r>
              <a:rPr lang="tr-TR" dirty="0"/>
              <a:t>bir midir, yoksa birden çok mudur? </a:t>
            </a:r>
            <a:r>
              <a:rPr lang="tr-TR" dirty="0" smtClean="0"/>
              <a:t>Sorusuna cevap </a:t>
            </a:r>
            <a:r>
              <a:rPr lang="tr-TR" dirty="0"/>
              <a:t>veren üç farklı görüş vardır. </a:t>
            </a:r>
            <a:r>
              <a:rPr lang="tr-TR" dirty="0" smtClean="0"/>
              <a:t> </a:t>
            </a:r>
            <a:endParaRPr lang="tr-TR" dirty="0"/>
          </a:p>
          <a:p>
            <a:r>
              <a:rPr lang="tr-TR" dirty="0"/>
              <a:t>     a) Monizm (tekçilik)</a:t>
            </a:r>
          </a:p>
          <a:p>
            <a:r>
              <a:rPr lang="tr-TR" dirty="0"/>
              <a:t>     b) Düalizm (ikicilik)</a:t>
            </a:r>
          </a:p>
          <a:p>
            <a:r>
              <a:rPr lang="tr-TR" dirty="0"/>
              <a:t>     c) Plüralizm (çokçuluk) </a:t>
            </a:r>
          </a:p>
        </p:txBody>
      </p:sp>
    </p:spTree>
    <p:extLst>
      <p:ext uri="{BB962C8B-B14F-4D97-AF65-F5344CB8AC3E}">
        <p14:creationId xmlns:p14="http://schemas.microsoft.com/office/powerpoint/2010/main" val="200695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a) Monizm (Tekçilik):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11202988" cy="3615267"/>
          </a:xfrm>
        </p:spPr>
        <p:txBody>
          <a:bodyPr>
            <a:normAutofit/>
          </a:bodyPr>
          <a:lstStyle/>
          <a:p>
            <a:r>
              <a:rPr lang="tr-TR" sz="3600" dirty="0" smtClean="0"/>
              <a:t>A) </a:t>
            </a:r>
            <a:r>
              <a:rPr lang="tr-TR" sz="3600" dirty="0"/>
              <a:t>Var olan her şey </a:t>
            </a:r>
            <a:r>
              <a:rPr lang="tr-TR" sz="3600" dirty="0" smtClean="0"/>
              <a:t>tek bir gerçeklikten </a:t>
            </a:r>
            <a:r>
              <a:rPr lang="tr-TR" sz="3600" dirty="0"/>
              <a:t>oluşur. Hegel bu akımın temsilcisidir. 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30" y="2809462"/>
            <a:ext cx="4081670" cy="392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b) Düalizm (İkicilik):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b) Düalizm (İkicilik): Varlık </a:t>
            </a:r>
            <a:r>
              <a:rPr lang="tr-TR" dirty="0" smtClean="0"/>
              <a:t>birbirine indirgenemeyen iki varlıktan </a:t>
            </a:r>
            <a:r>
              <a:rPr lang="tr-TR" dirty="0"/>
              <a:t>oluşur. </a:t>
            </a:r>
            <a:r>
              <a:rPr lang="tr-TR" dirty="0" smtClean="0"/>
              <a:t>Temsilcisi Descartes’e </a:t>
            </a:r>
            <a:r>
              <a:rPr lang="tr-TR" dirty="0"/>
              <a:t>göre varlığın temelinde iki ayrı töz </a:t>
            </a:r>
            <a:r>
              <a:rPr lang="tr-TR" dirty="0" smtClean="0"/>
              <a:t>olarak ruh </a:t>
            </a:r>
            <a:r>
              <a:rPr lang="tr-TR" dirty="0"/>
              <a:t>ve beden bulunmaktadır. </a:t>
            </a:r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436" y="1643270"/>
            <a:ext cx="3299790" cy="494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7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c) Plüralizm (Çokçuluk):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85800"/>
            <a:ext cx="12192000" cy="4111487"/>
          </a:xfrm>
        </p:spPr>
        <p:txBody>
          <a:bodyPr/>
          <a:lstStyle/>
          <a:p>
            <a:r>
              <a:rPr lang="tr-TR" sz="3200" dirty="0"/>
              <a:t>Varlığın </a:t>
            </a:r>
            <a:r>
              <a:rPr lang="tr-TR" sz="3200" dirty="0" smtClean="0"/>
              <a:t>açıklanmasını birden </a:t>
            </a:r>
            <a:r>
              <a:rPr lang="tr-TR" sz="3200" dirty="0"/>
              <a:t>çok ilkeyle açıklayan akımdır. Bu </a:t>
            </a:r>
            <a:r>
              <a:rPr lang="tr-TR" sz="3200" dirty="0" smtClean="0"/>
              <a:t>görüş varlığın </a:t>
            </a:r>
            <a:r>
              <a:rPr lang="tr-TR" sz="3200" dirty="0"/>
              <a:t>temelinde ikiden fazla tözün olduğunu </a:t>
            </a:r>
            <a:r>
              <a:rPr lang="tr-TR" sz="3200" dirty="0" smtClean="0"/>
              <a:t>savunur .Plüralizm </a:t>
            </a:r>
            <a:r>
              <a:rPr lang="tr-TR" sz="3200" dirty="0"/>
              <a:t>evrenin yaratılması, </a:t>
            </a:r>
            <a:r>
              <a:rPr lang="tr-TR" sz="3200" dirty="0" smtClean="0"/>
              <a:t>varoluş sürecinin </a:t>
            </a:r>
            <a:r>
              <a:rPr lang="tr-TR" sz="3200" dirty="0"/>
              <a:t>işlemesi, varlıkla ilgili kategorilerin </a:t>
            </a:r>
            <a:r>
              <a:rPr lang="tr-TR" sz="3200" dirty="0" smtClean="0"/>
              <a:t>ortaya çıkışında </a:t>
            </a:r>
            <a:r>
              <a:rPr lang="tr-TR" sz="3200" dirty="0"/>
              <a:t>ikiden fazla belirleyicinin </a:t>
            </a:r>
            <a:r>
              <a:rPr lang="tr-TR" sz="3200" dirty="0" smtClean="0"/>
              <a:t>olduğunu savunur</a:t>
            </a:r>
            <a:r>
              <a:rPr lang="tr-TR" sz="3200" dirty="0"/>
              <a:t>. Temsilcisi Empedokles varlığın su, ateş, </a:t>
            </a:r>
            <a:r>
              <a:rPr lang="tr-TR" sz="3200" dirty="0" smtClean="0"/>
              <a:t>hava</a:t>
            </a:r>
            <a:r>
              <a:rPr lang="tr-TR" sz="3200" dirty="0"/>
              <a:t>, toprak tözlerinden oluştuğunu savunur.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52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2523" y="4487332"/>
            <a:ext cx="10628242" cy="1507067"/>
          </a:xfrm>
        </p:spPr>
        <p:txBody>
          <a:bodyPr/>
          <a:lstStyle/>
          <a:p>
            <a:r>
              <a:rPr lang="it-IT" dirty="0"/>
              <a:t>3. Varlığın Ne Olduğu </a:t>
            </a:r>
            <a:r>
              <a:rPr lang="it-IT" dirty="0" smtClean="0"/>
              <a:t>Problemi</a:t>
            </a:r>
            <a:r>
              <a:rPr lang="tr-TR" dirty="0" smtClean="0"/>
              <a:t> </a:t>
            </a:r>
            <a:r>
              <a:rPr lang="it-IT" dirty="0" smtClean="0"/>
              <a:t>(niteliği</a:t>
            </a:r>
            <a:r>
              <a:rPr lang="it-IT" dirty="0"/>
              <a:t>):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0330" y="725556"/>
            <a:ext cx="11396870" cy="3615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 smtClean="0"/>
              <a:t>Bu probleme </a:t>
            </a:r>
            <a:r>
              <a:rPr lang="tr-TR" sz="2800" dirty="0"/>
              <a:t>cevap verenler beş farklı görüştedir. </a:t>
            </a:r>
            <a:r>
              <a:rPr lang="tr-TR" sz="2800" dirty="0" smtClean="0"/>
              <a:t> </a:t>
            </a:r>
            <a:endParaRPr lang="tr-TR" sz="2800" dirty="0"/>
          </a:p>
          <a:p>
            <a:r>
              <a:rPr lang="tr-TR" sz="2800" dirty="0"/>
              <a:t>a) Varlığı oluş olarak kabul edenler</a:t>
            </a:r>
          </a:p>
          <a:p>
            <a:r>
              <a:rPr lang="tr-TR" sz="2800" dirty="0"/>
              <a:t>b) Varlığı idea (düşünce) olarak kabul edenler </a:t>
            </a:r>
          </a:p>
          <a:p>
            <a:r>
              <a:rPr lang="tr-TR" sz="2800" dirty="0"/>
              <a:t>c) Varlığı madde olarak kabul edenler </a:t>
            </a:r>
          </a:p>
          <a:p>
            <a:r>
              <a:rPr lang="tr-TR" sz="2800" dirty="0"/>
              <a:t>d) Varlığı hem idea hem de madde olarak kabul </a:t>
            </a:r>
            <a:r>
              <a:rPr lang="tr-TR" sz="2800" dirty="0" smtClean="0"/>
              <a:t>edenler</a:t>
            </a:r>
            <a:endParaRPr lang="tr-TR" sz="2800" dirty="0"/>
          </a:p>
          <a:p>
            <a:r>
              <a:rPr lang="tr-TR" sz="2800" dirty="0"/>
              <a:t>e) Varlığı fenomen olarak kabul edenler </a:t>
            </a:r>
          </a:p>
        </p:txBody>
      </p:sp>
    </p:spTree>
    <p:extLst>
      <p:ext uri="{BB962C8B-B14F-4D97-AF65-F5344CB8AC3E}">
        <p14:creationId xmlns:p14="http://schemas.microsoft.com/office/powerpoint/2010/main" val="194686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5287" y="617019"/>
            <a:ext cx="119667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a) Varlığı oluş olarak kabul edenler: Bu </a:t>
            </a:r>
            <a:r>
              <a:rPr lang="tr-TR" sz="2800" dirty="0" smtClean="0"/>
              <a:t>anlayışa göre</a:t>
            </a:r>
            <a:r>
              <a:rPr lang="tr-TR" sz="2800" dirty="0"/>
              <a:t>, varlığın durağan olması mümkün değildir. </a:t>
            </a:r>
            <a:r>
              <a:rPr lang="tr-TR" sz="2800" dirty="0" smtClean="0"/>
              <a:t>Yani varlık </a:t>
            </a:r>
            <a:r>
              <a:rPr lang="tr-TR" sz="2800" dirty="0"/>
              <a:t>statik değildir. Varlık, sürekli bir değişim </a:t>
            </a:r>
            <a:r>
              <a:rPr lang="tr-TR" sz="2800" dirty="0" smtClean="0"/>
              <a:t>ve oluşum </a:t>
            </a:r>
            <a:r>
              <a:rPr lang="tr-TR" sz="2800" dirty="0"/>
              <a:t>içerisindedir. Bu anlayışın temsilcileri;</a:t>
            </a:r>
          </a:p>
          <a:p>
            <a:r>
              <a:rPr lang="tr-TR" sz="2800" dirty="0"/>
              <a:t>Herakleitos ve Whitehead’dır. </a:t>
            </a:r>
          </a:p>
          <a:p>
            <a:r>
              <a:rPr lang="tr-TR" dirty="0"/>
              <a:t>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817" y="2266122"/>
            <a:ext cx="5486400" cy="382470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3021496"/>
            <a:ext cx="6003233" cy="328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038225"/>
            <a:ext cx="9563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7" y="397565"/>
            <a:ext cx="11105321" cy="559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3" y="344557"/>
            <a:ext cx="11781182" cy="613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2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0" y="397564"/>
            <a:ext cx="11449879" cy="597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1" y="278296"/>
            <a:ext cx="11608904" cy="632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04" y="291548"/>
            <a:ext cx="11039061" cy="589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1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070"/>
            <a:ext cx="7142921" cy="549965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696" y="424070"/>
            <a:ext cx="4134677" cy="597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7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043"/>
            <a:ext cx="11820939" cy="632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2" y="291548"/>
            <a:ext cx="11661913" cy="638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1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91" y="489502"/>
            <a:ext cx="11728174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0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52" y="331305"/>
            <a:ext cx="11754678" cy="612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0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628775"/>
            <a:ext cx="97154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3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70" y="238539"/>
            <a:ext cx="11926956" cy="661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5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04" y="331304"/>
            <a:ext cx="11277600" cy="62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3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83" y="145774"/>
            <a:ext cx="11436625" cy="671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6" y="172278"/>
            <a:ext cx="12085984" cy="668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0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26"/>
            <a:ext cx="11953461" cy="669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27"/>
            <a:ext cx="12192000" cy="669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8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36" y="278296"/>
            <a:ext cx="11979964" cy="646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70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3" y="357809"/>
            <a:ext cx="11767930" cy="625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67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36" y="251790"/>
            <a:ext cx="10933042" cy="645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5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6" y="556591"/>
            <a:ext cx="11728174" cy="592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005630"/>
            <a:ext cx="9944100" cy="484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0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66518"/>
            <a:ext cx="12059478" cy="702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2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3096"/>
            <a:ext cx="12192000" cy="598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3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65" y="119270"/>
            <a:ext cx="10880035" cy="642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9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13" y="145774"/>
            <a:ext cx="11608904" cy="650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4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61" y="212036"/>
            <a:ext cx="11463130" cy="630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7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14500"/>
            <a:ext cx="9582149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9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485775"/>
            <a:ext cx="89630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171575"/>
            <a:ext cx="9829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139</TotalTime>
  <Words>1460</Words>
  <Application>Microsoft Office PowerPoint</Application>
  <PresentationFormat>Geniş ekran</PresentationFormat>
  <Paragraphs>118</Paragraphs>
  <Slides>64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68" baseType="lpstr">
      <vt:lpstr>Calibri</vt:lpstr>
      <vt:lpstr>Century Gothic</vt:lpstr>
      <vt:lpstr>Wingdings 3</vt:lpstr>
      <vt:lpstr>Dilim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C.  FELSEFE AÇISINDAN VARLIK   </vt:lpstr>
      <vt:lpstr>1. Metafizik ve Varlık Felsefesi (Ontoloji) İlişkisi:   </vt:lpstr>
      <vt:lpstr>PowerPoint Sunusu</vt:lpstr>
      <vt:lpstr>Ç. ONTOLOJİ AÇIDAN VARLIK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a) Nihilizm (Hiççilik)</vt:lpstr>
      <vt:lpstr>PowerPoint Sunusu</vt:lpstr>
      <vt:lpstr>PowerPoint Sunusu</vt:lpstr>
      <vt:lpstr>PowerPoint Sunusu</vt:lpstr>
      <vt:lpstr>b) Realizm (Gerçekçilik)</vt:lpstr>
      <vt:lpstr>. Varlığın Niceliği Problemi: </vt:lpstr>
      <vt:lpstr>a) Monizm (Tekçilik):</vt:lpstr>
      <vt:lpstr>b) Düalizm (İkicilik): </vt:lpstr>
      <vt:lpstr>c) Plüralizm (Çokçuluk):</vt:lpstr>
      <vt:lpstr>3. Varlığın Ne Olduğu Problemi (niteliği):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abi</dc:creator>
  <cp:lastModifiedBy>abi</cp:lastModifiedBy>
  <cp:revision>77</cp:revision>
  <dcterms:created xsi:type="dcterms:W3CDTF">2013-12-13T17:58:26Z</dcterms:created>
  <dcterms:modified xsi:type="dcterms:W3CDTF">2013-12-15T19:36:47Z</dcterms:modified>
</cp:coreProperties>
</file>