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97" r:id="rId2"/>
    <p:sldId id="307" r:id="rId3"/>
    <p:sldId id="256" r:id="rId4"/>
    <p:sldId id="257" r:id="rId5"/>
    <p:sldId id="258" r:id="rId6"/>
    <p:sldId id="308" r:id="rId7"/>
    <p:sldId id="284" r:id="rId8"/>
    <p:sldId id="285" r:id="rId9"/>
    <p:sldId id="286" r:id="rId10"/>
    <p:sldId id="287" r:id="rId11"/>
    <p:sldId id="309" r:id="rId12"/>
    <p:sldId id="283" r:id="rId13"/>
    <p:sldId id="261" r:id="rId14"/>
    <p:sldId id="277" r:id="rId15"/>
    <p:sldId id="278" r:id="rId16"/>
    <p:sldId id="279" r:id="rId17"/>
    <p:sldId id="281" r:id="rId18"/>
    <p:sldId id="262" r:id="rId19"/>
    <p:sldId id="282" r:id="rId20"/>
    <p:sldId id="263" r:id="rId21"/>
    <p:sldId id="293" r:id="rId22"/>
    <p:sldId id="260" r:id="rId23"/>
    <p:sldId id="288" r:id="rId24"/>
    <p:sldId id="289" r:id="rId25"/>
    <p:sldId id="290" r:id="rId26"/>
    <p:sldId id="291" r:id="rId27"/>
    <p:sldId id="266" r:id="rId28"/>
    <p:sldId id="280" r:id="rId29"/>
    <p:sldId id="294" r:id="rId30"/>
    <p:sldId id="301" r:id="rId31"/>
    <p:sldId id="306" r:id="rId32"/>
    <p:sldId id="305" r:id="rId33"/>
    <p:sldId id="292" r:id="rId34"/>
    <p:sldId id="259" r:id="rId35"/>
    <p:sldId id="265" r:id="rId36"/>
    <p:sldId id="267" r:id="rId37"/>
    <p:sldId id="268" r:id="rId38"/>
    <p:sldId id="269" r:id="rId39"/>
    <p:sldId id="270" r:id="rId40"/>
    <p:sldId id="271" r:id="rId41"/>
    <p:sldId id="302" r:id="rId42"/>
    <p:sldId id="303" r:id="rId43"/>
    <p:sldId id="304" r:id="rId44"/>
    <p:sldId id="272" r:id="rId45"/>
    <p:sldId id="273" r:id="rId46"/>
    <p:sldId id="274" r:id="rId47"/>
    <p:sldId id="275" r:id="rId48"/>
    <p:sldId id="295" r:id="rId49"/>
    <p:sldId id="296" r:id="rId5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21G3Ofxg6Vc2t3UlO0d5CA==" hashData="ZFlEaKu/EdKJGLiKAkgjhz67Ioo="/>
  <p:extLst>
    <p:ext uri="{521415D9-36F7-43E2-AB2F-B90AF26B5E84}">
      <p14:sectionLst xmlns:p14="http://schemas.microsoft.com/office/powerpoint/2010/main">
        <p14:section name="Varsayılan Bölüm" id="{1D031B75-DD06-405C-8E76-12178FDE0EDB}">
          <p14:sldIdLst>
            <p14:sldId id="297"/>
            <p14:sldId id="307"/>
            <p14:sldId id="256"/>
            <p14:sldId id="257"/>
            <p14:sldId id="258"/>
            <p14:sldId id="308"/>
            <p14:sldId id="284"/>
            <p14:sldId id="285"/>
            <p14:sldId id="286"/>
            <p14:sldId id="287"/>
            <p14:sldId id="309"/>
            <p14:sldId id="283"/>
            <p14:sldId id="261"/>
            <p14:sldId id="277"/>
            <p14:sldId id="278"/>
            <p14:sldId id="279"/>
            <p14:sldId id="281"/>
            <p14:sldId id="262"/>
            <p14:sldId id="282"/>
            <p14:sldId id="263"/>
            <p14:sldId id="293"/>
            <p14:sldId id="260"/>
            <p14:sldId id="288"/>
            <p14:sldId id="289"/>
            <p14:sldId id="290"/>
            <p14:sldId id="291"/>
            <p14:sldId id="266"/>
            <p14:sldId id="280"/>
            <p14:sldId id="294"/>
            <p14:sldId id="301"/>
            <p14:sldId id="306"/>
            <p14:sldId id="305"/>
            <p14:sldId id="292"/>
            <p14:sldId id="259"/>
            <p14:sldId id="265"/>
            <p14:sldId id="267"/>
            <p14:sldId id="268"/>
            <p14:sldId id="269"/>
            <p14:sldId id="270"/>
            <p14:sldId id="271"/>
            <p14:sldId id="302"/>
            <p14:sldId id="303"/>
            <p14:sldId id="304"/>
            <p14:sldId id="272"/>
            <p14:sldId id="273"/>
            <p14:sldId id="274"/>
            <p14:sldId id="275"/>
            <p14:sldId id="295"/>
            <p14:sldId id="29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6" d="100"/>
          <a:sy n="66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8A273-4B90-42AA-9EEA-8EF738EF8786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ACE31B-06E1-4B76-8D1B-0CBFF9B2F91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7936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ACE31B-06E1-4B76-8D1B-0CBFF9B2F915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1272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304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944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119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590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6968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2400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5775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394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3057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675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2505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2F1F9-57B2-40DD-975E-73338B38F419}" type="datetimeFigureOut">
              <a:rPr lang="tr-TR" smtClean="0"/>
              <a:t>11.12.2013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173AF-55CB-42C7-8FCE-579F9E5AF1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148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Tam_say%C4%B1lar" TargetMode="External"/><Relationship Id="rId2" Type="http://schemas.openxmlformats.org/officeDocument/2006/relationships/hyperlink" Target="http://tr.wikipedia.org/wiki/Do%C4%9Fal_say%C4%B1lar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62117" y="404664"/>
            <a:ext cx="3819764" cy="25853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r-TR" sz="5400" b="1" dirty="0" smtClean="0"/>
              <a:t>ÇARPANLAR </a:t>
            </a:r>
          </a:p>
          <a:p>
            <a:pPr algn="ctr"/>
            <a:r>
              <a:rPr lang="tr-TR" sz="5400" b="1" dirty="0" smtClean="0"/>
              <a:t>VE</a:t>
            </a:r>
          </a:p>
          <a:p>
            <a:pPr algn="ctr"/>
            <a:r>
              <a:rPr lang="tr-TR" sz="5400" b="1" dirty="0" smtClean="0"/>
              <a:t> KATLAR</a:t>
            </a:r>
            <a:endParaRPr lang="tr-TR" sz="54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4077072"/>
            <a:ext cx="8640960" cy="20621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ÖMER ASKERDEN</a:t>
            </a:r>
          </a:p>
          <a:p>
            <a:r>
              <a:rPr lang="tr-TR" sz="3200" b="1" dirty="0" smtClean="0"/>
              <a:t>UZMAN İLKÖĞRETİM MATEMATİK ÖĞRETMENİ</a:t>
            </a:r>
          </a:p>
          <a:p>
            <a:r>
              <a:rPr lang="tr-TR" sz="3200" b="1" dirty="0" smtClean="0"/>
              <a:t>PİRİ MEHMET PAŞA ORTAOKULU </a:t>
            </a:r>
          </a:p>
          <a:p>
            <a:pPr algn="r"/>
            <a:r>
              <a:rPr lang="tr-TR" sz="3200" b="1" dirty="0" smtClean="0"/>
              <a:t>omeraskerden@hotmail.com.tr</a:t>
            </a:r>
            <a:endParaRPr lang="tr-TR" sz="3200" b="1" dirty="0"/>
          </a:p>
        </p:txBody>
      </p:sp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63321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16632"/>
            <a:ext cx="8856984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E) 6 </a:t>
            </a:r>
            <a:r>
              <a:rPr lang="tr-TR" sz="2000" b="1" dirty="0">
                <a:solidFill>
                  <a:srgbClr val="FF0000"/>
                </a:solidFill>
              </a:rPr>
              <a:t>İLE KALANSIZ BÖLÜNEBİLME KURALI:</a:t>
            </a:r>
            <a:endParaRPr lang="tr-TR" sz="2000" dirty="0">
              <a:solidFill>
                <a:srgbClr val="FF0000"/>
              </a:solidFill>
            </a:endParaRPr>
          </a:p>
          <a:p>
            <a:r>
              <a:rPr lang="tr-TR" sz="2000" b="1" dirty="0"/>
              <a:t>	Bir doğal sayı hem 2 ve hem de 3 ile kalansız olarak bölünüyorsa, bu sayı 2.3=6 ile de kalansız olarak bölünür.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856984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12A  </a:t>
            </a:r>
            <a:r>
              <a:rPr lang="tr-TR" sz="2000" b="1" dirty="0"/>
              <a:t>sayısının 6 ile bölünebilmesi için “A” yerine gelecek sayılar kümesini yazınız?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A1={0,2,4,6,8}  2 ile kalansız olarak bölünebilmesi için,</a:t>
            </a:r>
            <a:endParaRPr lang="tr-TR" sz="2000" dirty="0"/>
          </a:p>
          <a:p>
            <a:r>
              <a:rPr lang="tr-TR" sz="2000" b="1" dirty="0"/>
              <a:t>A2={0,3,6,9}     3 ile kalansız olarak bölünebilmesi </a:t>
            </a:r>
            <a:r>
              <a:rPr lang="tr-TR" sz="2000" b="1" dirty="0" smtClean="0"/>
              <a:t>için,     A1 </a:t>
            </a:r>
            <a:r>
              <a:rPr lang="tr-TR" sz="2000" b="1" dirty="0">
                <a:sym typeface="Symbol"/>
              </a:rPr>
              <a:t></a:t>
            </a:r>
            <a:r>
              <a:rPr lang="tr-TR" sz="2000" b="1" dirty="0"/>
              <a:t> A2=A  </a:t>
            </a:r>
            <a:r>
              <a:rPr lang="tr-TR" sz="2000" b="1" dirty="0" smtClean="0"/>
              <a:t>         A</a:t>
            </a:r>
            <a:r>
              <a:rPr lang="tr-TR" sz="2000" b="1" dirty="0"/>
              <a:t>={0,6}</a:t>
            </a:r>
            <a:endParaRPr lang="tr-TR" sz="2000" dirty="0"/>
          </a:p>
        </p:txBody>
      </p:sp>
      <p:sp>
        <p:nvSpPr>
          <p:cNvPr id="6" name="Dikdörtgen 5"/>
          <p:cNvSpPr/>
          <p:nvPr/>
        </p:nvSpPr>
        <p:spPr>
          <a:xfrm>
            <a:off x="86628" y="3429000"/>
            <a:ext cx="8856984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F) 9 İLE KALANSIZ BÖLÜNEBİLME KURALI:</a:t>
            </a:r>
            <a:endParaRPr lang="tr-TR" sz="2000" dirty="0">
              <a:solidFill>
                <a:srgbClr val="FF0000"/>
              </a:solidFill>
            </a:endParaRPr>
          </a:p>
          <a:p>
            <a:r>
              <a:rPr lang="tr-TR" sz="2000" b="1" dirty="0"/>
              <a:t>	Bir doğal sayının rakamları toplamı 9 ve 9’un katı ise, bu doğal sayı 9 ile kalansız olarak yani tam olarak bölünür.</a:t>
            </a:r>
            <a:endParaRPr lang="tr-TR" sz="2000" dirty="0"/>
          </a:p>
        </p:txBody>
      </p:sp>
      <p:sp>
        <p:nvSpPr>
          <p:cNvPr id="7" name="Dikdörtgen 6"/>
          <p:cNvSpPr/>
          <p:nvPr/>
        </p:nvSpPr>
        <p:spPr>
          <a:xfrm>
            <a:off x="107504" y="4941168"/>
            <a:ext cx="8836108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 smtClean="0">
                <a:solidFill>
                  <a:srgbClr val="FF0000"/>
                </a:solidFill>
              </a:rPr>
              <a:t>   </a:t>
            </a:r>
            <a:r>
              <a:rPr lang="tr-TR" sz="2000" b="1" dirty="0" smtClean="0"/>
              <a:t>3456A </a:t>
            </a:r>
            <a:r>
              <a:rPr lang="tr-TR" sz="2000" b="1" dirty="0"/>
              <a:t>sayısının 9 ile bölünebilmesi için “A” yerine gelecek sayılar kümesini yazınız?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 smtClean="0"/>
              <a:t>3+4+5+2+A=14+A=1+4+A=5+A               A</a:t>
            </a:r>
            <a:r>
              <a:rPr lang="tr-TR" sz="2000" b="1" dirty="0"/>
              <a:t>={4}</a:t>
            </a:r>
            <a:endParaRPr lang="tr-TR" sz="2000" dirty="0"/>
          </a:p>
        </p:txBody>
      </p:sp>
      <p:sp>
        <p:nvSpPr>
          <p:cNvPr id="8" name="Dikdörtgen 7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68741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056784" cy="624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82568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ASAL </a:t>
            </a:r>
            <a:r>
              <a:rPr lang="tr-TR" sz="2000" b="1" dirty="0" smtClean="0">
                <a:solidFill>
                  <a:srgbClr val="FF0000"/>
                </a:solidFill>
              </a:rPr>
              <a:t>SAYILAR</a:t>
            </a:r>
          </a:p>
          <a:p>
            <a:r>
              <a:rPr lang="tr-TR" b="1" dirty="0" smtClean="0">
                <a:effectLst/>
              </a:rPr>
              <a:t>	</a:t>
            </a:r>
            <a:r>
              <a:rPr lang="tr-TR" sz="2000" b="1" dirty="0" smtClean="0">
                <a:effectLst/>
              </a:rPr>
              <a:t>Asal sayılar yalnız ve yalnız iki pozitif tamsayı böleni olan </a:t>
            </a:r>
            <a:r>
              <a:rPr lang="tr-TR" sz="2000" b="1" dirty="0" smtClean="0">
                <a:effectLst/>
                <a:hlinkClick r:id="rId2" tooltip="Doğal sayılar"/>
              </a:rPr>
              <a:t>doğal sayılardır</a:t>
            </a:r>
            <a:r>
              <a:rPr lang="tr-TR" sz="2000" b="1" dirty="0" smtClean="0">
                <a:effectLst/>
              </a:rPr>
              <a:t>. Asal sayılar, sadece kendisi ve 1 sayısına bölünebilen 1'den büyük pozitif </a:t>
            </a:r>
            <a:r>
              <a:rPr lang="tr-TR" sz="2000" b="1" dirty="0" smtClean="0">
                <a:effectLst/>
                <a:hlinkClick r:id="rId3" tooltip="Tam sayılar"/>
              </a:rPr>
              <a:t>tam sayılar</a:t>
            </a:r>
            <a:r>
              <a:rPr lang="tr-TR" sz="2000" b="1" dirty="0" smtClean="0">
                <a:effectLst/>
              </a:rPr>
              <a:t> biçiminde de tanımlanabilir. En küçük asal sayı 2 dir.2 sayısı asal sayıların içinde çift olan tek sayıdır.</a:t>
            </a:r>
            <a:endParaRPr lang="tr-TR" sz="2000" b="1" dirty="0"/>
          </a:p>
        </p:txBody>
      </p:sp>
      <p:pic>
        <p:nvPicPr>
          <p:cNvPr id="9" name="Picture 2" descr="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06" y="2003302"/>
            <a:ext cx="5270985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79606" y="6406826"/>
            <a:ext cx="8784976" cy="3693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effectLst/>
                <a:latin typeface="+mj-lt"/>
                <a:ea typeface="Verdana" pitchFamily="34" charset="0"/>
                <a:cs typeface="Verdana" pitchFamily="34" charset="0"/>
              </a:rPr>
              <a:t>Bazı Asal Sayılar:2,3,5,7,11,13,17,19,23,29,31,37,41,43,47,53,59,61,67,71,73,79,83,89,97...</a:t>
            </a:r>
            <a:endParaRPr lang="tr-TR" b="1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104" y="1974844"/>
            <a:ext cx="3456478" cy="424731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effectLst/>
              </a:rPr>
              <a:t>AÇIKLAMA:</a:t>
            </a:r>
          </a:p>
          <a:p>
            <a:r>
              <a:rPr lang="tr-TR" b="1" dirty="0"/>
              <a:t>	</a:t>
            </a:r>
            <a:r>
              <a:rPr lang="tr-TR" b="1" dirty="0" smtClean="0">
                <a:effectLst/>
              </a:rPr>
              <a:t>1 dışında ortak çarpanları olmayan sayılara aralarında asal sayılar denir.</a:t>
            </a:r>
          </a:p>
          <a:p>
            <a:r>
              <a:rPr lang="tr-TR" b="1" dirty="0"/>
              <a:t>	</a:t>
            </a:r>
            <a:r>
              <a:rPr lang="tr-TR" b="1" dirty="0" smtClean="0">
                <a:effectLst/>
              </a:rPr>
              <a:t>1 bütün doğal sayılarla aralarında asaldır. Ardışık sayılar aralarında asaldır.  2 ile 3, 1 ile 17, 5 ile 14  gibi.</a:t>
            </a:r>
            <a:br>
              <a:rPr lang="tr-TR" b="1" dirty="0" smtClean="0">
                <a:effectLst/>
              </a:rPr>
            </a:br>
            <a:r>
              <a:rPr lang="tr-TR" b="1" dirty="0" smtClean="0">
                <a:effectLst/>
              </a:rPr>
              <a:t>Aralarında asal sayıların ebobu 1'dir.</a:t>
            </a:r>
            <a:br>
              <a:rPr lang="tr-TR" b="1" dirty="0" smtClean="0">
                <a:effectLst/>
              </a:rPr>
            </a:br>
            <a:r>
              <a:rPr lang="tr-TR" b="1" dirty="0" smtClean="0">
                <a:effectLst/>
              </a:rPr>
              <a:t>Aralarında asal sayıların ekoku bu sayıların çarpımıdır.</a:t>
            </a:r>
            <a:br>
              <a:rPr lang="tr-TR" b="1" dirty="0" smtClean="0">
                <a:effectLst/>
              </a:rPr>
            </a:br>
            <a:r>
              <a:rPr lang="tr-TR" b="1" dirty="0" smtClean="0">
                <a:effectLst/>
              </a:rPr>
              <a:t>İki sayının ebob ve ekok larının çarpımı bu iki sayının çarpımına eşittir.</a:t>
            </a:r>
            <a:endParaRPr lang="tr-TR" b="1" dirty="0"/>
          </a:p>
        </p:txBody>
      </p:sp>
      <p:sp>
        <p:nvSpPr>
          <p:cNvPr id="2" name="Dikdörtgen 1"/>
          <p:cNvSpPr/>
          <p:nvPr/>
        </p:nvSpPr>
        <p:spPr>
          <a:xfrm>
            <a:off x="1547664" y="1790178"/>
            <a:ext cx="2458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effectLst/>
              </a:rPr>
              <a:t>Eratosthenes Kalburu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400078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81683" y="179348"/>
            <a:ext cx="8652273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BİR DOĞAL SAYININ ÇARPANLARININ ÇARPAN AĞACI İLE GÖSTERİLMESİ:</a:t>
            </a:r>
          </a:p>
          <a:p>
            <a:r>
              <a:rPr lang="tr-TR" sz="2000" b="1" dirty="0"/>
              <a:t>	</a:t>
            </a:r>
            <a:r>
              <a:rPr lang="tr-TR" sz="2000" b="1" dirty="0" smtClean="0"/>
              <a:t> Bir sayıyı tam bölen sayılara o sayının çarpanları denir. Bir sayının çarpanları aynı zamanda o sayının bölenleridir.</a:t>
            </a:r>
            <a:endParaRPr lang="tr-TR" sz="20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24019"/>
            <a:ext cx="6142723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3981981" y="2852936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311117" y="2852936"/>
            <a:ext cx="768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649293" y="4149080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078717" y="4111571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372200" y="4149079"/>
            <a:ext cx="768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172881" y="5373216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613658" y="5373216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6079276" y="5365688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7452320" y="5373216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640291"/>
              </p:ext>
            </p:extLst>
          </p:nvPr>
        </p:nvGraphicFramePr>
        <p:xfrm>
          <a:off x="467544" y="2917860"/>
          <a:ext cx="1502428" cy="2770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214"/>
                <a:gridCol w="751214"/>
              </a:tblGrid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150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Dikdörtgen Belirtme Çizgisi 4"/>
          <p:cNvSpPr/>
          <p:nvPr/>
        </p:nvSpPr>
        <p:spPr>
          <a:xfrm>
            <a:off x="6007966" y="1531765"/>
            <a:ext cx="2264785" cy="612648"/>
          </a:xfrm>
          <a:prstGeom prst="wedgeRectCallout">
            <a:avLst>
              <a:gd name="adj1" fmla="val -63855"/>
              <a:gd name="adj2" fmla="val -356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Çarpan Ağacı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16" name="Dikdörtgen Belirtme Çizgisi 15"/>
          <p:cNvSpPr/>
          <p:nvPr/>
        </p:nvSpPr>
        <p:spPr>
          <a:xfrm>
            <a:off x="281683" y="1516868"/>
            <a:ext cx="2264785" cy="612648"/>
          </a:xfrm>
          <a:prstGeom prst="wedgeRectCallout">
            <a:avLst>
              <a:gd name="adj1" fmla="val -19509"/>
              <a:gd name="adj2" fmla="val 7228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Bölen Listesi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20" name="Dikdörtgen Belirtme Çizgisi 19"/>
          <p:cNvSpPr/>
          <p:nvPr/>
        </p:nvSpPr>
        <p:spPr>
          <a:xfrm>
            <a:off x="611560" y="6245352"/>
            <a:ext cx="7317172" cy="612648"/>
          </a:xfrm>
          <a:prstGeom prst="wedgeRectCallout">
            <a:avLst>
              <a:gd name="adj1" fmla="val -26789"/>
              <a:gd name="adj2" fmla="val 2090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150’nin asal sayı olan çarpanları 2 ,3 ve 5 tir.</a:t>
            </a:r>
            <a:endParaRPr lang="tr-TR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5" grpId="0" animBg="1"/>
      <p:bldP spid="16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01627"/>
            <a:ext cx="597148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317985"/>
              </p:ext>
            </p:extLst>
          </p:nvPr>
        </p:nvGraphicFramePr>
        <p:xfrm>
          <a:off x="467544" y="2917860"/>
          <a:ext cx="1502428" cy="2770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214"/>
                <a:gridCol w="751214"/>
              </a:tblGrid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210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105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4644008" y="2560548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846435" y="2557778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105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167596" y="3933056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735629" y="3908708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092280" y="3908707"/>
            <a:ext cx="768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691184" y="5157192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195701" y="5157191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668135" y="5157190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8100392" y="5189308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Dikdörtgen Belirtme Çizgisi 14"/>
          <p:cNvSpPr/>
          <p:nvPr/>
        </p:nvSpPr>
        <p:spPr>
          <a:xfrm>
            <a:off x="6516216" y="1034376"/>
            <a:ext cx="2264785" cy="612648"/>
          </a:xfrm>
          <a:prstGeom prst="wedgeRectCallout">
            <a:avLst>
              <a:gd name="adj1" fmla="val -63855"/>
              <a:gd name="adj2" fmla="val -356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Çarpan Ağacı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16" name="Dikdörtgen Belirtme Çizgisi 15"/>
          <p:cNvSpPr/>
          <p:nvPr/>
        </p:nvSpPr>
        <p:spPr>
          <a:xfrm>
            <a:off x="281683" y="1516868"/>
            <a:ext cx="2264785" cy="612648"/>
          </a:xfrm>
          <a:prstGeom prst="wedgeRectCallout">
            <a:avLst>
              <a:gd name="adj1" fmla="val -19509"/>
              <a:gd name="adj2" fmla="val 7228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Bölen Listesi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18" name="Dikdörtgen Belirtme Çizgisi 17"/>
          <p:cNvSpPr/>
          <p:nvPr/>
        </p:nvSpPr>
        <p:spPr>
          <a:xfrm>
            <a:off x="1259633" y="6107529"/>
            <a:ext cx="7521368" cy="612648"/>
          </a:xfrm>
          <a:prstGeom prst="wedgeRectCallout">
            <a:avLst>
              <a:gd name="adj1" fmla="val -26789"/>
              <a:gd name="adj2" fmla="val 2090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210’nun asal sayı olan çarpanları 2 ,3 ,5 ve 7 dir.</a:t>
            </a:r>
            <a:endParaRPr lang="tr-TR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59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52735"/>
            <a:ext cx="5616624" cy="4944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11263"/>
              </p:ext>
            </p:extLst>
          </p:nvPr>
        </p:nvGraphicFramePr>
        <p:xfrm>
          <a:off x="539552" y="2373692"/>
          <a:ext cx="1502428" cy="2770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214"/>
                <a:gridCol w="751214"/>
              </a:tblGrid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294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147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49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4644008" y="2560548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724128" y="2560548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147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167596" y="3789040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35748" y="3758947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784034" y="3758947"/>
            <a:ext cx="768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49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699958" y="4941168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129194" y="4941168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545828" y="4911075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812360" y="4956045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Dikdörtgen Belirtme Çizgisi 14"/>
          <p:cNvSpPr/>
          <p:nvPr/>
        </p:nvSpPr>
        <p:spPr>
          <a:xfrm>
            <a:off x="6545828" y="1052735"/>
            <a:ext cx="2264785" cy="612648"/>
          </a:xfrm>
          <a:prstGeom prst="wedgeRectCallout">
            <a:avLst>
              <a:gd name="adj1" fmla="val -63855"/>
              <a:gd name="adj2" fmla="val -356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Çarpan Ağacı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16" name="Dikdörtgen Belirtme Çizgisi 15"/>
          <p:cNvSpPr/>
          <p:nvPr/>
        </p:nvSpPr>
        <p:spPr>
          <a:xfrm>
            <a:off x="306509" y="1032065"/>
            <a:ext cx="2264785" cy="612648"/>
          </a:xfrm>
          <a:prstGeom prst="wedgeRectCallout">
            <a:avLst>
              <a:gd name="adj1" fmla="val -19509"/>
              <a:gd name="adj2" fmla="val 7228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Bölen Listesi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21" name="Dikdörtgen Belirtme Çizgisi 20"/>
          <p:cNvSpPr/>
          <p:nvPr/>
        </p:nvSpPr>
        <p:spPr>
          <a:xfrm>
            <a:off x="1455920" y="6107529"/>
            <a:ext cx="6832852" cy="612648"/>
          </a:xfrm>
          <a:prstGeom prst="wedgeRectCallout">
            <a:avLst>
              <a:gd name="adj1" fmla="val -26789"/>
              <a:gd name="adj2" fmla="val 2090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294’ün asal sayı olan çarpanları 2 ,3 ve 7 dir.</a:t>
            </a:r>
            <a:endParaRPr lang="tr-TR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4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74" y="764703"/>
            <a:ext cx="5930950" cy="546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975439"/>
              </p:ext>
            </p:extLst>
          </p:nvPr>
        </p:nvGraphicFramePr>
        <p:xfrm>
          <a:off x="539552" y="2439370"/>
          <a:ext cx="1502428" cy="2770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214"/>
                <a:gridCol w="751214"/>
              </a:tblGrid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350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3995936" y="2512966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220072" y="2527119"/>
            <a:ext cx="10599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175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519524" y="3933056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103581" y="3914594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500160" y="3896991"/>
            <a:ext cx="768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139978" y="5157192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627169" y="5154581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121471" y="5157192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452320" y="5157192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tr-TR" sz="32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Dikdörtgen Belirtme Çizgisi 14"/>
          <p:cNvSpPr/>
          <p:nvPr/>
        </p:nvSpPr>
        <p:spPr>
          <a:xfrm>
            <a:off x="6319927" y="876915"/>
            <a:ext cx="2264785" cy="612648"/>
          </a:xfrm>
          <a:prstGeom prst="wedgeRectCallout">
            <a:avLst>
              <a:gd name="adj1" fmla="val -63855"/>
              <a:gd name="adj2" fmla="val -356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Çarpan Ağacı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16" name="Dikdörtgen Belirtme Çizgisi 15"/>
          <p:cNvSpPr/>
          <p:nvPr/>
        </p:nvSpPr>
        <p:spPr>
          <a:xfrm>
            <a:off x="281683" y="876915"/>
            <a:ext cx="2264785" cy="612648"/>
          </a:xfrm>
          <a:prstGeom prst="wedgeRectCallout">
            <a:avLst>
              <a:gd name="adj1" fmla="val -19509"/>
              <a:gd name="adj2" fmla="val 7228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Bölen Listesi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20" name="Dikdörtgen Belirtme Çizgisi 19"/>
          <p:cNvSpPr/>
          <p:nvPr/>
        </p:nvSpPr>
        <p:spPr>
          <a:xfrm>
            <a:off x="1187624" y="6093296"/>
            <a:ext cx="7056784" cy="612648"/>
          </a:xfrm>
          <a:prstGeom prst="wedgeRectCallout">
            <a:avLst>
              <a:gd name="adj1" fmla="val -26789"/>
              <a:gd name="adj2" fmla="val 2090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350’nin asal sayı olan çarpanları 2 , 5 ve 7 dir.</a:t>
            </a:r>
            <a:endParaRPr lang="tr-TR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1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657225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04" y="1591324"/>
            <a:ext cx="2628054" cy="428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Belirtme Çizgisi 6"/>
          <p:cNvSpPr/>
          <p:nvPr/>
        </p:nvSpPr>
        <p:spPr>
          <a:xfrm>
            <a:off x="683568" y="740875"/>
            <a:ext cx="2264785" cy="612648"/>
          </a:xfrm>
          <a:prstGeom prst="wedgeRectCallout">
            <a:avLst>
              <a:gd name="adj1" fmla="val -19509"/>
              <a:gd name="adj2" fmla="val 6984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Çarpan Ağacı</a:t>
            </a:r>
            <a:endParaRPr lang="tr-TR" sz="2800" b="1" dirty="0">
              <a:solidFill>
                <a:schemeClr val="tx1"/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72816"/>
            <a:ext cx="1963738" cy="3539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Belirtme Çizgisi 8"/>
          <p:cNvSpPr/>
          <p:nvPr/>
        </p:nvSpPr>
        <p:spPr>
          <a:xfrm>
            <a:off x="5501596" y="740875"/>
            <a:ext cx="2264785" cy="612648"/>
          </a:xfrm>
          <a:prstGeom prst="wedgeRectCallout">
            <a:avLst>
              <a:gd name="adj1" fmla="val -19509"/>
              <a:gd name="adj2" fmla="val 7228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Bölen Listesi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12" name="Dikdörtgen Belirtme Çizgisi 11"/>
          <p:cNvSpPr/>
          <p:nvPr/>
        </p:nvSpPr>
        <p:spPr>
          <a:xfrm>
            <a:off x="1455920" y="6107529"/>
            <a:ext cx="6500456" cy="612648"/>
          </a:xfrm>
          <a:prstGeom prst="wedgeRectCallout">
            <a:avLst>
              <a:gd name="adj1" fmla="val -26789"/>
              <a:gd name="adj2" fmla="val 2090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100’ün asal sayı olan çarpanları 2 ve 5 tir.</a:t>
            </a:r>
            <a:endParaRPr lang="tr-TR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97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Belirtme Çizgisi 3"/>
          <p:cNvSpPr/>
          <p:nvPr/>
        </p:nvSpPr>
        <p:spPr>
          <a:xfrm>
            <a:off x="6003278" y="548680"/>
            <a:ext cx="2264785" cy="612648"/>
          </a:xfrm>
          <a:prstGeom prst="wedgeRectCallout">
            <a:avLst>
              <a:gd name="adj1" fmla="val -34070"/>
              <a:gd name="adj2" fmla="val 8696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Çarpan Ağacı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5" name="Dikdörtgen Belirtme Çizgisi 4"/>
          <p:cNvSpPr/>
          <p:nvPr/>
        </p:nvSpPr>
        <p:spPr>
          <a:xfrm>
            <a:off x="323528" y="548680"/>
            <a:ext cx="2264785" cy="612648"/>
          </a:xfrm>
          <a:prstGeom prst="wedgeRectCallout">
            <a:avLst>
              <a:gd name="adj1" fmla="val -19509"/>
              <a:gd name="adj2" fmla="val 7228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Bölen Listesi</a:t>
            </a:r>
            <a:endParaRPr lang="tr-TR" sz="2800" b="1" dirty="0">
              <a:solidFill>
                <a:schemeClr val="tx1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988840"/>
            <a:ext cx="603561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879152"/>
              </p:ext>
            </p:extLst>
          </p:nvPr>
        </p:nvGraphicFramePr>
        <p:xfrm>
          <a:off x="467544" y="2020682"/>
          <a:ext cx="1502428" cy="2770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214"/>
                <a:gridCol w="751214"/>
              </a:tblGrid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42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Dikdörtgen Belirtme Çizgisi 9"/>
          <p:cNvSpPr/>
          <p:nvPr/>
        </p:nvSpPr>
        <p:spPr>
          <a:xfrm>
            <a:off x="1455919" y="6107529"/>
            <a:ext cx="6812143" cy="612648"/>
          </a:xfrm>
          <a:prstGeom prst="wedgeRectCallout">
            <a:avLst>
              <a:gd name="adj1" fmla="val -26789"/>
              <a:gd name="adj2" fmla="val 2090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42’nin asal sayı olan çarpanları 2 , 3 ve 7 dir.</a:t>
            </a:r>
            <a:endParaRPr lang="tr-TR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28002"/>
            <a:ext cx="6874671" cy="42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Belirtme Çizgisi 5"/>
          <p:cNvSpPr/>
          <p:nvPr/>
        </p:nvSpPr>
        <p:spPr>
          <a:xfrm>
            <a:off x="6003278" y="548680"/>
            <a:ext cx="2264785" cy="612648"/>
          </a:xfrm>
          <a:prstGeom prst="wedgeRectCallout">
            <a:avLst>
              <a:gd name="adj1" fmla="val -34070"/>
              <a:gd name="adj2" fmla="val 8696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Çarpan Ağacı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7" name="Dikdörtgen Belirtme Çizgisi 6"/>
          <p:cNvSpPr/>
          <p:nvPr/>
        </p:nvSpPr>
        <p:spPr>
          <a:xfrm>
            <a:off x="323528" y="548680"/>
            <a:ext cx="2264785" cy="612648"/>
          </a:xfrm>
          <a:prstGeom prst="wedgeRectCallout">
            <a:avLst>
              <a:gd name="adj1" fmla="val -19509"/>
              <a:gd name="adj2" fmla="val 7228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Bölen Listesi</a:t>
            </a:r>
            <a:endParaRPr lang="tr-TR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Tablo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319809"/>
              </p:ext>
            </p:extLst>
          </p:nvPr>
        </p:nvGraphicFramePr>
        <p:xfrm>
          <a:off x="467544" y="2020682"/>
          <a:ext cx="1502428" cy="2770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214"/>
                <a:gridCol w="751214"/>
              </a:tblGrid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4102"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Dikdörtgen Belirtme Çizgisi 8"/>
          <p:cNvSpPr/>
          <p:nvPr/>
        </p:nvSpPr>
        <p:spPr>
          <a:xfrm>
            <a:off x="1455920" y="6107529"/>
            <a:ext cx="6500456" cy="612648"/>
          </a:xfrm>
          <a:prstGeom prst="wedgeRectCallout">
            <a:avLst>
              <a:gd name="adj1" fmla="val -26789"/>
              <a:gd name="adj2" fmla="val 2090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18’in asal sayı olan çarpanları 2 ve 3 tür.</a:t>
            </a:r>
            <a:endParaRPr lang="tr-TR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39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667" y="442912"/>
            <a:ext cx="604837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8655" y="3068960"/>
            <a:ext cx="8784976" cy="31085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1.Sayılar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1.1 </a:t>
            </a:r>
            <a:r>
              <a:rPr lang="tr-TR" sz="2800" b="1" dirty="0">
                <a:solidFill>
                  <a:srgbClr val="FF0000"/>
                </a:solidFill>
              </a:rPr>
              <a:t>Doğal </a:t>
            </a:r>
            <a:r>
              <a:rPr lang="tr-TR" sz="2800" b="1" dirty="0" smtClean="0">
                <a:solidFill>
                  <a:srgbClr val="FF0000"/>
                </a:solidFill>
              </a:rPr>
              <a:t>sayılar</a:t>
            </a:r>
          </a:p>
          <a:p>
            <a:r>
              <a:rPr lang="tr-TR" sz="2800" b="1" dirty="0"/>
              <a:t>1.1.3 Doğal sayıların çarpanlarını ve katlarını belirler.2</a:t>
            </a:r>
            <a:endParaRPr lang="tr-TR" sz="2800" dirty="0"/>
          </a:p>
          <a:p>
            <a:r>
              <a:rPr lang="tr-TR" sz="2800" b="1" dirty="0"/>
              <a:t> 1.1.4 Bölünebilme kurallarını açıklar.1</a:t>
            </a:r>
            <a:endParaRPr lang="tr-TR" sz="2800" dirty="0"/>
          </a:p>
          <a:p>
            <a:r>
              <a:rPr lang="tr-TR" sz="2800" b="1" dirty="0"/>
              <a:t>1.1.5</a:t>
            </a:r>
            <a:r>
              <a:rPr lang="tr-TR" sz="2800" dirty="0"/>
              <a:t> </a:t>
            </a:r>
            <a:r>
              <a:rPr lang="tr-TR" sz="2800" b="1" dirty="0"/>
              <a:t>Asal sayıları belirler.1</a:t>
            </a:r>
            <a:endParaRPr lang="tr-TR" sz="2800" dirty="0"/>
          </a:p>
          <a:p>
            <a:r>
              <a:rPr lang="tr-TR" sz="2800" b="1" dirty="0"/>
              <a:t>1.1.6</a:t>
            </a:r>
            <a:r>
              <a:rPr lang="tr-TR" sz="2800" dirty="0"/>
              <a:t> </a:t>
            </a:r>
            <a:r>
              <a:rPr lang="tr-TR" sz="2800" b="1" dirty="0"/>
              <a:t>Doğal sayıların ortak bölenleri ile ortak katlarını belirler ve problemlere </a:t>
            </a:r>
            <a:r>
              <a:rPr lang="tr-TR" sz="2800" b="1" dirty="0" smtClean="0"/>
              <a:t>uygular.2</a:t>
            </a:r>
            <a:endParaRPr lang="tr-TR" sz="2800" dirty="0"/>
          </a:p>
        </p:txBody>
      </p:sp>
      <p:sp>
        <p:nvSpPr>
          <p:cNvPr id="6" name="Dikdörtgen 5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47106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16632"/>
            <a:ext cx="885698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/>
              <a:t>72 sayısını asal sayıların çarpımı şeklinde yazınız?</a:t>
            </a:r>
            <a:endParaRPr lang="tr-TR" sz="24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932230"/>
              </p:ext>
            </p:extLst>
          </p:nvPr>
        </p:nvGraphicFramePr>
        <p:xfrm>
          <a:off x="1763688" y="980728"/>
          <a:ext cx="1352918" cy="21945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76459"/>
                <a:gridCol w="676459"/>
              </a:tblGrid>
              <a:tr h="340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dirty="0">
                          <a:solidFill>
                            <a:schemeClr val="bg1"/>
                          </a:solidFill>
                          <a:effectLst/>
                        </a:rPr>
                        <a:t>72</a:t>
                      </a:r>
                      <a:endParaRPr lang="tr-TR" sz="3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tr-TR" sz="360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340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solidFill>
                            <a:schemeClr val="bg1"/>
                          </a:solidFill>
                          <a:effectLst/>
                        </a:rPr>
                        <a:t>36</a:t>
                      </a:r>
                      <a:endParaRPr lang="tr-TR" sz="360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tr-TR" sz="3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3135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solidFill>
                            <a:schemeClr val="bg1"/>
                          </a:solidFill>
                          <a:effectLst/>
                        </a:rPr>
                        <a:t>18</a:t>
                      </a:r>
                      <a:endParaRPr lang="tr-TR" sz="360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tr-TR" sz="360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340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tr-TR" sz="360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tr-TR" sz="360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3135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tr-TR" sz="360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tr-TR" sz="360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3647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tr-TR" sz="360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tr-TR" sz="3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3563888" y="1715616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72=2.2.2.3.3             72=2</a:t>
            </a:r>
            <a:r>
              <a:rPr lang="tr-TR" sz="2400" b="1" baseline="30000" dirty="0" smtClean="0"/>
              <a:t>3</a:t>
            </a:r>
            <a:r>
              <a:rPr lang="tr-TR" sz="2400" b="1" dirty="0" smtClean="0"/>
              <a:t>.3</a:t>
            </a:r>
            <a:r>
              <a:rPr lang="tr-TR" sz="2400" b="1" baseline="30000" dirty="0" smtClean="0"/>
              <a:t>2</a:t>
            </a:r>
            <a:endParaRPr lang="tr-TR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113114" y="3401891"/>
            <a:ext cx="885137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 </a:t>
            </a:r>
            <a:r>
              <a:rPr lang="tr-TR" sz="2400" b="1" dirty="0"/>
              <a:t>24 sayısını asal sayıların çarpımı şeklinde yazınız?</a:t>
            </a:r>
            <a:endParaRPr lang="tr-TR" sz="2400" dirty="0"/>
          </a:p>
        </p:txBody>
      </p:sp>
      <p:graphicFrame>
        <p:nvGraphicFramePr>
          <p:cNvPr id="8" name="Tablo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389124"/>
              </p:ext>
            </p:extLst>
          </p:nvPr>
        </p:nvGraphicFramePr>
        <p:xfrm>
          <a:off x="1763688" y="4077072"/>
          <a:ext cx="1440160" cy="216023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20080"/>
                <a:gridCol w="720080"/>
              </a:tblGrid>
              <a:tr h="438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24</a:t>
                      </a:r>
                      <a:endParaRPr lang="tr-TR" sz="3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2</a:t>
                      </a:r>
                      <a:endParaRPr lang="tr-TR" sz="3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438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12</a:t>
                      </a:r>
                      <a:endParaRPr lang="tr-TR" sz="3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2</a:t>
                      </a:r>
                      <a:endParaRPr lang="tr-TR" sz="3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4054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6</a:t>
                      </a:r>
                      <a:endParaRPr lang="tr-TR" sz="3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2</a:t>
                      </a:r>
                      <a:endParaRPr lang="tr-TR" sz="3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438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3</a:t>
                      </a:r>
                      <a:endParaRPr lang="tr-TR" sz="3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3</a:t>
                      </a:r>
                      <a:endParaRPr lang="tr-TR" sz="3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4387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>
                          <a:effectLst/>
                        </a:rPr>
                        <a:t>1</a:t>
                      </a:r>
                      <a:endParaRPr lang="tr-TR" sz="3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dirty="0">
                          <a:effectLst/>
                        </a:rPr>
                        <a:t> </a:t>
                      </a:r>
                      <a:endParaRPr lang="tr-TR" sz="3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Dikdörtgen 8"/>
          <p:cNvSpPr/>
          <p:nvPr/>
        </p:nvSpPr>
        <p:spPr>
          <a:xfrm>
            <a:off x="3563888" y="479715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dirty="0" smtClean="0"/>
              <a:t>24=2.2.2.3,                    24=2</a:t>
            </a:r>
            <a:r>
              <a:rPr lang="tr-TR" sz="2400" b="1" baseline="30000" dirty="0" smtClean="0"/>
              <a:t>3</a:t>
            </a:r>
            <a:r>
              <a:rPr lang="tr-TR" sz="2400" b="1" dirty="0" smtClean="0"/>
              <a:t>.3</a:t>
            </a:r>
            <a:endParaRPr lang="tr-TR" sz="2400" dirty="0"/>
          </a:p>
        </p:txBody>
      </p:sp>
      <p:sp>
        <p:nvSpPr>
          <p:cNvPr id="10" name="Dikdörtgen 9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333398" y="2521059"/>
            <a:ext cx="6495048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r-TR" sz="5400" b="1" dirty="0" smtClean="0"/>
              <a:t>EN KÜÇÜK ORTAK KAT</a:t>
            </a:r>
          </a:p>
          <a:p>
            <a:pPr algn="ctr"/>
            <a:r>
              <a:rPr lang="tr-TR" sz="5400" b="1" dirty="0" smtClean="0"/>
              <a:t> (EKOK)</a:t>
            </a:r>
            <a:endParaRPr lang="tr-TR" sz="5400" b="1" dirty="0"/>
          </a:p>
        </p:txBody>
      </p:sp>
      <p:sp>
        <p:nvSpPr>
          <p:cNvPr id="3" name="Dikdörtgen 2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42116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07504" y="188640"/>
            <a:ext cx="8856984" cy="16561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tr-TR" sz="3200" b="1" dirty="0">
                <a:solidFill>
                  <a:srgbClr val="FF0000"/>
                </a:solidFill>
              </a:rPr>
              <a:t>EN </a:t>
            </a:r>
            <a:r>
              <a:rPr lang="tr-TR" sz="3200" b="1" dirty="0" smtClean="0">
                <a:solidFill>
                  <a:srgbClr val="FF0000"/>
                </a:solidFill>
              </a:rPr>
              <a:t>KÜÇÜK </a:t>
            </a:r>
            <a:r>
              <a:rPr lang="tr-TR" sz="3200" b="1" dirty="0">
                <a:solidFill>
                  <a:srgbClr val="FF0000"/>
                </a:solidFill>
              </a:rPr>
              <a:t>ORTAK </a:t>
            </a:r>
            <a:r>
              <a:rPr lang="tr-TR" sz="3200" b="1" dirty="0" smtClean="0">
                <a:solidFill>
                  <a:srgbClr val="FF0000"/>
                </a:solidFill>
              </a:rPr>
              <a:t>KAT (E.K.O.K):</a:t>
            </a:r>
          </a:p>
          <a:p>
            <a:r>
              <a:rPr lang="tr-TR" sz="3200" dirty="0" smtClean="0"/>
              <a:t>	İki yada ikiden fazla sayının ortak katlarından en küçüğüne  en küçük ortak kat denir.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2201088"/>
            <a:ext cx="8856984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24,36   sayılarının en küçük ortak katı (EKOK)  aşağıdaki seçeneklerden hangisinde doğru olarak verilmiştir?</a:t>
            </a:r>
          </a:p>
          <a:p>
            <a:r>
              <a:rPr lang="tr-TR" sz="2000" b="1" dirty="0"/>
              <a:t>	</a:t>
            </a:r>
            <a:r>
              <a:rPr lang="tr-TR" sz="2000" b="1" dirty="0" smtClean="0"/>
              <a:t>a) 72            b) 48          c)96            d) 120</a:t>
            </a:r>
            <a:endParaRPr lang="tr-TR" sz="20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491575"/>
              </p:ext>
            </p:extLst>
          </p:nvPr>
        </p:nvGraphicFramePr>
        <p:xfrm>
          <a:off x="467544" y="3933056"/>
          <a:ext cx="230425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660"/>
                <a:gridCol w="848936"/>
                <a:gridCol w="727660"/>
              </a:tblGrid>
              <a:tr h="417646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7646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7646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7646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7646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7646"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3851920" y="5013176"/>
            <a:ext cx="3955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(24,36)ekok=2.2.2.3.3=8.9=72</a:t>
            </a:r>
            <a:endParaRPr lang="tr-TR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971600" y="2882249"/>
            <a:ext cx="720080" cy="3675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88640"/>
            <a:ext cx="8856984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36,48   sayılarının en küçük ortak katı (EKOK)  aşağıdaki seçeneklerden hangisinde doğru olarak verilmiştir?</a:t>
            </a:r>
          </a:p>
          <a:p>
            <a:r>
              <a:rPr lang="tr-TR" sz="2000" b="1" dirty="0"/>
              <a:t>	</a:t>
            </a:r>
            <a:endParaRPr lang="tr-TR" sz="2000" b="1" dirty="0" smtClean="0"/>
          </a:p>
          <a:p>
            <a:r>
              <a:rPr lang="tr-TR" sz="2000" b="1" dirty="0"/>
              <a:t>	</a:t>
            </a:r>
            <a:r>
              <a:rPr lang="tr-TR" sz="2000" b="1" dirty="0" smtClean="0"/>
              <a:t>a) 96            	b) 124        	  c) 144      	      d) 72</a:t>
            </a:r>
            <a:endParaRPr lang="tr-TR" sz="20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106002"/>
              </p:ext>
            </p:extLst>
          </p:nvPr>
        </p:nvGraphicFramePr>
        <p:xfrm>
          <a:off x="467544" y="1987624"/>
          <a:ext cx="2376263" cy="4033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0399"/>
                <a:gridCol w="875465"/>
                <a:gridCol w="750399"/>
              </a:tblGrid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3851919" y="3818657"/>
            <a:ext cx="4504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(48,36)ekok=2.2.2.2.3.3=16.9=144</a:t>
            </a:r>
            <a:endParaRPr lang="tr-TR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4644008" y="1052737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62347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88640"/>
            <a:ext cx="8856984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40,60,80   sayılarının en küçük ortak katı (EKOK)  aşağıdaki seçeneklerden hangisinde doğru olarak verilmiştir?</a:t>
            </a:r>
          </a:p>
          <a:p>
            <a:r>
              <a:rPr lang="tr-TR" sz="2000" b="1" dirty="0"/>
              <a:t>	</a:t>
            </a:r>
            <a:endParaRPr lang="tr-TR" sz="2000" b="1" dirty="0" smtClean="0"/>
          </a:p>
          <a:p>
            <a:r>
              <a:rPr lang="tr-TR" sz="2000" b="1" dirty="0"/>
              <a:t>	</a:t>
            </a:r>
            <a:r>
              <a:rPr lang="tr-TR" sz="2000" b="1" dirty="0" smtClean="0"/>
              <a:t>a) 300            	b) 180       	  c) 360      	      d) 240</a:t>
            </a:r>
            <a:endParaRPr lang="tr-TR" sz="20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709586"/>
              </p:ext>
            </p:extLst>
          </p:nvPr>
        </p:nvGraphicFramePr>
        <p:xfrm>
          <a:off x="467544" y="1987624"/>
          <a:ext cx="3168352" cy="4036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864096"/>
                <a:gridCol w="828092"/>
                <a:gridCol w="612068"/>
              </a:tblGrid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40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60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80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30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40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4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4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4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3779912" y="3933056"/>
            <a:ext cx="5050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(40,60,80)ekok=2.2.2.2.3.5=16.15=240</a:t>
            </a:r>
            <a:endParaRPr lang="tr-TR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6804248" y="1052737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8984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88640"/>
            <a:ext cx="8856984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 smtClean="0">
                <a:solidFill>
                  <a:srgbClr val="FF0000"/>
                </a:solidFill>
              </a:rPr>
              <a:t>       </a:t>
            </a:r>
            <a:r>
              <a:rPr lang="tr-TR" sz="2000" b="1" dirty="0" smtClean="0"/>
              <a:t>36,48,24,72   sayılarının en küçük ortak katı (EKOK)  aşağıdaki seçeneklerden hangisinde doğru olarak verilmiştir?</a:t>
            </a:r>
          </a:p>
          <a:p>
            <a:r>
              <a:rPr lang="tr-TR" sz="2000" b="1" dirty="0"/>
              <a:t>	</a:t>
            </a:r>
            <a:endParaRPr lang="tr-TR" sz="2000" b="1" dirty="0" smtClean="0"/>
          </a:p>
          <a:p>
            <a:r>
              <a:rPr lang="tr-TR" sz="2000" b="1" dirty="0"/>
              <a:t>	</a:t>
            </a:r>
            <a:r>
              <a:rPr lang="tr-TR" sz="2000" b="1" dirty="0" smtClean="0"/>
              <a:t>a) 192            	b) 144       	  c) 288      	      d) 96</a:t>
            </a:r>
            <a:endParaRPr lang="tr-TR" sz="20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192454"/>
              </p:ext>
            </p:extLst>
          </p:nvPr>
        </p:nvGraphicFramePr>
        <p:xfrm>
          <a:off x="467544" y="1987624"/>
          <a:ext cx="4392489" cy="4036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736"/>
                <a:gridCol w="814736"/>
                <a:gridCol w="850159"/>
                <a:gridCol w="921006"/>
                <a:gridCol w="991852"/>
              </a:tblGrid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36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48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72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36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18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4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4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5076056" y="3702223"/>
            <a:ext cx="39638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(36,48,24,72)ekok=2.2.2.2.3.3</a:t>
            </a:r>
          </a:p>
          <a:p>
            <a:r>
              <a:rPr lang="tr-TR" sz="2400" b="1" dirty="0" smtClean="0"/>
              <a:t>=16.9=144</a:t>
            </a:r>
            <a:endParaRPr lang="tr-TR" sz="2400" b="1" dirty="0"/>
          </a:p>
        </p:txBody>
      </p:sp>
      <p:sp>
        <p:nvSpPr>
          <p:cNvPr id="8" name="Dikdörtgen 7"/>
          <p:cNvSpPr/>
          <p:nvPr/>
        </p:nvSpPr>
        <p:spPr>
          <a:xfrm>
            <a:off x="2699792" y="1071153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54213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12968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</a:t>
            </a:r>
            <a:r>
              <a:rPr lang="tr-TR" sz="2000" b="1" dirty="0" smtClean="0"/>
              <a:t>Üç  </a:t>
            </a:r>
            <a:r>
              <a:rPr lang="tr-TR" sz="2000" b="1" dirty="0"/>
              <a:t>otobüsten </a:t>
            </a:r>
            <a:r>
              <a:rPr lang="tr-TR" sz="2000" b="1" dirty="0" smtClean="0"/>
              <a:t>birincisi </a:t>
            </a:r>
            <a:r>
              <a:rPr lang="tr-TR" sz="2000" b="1" dirty="0"/>
              <a:t>Aksaray’dan İstanbul’a  15 </a:t>
            </a:r>
            <a:r>
              <a:rPr lang="tr-TR" sz="2000" b="1" dirty="0" smtClean="0"/>
              <a:t>günde, ikincisi  </a:t>
            </a:r>
            <a:r>
              <a:rPr lang="tr-TR" sz="2000" b="1" dirty="0"/>
              <a:t>24  gün de ve </a:t>
            </a:r>
            <a:r>
              <a:rPr lang="tr-TR" sz="2000" b="1" dirty="0" smtClean="0"/>
              <a:t>üçüncüsü  </a:t>
            </a:r>
            <a:r>
              <a:rPr lang="tr-TR" sz="2000" b="1" dirty="0"/>
              <a:t>de 30  günde bir gidip  </a:t>
            </a:r>
            <a:r>
              <a:rPr lang="tr-TR" sz="2000" b="1" dirty="0" smtClean="0"/>
              <a:t>gelmektedir. Aynı </a:t>
            </a:r>
            <a:r>
              <a:rPr lang="tr-TR" sz="2000" b="1" dirty="0"/>
              <a:t>gün  Aksaray’dan  çıkan  otobüsler  </a:t>
            </a:r>
            <a:r>
              <a:rPr lang="tr-TR" sz="2000" b="1" u="sng" dirty="0">
                <a:solidFill>
                  <a:srgbClr val="FF0000"/>
                </a:solidFill>
              </a:rPr>
              <a:t>en az</a:t>
            </a:r>
            <a:r>
              <a:rPr lang="tr-TR" sz="2000" b="1" dirty="0">
                <a:solidFill>
                  <a:srgbClr val="FF0000"/>
                </a:solidFill>
              </a:rPr>
              <a:t>  </a:t>
            </a:r>
            <a:r>
              <a:rPr lang="tr-TR" sz="2000" b="1" dirty="0"/>
              <a:t>kaç  gün  sonra  tekrar birlikte hareket  eder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 smtClean="0"/>
              <a:t>	a) 480		b) 120		c) 240		d) 360</a:t>
            </a:r>
            <a:endParaRPr lang="tr-TR" sz="20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281232"/>
              </p:ext>
            </p:extLst>
          </p:nvPr>
        </p:nvGraphicFramePr>
        <p:xfrm>
          <a:off x="248620" y="2132856"/>
          <a:ext cx="3168352" cy="3460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864096"/>
                <a:gridCol w="828092"/>
                <a:gridCol w="612068"/>
              </a:tblGrid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30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159370" y="5805264"/>
            <a:ext cx="3348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(15,24,30)ekok=2.2.2.3.5</a:t>
            </a:r>
          </a:p>
          <a:p>
            <a:r>
              <a:rPr lang="tr-TR" sz="2400" b="1" dirty="0" smtClean="0"/>
              <a:t>=8.15=120</a:t>
            </a:r>
            <a:endParaRPr lang="tr-TR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2699792" y="1347022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3485950" y="2132856"/>
            <a:ext cx="5384738" cy="424731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effectLst/>
              </a:rPr>
              <a:t>	Bu problemin çözümü En küçük ortak kattır. Küçük küçük parçalardan büyük parçalar elde ediliyorsa yani küçükten büyüğe gidiliyorsa ekok bulunur. Verilen sayılar asal çarpanlarına ayrılır, bölenlerin hepsi çarpılır ekok bulunur.</a:t>
            </a:r>
            <a:br>
              <a:rPr lang="tr-TR" b="1" dirty="0" smtClean="0">
                <a:effectLst/>
              </a:rPr>
            </a:br>
            <a:r>
              <a:rPr lang="tr-TR" b="1" dirty="0" smtClean="0">
                <a:solidFill>
                  <a:srgbClr val="FF0000"/>
                </a:solidFill>
                <a:effectLst/>
              </a:rPr>
              <a:t>Ekok soruları genelde şöyledir;</a:t>
            </a:r>
            <a:r>
              <a:rPr lang="tr-TR" b="1" dirty="0" smtClean="0">
                <a:effectLst/>
              </a:rPr>
              <a:t/>
            </a:r>
            <a:br>
              <a:rPr lang="tr-TR" b="1" dirty="0" smtClean="0">
                <a:effectLst/>
              </a:rPr>
            </a:br>
            <a:r>
              <a:rPr lang="tr-TR" b="1" dirty="0" smtClean="0">
                <a:solidFill>
                  <a:srgbClr val="FF0000"/>
                </a:solidFill>
                <a:effectLst/>
              </a:rPr>
              <a:t>1) </a:t>
            </a:r>
            <a:r>
              <a:rPr lang="tr-TR" b="1" dirty="0" smtClean="0">
                <a:effectLst/>
              </a:rPr>
              <a:t>Cevizler,fındıklar,şekerler,bilyeler sayılıyorsa veya bunlar sayıldıktan sonra artan oluyorsa,</a:t>
            </a:r>
            <a:br>
              <a:rPr lang="tr-TR" b="1" dirty="0" smtClean="0">
                <a:effectLst/>
              </a:rPr>
            </a:br>
            <a:r>
              <a:rPr lang="tr-TR" b="1" dirty="0" smtClean="0">
                <a:solidFill>
                  <a:srgbClr val="FF0000"/>
                </a:solidFill>
                <a:effectLst/>
              </a:rPr>
              <a:t>2) </a:t>
            </a:r>
            <a:r>
              <a:rPr lang="tr-TR" b="1" dirty="0" smtClean="0">
                <a:effectLst/>
              </a:rPr>
              <a:t>Gemiler,arabalar,yarışçılar beraber yola çıkıp bir yerde karşılaşıyorsa veya kaç gün sonra, kaç yıl sonra karşılaşırlarsa,</a:t>
            </a:r>
            <a:br>
              <a:rPr lang="tr-TR" b="1" dirty="0" smtClean="0">
                <a:effectLst/>
              </a:rPr>
            </a:br>
            <a:r>
              <a:rPr lang="tr-TR" b="1" dirty="0" smtClean="0">
                <a:solidFill>
                  <a:srgbClr val="FF0000"/>
                </a:solidFill>
                <a:effectLst/>
              </a:rPr>
              <a:t>3) </a:t>
            </a:r>
            <a:r>
              <a:rPr lang="tr-TR" b="1" dirty="0" smtClean="0">
                <a:effectLst/>
              </a:rPr>
              <a:t>Sınıfta öğrenciler sıralara oturuyorlarsa veya bunlardan ayakta kalanlar oluyorsa,</a:t>
            </a:r>
            <a:br>
              <a:rPr lang="tr-TR" b="1" dirty="0" smtClean="0">
                <a:effectLst/>
              </a:rPr>
            </a:br>
            <a:r>
              <a:rPr lang="tr-TR" b="1" dirty="0" smtClean="0">
                <a:solidFill>
                  <a:srgbClr val="FF0000"/>
                </a:solidFill>
                <a:effectLst/>
              </a:rPr>
              <a:t>4) </a:t>
            </a:r>
            <a:r>
              <a:rPr lang="tr-TR" b="1" dirty="0" smtClean="0">
                <a:effectLst/>
              </a:rPr>
              <a:t>Saat sorularında bir daha ne zaman birlikte çalarlar,</a:t>
            </a:r>
            <a:br>
              <a:rPr lang="tr-TR" b="1" dirty="0" smtClean="0">
                <a:effectLst/>
              </a:rPr>
            </a:br>
            <a:r>
              <a:rPr lang="tr-TR" b="1" dirty="0" smtClean="0">
                <a:solidFill>
                  <a:srgbClr val="FF0000"/>
                </a:solidFill>
                <a:effectLst/>
              </a:rPr>
              <a:t>5) </a:t>
            </a:r>
            <a:r>
              <a:rPr lang="tr-TR" b="1" dirty="0" smtClean="0">
                <a:effectLst/>
              </a:rPr>
              <a:t>Küçük tuğlalardan küp yada ev yapılıyorsa,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29764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512" y="116632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  <a:r>
              <a:rPr lang="tr-TR" sz="2000" b="1" dirty="0" smtClean="0">
                <a:solidFill>
                  <a:srgbClr val="FF0000"/>
                </a:solidFill>
                <a:effectLst/>
              </a:rPr>
              <a:t>  </a:t>
            </a:r>
            <a:r>
              <a:rPr lang="tr-TR" sz="2000" b="1" dirty="0" smtClean="0">
                <a:effectLst/>
              </a:rPr>
              <a:t>Ahmet  bilyelerini 4'er , 5'er , 6'şar saydığında her defasında 1 bilyesi artıyor. Buna göre, Ahmet’in  en az kaç tane bilyesi vardır?</a:t>
            </a:r>
          </a:p>
          <a:p>
            <a:endParaRPr lang="tr-TR" sz="2000" b="1" dirty="0"/>
          </a:p>
          <a:p>
            <a:r>
              <a:rPr lang="tr-TR" sz="2000" b="1" dirty="0" smtClean="0">
                <a:effectLst/>
              </a:rPr>
              <a:t>	a)  31           b) 61            c) 41            d) 121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4560781" y="3645024"/>
            <a:ext cx="3888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effectLst/>
              </a:rPr>
              <a:t>Ekok  (4,5,6) = 2.2.3.5 = 60</a:t>
            </a:r>
            <a:br>
              <a:rPr lang="tr-TR" sz="2000" b="1" dirty="0" smtClean="0">
                <a:effectLst/>
              </a:rPr>
            </a:br>
            <a:r>
              <a:rPr lang="tr-TR" sz="2000" b="1" dirty="0" smtClean="0">
                <a:effectLst/>
              </a:rPr>
              <a:t>60 + 1 = 61 bilye</a:t>
            </a:r>
            <a:endParaRPr lang="tr-TR" sz="2000" b="1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692666"/>
              </p:ext>
            </p:extLst>
          </p:nvPr>
        </p:nvGraphicFramePr>
        <p:xfrm>
          <a:off x="539552" y="2556931"/>
          <a:ext cx="3168352" cy="2884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864096"/>
                <a:gridCol w="828092"/>
                <a:gridCol w="612068"/>
              </a:tblGrid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979712" y="973283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182361" y="5805264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AÇIKLAMA: </a:t>
            </a:r>
            <a:r>
              <a:rPr lang="tr-TR" sz="2000" b="1" dirty="0" smtClean="0"/>
              <a:t>Sorularda küçük eş parçalardan büyük parçalar elde ediliyorsa soru EKOK ile çözülür.</a:t>
            </a:r>
            <a:endParaRPr lang="tr-TR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179512" y="116632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  <a:r>
              <a:rPr lang="tr-TR" sz="2000" b="1" dirty="0" smtClean="0">
                <a:solidFill>
                  <a:srgbClr val="FF0000"/>
                </a:solidFill>
                <a:effectLst/>
              </a:rPr>
              <a:t>  </a:t>
            </a:r>
            <a:r>
              <a:rPr lang="tr-TR" sz="2000" b="1" dirty="0" smtClean="0"/>
              <a:t>16 cm </a:t>
            </a:r>
            <a:r>
              <a:rPr lang="tr-TR" sz="2000" b="1" dirty="0"/>
              <a:t>ve 40 cm boyutlarında dikdörtgenler prizması şeklindeki kesme taş kullanılarak </a:t>
            </a:r>
            <a:r>
              <a:rPr lang="tr-TR" sz="2000" b="1" u="sng" dirty="0">
                <a:solidFill>
                  <a:srgbClr val="FF0000"/>
                </a:solidFill>
              </a:rPr>
              <a:t>en küçük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/>
              <a:t>boyda bir küp yapılmak isteniyor. Küpün 1 ayrıtı kaç  cm  olmalıdır?</a:t>
            </a:r>
            <a:endParaRPr lang="tr-TR" sz="2000" dirty="0"/>
          </a:p>
          <a:p>
            <a:r>
              <a:rPr lang="tr-TR" sz="2000" b="1" dirty="0"/>
              <a:t>  	a</a:t>
            </a:r>
            <a:r>
              <a:rPr lang="tr-TR" sz="2000" b="1" dirty="0" smtClean="0"/>
              <a:t>) 160  		b) 80  		c) 240  		d) 320</a:t>
            </a:r>
            <a:endParaRPr lang="tr-TR" sz="2000" dirty="0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866864"/>
              </p:ext>
            </p:extLst>
          </p:nvPr>
        </p:nvGraphicFramePr>
        <p:xfrm>
          <a:off x="467544" y="2204864"/>
          <a:ext cx="2376263" cy="3457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0399"/>
                <a:gridCol w="875465"/>
                <a:gridCol w="750399"/>
              </a:tblGrid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Dikdörtgen 7"/>
          <p:cNvSpPr/>
          <p:nvPr/>
        </p:nvSpPr>
        <p:spPr>
          <a:xfrm>
            <a:off x="3491880" y="3546089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effectLst/>
              </a:rPr>
              <a:t>Ekok  (16,40) = 2.2.2.2.5 = 16.5=80</a:t>
            </a:r>
            <a:endParaRPr lang="tr-TR" sz="24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82361" y="5854305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AÇIKLAMA: </a:t>
            </a:r>
            <a:r>
              <a:rPr lang="tr-TR" sz="2000" b="1" dirty="0" smtClean="0"/>
              <a:t>Sorularda küçük eş parçalardan büyük parçalar elde ediliyorsa soru EKOK ile çözülür.</a:t>
            </a:r>
            <a:endParaRPr lang="tr-TR" sz="2000" b="1" dirty="0"/>
          </a:p>
        </p:txBody>
      </p:sp>
      <p:sp>
        <p:nvSpPr>
          <p:cNvPr id="10" name="Dikdörtgen 9"/>
          <p:cNvSpPr/>
          <p:nvPr/>
        </p:nvSpPr>
        <p:spPr>
          <a:xfrm>
            <a:off x="2699792" y="973283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16958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16632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  <a:r>
              <a:rPr lang="tr-TR" sz="2000" b="1" dirty="0" smtClean="0">
                <a:solidFill>
                  <a:srgbClr val="FF0000"/>
                </a:solidFill>
                <a:effectLst/>
              </a:rPr>
              <a:t>  </a:t>
            </a:r>
            <a:r>
              <a:rPr lang="tr-TR" sz="2000" b="1" dirty="0"/>
              <a:t>Bir otobüsten birincisi 10 günde, ikincisi, 8 günde ve </a:t>
            </a:r>
            <a:r>
              <a:rPr lang="tr-TR" sz="2000" b="1" dirty="0" smtClean="0"/>
              <a:t>üçüncüsü </a:t>
            </a:r>
            <a:r>
              <a:rPr lang="tr-TR" sz="2000" b="1" dirty="0"/>
              <a:t>de 6 günde bir sefere çıkmaktadır. Aynı anda sefere çıkan bu otobüsler, </a:t>
            </a:r>
            <a:r>
              <a:rPr lang="tr-TR" sz="2000" b="1" u="sng" dirty="0">
                <a:solidFill>
                  <a:srgbClr val="FF0000"/>
                </a:solidFill>
              </a:rPr>
              <a:t>en az </a:t>
            </a:r>
            <a:r>
              <a:rPr lang="tr-TR" sz="2000" b="1" dirty="0"/>
              <a:t>kaç gün sonra yine birlikte sefere çıkarlar?</a:t>
            </a:r>
            <a:endParaRPr lang="tr-TR" sz="2000" dirty="0"/>
          </a:p>
          <a:p>
            <a:endParaRPr lang="tr-TR" sz="2000" b="1" dirty="0" smtClean="0"/>
          </a:p>
          <a:p>
            <a:r>
              <a:rPr lang="tr-TR" sz="2000" b="1" dirty="0"/>
              <a:t>	a</a:t>
            </a:r>
            <a:r>
              <a:rPr lang="tr-TR" sz="2000" b="1" dirty="0" smtClean="0"/>
              <a:t>) 60  		b) 90  		c) 120  		d) 150</a:t>
            </a:r>
            <a:endParaRPr lang="tr-TR" sz="20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05392"/>
              </p:ext>
            </p:extLst>
          </p:nvPr>
        </p:nvGraphicFramePr>
        <p:xfrm>
          <a:off x="539552" y="2556931"/>
          <a:ext cx="3168352" cy="3460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864096"/>
                <a:gridCol w="828092"/>
                <a:gridCol w="612068"/>
              </a:tblGrid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</a:t>
                      </a:r>
                      <a:endParaRPr lang="tr-TR" sz="2800" b="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238">
                <a:tc>
                  <a:txBody>
                    <a:bodyPr/>
                    <a:lstStyle/>
                    <a:p>
                      <a:pPr algn="ctr"/>
                      <a:r>
                        <a:rPr lang="tr-TR" sz="28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4034142" y="4023835"/>
            <a:ext cx="489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effectLst/>
              </a:rPr>
              <a:t>Ekok  (10,8,6) = 2.2.2.3.5 = </a:t>
            </a:r>
            <a:r>
              <a:rPr lang="tr-TR" sz="2400" b="1" dirty="0" smtClean="0"/>
              <a:t>8</a:t>
            </a:r>
            <a:r>
              <a:rPr lang="tr-TR" sz="2400" b="1" dirty="0" smtClean="0">
                <a:effectLst/>
              </a:rPr>
              <a:t>.15=120</a:t>
            </a:r>
            <a:endParaRPr lang="tr-TR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4579793" y="1274320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71429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83857" y="188640"/>
            <a:ext cx="8780631" cy="12865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ÇARPANLARA AYIRMA:</a:t>
            </a:r>
          </a:p>
          <a:p>
            <a:pPr>
              <a:spcBef>
                <a:spcPct val="20000"/>
              </a:spcBef>
            </a:pPr>
            <a:r>
              <a:rPr lang="tr-TR" b="1" dirty="0" smtClean="0">
                <a:latin typeface="Verdana" pitchFamily="34" charset="0"/>
              </a:rPr>
              <a:t>	Sayıları çarpanlara ayırdığımız gibi ,harfli ifadelerinde iki veya daha fazla çarpanın çarpımı şeklinde yazabiliriz. Buna sayıları veya harfli ifadeleri çarpanlara ayırma denir.</a:t>
            </a:r>
            <a:r>
              <a:rPr lang="tr-TR" altLang="zh-CN" b="1" dirty="0" smtClean="0"/>
              <a:t>	</a:t>
            </a:r>
            <a:endParaRPr lang="tr-TR" b="1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83857" y="1600200"/>
            <a:ext cx="7010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tr-TR" sz="3200" dirty="0">
                <a:solidFill>
                  <a:srgbClr val="FF0000"/>
                </a:solidFill>
              </a:rPr>
              <a:t>SAYILARI ÇARPANLARINA AYIRMA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916572" y="2708920"/>
            <a:ext cx="73152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 Sayısının çarpanları kümesini yazınız.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400" b="1" dirty="0"/>
              <a:t>1.42=42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400" b="1" dirty="0"/>
              <a:t>2.21=42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400" b="1" dirty="0"/>
              <a:t>3.14=42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400" b="1" dirty="0"/>
              <a:t>6.7  =42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400" b="1" dirty="0"/>
              <a:t>{1,2,3,6,7,14,21,42} 42’nin çarpanları kümesidir.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400" b="1" dirty="0"/>
              <a:t>{2,3,7} </a:t>
            </a:r>
            <a:r>
              <a:rPr lang="tr-TR" sz="2400" b="1" dirty="0" smtClean="0"/>
              <a:t>sayıları da </a:t>
            </a:r>
            <a:r>
              <a:rPr lang="tr-TR" sz="2400" b="1" dirty="0"/>
              <a:t>42’nin asal sayı çarpanlarıdır.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56037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23" y="188640"/>
            <a:ext cx="8174309" cy="334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92" y="4297070"/>
            <a:ext cx="296281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707904" y="4869160"/>
            <a:ext cx="4896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err="1" smtClean="0">
                <a:effectLst/>
              </a:rPr>
              <a:t>Ekok</a:t>
            </a:r>
            <a:r>
              <a:rPr lang="tr-TR" sz="2400" b="1" dirty="0" smtClean="0">
                <a:effectLst/>
              </a:rPr>
              <a:t>  (3,4,6) = 2.2.3= </a:t>
            </a:r>
            <a:r>
              <a:rPr lang="tr-TR" sz="2400" b="1" dirty="0" smtClean="0"/>
              <a:t>12</a:t>
            </a:r>
          </a:p>
          <a:p>
            <a:r>
              <a:rPr lang="tr-TR" sz="2400" b="1" dirty="0" smtClean="0"/>
              <a:t>12+1=13 ceviz </a:t>
            </a:r>
            <a:endParaRPr lang="tr-TR" sz="2400" b="1" dirty="0"/>
          </a:p>
        </p:txBody>
      </p:sp>
      <p:sp>
        <p:nvSpPr>
          <p:cNvPr id="6" name="Dikdörtgen 5"/>
          <p:cNvSpPr/>
          <p:nvPr/>
        </p:nvSpPr>
        <p:spPr>
          <a:xfrm>
            <a:off x="2172905" y="2764016"/>
            <a:ext cx="2232248" cy="107909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06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354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732240" y="2996952"/>
            <a:ext cx="2232248" cy="107909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755612"/>
            <a:ext cx="2071563" cy="310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2827138" y="5075973"/>
            <a:ext cx="6137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err="1" smtClean="0">
                <a:effectLst/>
              </a:rPr>
              <a:t>Ekok</a:t>
            </a:r>
            <a:r>
              <a:rPr lang="tr-TR" sz="2400" b="1" dirty="0" smtClean="0">
                <a:effectLst/>
              </a:rPr>
              <a:t>  (24,28,32) = 2.2.2.2.2.3.7= </a:t>
            </a:r>
            <a:r>
              <a:rPr lang="tr-TR" sz="2400" b="1" dirty="0" smtClean="0"/>
              <a:t>96.7=672  gün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282000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36314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74" y="3717032"/>
            <a:ext cx="3075323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369792" y="4999023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err="1" smtClean="0">
                <a:effectLst/>
              </a:rPr>
              <a:t>Ekok</a:t>
            </a:r>
            <a:r>
              <a:rPr lang="tr-TR" sz="2400" b="1" dirty="0" smtClean="0">
                <a:effectLst/>
              </a:rPr>
              <a:t>  (5,7,10) = 2.5.7= </a:t>
            </a:r>
            <a:r>
              <a:rPr lang="tr-TR" sz="2400" b="1" dirty="0" smtClean="0"/>
              <a:t>70</a:t>
            </a:r>
          </a:p>
          <a:p>
            <a:r>
              <a:rPr lang="tr-TR" sz="2400" b="1" dirty="0" smtClean="0"/>
              <a:t>70+4=74 ceviz </a:t>
            </a:r>
            <a:endParaRPr lang="tr-TR" sz="2400" b="1" dirty="0"/>
          </a:p>
        </p:txBody>
      </p:sp>
      <p:sp>
        <p:nvSpPr>
          <p:cNvPr id="6" name="Dikdörtgen 5"/>
          <p:cNvSpPr/>
          <p:nvPr/>
        </p:nvSpPr>
        <p:spPr>
          <a:xfrm>
            <a:off x="2123728" y="2349908"/>
            <a:ext cx="2232248" cy="107909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477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99592" y="2521059"/>
            <a:ext cx="7362658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r-TR" sz="5400" b="1" dirty="0" smtClean="0"/>
              <a:t>EN BÜYÜK ORTAK BÖLEN</a:t>
            </a:r>
          </a:p>
          <a:p>
            <a:pPr algn="ctr"/>
            <a:r>
              <a:rPr lang="tr-TR" sz="5400" b="1" dirty="0" smtClean="0"/>
              <a:t> (EBOB)</a:t>
            </a:r>
            <a:endParaRPr lang="tr-TR" sz="5400" b="1" dirty="0"/>
          </a:p>
        </p:txBody>
      </p:sp>
      <p:sp>
        <p:nvSpPr>
          <p:cNvPr id="3" name="Dikdörtgen 2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85374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6313" y="116632"/>
            <a:ext cx="8818174" cy="1944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tr-TR" sz="3200" b="1" dirty="0">
                <a:solidFill>
                  <a:srgbClr val="FF0000"/>
                </a:solidFill>
              </a:rPr>
              <a:t>EN BÜYÜK ORTAK </a:t>
            </a:r>
            <a:r>
              <a:rPr lang="tr-TR" sz="3200" b="1" dirty="0" smtClean="0">
                <a:solidFill>
                  <a:srgbClr val="FF0000"/>
                </a:solidFill>
              </a:rPr>
              <a:t>BÖLEN  (E.B.O.B):</a:t>
            </a:r>
          </a:p>
          <a:p>
            <a:r>
              <a:rPr lang="tr-TR" sz="2400" dirty="0" smtClean="0"/>
              <a:t>	</a:t>
            </a:r>
            <a:r>
              <a:rPr lang="tr-TR" sz="2400" b="1" dirty="0" smtClean="0"/>
              <a:t>İki yada ikiden fazla sayıyı aynı anda bölen en büyük sayıya en büyük ortak bölen denir. EBOB</a:t>
            </a:r>
            <a:r>
              <a:rPr lang="tr-TR" sz="2000" b="1" dirty="0" smtClean="0"/>
              <a:t> ,iki </a:t>
            </a:r>
            <a:r>
              <a:rPr lang="tr-TR" sz="2000" b="1" dirty="0"/>
              <a:t>veya daha çok sayıyı aynı anda bölebilen en büyük sayıdır. Verilen sayıların </a:t>
            </a:r>
            <a:r>
              <a:rPr lang="tr-TR" sz="2000" b="1" dirty="0" smtClean="0"/>
              <a:t>EBOB‘unu </a:t>
            </a:r>
            <a:r>
              <a:rPr lang="tr-TR" sz="2000" b="1" dirty="0"/>
              <a:t>bulmak için, sayılar asal çarpanlarına ayrılır ve ortak asal çarpanların en küçük üsleri alınır. 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10" y="2276872"/>
            <a:ext cx="8818175" cy="11521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tr-TR" sz="2000" b="1" dirty="0" smtClean="0">
                <a:solidFill>
                  <a:srgbClr val="FF0000"/>
                </a:solidFill>
              </a:rPr>
              <a:t>ÖRNEK:  </a:t>
            </a:r>
            <a:r>
              <a:rPr lang="tr-TR" sz="2000" b="1" dirty="0" smtClean="0"/>
              <a:t>24 </a:t>
            </a:r>
            <a:r>
              <a:rPr lang="tr-TR" sz="2000" b="1" dirty="0"/>
              <a:t>ve 36 Sayılarının en büyük ortak böleni </a:t>
            </a:r>
            <a:r>
              <a:rPr lang="tr-TR" sz="2000" b="1" dirty="0" smtClean="0"/>
              <a:t>EBOB’ u aşağıdaki seçenek </a:t>
            </a:r>
            <a:r>
              <a:rPr lang="tr-TR" sz="2000" b="1" dirty="0" err="1" smtClean="0"/>
              <a:t>lerden</a:t>
            </a:r>
            <a:r>
              <a:rPr lang="tr-TR" sz="2000" b="1" dirty="0" smtClean="0"/>
              <a:t> hangisinde doğru olarak verilmiştir?</a:t>
            </a:r>
          </a:p>
          <a:p>
            <a:pPr>
              <a:spcBef>
                <a:spcPct val="20000"/>
              </a:spcBef>
            </a:pPr>
            <a:r>
              <a:rPr lang="tr-TR" sz="2000" b="1" dirty="0"/>
              <a:t>	</a:t>
            </a:r>
            <a:r>
              <a:rPr lang="tr-TR" sz="2000" b="1" dirty="0" smtClean="0"/>
              <a:t>a) 12		b) 6		c) 8		d) 4</a:t>
            </a:r>
            <a:endParaRPr lang="tr-TR" sz="2000" b="1" dirty="0"/>
          </a:p>
        </p:txBody>
      </p:sp>
      <p:graphicFrame>
        <p:nvGraphicFramePr>
          <p:cNvPr id="6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291169"/>
              </p:ext>
            </p:extLst>
          </p:nvPr>
        </p:nvGraphicFramePr>
        <p:xfrm>
          <a:off x="611560" y="3573016"/>
          <a:ext cx="2005005" cy="3108960"/>
        </p:xfrm>
        <a:graphic>
          <a:graphicData uri="http://schemas.openxmlformats.org/drawingml/2006/table">
            <a:tbl>
              <a:tblPr/>
              <a:tblGrid>
                <a:gridCol w="668335"/>
                <a:gridCol w="668335"/>
                <a:gridCol w="668335"/>
              </a:tblGrid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DF9F9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DF9F9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DF9F9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DF9F9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35"/>
          <p:cNvSpPr txBox="1">
            <a:spLocks noChangeArrowheads="1"/>
          </p:cNvSpPr>
          <p:nvPr/>
        </p:nvSpPr>
        <p:spPr bwMode="auto">
          <a:xfrm>
            <a:off x="4191000" y="4648200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/>
              <a:t>(24,36)</a:t>
            </a:r>
            <a:r>
              <a:rPr lang="tr-TR" sz="2400" b="1" baseline="-25000" dirty="0" err="1"/>
              <a:t>ebob</a:t>
            </a:r>
            <a:r>
              <a:rPr lang="tr-TR" sz="2400" b="1" dirty="0"/>
              <a:t>=2.2.3.3=12</a:t>
            </a:r>
            <a:endParaRPr lang="tr-TR" sz="2400" dirty="0"/>
          </a:p>
        </p:txBody>
      </p:sp>
      <p:sp>
        <p:nvSpPr>
          <p:cNvPr id="8" name="Oval 7"/>
          <p:cNvSpPr/>
          <p:nvPr/>
        </p:nvSpPr>
        <p:spPr>
          <a:xfrm>
            <a:off x="2051720" y="3573016"/>
            <a:ext cx="504056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2051720" y="4136443"/>
            <a:ext cx="504056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2051720" y="5146623"/>
            <a:ext cx="504056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2020635" y="5638847"/>
            <a:ext cx="504056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927639" y="2955472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60 </a:t>
            </a:r>
            <a:r>
              <a:rPr lang="tr-TR" sz="2400" b="1" dirty="0"/>
              <a:t>kg ve 80 kg ağırlığındaki 2 </a:t>
            </a:r>
            <a:r>
              <a:rPr lang="tr-TR" sz="2400" b="1" dirty="0" smtClean="0"/>
              <a:t>çuval </a:t>
            </a:r>
            <a:r>
              <a:rPr lang="tr-TR" sz="2400" b="1" dirty="0"/>
              <a:t>buğday, </a:t>
            </a:r>
            <a:r>
              <a:rPr lang="tr-TR" sz="2400" b="1" dirty="0" smtClean="0"/>
              <a:t>aynı büyüklük teki  çuvallarla taşınacaktır.</a:t>
            </a:r>
            <a:endParaRPr lang="tr-TR" sz="2400" b="1" dirty="0"/>
          </a:p>
          <a:p>
            <a:r>
              <a:rPr lang="tr-TR" sz="2400" b="1" dirty="0"/>
              <a:t>En </a:t>
            </a:r>
            <a:r>
              <a:rPr lang="tr-TR" sz="2400" b="1" dirty="0" smtClean="0"/>
              <a:t>büyük ölçüdeki çuval kaç </a:t>
            </a:r>
            <a:r>
              <a:rPr lang="tr-TR" sz="2400" b="1" dirty="0"/>
              <a:t>kg olmalıdır?</a:t>
            </a:r>
          </a:p>
          <a:p>
            <a:endParaRPr lang="tr-TR" sz="24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a)40 		b)20		 c)30		 </a:t>
            </a:r>
            <a:r>
              <a:rPr lang="tr-TR" sz="2400" b="1" dirty="0"/>
              <a:t>d)10</a:t>
            </a:r>
            <a:endParaRPr lang="tr-TR" sz="2400" dirty="0"/>
          </a:p>
        </p:txBody>
      </p:sp>
      <p:graphicFrame>
        <p:nvGraphicFramePr>
          <p:cNvPr id="3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460373"/>
              </p:ext>
            </p:extLst>
          </p:nvPr>
        </p:nvGraphicFramePr>
        <p:xfrm>
          <a:off x="179512" y="2641321"/>
          <a:ext cx="2005005" cy="3829040"/>
        </p:xfrm>
        <a:graphic>
          <a:graphicData uri="http://schemas.openxmlformats.org/drawingml/2006/table">
            <a:tbl>
              <a:tblPr/>
              <a:tblGrid>
                <a:gridCol w="668335"/>
                <a:gridCol w="668335"/>
                <a:gridCol w="668335"/>
              </a:tblGrid>
              <a:tr h="7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35"/>
          <p:cNvSpPr txBox="1">
            <a:spLocks noChangeArrowheads="1"/>
          </p:cNvSpPr>
          <p:nvPr/>
        </p:nvSpPr>
        <p:spPr bwMode="auto">
          <a:xfrm>
            <a:off x="2857500" y="2184121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 smtClean="0"/>
              <a:t>(60,80)</a:t>
            </a:r>
            <a:r>
              <a:rPr lang="tr-TR" sz="2400" b="1" baseline="-25000" dirty="0" err="1" smtClean="0"/>
              <a:t>ebob</a:t>
            </a:r>
            <a:r>
              <a:rPr lang="tr-TR" sz="2400" b="1" dirty="0" smtClean="0"/>
              <a:t>=2.2.5=20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2286000" y="2649069"/>
            <a:ext cx="6678488" cy="397031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/>
              <a:t>	Bu </a:t>
            </a:r>
            <a:r>
              <a:rPr lang="tr-TR" b="1" dirty="0"/>
              <a:t>problemin çözümü </a:t>
            </a:r>
            <a:r>
              <a:rPr lang="tr-TR" b="1" dirty="0" smtClean="0"/>
              <a:t>En </a:t>
            </a:r>
            <a:r>
              <a:rPr lang="tr-TR" b="1" dirty="0"/>
              <a:t>Büyük Ortak Bölendir. Büyük parçalardan küçük küçük parçalar elde ediliyorsa yani büyükten küçüğe gidiliyorsa </a:t>
            </a:r>
            <a:r>
              <a:rPr lang="tr-TR" b="1" dirty="0" smtClean="0"/>
              <a:t>EBOB </a:t>
            </a:r>
            <a:r>
              <a:rPr lang="tr-TR" b="1" dirty="0"/>
              <a:t>bulunur. Verilen sayılar asal çarpanlarına ayrılır, ortak bölen sayılar çarpılıp </a:t>
            </a:r>
            <a:r>
              <a:rPr lang="tr-TR" b="1" dirty="0" smtClean="0"/>
              <a:t>EBOB </a:t>
            </a:r>
            <a:r>
              <a:rPr lang="tr-TR" b="1" dirty="0"/>
              <a:t>bulunur. </a:t>
            </a:r>
            <a:endParaRPr lang="tr-TR" b="1" dirty="0" smtClean="0"/>
          </a:p>
          <a:p>
            <a:r>
              <a:rPr lang="tr-TR" b="1" dirty="0" smtClean="0">
                <a:solidFill>
                  <a:srgbClr val="FF0000"/>
                </a:solidFill>
              </a:rPr>
              <a:t>EBOB </a:t>
            </a:r>
            <a:r>
              <a:rPr lang="tr-TR" b="1" dirty="0">
                <a:solidFill>
                  <a:srgbClr val="FF0000"/>
                </a:solidFill>
              </a:rPr>
              <a:t>soruları genelde şöyledir;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>
                <a:solidFill>
                  <a:srgbClr val="FF0000"/>
                </a:solidFill>
              </a:rPr>
              <a:t>1) </a:t>
            </a:r>
            <a:r>
              <a:rPr lang="tr-TR" b="1" dirty="0"/>
              <a:t>Bidonlarda,varillerde,şişelerde,çuvallarda, kaplarda bulunan malzemeler, sıvılar başka kaplara </a:t>
            </a:r>
            <a:r>
              <a:rPr lang="tr-TR" b="1" dirty="0" smtClean="0"/>
              <a:t>aktarılıyorsa,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>
                <a:solidFill>
                  <a:srgbClr val="FF0000"/>
                </a:solidFill>
              </a:rPr>
              <a:t>2) </a:t>
            </a:r>
            <a:r>
              <a:rPr lang="tr-TR" b="1" dirty="0"/>
              <a:t>Tarlanın etrafına eşit aralıklarla kaç ağaç dikilir </a:t>
            </a:r>
            <a:r>
              <a:rPr lang="tr-TR" b="1" dirty="0" smtClean="0"/>
              <a:t>şeklindeyse,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>
                <a:solidFill>
                  <a:srgbClr val="FF0000"/>
                </a:solidFill>
              </a:rPr>
              <a:t>3) </a:t>
            </a:r>
            <a:r>
              <a:rPr lang="tr-TR" b="1" dirty="0"/>
              <a:t>İnsanlardan oluşan bir grup için kaç uçak,otobüs,araba ve odalar gerekir </a:t>
            </a:r>
            <a:r>
              <a:rPr lang="tr-TR" b="1" dirty="0" smtClean="0"/>
              <a:t>şeklindeyse,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>
                <a:solidFill>
                  <a:srgbClr val="FF0000"/>
                </a:solidFill>
              </a:rPr>
              <a:t>4) </a:t>
            </a:r>
            <a:r>
              <a:rPr lang="tr-TR" b="1" dirty="0"/>
              <a:t>Dikdörtgenler prizması şeklindeki deponun içine kaç küp </a:t>
            </a:r>
            <a:r>
              <a:rPr lang="tr-TR" b="1" dirty="0" smtClean="0"/>
              <a:t>sığarsa,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>
                <a:solidFill>
                  <a:srgbClr val="FF0000"/>
                </a:solidFill>
              </a:rPr>
              <a:t>5) </a:t>
            </a:r>
            <a:r>
              <a:rPr lang="tr-TR" b="1" dirty="0"/>
              <a:t>Küp şeklindeki depo yada ev için kaç tane tuğla </a:t>
            </a:r>
            <a:r>
              <a:rPr lang="tr-TR" b="1" dirty="0" smtClean="0"/>
              <a:t>gerekirse,</a:t>
            </a:r>
            <a:r>
              <a:rPr lang="tr-TR" b="1" dirty="0"/>
              <a:t/>
            </a:r>
            <a:br>
              <a:rPr lang="tr-TR" b="1" dirty="0"/>
            </a:br>
            <a:r>
              <a:rPr lang="tr-TR" b="1" dirty="0">
                <a:solidFill>
                  <a:srgbClr val="FF0000"/>
                </a:solidFill>
              </a:rPr>
              <a:t>6) </a:t>
            </a:r>
            <a:r>
              <a:rPr lang="tr-TR" b="1" dirty="0"/>
              <a:t>Kumaşlar,bezler,demir çubuklar parçalara </a:t>
            </a:r>
            <a:r>
              <a:rPr lang="tr-TR" b="1" dirty="0" smtClean="0"/>
              <a:t>ayrılacaksa EBOB uygulanır.</a:t>
            </a:r>
            <a:endParaRPr lang="tr-TR" b="1" dirty="0"/>
          </a:p>
        </p:txBody>
      </p:sp>
      <p:sp>
        <p:nvSpPr>
          <p:cNvPr id="6" name="Dikdörtgen 5"/>
          <p:cNvSpPr/>
          <p:nvPr/>
        </p:nvSpPr>
        <p:spPr>
          <a:xfrm>
            <a:off x="2671926" y="1661859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1547664" y="2689197"/>
            <a:ext cx="576064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1547664" y="3333821"/>
            <a:ext cx="576064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1547664" y="3933056"/>
            <a:ext cx="576064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1547664" y="4941168"/>
            <a:ext cx="576064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34817" y="5780782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AÇIKLAMA: </a:t>
            </a:r>
            <a:r>
              <a:rPr lang="tr-TR" sz="2000" b="1" dirty="0" smtClean="0"/>
              <a:t>Sorularda büyük parçalardan küçük eş parçalar elde ediliyorsa soru EBOB  ile çözülür.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179512" y="188640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</a:t>
            </a:r>
            <a:r>
              <a:rPr lang="tr-TR" sz="2000" b="1" dirty="0" smtClean="0"/>
              <a:t>80 cm </a:t>
            </a:r>
            <a:r>
              <a:rPr lang="tr-TR" sz="2000" b="1" dirty="0"/>
              <a:t>ve </a:t>
            </a:r>
            <a:r>
              <a:rPr lang="tr-TR" sz="2000" b="1" dirty="0" smtClean="0"/>
              <a:t>120 cm </a:t>
            </a:r>
            <a:r>
              <a:rPr lang="tr-TR" sz="2000" b="1" dirty="0"/>
              <a:t>uzunluğunda iki demir çubuk, boyları birbirine eşit parçalara ayrılacaktır. Bir parçanın uzunluğu en fazla kaç cm olur?</a:t>
            </a:r>
            <a:br>
              <a:rPr lang="tr-TR" sz="2000" b="1" dirty="0"/>
            </a:br>
            <a:r>
              <a:rPr lang="tr-TR" sz="2000" b="1" dirty="0"/>
              <a:t/>
            </a:r>
            <a:br>
              <a:rPr lang="tr-TR" sz="2000" b="1" dirty="0"/>
            </a:br>
            <a:r>
              <a:rPr lang="tr-TR" sz="2000" b="1" dirty="0" smtClean="0"/>
              <a:t>	A) 20    		 B) 30    		C) 40  		D) 15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3777797" y="3489536"/>
            <a:ext cx="34499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(80,120)ebob </a:t>
            </a:r>
            <a:r>
              <a:rPr lang="tr-TR" sz="2000" b="1" dirty="0"/>
              <a:t>= 2.2.2.5 = </a:t>
            </a:r>
            <a:r>
              <a:rPr lang="tr-TR" sz="2000" b="1" dirty="0" smtClean="0"/>
              <a:t>40 cm</a:t>
            </a:r>
            <a:endParaRPr lang="tr-TR" sz="2000" b="1" dirty="0"/>
          </a:p>
        </p:txBody>
      </p:sp>
      <p:graphicFrame>
        <p:nvGraphicFramePr>
          <p:cNvPr id="6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426811"/>
              </p:ext>
            </p:extLst>
          </p:nvPr>
        </p:nvGraphicFramePr>
        <p:xfrm>
          <a:off x="395536" y="1746796"/>
          <a:ext cx="2376264" cy="3829040"/>
        </p:xfrm>
        <a:graphic>
          <a:graphicData uri="http://schemas.openxmlformats.org/drawingml/2006/table">
            <a:tbl>
              <a:tblPr/>
              <a:tblGrid>
                <a:gridCol w="792088"/>
                <a:gridCol w="792088"/>
                <a:gridCol w="792088"/>
              </a:tblGrid>
              <a:tr h="7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892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1979712" y="1784648"/>
            <a:ext cx="782231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1979711" y="2429272"/>
            <a:ext cx="782231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1979710" y="2997312"/>
            <a:ext cx="782231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1979712" y="4509120"/>
            <a:ext cx="782231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527305" y="1038551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</a:t>
            </a:r>
            <a:r>
              <a:rPr lang="tr-TR" sz="2000" b="1" dirty="0"/>
              <a:t>24  kg  36 kg ve 48 kg ağırlığındaki  3  çuval  nohut   aynı  büyüklükteki  çuvallarla taşınacaktır. Taşıma için </a:t>
            </a:r>
            <a:r>
              <a:rPr lang="tr-TR" sz="2000" b="1" u="sng" dirty="0">
                <a:solidFill>
                  <a:srgbClr val="FF0000"/>
                </a:solidFill>
              </a:rPr>
              <a:t>en az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/>
              <a:t>kaç çuval gereklidir?</a:t>
            </a:r>
            <a:endParaRPr lang="tr-TR" sz="2000" dirty="0"/>
          </a:p>
          <a:p>
            <a:r>
              <a:rPr lang="tr-TR" sz="2000" b="1" dirty="0"/>
              <a:t> 	</a:t>
            </a:r>
            <a:endParaRPr lang="tr-TR" sz="2000" b="1" dirty="0" smtClean="0"/>
          </a:p>
          <a:p>
            <a:r>
              <a:rPr lang="tr-TR" sz="2000" b="1" dirty="0" smtClean="0"/>
              <a:t>	A) 4    		 B) 6    		C) 8  		D) 9</a:t>
            </a:r>
            <a:endParaRPr lang="tr-TR" sz="2000" b="1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965248"/>
              </p:ext>
            </p:extLst>
          </p:nvPr>
        </p:nvGraphicFramePr>
        <p:xfrm>
          <a:off x="611560" y="2708920"/>
          <a:ext cx="2448272" cy="3744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68"/>
                <a:gridCol w="612068"/>
                <a:gridCol w="612068"/>
                <a:gridCol w="612068"/>
              </a:tblGrid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917">
                <a:tc>
                  <a:txBody>
                    <a:bodyPr/>
                    <a:lstStyle/>
                    <a:p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Oval 9"/>
          <p:cNvSpPr/>
          <p:nvPr/>
        </p:nvSpPr>
        <p:spPr>
          <a:xfrm>
            <a:off x="2370827" y="2708920"/>
            <a:ext cx="782231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2370826" y="3275143"/>
            <a:ext cx="782231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2370825" y="4869160"/>
            <a:ext cx="782231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3771435" y="3345665"/>
            <a:ext cx="3376245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(24,36,48)</a:t>
            </a:r>
            <a:r>
              <a:rPr lang="tr-TR" sz="2000" b="1" dirty="0" err="1" smtClean="0"/>
              <a:t>ebob</a:t>
            </a:r>
            <a:r>
              <a:rPr lang="tr-TR" sz="2000" b="1" dirty="0" smtClean="0"/>
              <a:t> </a:t>
            </a:r>
            <a:r>
              <a:rPr lang="tr-TR" sz="2000" b="1" dirty="0"/>
              <a:t>= </a:t>
            </a:r>
            <a:r>
              <a:rPr lang="tr-TR" sz="2000" b="1" dirty="0" smtClean="0"/>
              <a:t>2.2.3 </a:t>
            </a:r>
            <a:r>
              <a:rPr lang="tr-TR" sz="2000" b="1" dirty="0"/>
              <a:t>= </a:t>
            </a:r>
            <a:r>
              <a:rPr lang="tr-TR" sz="2000" b="1" dirty="0" smtClean="0"/>
              <a:t>12 kg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24:12=2 çuval</a:t>
            </a:r>
          </a:p>
          <a:p>
            <a:r>
              <a:rPr lang="tr-TR" sz="2000" b="1" dirty="0" smtClean="0"/>
              <a:t>36:12=3 çuval</a:t>
            </a:r>
          </a:p>
          <a:p>
            <a:r>
              <a:rPr lang="tr-TR" sz="2000" b="1" dirty="0" smtClean="0"/>
              <a:t>48:12=4 çuval</a:t>
            </a:r>
          </a:p>
          <a:p>
            <a:endParaRPr lang="tr-TR" sz="2000" b="1" dirty="0"/>
          </a:p>
          <a:p>
            <a:r>
              <a:rPr lang="tr-TR" sz="2000" b="1" dirty="0" smtClean="0"/>
              <a:t>2+3+4=9 çuval</a:t>
            </a:r>
            <a:endParaRPr lang="tr-TR" sz="2000" b="1" dirty="0"/>
          </a:p>
        </p:txBody>
      </p:sp>
      <p:sp>
        <p:nvSpPr>
          <p:cNvPr id="14" name="Dikdörtgen 13"/>
          <p:cNvSpPr/>
          <p:nvPr/>
        </p:nvSpPr>
        <p:spPr>
          <a:xfrm>
            <a:off x="6315000" y="1035994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</a:t>
            </a:r>
            <a:r>
              <a:rPr lang="tr-TR" sz="2000" b="1" dirty="0"/>
              <a:t>Boyutları 48 cm ve 72 cm olan dikdörtgen şeklindeki bir tahta en</a:t>
            </a:r>
            <a:r>
              <a:rPr lang="tr-TR" sz="2000" b="1" u="sng" dirty="0"/>
              <a:t> büyük</a:t>
            </a:r>
            <a:r>
              <a:rPr lang="tr-TR" sz="2000" b="1" dirty="0"/>
              <a:t> ölçüde olmak üzere karelere bölünecektir. Karenin bir kenarı </a:t>
            </a:r>
            <a:r>
              <a:rPr lang="tr-TR" sz="2000" b="1" u="sng" dirty="0">
                <a:solidFill>
                  <a:srgbClr val="FF0000"/>
                </a:solidFill>
              </a:rPr>
              <a:t>en fazla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/>
              <a:t>kaç cm olmalıdır?</a:t>
            </a:r>
            <a:endParaRPr lang="tr-TR" sz="2000" dirty="0"/>
          </a:p>
          <a:p>
            <a:r>
              <a:rPr lang="tr-TR" sz="2000" b="1" dirty="0"/>
              <a:t>	</a:t>
            </a:r>
            <a:endParaRPr lang="tr-TR" sz="2000" b="1" dirty="0" smtClean="0"/>
          </a:p>
          <a:p>
            <a:r>
              <a:rPr lang="tr-TR" sz="2000" b="1" dirty="0" smtClean="0"/>
              <a:t>	A) 16    		 B) 8    		C) 12  		D) 24</a:t>
            </a:r>
            <a:endParaRPr lang="tr-TR" sz="2000" b="1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76554"/>
              </p:ext>
            </p:extLst>
          </p:nvPr>
        </p:nvGraphicFramePr>
        <p:xfrm>
          <a:off x="323528" y="2420888"/>
          <a:ext cx="1836204" cy="3744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68"/>
                <a:gridCol w="612068"/>
                <a:gridCol w="612068"/>
              </a:tblGrid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1475656" y="2428528"/>
            <a:ext cx="710223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1475656" y="2973613"/>
            <a:ext cx="710223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1500226" y="3544625"/>
            <a:ext cx="710223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1500225" y="4581128"/>
            <a:ext cx="710223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3635896" y="4043569"/>
            <a:ext cx="3320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/>
              <a:t>(72,48)</a:t>
            </a:r>
            <a:r>
              <a:rPr lang="tr-TR" sz="2000" b="1" dirty="0" err="1" smtClean="0"/>
              <a:t>ebob</a:t>
            </a:r>
            <a:r>
              <a:rPr lang="tr-TR" sz="2000" b="1" dirty="0" smtClean="0"/>
              <a:t> </a:t>
            </a:r>
            <a:r>
              <a:rPr lang="tr-TR" sz="2000" b="1" dirty="0"/>
              <a:t>= </a:t>
            </a:r>
            <a:r>
              <a:rPr lang="tr-TR" sz="2000" b="1" dirty="0" smtClean="0"/>
              <a:t>2.2.2.3 </a:t>
            </a:r>
            <a:r>
              <a:rPr lang="tr-TR" sz="2000" b="1" dirty="0"/>
              <a:t>= </a:t>
            </a:r>
            <a:r>
              <a:rPr lang="tr-TR" sz="2000" b="1" dirty="0" smtClean="0"/>
              <a:t>24 cm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415976" y="1366903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8" grpId="0" animBg="1"/>
      <p:bldP spid="9" grpId="0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</a:t>
            </a:r>
            <a:r>
              <a:rPr lang="tr-TR" sz="2000" b="1" dirty="0"/>
              <a:t>36 </a:t>
            </a:r>
            <a:r>
              <a:rPr lang="tr-TR" sz="2000" b="1" dirty="0" smtClean="0"/>
              <a:t>Litre, 48 Litre ,72 Litrelik </a:t>
            </a:r>
            <a:r>
              <a:rPr lang="tr-TR" sz="2000" b="1" dirty="0"/>
              <a:t>3 bidon zeytinyağı ile doludur. Bu 3 bidon aynı büyüklükteki bir kap ile boşaltılacaktır. Bu kap kaç litre </a:t>
            </a:r>
            <a:r>
              <a:rPr lang="tr-TR" sz="2000" b="1" dirty="0" smtClean="0"/>
              <a:t>olmalıdır?</a:t>
            </a:r>
            <a:endParaRPr lang="tr-TR" sz="2000" dirty="0"/>
          </a:p>
          <a:p>
            <a:r>
              <a:rPr lang="tr-TR" sz="2000" b="1" dirty="0"/>
              <a:t>	</a:t>
            </a:r>
            <a:endParaRPr lang="tr-TR" sz="2000" b="1" dirty="0" smtClean="0"/>
          </a:p>
          <a:p>
            <a:r>
              <a:rPr lang="tr-TR" sz="2000" b="1" dirty="0" smtClean="0"/>
              <a:t>	A) 16    		 B) 8    		C) 12  		D) 24</a:t>
            </a:r>
            <a:endParaRPr lang="tr-TR" sz="2000" b="1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617983"/>
              </p:ext>
            </p:extLst>
          </p:nvPr>
        </p:nvGraphicFramePr>
        <p:xfrm>
          <a:off x="467544" y="2348880"/>
          <a:ext cx="2376264" cy="3744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066"/>
                <a:gridCol w="594066"/>
                <a:gridCol w="594066"/>
                <a:gridCol w="594066"/>
              </a:tblGrid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72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491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2185879" y="2394075"/>
            <a:ext cx="710223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val 4"/>
          <p:cNvSpPr/>
          <p:nvPr/>
        </p:nvSpPr>
        <p:spPr>
          <a:xfrm>
            <a:off x="2204056" y="2930545"/>
            <a:ext cx="710223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2185878" y="4509120"/>
            <a:ext cx="710223" cy="492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635896" y="4043569"/>
            <a:ext cx="42880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/>
              <a:t>(36,72,48)</a:t>
            </a:r>
            <a:r>
              <a:rPr lang="tr-TR" sz="2400" b="1" dirty="0" err="1" smtClean="0"/>
              <a:t>ebob</a:t>
            </a:r>
            <a:r>
              <a:rPr lang="tr-TR" sz="2400" b="1" dirty="0" smtClean="0"/>
              <a:t> </a:t>
            </a:r>
            <a:r>
              <a:rPr lang="tr-TR" sz="2400" b="1" dirty="0"/>
              <a:t>= </a:t>
            </a:r>
            <a:r>
              <a:rPr lang="tr-TR" sz="2400" b="1" dirty="0" smtClean="0"/>
              <a:t>2.2.3 </a:t>
            </a:r>
            <a:r>
              <a:rPr lang="tr-TR" sz="2400" b="1" dirty="0"/>
              <a:t>= </a:t>
            </a:r>
            <a:r>
              <a:rPr lang="tr-TR" sz="2400" b="1" dirty="0" smtClean="0"/>
              <a:t>12 Litre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572000" y="1038551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07504" y="99843"/>
            <a:ext cx="678180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tr-TR" sz="3200" dirty="0">
                <a:solidFill>
                  <a:srgbClr val="FF0000"/>
                </a:solidFill>
              </a:rPr>
              <a:t>SAYILARI BÖLENLERİNE AYIRMA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11560" y="1412776"/>
            <a:ext cx="7239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 Sayısının bölenleri kümesini yazınız.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42:1=42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42:2=21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42:3=14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42:6=7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42:7=6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42:14=3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42:21=2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42:42=1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{1,2,3,6,7,14,21,42} 42 sayısının bölenleridir.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400" b="1" dirty="0"/>
              <a:t>{2,3,7} 42 sayısının asal sayı bölenleridir.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176971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</a:t>
            </a:r>
            <a:r>
              <a:rPr lang="tr-TR" sz="2000" b="1" dirty="0"/>
              <a:t>Hakan elinde bulunan fındık, fıstık ve cevizleri ayrı ayrı poşetlere aynı ürünleri karıştırmadan eşit sayıda koyuyor.</a:t>
            </a:r>
            <a:endParaRPr lang="tr-TR" sz="2000" dirty="0"/>
          </a:p>
          <a:p>
            <a:r>
              <a:rPr lang="tr-TR" sz="2000" b="1" dirty="0"/>
              <a:t>	Bu yiyeceklerin sayıları sırası ile 600,700 ve 800 olduğuna göre,</a:t>
            </a:r>
            <a:r>
              <a:rPr lang="tr-TR" sz="2000" b="1" u="sng" dirty="0"/>
              <a:t> en az</a:t>
            </a:r>
            <a:r>
              <a:rPr lang="tr-TR" sz="2000" b="1" dirty="0"/>
              <a:t> kaç poşet kullanılmıştır?</a:t>
            </a:r>
            <a:endParaRPr lang="tr-TR" sz="800" dirty="0"/>
          </a:p>
          <a:p>
            <a:r>
              <a:rPr lang="tr-TR" sz="800" b="1" dirty="0"/>
              <a:t>		</a:t>
            </a:r>
            <a:endParaRPr lang="tr-TR" sz="800" b="1" dirty="0" smtClean="0"/>
          </a:p>
          <a:p>
            <a:r>
              <a:rPr lang="tr-TR" sz="2000" b="1" dirty="0" smtClean="0"/>
              <a:t>	A) 100    		 B) 75    		C) 60  		D) 21</a:t>
            </a:r>
            <a:endParaRPr lang="tr-TR" sz="2000" b="1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04874"/>
              </p:ext>
            </p:extLst>
          </p:nvPr>
        </p:nvGraphicFramePr>
        <p:xfrm>
          <a:off x="467544" y="2564904"/>
          <a:ext cx="2376264" cy="3779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066"/>
                <a:gridCol w="594066"/>
                <a:gridCol w="594066"/>
                <a:gridCol w="594066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600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700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800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789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300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350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400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0167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150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45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073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29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357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785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7272"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>
            <a:off x="3147485" y="3068960"/>
            <a:ext cx="5198987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/>
              <a:t>(600,700,800)</a:t>
            </a:r>
            <a:r>
              <a:rPr lang="tr-TR" sz="2400" b="1" dirty="0" err="1" smtClean="0"/>
              <a:t>ebob</a:t>
            </a:r>
            <a:r>
              <a:rPr lang="tr-TR" sz="2400" b="1" dirty="0" smtClean="0"/>
              <a:t> </a:t>
            </a:r>
            <a:r>
              <a:rPr lang="tr-TR" sz="2400" b="1" dirty="0"/>
              <a:t>= </a:t>
            </a:r>
            <a:r>
              <a:rPr lang="tr-TR" sz="2400" b="1" dirty="0" smtClean="0"/>
              <a:t>2.2.5.5= 100  ceviz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600:100=6 poşet,</a:t>
            </a:r>
          </a:p>
          <a:p>
            <a:r>
              <a:rPr lang="tr-TR" sz="2400" b="1" dirty="0" smtClean="0"/>
              <a:t>700:100=7 poşet,</a:t>
            </a:r>
          </a:p>
          <a:p>
            <a:r>
              <a:rPr lang="tr-TR" sz="2400" b="1" dirty="0" smtClean="0"/>
              <a:t>800:100=8 poşet.</a:t>
            </a:r>
          </a:p>
          <a:p>
            <a:endParaRPr lang="tr-TR" sz="2400" b="1" dirty="0"/>
          </a:p>
          <a:p>
            <a:r>
              <a:rPr lang="tr-TR" sz="2400" b="1" dirty="0" smtClean="0"/>
              <a:t>6+7+8=21 poşet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372200" y="1477822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/>
          <p:cNvSpPr/>
          <p:nvPr/>
        </p:nvSpPr>
        <p:spPr>
          <a:xfrm>
            <a:off x="2185879" y="2552315"/>
            <a:ext cx="710223" cy="37460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2185879" y="2903551"/>
            <a:ext cx="710223" cy="3892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Oval 9"/>
          <p:cNvSpPr/>
          <p:nvPr/>
        </p:nvSpPr>
        <p:spPr>
          <a:xfrm>
            <a:off x="2170233" y="4725144"/>
            <a:ext cx="710223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2185879" y="5085184"/>
            <a:ext cx="710223" cy="43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858" y="3247071"/>
            <a:ext cx="2880320" cy="342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652120" y="3621374"/>
            <a:ext cx="2808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/>
              <a:t>Ebob</a:t>
            </a:r>
            <a:r>
              <a:rPr lang="tr-TR" sz="2400" b="1" dirty="0" smtClean="0"/>
              <a:t>= 2.3.5=30</a:t>
            </a:r>
          </a:p>
          <a:p>
            <a:r>
              <a:rPr lang="tr-TR" sz="2400" b="1" dirty="0" smtClean="0"/>
              <a:t>90:30=3 şişe</a:t>
            </a:r>
          </a:p>
          <a:p>
            <a:r>
              <a:rPr lang="tr-TR" sz="2400" b="1" dirty="0" smtClean="0"/>
              <a:t>120:30=4 şişe</a:t>
            </a:r>
          </a:p>
          <a:p>
            <a:r>
              <a:rPr lang="tr-TR" sz="2400" b="1" dirty="0" smtClean="0"/>
              <a:t>150:30=5 şişe</a:t>
            </a:r>
          </a:p>
          <a:p>
            <a:endParaRPr lang="tr-TR" sz="2400" b="1" dirty="0"/>
          </a:p>
          <a:p>
            <a:r>
              <a:rPr lang="tr-TR" sz="2400" b="1" dirty="0" smtClean="0"/>
              <a:t>         3+4+5=12 şişe</a:t>
            </a:r>
            <a:endParaRPr lang="tr-TR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7704856" cy="2811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251520" y="2231401"/>
            <a:ext cx="1440160" cy="749867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582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280920" cy="3128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1944216" cy="31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139952" y="4235097"/>
            <a:ext cx="2808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/>
              <a:t>Ebob</a:t>
            </a:r>
            <a:r>
              <a:rPr lang="tr-TR" sz="2400" b="1" dirty="0" smtClean="0"/>
              <a:t>= 2.2.2=8</a:t>
            </a:r>
          </a:p>
          <a:p>
            <a:r>
              <a:rPr lang="tr-TR" sz="2400" b="1" dirty="0" smtClean="0"/>
              <a:t>40:8=5 ağaç</a:t>
            </a:r>
          </a:p>
          <a:p>
            <a:r>
              <a:rPr lang="tr-TR" sz="2400" b="1" dirty="0" smtClean="0"/>
              <a:t>72:8=9 ağaç</a:t>
            </a:r>
          </a:p>
          <a:p>
            <a:r>
              <a:rPr lang="tr-TR" sz="2400" b="1" dirty="0" smtClean="0"/>
              <a:t>5+9=14 ağaç</a:t>
            </a:r>
          </a:p>
          <a:p>
            <a:r>
              <a:rPr lang="tr-TR" sz="2400" b="1" dirty="0" smtClean="0"/>
              <a:t>14.2=28 ağaç</a:t>
            </a:r>
            <a:endParaRPr lang="tr-TR" sz="24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095" y="2657475"/>
            <a:ext cx="1470025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432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53" y="188640"/>
            <a:ext cx="8237379" cy="3615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20086"/>
            <a:ext cx="1512168" cy="246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139952" y="4235097"/>
            <a:ext cx="2808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/>
              <a:t>Ebob</a:t>
            </a:r>
            <a:r>
              <a:rPr lang="tr-TR" sz="2400" b="1" dirty="0" smtClean="0"/>
              <a:t>= 2.2.2=8</a:t>
            </a:r>
          </a:p>
          <a:p>
            <a:r>
              <a:rPr lang="tr-TR" sz="2400" b="1" dirty="0" smtClean="0"/>
              <a:t>16:8=2 paket</a:t>
            </a:r>
          </a:p>
          <a:p>
            <a:r>
              <a:rPr lang="tr-TR" sz="2400" b="1" dirty="0" smtClean="0"/>
              <a:t>24:8=3 paket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2+3=5 paket</a:t>
            </a:r>
            <a:endParaRPr lang="tr-TR" sz="2400" b="1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128736"/>
            <a:ext cx="1470025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45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512" y="188640"/>
            <a:ext cx="8784976" cy="304698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altLang="zh-CN" sz="1600" b="1" dirty="0">
                <a:solidFill>
                  <a:srgbClr val="FF0000"/>
                </a:solidFill>
                <a:latin typeface="Verdana" pitchFamily="34" charset="0"/>
                <a:ea typeface="SimSun" pitchFamily="2" charset="-122"/>
                <a:cs typeface="Times New Roman" pitchFamily="18" charset="0"/>
              </a:rPr>
              <a:t>ARALARINDA ASAL SAYILAR:</a:t>
            </a:r>
            <a:endParaRPr lang="tr-TR" altLang="zh-CN" sz="1200" b="1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zh-CN" sz="1600" b="1" dirty="0">
                <a:solidFill>
                  <a:srgbClr val="FF0000"/>
                </a:solidFill>
                <a:latin typeface="Verdana" pitchFamily="34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tr-TR" altLang="zh-CN" sz="1600" b="1" dirty="0" smtClean="0">
                <a:latin typeface="Verdana" pitchFamily="34" charset="0"/>
                <a:ea typeface="SimSun" pitchFamily="2" charset="-122"/>
                <a:cs typeface="Times New Roman" pitchFamily="18" charset="0"/>
              </a:rPr>
              <a:t>En büyük ortak böleni  1 olan  </a:t>
            </a: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sayılara, aralarında asal </a:t>
            </a:r>
            <a:r>
              <a:rPr lang="tr-TR" altLang="zh-CN" sz="1600" b="1" dirty="0" smtClean="0">
                <a:latin typeface="Verdana" pitchFamily="34" charset="0"/>
                <a:ea typeface="SimSun" pitchFamily="2" charset="-122"/>
                <a:cs typeface="Times New Roman" pitchFamily="18" charset="0"/>
              </a:rPr>
              <a:t>sayılar </a:t>
            </a: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adı verilir.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	Birden fazla sayının aralarında asal olması için, </a:t>
            </a:r>
            <a:r>
              <a:rPr lang="tr-TR" altLang="zh-CN" sz="1600" b="1" dirty="0" smtClean="0">
                <a:latin typeface="Verdana" pitchFamily="34" charset="0"/>
                <a:ea typeface="SimSun" pitchFamily="2" charset="-122"/>
                <a:cs typeface="Times New Roman" pitchFamily="18" charset="0"/>
              </a:rPr>
              <a:t>bu sayıların </a:t>
            </a: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asal sayı olması gerekmez.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	Asal sayılar, kesinlikle aralarında asal sayılardır. Bununla birlikte,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10 ve 81 sayısı birer asal sayı olmamasına rağmen, aralarında asal sayılardır.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tr-TR" altLang="zh-CN" sz="1600" b="1" dirty="0" smtClean="0">
                <a:latin typeface="Verdana" pitchFamily="34" charset="0"/>
                <a:ea typeface="SimSun" pitchFamily="2" charset="-122"/>
                <a:cs typeface="Times New Roman" pitchFamily="18" charset="0"/>
              </a:rPr>
              <a:t>	Diğer </a:t>
            </a: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taraftan, 10 ile 8 sayısı birer asal sayı olmamasına rağmen, 2 ortak </a:t>
            </a:r>
            <a:r>
              <a:rPr lang="tr-TR" altLang="zh-CN" sz="1600" b="1" dirty="0" smtClean="0">
                <a:latin typeface="Verdana" pitchFamily="34" charset="0"/>
                <a:ea typeface="SimSun" pitchFamily="2" charset="-122"/>
                <a:cs typeface="Times New Roman" pitchFamily="18" charset="0"/>
              </a:rPr>
              <a:t>bölenleri </a:t>
            </a: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olduğu için, aralarında asal sayılar değildir. Bir sayı aralarında </a:t>
            </a:r>
            <a:r>
              <a:rPr lang="tr-TR" altLang="zh-CN" sz="1600" b="1" dirty="0" smtClean="0">
                <a:latin typeface="Verdana" pitchFamily="34" charset="0"/>
                <a:ea typeface="SimSun" pitchFamily="2" charset="-122"/>
                <a:cs typeface="Times New Roman" pitchFamily="18" charset="0"/>
              </a:rPr>
              <a:t>asal </a:t>
            </a:r>
            <a:r>
              <a:rPr lang="tr-TR" altLang="zh-CN" sz="1600" b="1" dirty="0">
                <a:latin typeface="Verdana" pitchFamily="34" charset="0"/>
                <a:ea typeface="SimSun" pitchFamily="2" charset="-122"/>
                <a:cs typeface="Times New Roman" pitchFamily="18" charset="0"/>
              </a:rPr>
              <a:t>iki sayıya bölünebiliyorsa, bu iki sayının çarpımına da bölünür.</a:t>
            </a:r>
            <a:endParaRPr lang="tr-TR" altLang="zh-CN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3487136"/>
            <a:ext cx="40324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ÖRNEK:</a:t>
            </a:r>
            <a:endParaRPr lang="tr-TR" dirty="0">
              <a:solidFill>
                <a:srgbClr val="FF0000"/>
              </a:solidFill>
            </a:endParaRPr>
          </a:p>
          <a:p>
            <a:pPr lvl="0"/>
            <a:r>
              <a:rPr lang="tr-TR" b="1" dirty="0"/>
              <a:t>2;9 </a:t>
            </a:r>
            <a:endParaRPr lang="tr-TR" dirty="0"/>
          </a:p>
          <a:p>
            <a:r>
              <a:rPr lang="tr-TR" b="1" dirty="0"/>
              <a:t> </a:t>
            </a:r>
            <a:endParaRPr lang="tr-TR" dirty="0"/>
          </a:p>
          <a:p>
            <a:r>
              <a:rPr lang="tr-TR" b="1" dirty="0"/>
              <a:t>b)  10;81 </a:t>
            </a:r>
            <a:endParaRPr lang="tr-TR" dirty="0"/>
          </a:p>
          <a:p>
            <a:r>
              <a:rPr lang="tr-TR" b="1" dirty="0"/>
              <a:t>  </a:t>
            </a:r>
            <a:endParaRPr lang="tr-TR" dirty="0"/>
          </a:p>
          <a:p>
            <a:r>
              <a:rPr lang="tr-TR" b="1" dirty="0"/>
              <a:t>c)  5;29 </a:t>
            </a:r>
            <a:endParaRPr lang="tr-TR" dirty="0"/>
          </a:p>
          <a:p>
            <a:r>
              <a:rPr lang="tr-TR" b="1" dirty="0"/>
              <a:t> </a:t>
            </a:r>
            <a:endParaRPr lang="tr-TR" dirty="0"/>
          </a:p>
          <a:p>
            <a:pPr lvl="0"/>
            <a:r>
              <a:rPr lang="tr-TR" b="1" dirty="0" smtClean="0"/>
              <a:t>c)3;8 </a:t>
            </a:r>
            <a:endParaRPr lang="tr-TR" dirty="0"/>
          </a:p>
          <a:p>
            <a:r>
              <a:rPr lang="tr-TR" b="1" dirty="0"/>
              <a:t>  </a:t>
            </a:r>
            <a:endParaRPr lang="tr-TR" dirty="0"/>
          </a:p>
          <a:p>
            <a:pPr lvl="0"/>
            <a:r>
              <a:rPr lang="tr-TR" b="1" dirty="0" smtClean="0"/>
              <a:t>d)2;10;35 </a:t>
            </a:r>
            <a:r>
              <a:rPr lang="tr-TR" b="1" dirty="0"/>
              <a:t>sayıları aralarında asal sayıdır. </a:t>
            </a:r>
            <a:endParaRPr lang="tr-TR" b="1" dirty="0" smtClean="0"/>
          </a:p>
          <a:p>
            <a:pPr lvl="0"/>
            <a:r>
              <a:rPr lang="tr-TR" b="1" dirty="0" smtClean="0"/>
              <a:t>Bu </a:t>
            </a:r>
            <a:r>
              <a:rPr lang="tr-TR" b="1" dirty="0"/>
              <a:t>sayıların E.B.O.B =1 dir.</a:t>
            </a:r>
            <a:endParaRPr lang="tr-TR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888993"/>
              </p:ext>
            </p:extLst>
          </p:nvPr>
        </p:nvGraphicFramePr>
        <p:xfrm>
          <a:off x="4211960" y="3776636"/>
          <a:ext cx="2376264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066"/>
                <a:gridCol w="594066"/>
                <a:gridCol w="594066"/>
                <a:gridCol w="594066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81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789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81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0167"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455"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0735"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9295"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6649771" y="4365104"/>
            <a:ext cx="23156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(2,10,81)</a:t>
            </a:r>
            <a:r>
              <a:rPr lang="tr-TR" b="1" dirty="0" err="1" smtClean="0"/>
              <a:t>ebob</a:t>
            </a:r>
            <a:r>
              <a:rPr lang="tr-TR" b="1" dirty="0" smtClean="0"/>
              <a:t> =1</a:t>
            </a:r>
          </a:p>
          <a:p>
            <a:r>
              <a:rPr lang="tr-TR" b="1" dirty="0" smtClean="0"/>
              <a:t>Ortak bölen yok.</a:t>
            </a:r>
          </a:p>
          <a:p>
            <a:r>
              <a:rPr lang="tr-TR" b="1" dirty="0" smtClean="0"/>
              <a:t>Onun için EBOB=1 dir. 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218521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1) </a:t>
            </a:r>
            <a:r>
              <a:rPr lang="tr-TR" b="1" dirty="0" smtClean="0"/>
              <a:t>Aralarında </a:t>
            </a:r>
            <a:r>
              <a:rPr lang="tr-TR" b="1" dirty="0"/>
              <a:t>asal sayıların OKEK' i, bu sayıların çarpımlarına eşittir. Yani, a ile b sayısı aralarında asal sayılar ise</a:t>
            </a:r>
            <a:r>
              <a:rPr lang="tr-TR" b="1" dirty="0" smtClean="0"/>
              <a:t>,</a:t>
            </a:r>
          </a:p>
          <a:p>
            <a:pPr marL="342900" indent="-342900">
              <a:buAutoNum type="arabicParenR"/>
            </a:pPr>
            <a:endParaRPr lang="tr-TR" dirty="0"/>
          </a:p>
          <a:p>
            <a:r>
              <a:rPr lang="tr-TR" sz="2400" b="1" dirty="0"/>
              <a:t>(a, </a:t>
            </a:r>
            <a:r>
              <a:rPr lang="tr-TR" sz="2400" b="1" dirty="0" smtClean="0"/>
              <a:t>b)</a:t>
            </a:r>
            <a:r>
              <a:rPr lang="tr-TR" sz="2400" b="1" baseline="-25000" dirty="0" smtClean="0"/>
              <a:t>OKEK</a:t>
            </a:r>
            <a:r>
              <a:rPr lang="tr-TR" sz="2400" b="1" dirty="0" smtClean="0"/>
              <a:t> </a:t>
            </a:r>
            <a:r>
              <a:rPr lang="tr-TR" sz="2400" b="1" dirty="0"/>
              <a:t>= a . b </a:t>
            </a:r>
            <a:r>
              <a:rPr lang="tr-TR" sz="2000" b="1" dirty="0"/>
              <a:t>dir</a:t>
            </a:r>
            <a:r>
              <a:rPr lang="tr-TR" sz="2000" b="1" dirty="0" smtClean="0"/>
              <a:t>.</a:t>
            </a:r>
          </a:p>
          <a:p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ÖRNEK: </a:t>
            </a:r>
            <a:r>
              <a:rPr lang="tr-TR" sz="2000" b="1" dirty="0" smtClean="0"/>
              <a:t>7 ile 8 sayıları aralarında asal sayıdır. Bu sayıların E.K.O.K’u 7.8=56’dır.</a:t>
            </a:r>
            <a:endParaRPr lang="tr-TR" sz="2000" dirty="0"/>
          </a:p>
        </p:txBody>
      </p:sp>
      <p:sp>
        <p:nvSpPr>
          <p:cNvPr id="4" name="Dikdörtgen 3"/>
          <p:cNvSpPr/>
          <p:nvPr/>
        </p:nvSpPr>
        <p:spPr>
          <a:xfrm>
            <a:off x="179512" y="2564904"/>
            <a:ext cx="8784976" cy="350865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2) </a:t>
            </a:r>
            <a:r>
              <a:rPr lang="tr-TR" sz="2000" b="1" dirty="0"/>
              <a:t>a ve b iki doğal sayı olmak üzere, bu iki doğal sayının OBEB' i ile OKEK' inin çarpımı, bu iki doğal sayının çarpımına eşittir. Yani, a ve b doğal sayısı </a:t>
            </a:r>
            <a:r>
              <a:rPr lang="tr-TR" sz="2000" b="1" dirty="0" smtClean="0"/>
              <a:t>için</a:t>
            </a:r>
          </a:p>
          <a:p>
            <a:endParaRPr lang="tr-TR" sz="2000" dirty="0"/>
          </a:p>
          <a:p>
            <a:r>
              <a:rPr lang="tr-TR" sz="2400" b="1" dirty="0"/>
              <a:t>a . b = (a, b)</a:t>
            </a:r>
            <a:r>
              <a:rPr lang="tr-TR" sz="2400" b="1" baseline="-25000" dirty="0"/>
              <a:t>OKEK</a:t>
            </a:r>
            <a:r>
              <a:rPr lang="tr-TR" sz="2400" b="1" dirty="0"/>
              <a:t> . (a, b)</a:t>
            </a:r>
            <a:r>
              <a:rPr lang="tr-TR" sz="2400" b="1" baseline="-25000" dirty="0"/>
              <a:t>OBEB </a:t>
            </a:r>
            <a:r>
              <a:rPr lang="tr-TR" sz="2000" b="1" dirty="0"/>
              <a:t>dir.</a:t>
            </a:r>
            <a:endParaRPr lang="tr-TR" sz="2000" dirty="0"/>
          </a:p>
          <a:p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ÖRNEK: </a:t>
            </a:r>
            <a:r>
              <a:rPr lang="tr-TR" sz="2000" b="1" dirty="0" smtClean="0"/>
              <a:t>En  </a:t>
            </a:r>
            <a:r>
              <a:rPr lang="tr-TR" sz="2000" b="1" dirty="0"/>
              <a:t>büyük  ortak bölen  ve  en  küçük  ortak  kat  çarpımı   1728  olan  2  sayıdan  biri  36 ise  diğeri  kaçtır? </a:t>
            </a:r>
            <a:endParaRPr lang="tr-TR" sz="2000" b="1" dirty="0" smtClean="0"/>
          </a:p>
          <a:p>
            <a:endParaRPr lang="tr-TR" sz="2000" b="1" u="sng" dirty="0"/>
          </a:p>
          <a:p>
            <a:r>
              <a:rPr lang="tr-TR" sz="2000" b="1" dirty="0" smtClean="0"/>
              <a:t>	A)48  		B</a:t>
            </a:r>
            <a:r>
              <a:rPr lang="tr-TR" sz="2000" b="1" dirty="0"/>
              <a:t>) 24  </a:t>
            </a:r>
            <a:r>
              <a:rPr lang="tr-TR" sz="2000" b="1" dirty="0" smtClean="0"/>
              <a:t>		C)54  		D)72</a:t>
            </a:r>
            <a:endParaRPr lang="tr-TR" sz="2000" b="1" u="sng" dirty="0"/>
          </a:p>
          <a:p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179512" y="6304002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err="1"/>
              <a:t>a.b</a:t>
            </a:r>
            <a:r>
              <a:rPr lang="tr-TR" b="1" dirty="0"/>
              <a:t>=</a:t>
            </a:r>
            <a:r>
              <a:rPr lang="tr-TR" b="1" dirty="0" err="1"/>
              <a:t>okek</a:t>
            </a:r>
            <a:r>
              <a:rPr lang="tr-TR" b="1" dirty="0"/>
              <a:t>. </a:t>
            </a:r>
            <a:r>
              <a:rPr lang="tr-TR" b="1" dirty="0" err="1" smtClean="0"/>
              <a:t>Obeb</a:t>
            </a:r>
            <a:r>
              <a:rPr lang="tr-TR" b="1" dirty="0" smtClean="0"/>
              <a:t>         36.b=1728             b=1728:36              b=48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99592" y="5301208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218521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3) </a:t>
            </a:r>
            <a:r>
              <a:rPr lang="tr-TR" b="1" dirty="0"/>
              <a:t>Ardışık iki sayma sayısının OKEK' i bu iki sayının çarpımına eşittir. Yani, a ile b ardışık iki sayma sayısı olmak üzere</a:t>
            </a:r>
            <a:r>
              <a:rPr lang="tr-TR" b="1" dirty="0" smtClean="0"/>
              <a:t>,</a:t>
            </a:r>
          </a:p>
          <a:p>
            <a:endParaRPr lang="tr-TR" dirty="0"/>
          </a:p>
          <a:p>
            <a:r>
              <a:rPr lang="tr-TR" sz="2400" b="1" dirty="0"/>
              <a:t>(a, b)</a:t>
            </a:r>
            <a:r>
              <a:rPr lang="tr-TR" sz="2400" b="1" baseline="-25000" dirty="0"/>
              <a:t>OKEK</a:t>
            </a:r>
            <a:r>
              <a:rPr lang="tr-TR" sz="2400" b="1" dirty="0"/>
              <a:t> = a . b </a:t>
            </a:r>
            <a:r>
              <a:rPr lang="tr-TR" b="1" dirty="0"/>
              <a:t>dir.</a:t>
            </a:r>
            <a:endParaRPr lang="tr-TR" dirty="0"/>
          </a:p>
          <a:p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ÖRNEK: </a:t>
            </a:r>
            <a:r>
              <a:rPr lang="tr-TR" sz="2000" b="1" dirty="0" smtClean="0"/>
              <a:t>9 ile 10 sayıları ardışık iki sayıdır. Bu sayıların E.K.O.K’u 9.10=90’dır.</a:t>
            </a:r>
            <a:endParaRPr lang="tr-TR" sz="2000" dirty="0"/>
          </a:p>
        </p:txBody>
      </p:sp>
      <p:sp>
        <p:nvSpPr>
          <p:cNvPr id="3" name="Dikdörtgen 2"/>
          <p:cNvSpPr/>
          <p:nvPr/>
        </p:nvSpPr>
        <p:spPr>
          <a:xfrm>
            <a:off x="191649" y="3387524"/>
            <a:ext cx="8760701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ÖRNEK: </a:t>
            </a:r>
            <a:r>
              <a:rPr lang="tr-TR" b="1" dirty="0" smtClean="0"/>
              <a:t>Aralarında </a:t>
            </a:r>
            <a:r>
              <a:rPr lang="tr-TR" b="1" dirty="0"/>
              <a:t>asal 2 sayının en büyük ortak böleni ve en küçük ortak katı toplamı 121’dir. Sayılardan biri 15 ise diğeri kaçtır</a:t>
            </a:r>
            <a:r>
              <a:rPr lang="tr-TR" b="1" dirty="0" smtClean="0"/>
              <a:t>?</a:t>
            </a:r>
          </a:p>
          <a:p>
            <a:endParaRPr lang="tr-TR" b="1" u="sng" dirty="0"/>
          </a:p>
          <a:p>
            <a:r>
              <a:rPr lang="tr-TR" b="1" dirty="0" smtClean="0"/>
              <a:t>	A</a:t>
            </a:r>
            <a:r>
              <a:rPr lang="tr-TR" b="1" dirty="0"/>
              <a:t>) 30   </a:t>
            </a:r>
            <a:r>
              <a:rPr lang="tr-TR" b="1" dirty="0" smtClean="0"/>
              <a:t>		B</a:t>
            </a:r>
            <a:r>
              <a:rPr lang="tr-TR" b="1" dirty="0"/>
              <a:t>) 20   </a:t>
            </a:r>
            <a:r>
              <a:rPr lang="tr-TR" b="1" dirty="0" smtClean="0"/>
              <a:t>		C) 24     		D) 8</a:t>
            </a:r>
            <a:endParaRPr lang="tr-TR" b="1" u="sng" dirty="0"/>
          </a:p>
        </p:txBody>
      </p:sp>
      <p:sp>
        <p:nvSpPr>
          <p:cNvPr id="4" name="Dikdörtgen 3"/>
          <p:cNvSpPr/>
          <p:nvPr/>
        </p:nvSpPr>
        <p:spPr>
          <a:xfrm>
            <a:off x="2051720" y="5229200"/>
            <a:ext cx="47282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err="1" smtClean="0"/>
              <a:t>Obeb+okek</a:t>
            </a:r>
            <a:r>
              <a:rPr lang="tr-TR" b="1" dirty="0" smtClean="0"/>
              <a:t>=121</a:t>
            </a:r>
          </a:p>
          <a:p>
            <a:r>
              <a:rPr lang="tr-TR" b="1" dirty="0" err="1" smtClean="0"/>
              <a:t>Obeb</a:t>
            </a:r>
            <a:r>
              <a:rPr lang="tr-TR" b="1" dirty="0" smtClean="0"/>
              <a:t>=1 ise </a:t>
            </a:r>
            <a:r>
              <a:rPr lang="tr-TR" b="1" dirty="0" err="1" smtClean="0"/>
              <a:t>okek</a:t>
            </a:r>
            <a:r>
              <a:rPr lang="tr-TR" b="1" dirty="0" smtClean="0"/>
              <a:t> =121-1=120   120:15=8 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6350556" y="4114325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97" y="100472"/>
            <a:ext cx="5897005" cy="217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96" y="3645024"/>
            <a:ext cx="6005031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491095"/>
              </p:ext>
            </p:extLst>
          </p:nvPr>
        </p:nvGraphicFramePr>
        <p:xfrm>
          <a:off x="7164288" y="3501008"/>
          <a:ext cx="1782198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066"/>
                <a:gridCol w="594066"/>
                <a:gridCol w="594066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96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120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789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48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0167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645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073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Dikdörtgen 7"/>
          <p:cNvSpPr/>
          <p:nvPr/>
        </p:nvSpPr>
        <p:spPr>
          <a:xfrm>
            <a:off x="323528" y="2564904"/>
            <a:ext cx="5717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(125,150,225)</a:t>
            </a:r>
            <a:r>
              <a:rPr lang="tr-TR" b="1" dirty="0" err="1" smtClean="0"/>
              <a:t>okek</a:t>
            </a:r>
            <a:r>
              <a:rPr lang="tr-TR" b="1" dirty="0" smtClean="0"/>
              <a:t>=5.5=25 </a:t>
            </a:r>
          </a:p>
          <a:p>
            <a:r>
              <a:rPr lang="tr-TR" b="1" dirty="0" smtClean="0"/>
              <a:t>125:25=5    150:25=6    225:25=9  5+6+9=20 torba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4572000" y="1803343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735652"/>
              </p:ext>
            </p:extLst>
          </p:nvPr>
        </p:nvGraphicFramePr>
        <p:xfrm>
          <a:off x="6596608" y="277605"/>
          <a:ext cx="2376264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066"/>
                <a:gridCol w="594066"/>
                <a:gridCol w="594066"/>
                <a:gridCol w="594066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150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789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0167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45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073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Dikdörtgen 10"/>
          <p:cNvSpPr/>
          <p:nvPr/>
        </p:nvSpPr>
        <p:spPr>
          <a:xfrm>
            <a:off x="431553" y="6093296"/>
            <a:ext cx="62286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(96,120)</a:t>
            </a:r>
            <a:r>
              <a:rPr lang="tr-TR" sz="2000" b="1" dirty="0" err="1" smtClean="0"/>
              <a:t>ebob</a:t>
            </a:r>
            <a:r>
              <a:rPr lang="tr-TR" sz="2000" b="1" dirty="0" smtClean="0"/>
              <a:t>= 2.2.2.3=24  96:24=4   120:24=5 4+5=9 kare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431553" y="5436336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91621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046519"/>
              </p:ext>
            </p:extLst>
          </p:nvPr>
        </p:nvGraphicFramePr>
        <p:xfrm>
          <a:off x="6948264" y="223777"/>
          <a:ext cx="1782198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066"/>
                <a:gridCol w="594066"/>
                <a:gridCol w="594066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84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789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42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0167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45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073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251520" y="2132856"/>
            <a:ext cx="62286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(72,84)</a:t>
            </a:r>
            <a:r>
              <a:rPr lang="tr-TR" sz="2000" b="1" dirty="0" err="1" smtClean="0"/>
              <a:t>ebob</a:t>
            </a:r>
            <a:r>
              <a:rPr lang="tr-TR" sz="2000" b="1" dirty="0" smtClean="0"/>
              <a:t>= 2.2.3=12  72:12=6   84:12=7    6+7=13 paket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907704" y="1443304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593"/>
              </p:ext>
            </p:extLst>
          </p:nvPr>
        </p:nvGraphicFramePr>
        <p:xfrm>
          <a:off x="6480199" y="3140968"/>
          <a:ext cx="2376264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066"/>
                <a:gridCol w="594066"/>
                <a:gridCol w="594066"/>
                <a:gridCol w="594066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789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0167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645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0735"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5015"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r-TR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61" y="2996952"/>
            <a:ext cx="5923563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403920" y="5877272"/>
            <a:ext cx="62286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        (6,8,10)ekok+5=2.2.2.3.5+5=120+5=125 kalem 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907704" y="4760130"/>
            <a:ext cx="1080120" cy="4735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427938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1" grpId="0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27784" y="1184136"/>
            <a:ext cx="4576637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6600" b="1" dirty="0" smtClean="0"/>
              <a:t>HAZIRLAYAN</a:t>
            </a:r>
            <a:endParaRPr lang="tr-TR" sz="66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4077072"/>
            <a:ext cx="8640960" cy="20621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ÖMER ASKERDEN</a:t>
            </a:r>
          </a:p>
          <a:p>
            <a:r>
              <a:rPr lang="tr-TR" sz="3200" b="1" dirty="0" smtClean="0"/>
              <a:t>UZMAN İLKÖĞRETİM MATEMATİK ÖĞRETMENİ</a:t>
            </a:r>
          </a:p>
          <a:p>
            <a:r>
              <a:rPr lang="tr-TR" sz="3200" b="1" dirty="0" smtClean="0"/>
              <a:t>PİRİ MEHMET PAŞA ORTAOKULU </a:t>
            </a:r>
          </a:p>
          <a:p>
            <a:pPr algn="r"/>
            <a:r>
              <a:rPr lang="tr-TR" sz="3200" b="1" dirty="0" smtClean="0"/>
              <a:t>omeraskerden@hotmail.com.tr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87569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07504" y="188640"/>
            <a:ext cx="70866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tr-TR" sz="2800" b="1" dirty="0">
                <a:solidFill>
                  <a:srgbClr val="FF0000"/>
                </a:solidFill>
              </a:rPr>
              <a:t>BİR SAYININ ÇARPANLARI VE BÖLENLERİ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95536" y="1628800"/>
            <a:ext cx="828092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800" b="1" dirty="0"/>
              <a:t>Bir sayının çarpanları ve bölenleri kümesi </a:t>
            </a:r>
            <a:r>
              <a:rPr lang="tr-TR" sz="2800" b="1" dirty="0" smtClean="0"/>
              <a:t>aynıdır. Bu </a:t>
            </a:r>
            <a:r>
              <a:rPr lang="tr-TR" sz="2800" b="1" dirty="0"/>
              <a:t>iki kümede aynı elemanlardan oluşur.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800" b="1" dirty="0">
                <a:solidFill>
                  <a:srgbClr val="0033CC"/>
                </a:solidFill>
              </a:rPr>
              <a:t>ÖRNEK:</a:t>
            </a:r>
            <a:r>
              <a:rPr lang="tr-TR" sz="2800" b="1" dirty="0"/>
              <a:t/>
            </a:r>
            <a:br>
              <a:rPr lang="tr-TR" sz="2800" b="1" dirty="0"/>
            </a:br>
            <a:r>
              <a:rPr lang="tr-TR" sz="2800" b="1" dirty="0"/>
              <a:t>42 sayısının çarpanları ve bölenleri kümesini yazınız.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800" b="1" dirty="0"/>
              <a:t>A={1,2,3,6,7,14,21,42} Çarpanlar kümesi,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800" b="1" dirty="0"/>
              <a:t>B={1,2,3,6,7,14,21,42} Bölenleri kümesi,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tr-TR" sz="2800" b="1" dirty="0"/>
              <a:t>A=B olur.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122894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475656" y="2708920"/>
            <a:ext cx="5685019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6000" b="1" dirty="0">
                <a:solidFill>
                  <a:srgbClr val="FF0000"/>
                </a:solidFill>
              </a:rPr>
              <a:t>BÖLÜNMEBİLME </a:t>
            </a:r>
            <a:endParaRPr lang="tr-TR" sz="6000" b="1" dirty="0" smtClean="0">
              <a:solidFill>
                <a:srgbClr val="FF0000"/>
              </a:solidFill>
            </a:endParaRPr>
          </a:p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KURALLARI</a:t>
            </a:r>
            <a:r>
              <a:rPr lang="tr-TR" sz="6000" b="1" dirty="0">
                <a:solidFill>
                  <a:srgbClr val="FF0000"/>
                </a:solidFill>
              </a:rPr>
              <a:t>: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87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178070" y="188640"/>
            <a:ext cx="8784976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</a:t>
            </a:r>
            <a:r>
              <a:rPr lang="tr-TR" sz="2000" b="1" dirty="0">
                <a:solidFill>
                  <a:srgbClr val="FF0000"/>
                </a:solidFill>
              </a:rPr>
              <a:t>) 2 İLE KALANSIZ BÖLÜNEBİLME KURALI:</a:t>
            </a:r>
          </a:p>
          <a:p>
            <a:r>
              <a:rPr lang="tr-TR" sz="2000" b="1" dirty="0"/>
              <a:t>	Bir doğal sayının birler basamağında ki rakamı 0,2,4,6,8 rakamlarından herhangi birisi ise, o doğal sayı 2 ile kalansız olarak </a:t>
            </a:r>
            <a:r>
              <a:rPr lang="tr-TR" sz="2000" b="1" dirty="0" smtClean="0"/>
              <a:t> </a:t>
            </a:r>
            <a:r>
              <a:rPr lang="tr-TR" sz="2000" b="1" dirty="0"/>
              <a:t>bölünür.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94117" y="1556792"/>
            <a:ext cx="8752881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/>
              <a:t>341 doğal sayısının 2 ile kalansız bölünebilmesi için 1 rakamı hangi doğal sayılar ile toplanmalıdır?</a:t>
            </a:r>
            <a:endParaRPr lang="tr-TR" sz="2000" dirty="0"/>
          </a:p>
        </p:txBody>
      </p:sp>
      <p:sp>
        <p:nvSpPr>
          <p:cNvPr id="8" name="Dikdörtgen 7"/>
          <p:cNvSpPr/>
          <p:nvPr/>
        </p:nvSpPr>
        <p:spPr>
          <a:xfrm>
            <a:off x="2051720" y="314096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000" b="1" dirty="0"/>
              <a:t>1+1=2    342</a:t>
            </a:r>
          </a:p>
          <a:p>
            <a:r>
              <a:rPr lang="tr-TR" sz="2000" b="1" dirty="0"/>
              <a:t> </a:t>
            </a:r>
          </a:p>
          <a:p>
            <a:r>
              <a:rPr lang="tr-TR" sz="2000" b="1" dirty="0"/>
              <a:t>1+3=4    344</a:t>
            </a:r>
          </a:p>
          <a:p>
            <a:r>
              <a:rPr lang="tr-TR" sz="2000" b="1" dirty="0"/>
              <a:t> </a:t>
            </a:r>
          </a:p>
          <a:p>
            <a:r>
              <a:rPr lang="tr-TR" sz="2000" b="1" dirty="0"/>
              <a:t>1+5=6     346</a:t>
            </a:r>
          </a:p>
          <a:p>
            <a:r>
              <a:rPr lang="tr-TR" sz="2000" b="1" dirty="0"/>
              <a:t> </a:t>
            </a:r>
          </a:p>
          <a:p>
            <a:r>
              <a:rPr lang="tr-TR" sz="2000" b="1" dirty="0"/>
              <a:t>1+7=8     348</a:t>
            </a:r>
          </a:p>
          <a:p>
            <a:r>
              <a:rPr lang="tr-TR" sz="2000" b="1" dirty="0"/>
              <a:t> </a:t>
            </a:r>
          </a:p>
          <a:p>
            <a:r>
              <a:rPr lang="tr-TR" sz="2000" b="1" dirty="0"/>
              <a:t>{1,3,5,7} ile toplanmalıdır.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202802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84976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B) 3 İLE KALANSIZ BÖLÜNEBİLME KURALI:</a:t>
            </a:r>
          </a:p>
          <a:p>
            <a:r>
              <a:rPr lang="tr-TR" sz="2000" b="1" dirty="0"/>
              <a:t>	Bir doğal sayının rakamları toplamı 3 ve 3’ün katı ise, bu doğal sayı 3 ile kalansız olarak yani tam olarak bölünür.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9512" y="1700808"/>
            <a:ext cx="8784976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</a:t>
            </a:r>
            <a:r>
              <a:rPr lang="tr-TR" sz="2000" b="1" dirty="0" smtClean="0">
                <a:solidFill>
                  <a:srgbClr val="FF0000"/>
                </a:solidFill>
              </a:rPr>
              <a:t>:   </a:t>
            </a:r>
            <a:r>
              <a:rPr lang="tr-TR" sz="2000" b="1" dirty="0" smtClean="0"/>
              <a:t>423 </a:t>
            </a:r>
            <a:r>
              <a:rPr lang="tr-TR" sz="2000" b="1" dirty="0"/>
              <a:t>sayısı 3 ile kalansız olarak bölünebilir mi?</a:t>
            </a:r>
          </a:p>
          <a:p>
            <a:r>
              <a:rPr lang="tr-TR" sz="2000" b="1" dirty="0"/>
              <a:t> </a:t>
            </a:r>
          </a:p>
          <a:p>
            <a:r>
              <a:rPr lang="tr-TR" sz="2000" b="1" dirty="0" smtClean="0"/>
              <a:t>                 4+2+3=9       (</a:t>
            </a:r>
            <a:r>
              <a:rPr lang="tr-TR" sz="2000" b="1" dirty="0"/>
              <a:t>Toplam 3’ün 3 katıdır. Kalansız bölünür.)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9512" y="3284984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 smtClean="0">
                <a:solidFill>
                  <a:srgbClr val="FF0000"/>
                </a:solidFill>
              </a:rPr>
              <a:t>   </a:t>
            </a:r>
            <a:r>
              <a:rPr lang="tr-TR" sz="2000" b="1" dirty="0" smtClean="0"/>
              <a:t>32A </a:t>
            </a:r>
            <a:r>
              <a:rPr lang="tr-TR" sz="2000" b="1" dirty="0"/>
              <a:t>sayısının 3 ile kalansız bölünebilmesi için “A” yerine gelecek sayılar kümesini yazınız?</a:t>
            </a:r>
          </a:p>
          <a:p>
            <a:r>
              <a:rPr lang="tr-TR" sz="2000" b="1" dirty="0"/>
              <a:t> </a:t>
            </a:r>
          </a:p>
          <a:p>
            <a:r>
              <a:rPr lang="tr-TR" sz="2000" b="1" dirty="0" smtClean="0"/>
              <a:t>                  3+2+A=5+A             A</a:t>
            </a:r>
            <a:r>
              <a:rPr lang="tr-TR" sz="2000" b="1" dirty="0"/>
              <a:t>={1,4,7}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79512" y="5085184"/>
            <a:ext cx="878497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 smtClean="0">
                <a:solidFill>
                  <a:srgbClr val="FF0000"/>
                </a:solidFill>
              </a:rPr>
              <a:t>  </a:t>
            </a:r>
            <a:r>
              <a:rPr lang="tr-TR" sz="2000" b="1" dirty="0" smtClean="0"/>
              <a:t>10A </a:t>
            </a:r>
            <a:r>
              <a:rPr lang="tr-TR" sz="2000" b="1" dirty="0"/>
              <a:t>sayısının 3 ile kalansız bölünebilmesi için “A” yerine gelecek sayılar kümesini yazınız?</a:t>
            </a:r>
          </a:p>
          <a:p>
            <a:r>
              <a:rPr lang="tr-TR" sz="2000" b="1" dirty="0"/>
              <a:t> </a:t>
            </a:r>
          </a:p>
          <a:p>
            <a:r>
              <a:rPr lang="tr-TR" sz="2000" b="1" dirty="0" smtClean="0"/>
              <a:t>                 1+0+A=1+A                                    A</a:t>
            </a:r>
            <a:r>
              <a:rPr lang="tr-TR" sz="2000" b="1" dirty="0"/>
              <a:t>={2,5,8}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95519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</a:rPr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46186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179512" y="188640"/>
            <a:ext cx="8784976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>
                <a:solidFill>
                  <a:srgbClr val="FF0000"/>
                </a:solidFill>
                <a:latin typeface="+mj-lt"/>
              </a:rPr>
              <a:t>C</a:t>
            </a:r>
            <a:r>
              <a:rPr lang="tr-TR" sz="2000" b="1" dirty="0" smtClean="0">
                <a:solidFill>
                  <a:srgbClr val="FF0000"/>
                </a:solidFill>
                <a:latin typeface="+mj-lt"/>
              </a:rPr>
              <a:t>) </a:t>
            </a:r>
            <a:r>
              <a:rPr kumimoji="0" lang="tr-TR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4 İLE KALANSIZ BÖLÜNEBİLME KURALI:</a:t>
            </a:r>
            <a:endParaRPr kumimoji="0" lang="tr-TR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	</a:t>
            </a:r>
            <a:r>
              <a:rPr kumimoji="0" lang="tr-TR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SimSun" pitchFamily="2" charset="-122"/>
                <a:cs typeface="Times New Roman" pitchFamily="18" charset="0"/>
              </a:rPr>
              <a:t>Bir doğal sayının son iki basamağındaki sayısı “00” veya 4’ün katı ise, bu sayı 4 ile kalansız olarak bölünür.</a:t>
            </a:r>
            <a:endParaRPr kumimoji="0" lang="tr-TR" altLang="zh-CN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1412776"/>
            <a:ext cx="8784976" cy="286232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/>
              <a:t>431A sayısının 4 ile kalansız olarak bölünebilmesi için “A” sayısı yerine hangi rakamlar kümesi gelmelidir?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 smtClean="0"/>
              <a:t>				A</a:t>
            </a:r>
            <a:r>
              <a:rPr lang="tr-TR" sz="2000" b="1" dirty="0"/>
              <a:t>={2,6}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/>
              <a:t>43A2 sayısının 4 ile kalansız olarak bölünebilmesi için “A” sayısı yerine hangi rakamlar kümesi gelmelidir?</a:t>
            </a:r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 smtClean="0"/>
              <a:t>				A</a:t>
            </a:r>
            <a:r>
              <a:rPr lang="tr-TR" sz="2000" b="1" dirty="0"/>
              <a:t>={1,3,7,9}</a:t>
            </a:r>
            <a:endParaRPr lang="tr-TR" sz="2000" dirty="0"/>
          </a:p>
        </p:txBody>
      </p:sp>
      <p:sp>
        <p:nvSpPr>
          <p:cNvPr id="8" name="Dikdörtgen 7"/>
          <p:cNvSpPr/>
          <p:nvPr/>
        </p:nvSpPr>
        <p:spPr>
          <a:xfrm>
            <a:off x="179512" y="4541786"/>
            <a:ext cx="8784976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D) 5 </a:t>
            </a:r>
            <a:r>
              <a:rPr lang="tr-TR" sz="2000" b="1" dirty="0">
                <a:solidFill>
                  <a:srgbClr val="FF0000"/>
                </a:solidFill>
              </a:rPr>
              <a:t>İLE KALANSIZ BÖLÜNEBİLME KURALI:</a:t>
            </a:r>
          </a:p>
          <a:p>
            <a:r>
              <a:rPr lang="tr-TR" sz="2000" b="1" dirty="0"/>
              <a:t>	Bir doğal sayının sonunda veya birler basamağında { 0,5 } rakamları varsa, bu doğal sayı 5 ile kalansız olarak bölünebilir.</a:t>
            </a:r>
          </a:p>
        </p:txBody>
      </p:sp>
      <p:sp>
        <p:nvSpPr>
          <p:cNvPr id="2" name="Dikdörtgen 1"/>
          <p:cNvSpPr/>
          <p:nvPr/>
        </p:nvSpPr>
        <p:spPr>
          <a:xfrm>
            <a:off x="179512" y="5877272"/>
            <a:ext cx="8784976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ÖRNEK: 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2643,4560,2745,4000,8796,3508 sayılarından kaç tanesi 5 ile kalansız olarak bölünür?    	a) 5   	b) 4    	c) 2    	d) 3</a:t>
            </a:r>
            <a:endParaRPr lang="tr-TR" sz="2000" dirty="0"/>
          </a:p>
        </p:txBody>
      </p:sp>
      <p:sp>
        <p:nvSpPr>
          <p:cNvPr id="3" name="Dikdörtgen 2"/>
          <p:cNvSpPr/>
          <p:nvPr/>
        </p:nvSpPr>
        <p:spPr>
          <a:xfrm>
            <a:off x="5652120" y="6231215"/>
            <a:ext cx="864096" cy="3539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379581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1964</Words>
  <Application>Microsoft Office PowerPoint</Application>
  <PresentationFormat>Ekran Gösterisi (4:3)</PresentationFormat>
  <Paragraphs>873</Paragraphs>
  <Slides>49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49</vt:i4>
      </vt:variant>
    </vt:vector>
  </HeadingPairs>
  <TitlesOfParts>
    <vt:vector size="50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150</cp:revision>
  <dcterms:created xsi:type="dcterms:W3CDTF">2012-12-25T17:14:38Z</dcterms:created>
  <dcterms:modified xsi:type="dcterms:W3CDTF">2013-12-11T07:08:51Z</dcterms:modified>
</cp:coreProperties>
</file>