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43" r:id="rId2"/>
    <p:sldId id="342" r:id="rId3"/>
    <p:sldId id="258" r:id="rId4"/>
    <p:sldId id="259" r:id="rId5"/>
    <p:sldId id="257" r:id="rId6"/>
    <p:sldId id="335" r:id="rId7"/>
    <p:sldId id="336" r:id="rId8"/>
    <p:sldId id="284" r:id="rId9"/>
    <p:sldId id="269" r:id="rId10"/>
    <p:sldId id="281" r:id="rId11"/>
    <p:sldId id="337" r:id="rId12"/>
    <p:sldId id="283" r:id="rId13"/>
    <p:sldId id="278" r:id="rId14"/>
    <p:sldId id="279" r:id="rId15"/>
    <p:sldId id="280" r:id="rId16"/>
    <p:sldId id="275" r:id="rId17"/>
    <p:sldId id="277" r:id="rId18"/>
    <p:sldId id="272" r:id="rId19"/>
    <p:sldId id="273" r:id="rId20"/>
    <p:sldId id="274" r:id="rId21"/>
    <p:sldId id="270" r:id="rId22"/>
    <p:sldId id="338" r:id="rId23"/>
    <p:sldId id="339" r:id="rId24"/>
    <p:sldId id="340" r:id="rId25"/>
    <p:sldId id="341" r:id="rId26"/>
    <p:sldId id="271" r:id="rId27"/>
    <p:sldId id="287" r:id="rId28"/>
    <p:sldId id="288" r:id="rId29"/>
    <p:sldId id="292" r:id="rId30"/>
    <p:sldId id="293" r:id="rId31"/>
    <p:sldId id="294" r:id="rId32"/>
    <p:sldId id="296" r:id="rId33"/>
    <p:sldId id="297" r:id="rId34"/>
    <p:sldId id="298" r:id="rId35"/>
    <p:sldId id="301" r:id="rId36"/>
    <p:sldId id="302" r:id="rId37"/>
    <p:sldId id="303" r:id="rId38"/>
    <p:sldId id="304" r:id="rId39"/>
    <p:sldId id="305" r:id="rId40"/>
    <p:sldId id="306" r:id="rId41"/>
    <p:sldId id="307" r:id="rId42"/>
    <p:sldId id="308" r:id="rId43"/>
    <p:sldId id="309" r:id="rId44"/>
    <p:sldId id="310" r:id="rId45"/>
    <p:sldId id="311" r:id="rId46"/>
    <p:sldId id="312" r:id="rId47"/>
    <p:sldId id="314" r:id="rId48"/>
    <p:sldId id="315" r:id="rId49"/>
    <p:sldId id="316" r:id="rId50"/>
    <p:sldId id="317" r:id="rId51"/>
    <p:sldId id="318" r:id="rId52"/>
    <p:sldId id="320" r:id="rId53"/>
    <p:sldId id="322" r:id="rId54"/>
    <p:sldId id="324" r:id="rId55"/>
    <p:sldId id="325" r:id="rId56"/>
    <p:sldId id="328" r:id="rId57"/>
    <p:sldId id="329" r:id="rId58"/>
    <p:sldId id="345" r:id="rId59"/>
    <p:sldId id="330" r:id="rId60"/>
    <p:sldId id="344" r:id="rId61"/>
  </p:sldIdLst>
  <p:sldSz cx="9144000" cy="6858000" type="screen4x3"/>
  <p:notesSz cx="6858000" cy="9144000"/>
  <p:defaultTextStyle>
    <a:defPPr>
      <a:defRPr lang="tr-TR"/>
    </a:defPPr>
    <a:lvl1pPr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32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32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32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32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  <a:srgbClr val="000066"/>
    <a:srgbClr val="FF6600"/>
    <a:srgbClr val="00CCFF"/>
    <a:srgbClr val="CACF0B"/>
    <a:srgbClr val="000099"/>
    <a:srgbClr val="006600"/>
    <a:srgbClr val="660066"/>
    <a:srgbClr val="660033"/>
    <a:srgbClr val="00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19" autoAdjust="0"/>
    <p:restoredTop sz="94709" autoAdjust="0"/>
  </p:normalViewPr>
  <p:slideViewPr>
    <p:cSldViewPr>
      <p:cViewPr varScale="1">
        <p:scale>
          <a:sx n="70" d="100"/>
          <a:sy n="70" d="100"/>
        </p:scale>
        <p:origin x="-51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828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tr-T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AFC160-1B63-4A55-9DFD-BF2CA6938FE3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spd="slow" advClick="0" advTm="14000">
    <p:zoom dir="in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37918F-26B5-45E8-A114-C5F9F91F2FC7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spd="slow" advClick="0" advTm="14000">
    <p:zoom dir="in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71B6E1-2647-4948-A7D2-8A18608AA3DB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spd="slow" advClick="0" advTm="14000">
    <p:zoom dir="in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AAFC03-F10B-4307-912C-BC3FB8FFE76C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spd="slow" advClick="0" advTm="14000">
    <p:zoom dir="in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B5F90B-0021-4703-8B0E-3E13FFB55351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spd="slow" advClick="0" advTm="14000">
    <p:zoom dir="in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40BD57-6F60-4813-BB67-CE19A485DB06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spd="slow" advClick="0" advTm="14000">
    <p:zoom dir="in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D020A6-A555-4AFD-B2E5-2711C5C1815E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spd="slow" advClick="0" advTm="14000">
    <p:zoom dir="in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EB167D-7EA1-4207-A21E-62A9567AAF4B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spd="slow" advClick="0" advTm="14000">
    <p:zoom dir="in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04FE93-5DFB-4B81-8B22-1D6C8DA9B9A8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spd="slow" advClick="0" advTm="14000">
    <p:zoom dir="in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CE64B3-D648-47DC-A6EE-3313F29B6D4E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spd="slow" advClick="0" advTm="14000">
    <p:zoom dir="in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r-TR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AB7C2F-EBBD-4095-8E0D-E542A4CC47AE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spd="slow" advClick="0" advTm="14000">
    <p:zoom dir="in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DA51EC71-8606-40D7-8670-E2F137725B36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Click="0" advTm="14000">
    <p:zoom dir="in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gif"/><Relationship Id="rId13" Type="http://schemas.openxmlformats.org/officeDocument/2006/relationships/image" Target="../media/image46.gif"/><Relationship Id="rId3" Type="http://schemas.openxmlformats.org/officeDocument/2006/relationships/image" Target="../media/image36.gif"/><Relationship Id="rId7" Type="http://schemas.openxmlformats.org/officeDocument/2006/relationships/image" Target="../media/image40.gif"/><Relationship Id="rId12" Type="http://schemas.openxmlformats.org/officeDocument/2006/relationships/image" Target="../media/image45.gif"/><Relationship Id="rId17" Type="http://schemas.openxmlformats.org/officeDocument/2006/relationships/image" Target="../media/image50.gif"/><Relationship Id="rId2" Type="http://schemas.openxmlformats.org/officeDocument/2006/relationships/image" Target="../media/image35.gif"/><Relationship Id="rId16" Type="http://schemas.openxmlformats.org/officeDocument/2006/relationships/image" Target="../media/image49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gif"/><Relationship Id="rId11" Type="http://schemas.openxmlformats.org/officeDocument/2006/relationships/image" Target="../media/image44.gif"/><Relationship Id="rId5" Type="http://schemas.openxmlformats.org/officeDocument/2006/relationships/image" Target="../media/image38.gif"/><Relationship Id="rId15" Type="http://schemas.openxmlformats.org/officeDocument/2006/relationships/image" Target="../media/image48.gif"/><Relationship Id="rId10" Type="http://schemas.openxmlformats.org/officeDocument/2006/relationships/image" Target="../media/image43.gif"/><Relationship Id="rId4" Type="http://schemas.openxmlformats.org/officeDocument/2006/relationships/image" Target="../media/image37.gif"/><Relationship Id="rId9" Type="http://schemas.openxmlformats.org/officeDocument/2006/relationships/image" Target="../media/image42.gif"/><Relationship Id="rId14" Type="http://schemas.openxmlformats.org/officeDocument/2006/relationships/image" Target="../media/image47.gif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gif"/><Relationship Id="rId2" Type="http://schemas.openxmlformats.org/officeDocument/2006/relationships/image" Target="../media/image54.gif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gif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gif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gif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gif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gi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Akış Çizelgesi: Belge"/>
          <p:cNvSpPr/>
          <p:nvPr/>
        </p:nvSpPr>
        <p:spPr>
          <a:xfrm>
            <a:off x="571472" y="500042"/>
            <a:ext cx="7929618" cy="4143404"/>
          </a:xfrm>
          <a:prstGeom prst="flowChartDocument">
            <a:avLst/>
          </a:prstGeom>
          <a:solidFill>
            <a:srgbClr val="00006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Metin kutusu"/>
          <p:cNvSpPr txBox="1"/>
          <p:nvPr/>
        </p:nvSpPr>
        <p:spPr>
          <a:xfrm>
            <a:off x="714348" y="714356"/>
            <a:ext cx="678661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 smtClean="0">
                <a:solidFill>
                  <a:schemeClr val="bg1"/>
                </a:solidFill>
              </a:rPr>
              <a:t>SINAV KAYGISI SEMİNERİ</a:t>
            </a:r>
            <a:endParaRPr lang="tr-TR" sz="6000" b="1" dirty="0">
              <a:solidFill>
                <a:schemeClr val="bg1"/>
              </a:solidFill>
            </a:endParaRPr>
          </a:p>
        </p:txBody>
      </p:sp>
      <p:pic>
        <p:nvPicPr>
          <p:cNvPr id="14338" name="Picture 2" descr="D:\Resimlerim\SUNU RESİMLERİ\MSN İFADE VE RESİMLER\GÜLÜMSEME\319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00892" y="4714884"/>
            <a:ext cx="1814522" cy="1814522"/>
          </a:xfrm>
          <a:prstGeom prst="rect">
            <a:avLst/>
          </a:prstGeom>
          <a:noFill/>
        </p:spPr>
      </p:pic>
      <p:sp>
        <p:nvSpPr>
          <p:cNvPr id="7" name="6 Metin kutusu"/>
          <p:cNvSpPr txBox="1"/>
          <p:nvPr/>
        </p:nvSpPr>
        <p:spPr>
          <a:xfrm>
            <a:off x="500034" y="5072074"/>
            <a:ext cx="528641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200" b="1" dirty="0" smtClean="0">
                <a:solidFill>
                  <a:srgbClr val="C00000"/>
                </a:solidFill>
              </a:rPr>
              <a:t>OKUL REHBERLİK SERVİSİ</a:t>
            </a:r>
            <a:endParaRPr lang="tr-TR" sz="4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 advClick="0" advTm="14000">
    <p:dissolv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2"/>
          <p:cNvSpPr txBox="1">
            <a:spLocks noChangeArrowheads="1"/>
          </p:cNvSpPr>
          <p:nvPr/>
        </p:nvSpPr>
        <p:spPr bwMode="auto">
          <a:xfrm>
            <a:off x="1187450" y="404813"/>
            <a:ext cx="6697663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3600" b="1">
                <a:solidFill>
                  <a:srgbClr val="003300"/>
                </a:solidFill>
                <a:latin typeface="Georgia" pitchFamily="18" charset="0"/>
              </a:rPr>
              <a:t>SINAVLARA HAZIRLIKLA    İLGİLİ KAYGILAR</a:t>
            </a:r>
          </a:p>
        </p:txBody>
      </p:sp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468313" y="1844675"/>
            <a:ext cx="8424862" cy="1104900"/>
          </a:xfrm>
          <a:prstGeom prst="rect">
            <a:avLst/>
          </a:prstGeom>
          <a:noFill/>
          <a:ln w="38100">
            <a:solidFill>
              <a:srgbClr val="00008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b="1">
                <a:solidFill>
                  <a:srgbClr val="800000"/>
                </a:solidFill>
                <a:latin typeface="Georgia" pitchFamily="18" charset="0"/>
              </a:rPr>
              <a:t>YETERİ KADAR HAZIRLANA BİLDİM Mİ ?</a:t>
            </a:r>
            <a:endParaRPr lang="tr-TR" b="1">
              <a:latin typeface="Georgia" pitchFamily="18" charset="0"/>
            </a:endParaRPr>
          </a:p>
        </p:txBody>
      </p:sp>
      <p:sp>
        <p:nvSpPr>
          <p:cNvPr id="61444" name="Rectangle 4"/>
          <p:cNvSpPr>
            <a:spLocks noChangeArrowheads="1"/>
          </p:cNvSpPr>
          <p:nvPr/>
        </p:nvSpPr>
        <p:spPr bwMode="auto">
          <a:xfrm>
            <a:off x="468313" y="5457825"/>
            <a:ext cx="6264275" cy="1104900"/>
          </a:xfrm>
          <a:prstGeom prst="rect">
            <a:avLst/>
          </a:prstGeom>
          <a:noFill/>
          <a:ln w="38100">
            <a:solidFill>
              <a:srgbClr val="8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b="1">
                <a:solidFill>
                  <a:srgbClr val="000066"/>
                </a:solidFill>
                <a:latin typeface="Georgia" pitchFamily="18" charset="0"/>
              </a:rPr>
              <a:t>BAŞKALARI GİBİ ÇALIŞABİLDİM Mİ ?</a:t>
            </a:r>
            <a:endParaRPr lang="tr-TR">
              <a:latin typeface="Georgia" pitchFamily="18" charset="0"/>
            </a:endParaRPr>
          </a:p>
        </p:txBody>
      </p:sp>
      <p:sp>
        <p:nvSpPr>
          <p:cNvPr id="10245" name="Rectangle 5"/>
          <p:cNvSpPr>
            <a:spLocks noChangeArrowheads="1"/>
          </p:cNvSpPr>
          <p:nvPr/>
        </p:nvSpPr>
        <p:spPr bwMode="auto">
          <a:xfrm>
            <a:off x="3203575" y="4052888"/>
            <a:ext cx="5688013" cy="1104900"/>
          </a:xfrm>
          <a:prstGeom prst="rect">
            <a:avLst/>
          </a:prstGeom>
          <a:noFill/>
          <a:ln w="38100">
            <a:solidFill>
              <a:srgbClr val="00008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b="1">
                <a:solidFill>
                  <a:srgbClr val="800000"/>
                </a:solidFill>
                <a:latin typeface="Georgia" pitchFamily="18" charset="0"/>
              </a:rPr>
              <a:t>EKSİKLİKLERİMİ NASIL     GİDEREBİLDİM Mİ ?</a:t>
            </a:r>
            <a:endParaRPr lang="tr-TR">
              <a:latin typeface="Georgia" pitchFamily="18" charset="0"/>
            </a:endParaRPr>
          </a:p>
        </p:txBody>
      </p:sp>
      <p:sp>
        <p:nvSpPr>
          <p:cNvPr id="10246" name="Rectangle 6"/>
          <p:cNvSpPr>
            <a:spLocks noChangeArrowheads="1"/>
          </p:cNvSpPr>
          <p:nvPr/>
        </p:nvSpPr>
        <p:spPr bwMode="auto">
          <a:xfrm>
            <a:off x="468313" y="3213100"/>
            <a:ext cx="6486525" cy="617538"/>
          </a:xfrm>
          <a:prstGeom prst="rect">
            <a:avLst/>
          </a:prstGeom>
          <a:noFill/>
          <a:ln w="38100">
            <a:solidFill>
              <a:srgbClr val="80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b="1">
                <a:solidFill>
                  <a:srgbClr val="000066"/>
                </a:solidFill>
                <a:latin typeface="Georgia" pitchFamily="18" charset="0"/>
              </a:rPr>
              <a:t>YAPTIKLARIM YETERLİ Mİ ?</a:t>
            </a:r>
          </a:p>
        </p:txBody>
      </p:sp>
      <p:pic>
        <p:nvPicPr>
          <p:cNvPr id="10247" name="Picture 8" descr="366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3860800"/>
            <a:ext cx="1763713" cy="158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14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1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600" decel="50000" autoRev="1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6144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600" decel="100000" autoRev="1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6144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600" decel="100000" autoRev="1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61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2"/>
          <p:cNvSpPr txBox="1">
            <a:spLocks noChangeArrowheads="1"/>
          </p:cNvSpPr>
          <p:nvPr/>
        </p:nvSpPr>
        <p:spPr bwMode="auto">
          <a:xfrm>
            <a:off x="1142976" y="214290"/>
            <a:ext cx="6697663" cy="119062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3600" b="1" dirty="0">
                <a:solidFill>
                  <a:srgbClr val="003300"/>
                </a:solidFill>
                <a:latin typeface="Georgia" pitchFamily="18" charset="0"/>
              </a:rPr>
              <a:t>SINAVLARA HAZIRLIKLA    İLGİLİ KAYGILAR</a:t>
            </a:r>
          </a:p>
        </p:txBody>
      </p:sp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1000100" y="1714488"/>
            <a:ext cx="6964380" cy="1077218"/>
          </a:xfrm>
          <a:prstGeom prst="rect">
            <a:avLst/>
          </a:prstGeom>
          <a:noFill/>
          <a:ln w="38100">
            <a:solidFill>
              <a:srgbClr val="00008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tr-TR" b="1" dirty="0">
                <a:solidFill>
                  <a:srgbClr val="800000"/>
                </a:solidFill>
                <a:latin typeface="Georgia" pitchFamily="18" charset="0"/>
              </a:rPr>
              <a:t>HERKES HAZIRLANDI BEN HAZIRLANAMADIM.</a:t>
            </a:r>
            <a:endParaRPr lang="tr-TR" b="1" dirty="0">
              <a:latin typeface="Georgia" pitchFamily="18" charset="0"/>
            </a:endParaRPr>
          </a:p>
        </p:txBody>
      </p:sp>
      <p:sp>
        <p:nvSpPr>
          <p:cNvPr id="11268" name="Rectangle 6"/>
          <p:cNvSpPr>
            <a:spLocks noChangeArrowheads="1"/>
          </p:cNvSpPr>
          <p:nvPr/>
        </p:nvSpPr>
        <p:spPr bwMode="auto">
          <a:xfrm>
            <a:off x="285720" y="4286256"/>
            <a:ext cx="3571900" cy="1592262"/>
          </a:xfrm>
          <a:prstGeom prst="rect">
            <a:avLst/>
          </a:prstGeom>
          <a:noFill/>
          <a:ln w="38100">
            <a:solidFill>
              <a:srgbClr val="80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tr-TR" b="1">
                <a:solidFill>
                  <a:srgbClr val="000066"/>
                </a:solidFill>
                <a:latin typeface="Georgia" pitchFamily="18" charset="0"/>
              </a:rPr>
              <a:t>HERKES GİBİ DEĞİLİM GALİBA.</a:t>
            </a:r>
          </a:p>
        </p:txBody>
      </p:sp>
      <p:pic>
        <p:nvPicPr>
          <p:cNvPr id="8194" name="Picture 2" descr="D:\BELGELERİM\SUNU ÇALIŞMA\SINAV KAYGISI\resim\AXR00207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14810" y="3214686"/>
            <a:ext cx="4572032" cy="3043259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4000">
    <p:randomBar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2"/>
          <p:cNvSpPr txBox="1">
            <a:spLocks noChangeArrowheads="1"/>
          </p:cNvSpPr>
          <p:nvPr/>
        </p:nvSpPr>
        <p:spPr bwMode="auto">
          <a:xfrm>
            <a:off x="323850" y="188913"/>
            <a:ext cx="8569325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2800" b="1" dirty="0">
                <a:solidFill>
                  <a:srgbClr val="800000"/>
                </a:solidFill>
                <a:latin typeface="Georgia" pitchFamily="18" charset="0"/>
              </a:rPr>
              <a:t>ÖĞRENCİLERİN BU TÜR DÜŞÜNCELERE KENDİLERİNİ AŞIRI DERECEDE KAPTIRMALARI VE SAPLANTI HALİNE GETİREMSİ AŞIRI SINAV KAYGISINA NEDEN OLMAKTADIR.</a:t>
            </a:r>
            <a:r>
              <a:rPr lang="tr-TR" sz="2800" dirty="0">
                <a:solidFill>
                  <a:srgbClr val="800000"/>
                </a:solidFill>
                <a:latin typeface="Georgia" pitchFamily="18" charset="0"/>
              </a:rPr>
              <a:t> </a:t>
            </a:r>
            <a:endParaRPr lang="tr-TR" sz="2800" b="1" dirty="0">
              <a:solidFill>
                <a:srgbClr val="800000"/>
              </a:solidFill>
              <a:latin typeface="Georgia" pitchFamily="18" charset="0"/>
            </a:endParaRPr>
          </a:p>
        </p:txBody>
      </p:sp>
      <p:sp>
        <p:nvSpPr>
          <p:cNvPr id="12291" name="Rectangle 5"/>
          <p:cNvSpPr>
            <a:spLocks noChangeArrowheads="1"/>
          </p:cNvSpPr>
          <p:nvPr/>
        </p:nvSpPr>
        <p:spPr bwMode="auto">
          <a:xfrm>
            <a:off x="5508625" y="3357563"/>
            <a:ext cx="3311525" cy="252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tr-TR" b="1">
                <a:solidFill>
                  <a:srgbClr val="000099"/>
                </a:solidFill>
                <a:latin typeface="Georgia" pitchFamily="18" charset="0"/>
              </a:rPr>
              <a:t>HERŞEY KAFAMIZIN İÇİNDE OLUŞMAKTADIR.</a:t>
            </a:r>
          </a:p>
        </p:txBody>
      </p:sp>
      <p:pic>
        <p:nvPicPr>
          <p:cNvPr id="9219" name="Picture 3" descr="D:\Resimlerim\SUNU RESİMLERİ\YAZISIZ RESİMLER\KAYGI-ŞİDDET-KORKU\KAYGI\42-1522914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928933"/>
            <a:ext cx="4429156" cy="3514041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4000">
    <p:push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323850" y="188913"/>
            <a:ext cx="8423275" cy="1200150"/>
          </a:xfrm>
          <a:prstGeom prst="rect">
            <a:avLst/>
          </a:prstGeom>
          <a:solidFill>
            <a:srgbClr val="800080"/>
          </a:solidFill>
          <a:ln w="9525">
            <a:solidFill>
              <a:srgbClr val="80008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tr-TR" sz="3600" b="1">
                <a:solidFill>
                  <a:schemeClr val="bg1"/>
                </a:solidFill>
                <a:latin typeface="Georgia" pitchFamily="18" charset="0"/>
              </a:rPr>
              <a:t>YAŞAMDAN BEKLENTİLERİNİZİ  SÜREKLİ TEKRAR EDİN.   </a:t>
            </a:r>
          </a:p>
        </p:txBody>
      </p:sp>
      <p:pic>
        <p:nvPicPr>
          <p:cNvPr id="13315" name="Picture 4" descr="457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1628775"/>
            <a:ext cx="2160588" cy="167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Picture 5" descr="49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86616" y="1557338"/>
            <a:ext cx="1728788" cy="172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0" name="Picture 2" descr="D:\Resimlerim\SUNU RESİMLERİ\YAZISIZ RESİMLER\DEĞİŞİK RESİMLER\42-1777251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57356" y="1643050"/>
            <a:ext cx="4929222" cy="4929222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4000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611188" y="285728"/>
            <a:ext cx="7848600" cy="12287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tr-TR" sz="3600" b="1" u="sng">
                <a:solidFill>
                  <a:srgbClr val="006600"/>
                </a:solidFill>
                <a:latin typeface="Georgia" pitchFamily="18" charset="0"/>
              </a:rPr>
              <a:t>SINAV SONUCU İLE </a:t>
            </a:r>
          </a:p>
          <a:p>
            <a:r>
              <a:rPr lang="tr-TR" sz="3600" b="1" u="sng">
                <a:solidFill>
                  <a:srgbClr val="006600"/>
                </a:solidFill>
                <a:latin typeface="Georgia" pitchFamily="18" charset="0"/>
              </a:rPr>
              <a:t>İLGİLİ KAYGILARA GELELİM.</a:t>
            </a:r>
          </a:p>
        </p:txBody>
      </p:sp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539750" y="1844675"/>
            <a:ext cx="76327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b="1">
                <a:solidFill>
                  <a:srgbClr val="000066"/>
                </a:solidFill>
                <a:latin typeface="Georgia" pitchFamily="18" charset="0"/>
              </a:rPr>
              <a:t>ACABA KAZANABİLECEK MİYİM ? </a:t>
            </a:r>
          </a:p>
        </p:txBody>
      </p:sp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539750" y="2565400"/>
            <a:ext cx="575945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b="1">
                <a:solidFill>
                  <a:srgbClr val="800000"/>
                </a:solidFill>
                <a:latin typeface="Georgia" pitchFamily="18" charset="0"/>
              </a:rPr>
              <a:t>ACABA KAZANABİLECEK YETENEĞİM VAR MI ? </a:t>
            </a:r>
          </a:p>
        </p:txBody>
      </p:sp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539750" y="3860800"/>
            <a:ext cx="7920038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b="1">
                <a:solidFill>
                  <a:srgbClr val="000066"/>
                </a:solidFill>
                <a:latin typeface="Georgia" pitchFamily="18" charset="0"/>
              </a:rPr>
              <a:t>İSTEDİĞİM OKULU KAZANABİLECEK MİYİM ?</a:t>
            </a:r>
          </a:p>
        </p:txBody>
      </p:sp>
      <p:sp>
        <p:nvSpPr>
          <p:cNvPr id="14342" name="Text Box 6"/>
          <p:cNvSpPr txBox="1">
            <a:spLocks noChangeArrowheads="1"/>
          </p:cNvSpPr>
          <p:nvPr/>
        </p:nvSpPr>
        <p:spPr bwMode="auto">
          <a:xfrm>
            <a:off x="539750" y="5013325"/>
            <a:ext cx="63373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b="1">
                <a:solidFill>
                  <a:srgbClr val="800000"/>
                </a:solidFill>
                <a:latin typeface="Georgia" pitchFamily="18" charset="0"/>
              </a:rPr>
              <a:t>İSTEDİĞİM PUANI ALABİLECEK MİYİM ?</a:t>
            </a:r>
          </a:p>
        </p:txBody>
      </p:sp>
      <p:pic>
        <p:nvPicPr>
          <p:cNvPr id="14343" name="Picture 7" descr="418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77050" y="2565400"/>
            <a:ext cx="1582738" cy="1582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14000">
    <p:push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2"/>
          <p:cNvSpPr txBox="1">
            <a:spLocks noChangeArrowheads="1"/>
          </p:cNvSpPr>
          <p:nvPr/>
        </p:nvSpPr>
        <p:spPr bwMode="auto">
          <a:xfrm>
            <a:off x="4786314" y="2214554"/>
            <a:ext cx="4073584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tr-TR" sz="2800" b="1" dirty="0">
                <a:solidFill>
                  <a:srgbClr val="000066"/>
                </a:solidFill>
                <a:latin typeface="Georgia" pitchFamily="18" charset="0"/>
              </a:rPr>
              <a:t>SONRA AİLEME NE DERİM ?</a:t>
            </a:r>
          </a:p>
          <a:p>
            <a:pPr algn="ctr"/>
            <a:r>
              <a:rPr lang="tr-TR" sz="2800" b="1" dirty="0">
                <a:solidFill>
                  <a:srgbClr val="800000"/>
                </a:solidFill>
                <a:latin typeface="Georgia" pitchFamily="18" charset="0"/>
              </a:rPr>
              <a:t>ARKADAŞLARIMIN BANA </a:t>
            </a:r>
            <a:r>
              <a:rPr lang="tr-TR" sz="2800" b="1" dirty="0" smtClean="0">
                <a:solidFill>
                  <a:srgbClr val="800000"/>
                </a:solidFill>
                <a:latin typeface="Georgia" pitchFamily="18" charset="0"/>
              </a:rPr>
              <a:t>NASIL  </a:t>
            </a:r>
            <a:r>
              <a:rPr lang="tr-TR" sz="2800" b="1" dirty="0">
                <a:solidFill>
                  <a:srgbClr val="800000"/>
                </a:solidFill>
                <a:latin typeface="Georgia" pitchFamily="18" charset="0"/>
              </a:rPr>
              <a:t>BAKAR ?</a:t>
            </a:r>
          </a:p>
        </p:txBody>
      </p:sp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1258888" y="333375"/>
            <a:ext cx="6769100" cy="641350"/>
          </a:xfrm>
          <a:prstGeom prst="rect">
            <a:avLst/>
          </a:prstGeom>
          <a:solidFill>
            <a:srgbClr val="80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3600" b="1" u="sng">
                <a:solidFill>
                  <a:schemeClr val="bg1"/>
                </a:solidFill>
              </a:rPr>
              <a:t>YA KAZANAMAZSAM</a:t>
            </a:r>
            <a:r>
              <a:rPr lang="tr-TR" sz="3600" b="1">
                <a:solidFill>
                  <a:schemeClr val="bg1"/>
                </a:solidFill>
              </a:rPr>
              <a:t>  </a:t>
            </a:r>
            <a:r>
              <a:rPr lang="tr-TR" sz="3600" b="1" u="sng">
                <a:solidFill>
                  <a:schemeClr val="bg1"/>
                </a:solidFill>
              </a:rPr>
              <a:t>BEN !</a:t>
            </a:r>
            <a:endParaRPr lang="tr-TR" sz="3600" u="sng">
              <a:solidFill>
                <a:schemeClr val="bg1"/>
              </a:solidFill>
            </a:endParaRPr>
          </a:p>
        </p:txBody>
      </p:sp>
      <p:sp>
        <p:nvSpPr>
          <p:cNvPr id="15364" name="Text Box 6"/>
          <p:cNvSpPr txBox="1">
            <a:spLocks noChangeArrowheads="1"/>
          </p:cNvSpPr>
          <p:nvPr/>
        </p:nvSpPr>
        <p:spPr bwMode="auto">
          <a:xfrm>
            <a:off x="539750" y="5530850"/>
            <a:ext cx="770572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b="1">
                <a:solidFill>
                  <a:srgbClr val="000066"/>
                </a:solidFill>
                <a:latin typeface="Georgia" pitchFamily="18" charset="0"/>
              </a:rPr>
              <a:t>SOKAĞA ÇIKABİLİR MİYİM ?</a:t>
            </a:r>
          </a:p>
          <a:p>
            <a:r>
              <a:rPr lang="tr-TR" b="1">
                <a:solidFill>
                  <a:srgbClr val="800000"/>
                </a:solidFill>
                <a:latin typeface="Georgia" pitchFamily="18" charset="0"/>
              </a:rPr>
              <a:t>ÇEVREDEKİLER NE DÜŞÜNÜR ?</a:t>
            </a:r>
          </a:p>
        </p:txBody>
      </p:sp>
      <p:pic>
        <p:nvPicPr>
          <p:cNvPr id="10242" name="Picture 2" descr="D:\Resimlerim\SUNU RESİMLERİ\YAZISIZ RESİMLER\KAYGI-ŞİDDET-KORKU\Kopyası 42-2000893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071677"/>
            <a:ext cx="3929090" cy="3313397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4000"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2"/>
          <p:cNvSpPr txBox="1">
            <a:spLocks noChangeArrowheads="1"/>
          </p:cNvSpPr>
          <p:nvPr/>
        </p:nvSpPr>
        <p:spPr bwMode="auto">
          <a:xfrm>
            <a:off x="395288" y="188913"/>
            <a:ext cx="8105802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2800" b="1" dirty="0">
                <a:solidFill>
                  <a:srgbClr val="000066"/>
                </a:solidFill>
                <a:latin typeface="Georgia" pitchFamily="18" charset="0"/>
              </a:rPr>
              <a:t>ÖĞRENCİ SINAVDA BİLE SINAV SONUCU İLE İLGİLİ KAYGILARI YOĞUN BİR BİÇİMDE YAŞAYABİLİR. </a:t>
            </a:r>
            <a:endParaRPr lang="tr-TR" sz="2800" dirty="0">
              <a:solidFill>
                <a:srgbClr val="000066"/>
              </a:solidFill>
              <a:latin typeface="Georgia" pitchFamily="18" charset="0"/>
            </a:endParaRPr>
          </a:p>
        </p:txBody>
      </p:sp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357158" y="5618165"/>
            <a:ext cx="8175653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2800" b="1" dirty="0">
                <a:solidFill>
                  <a:srgbClr val="000066"/>
                </a:solidFill>
                <a:latin typeface="Georgia" pitchFamily="18" charset="0"/>
              </a:rPr>
              <a:t>SINAVDA HEYECANLANMAK SINAV SONUCUNU DÜŞÜNMEKLE İLGİLİDİR.</a:t>
            </a:r>
            <a:r>
              <a:rPr lang="tr-TR" sz="2800" dirty="0">
                <a:solidFill>
                  <a:srgbClr val="000066"/>
                </a:solidFill>
                <a:latin typeface="Georgia" pitchFamily="18" charset="0"/>
              </a:rPr>
              <a:t> </a:t>
            </a:r>
          </a:p>
        </p:txBody>
      </p:sp>
      <p:pic>
        <p:nvPicPr>
          <p:cNvPr id="18434" name="Picture 2" descr="D:\Resimlerim\SUNU RESİMLERİ\YAZISIZ RESİMLER\YALNIZLIK VE ÜZÜNTÜ\42-1709041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714488"/>
            <a:ext cx="5857916" cy="3679669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4000">
    <p:fade thruBlk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2"/>
          <p:cNvSpPr txBox="1">
            <a:spLocks noChangeArrowheads="1"/>
          </p:cNvSpPr>
          <p:nvPr/>
        </p:nvSpPr>
        <p:spPr bwMode="auto">
          <a:xfrm>
            <a:off x="611188" y="404813"/>
            <a:ext cx="64087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3600" b="1">
                <a:solidFill>
                  <a:srgbClr val="660033"/>
                </a:solidFill>
                <a:latin typeface="Georgia" pitchFamily="18" charset="0"/>
              </a:rPr>
              <a:t>OLUMSUZ DÜŞÜNCELER</a:t>
            </a:r>
          </a:p>
        </p:txBody>
      </p:sp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611188" y="1557338"/>
            <a:ext cx="6696075" cy="399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b="1">
                <a:solidFill>
                  <a:srgbClr val="000066"/>
                </a:solidFill>
                <a:latin typeface="Georgia" pitchFamily="18" charset="0"/>
              </a:rPr>
              <a:t>YARISINA KADAR DOLU SU BARDAĞINI GÖSTERİP “ NE GÖRÜYORSUNUZ ? “ </a:t>
            </a:r>
          </a:p>
          <a:p>
            <a:r>
              <a:rPr lang="tr-TR" b="1">
                <a:solidFill>
                  <a:srgbClr val="000066"/>
                </a:solidFill>
                <a:latin typeface="Georgia" pitchFamily="18" charset="0"/>
              </a:rPr>
              <a:t>DENDİĞİNDE : BAZILARI YARISINA KADAR DOLU BİR BARDAK, BAZILARIDA </a:t>
            </a:r>
          </a:p>
          <a:p>
            <a:r>
              <a:rPr lang="tr-TR" b="1">
                <a:solidFill>
                  <a:srgbClr val="000066"/>
                </a:solidFill>
                <a:latin typeface="Georgia" pitchFamily="18" charset="0"/>
              </a:rPr>
              <a:t>YARISINA KADAR BOŞ BİR BARDAK DİYECEKTİR.</a:t>
            </a:r>
            <a:r>
              <a:rPr lang="tr-TR">
                <a:solidFill>
                  <a:srgbClr val="000066"/>
                </a:solidFill>
                <a:latin typeface="Georgia" pitchFamily="18" charset="0"/>
              </a:rPr>
              <a:t> </a:t>
            </a:r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8001000" y="5143500"/>
            <a:ext cx="5032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b="1">
                <a:solidFill>
                  <a:srgbClr val="000066"/>
                </a:solidFill>
              </a:rPr>
              <a:t>?</a:t>
            </a:r>
          </a:p>
        </p:txBody>
      </p:sp>
    </p:spTree>
  </p:cSld>
  <p:clrMapOvr>
    <a:masterClrMapping/>
  </p:clrMapOvr>
  <p:transition spd="slow" advClick="0" advTm="14000">
    <p:zoom dir="in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468313" y="214290"/>
            <a:ext cx="8318529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2800" b="1" dirty="0">
                <a:solidFill>
                  <a:srgbClr val="000066"/>
                </a:solidFill>
                <a:latin typeface="Georgia" pitchFamily="18" charset="0"/>
              </a:rPr>
              <a:t>BARDAĞIN DOLU KISMINI GÖRENLER OLUMLU DÜŞÜNENLERDİR. </a:t>
            </a:r>
            <a:endParaRPr lang="tr-TR" sz="2800" dirty="0">
              <a:solidFill>
                <a:srgbClr val="000066"/>
              </a:solidFill>
              <a:latin typeface="Georgia" pitchFamily="18" charset="0"/>
            </a:endParaRPr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428596" y="2428868"/>
            <a:ext cx="3819522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2800" b="1" dirty="0">
                <a:solidFill>
                  <a:srgbClr val="800000"/>
                </a:solidFill>
                <a:latin typeface="Georgia" pitchFamily="18" charset="0"/>
              </a:rPr>
              <a:t>BOŞ KISMINI GÖRENLER </a:t>
            </a:r>
          </a:p>
          <a:p>
            <a:pPr algn="ctr">
              <a:spcBef>
                <a:spcPct val="50000"/>
              </a:spcBef>
            </a:pPr>
            <a:r>
              <a:rPr lang="tr-TR" sz="2800" b="1" dirty="0">
                <a:solidFill>
                  <a:srgbClr val="800000"/>
                </a:solidFill>
                <a:latin typeface="Georgia" pitchFamily="18" charset="0"/>
              </a:rPr>
              <a:t>OLUMSUZ DÜŞÜNENLERDİR.</a:t>
            </a:r>
            <a:r>
              <a:rPr lang="tr-TR" sz="2800" dirty="0">
                <a:solidFill>
                  <a:srgbClr val="800000"/>
                </a:solidFill>
                <a:latin typeface="Georgia" pitchFamily="18" charset="0"/>
              </a:rPr>
              <a:t> </a:t>
            </a:r>
          </a:p>
        </p:txBody>
      </p:sp>
      <p:pic>
        <p:nvPicPr>
          <p:cNvPr id="19460" name="Picture 4" descr="D:\Resimlerim\SUNU RESİMLERİ\YAZISIZ RESİMLER\EŞYALAR\milk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65040" y="1714488"/>
            <a:ext cx="3436050" cy="419198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4000">
    <p:zoom dir="in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2"/>
          <p:cNvSpPr txBox="1">
            <a:spLocks noChangeArrowheads="1"/>
          </p:cNvSpPr>
          <p:nvPr/>
        </p:nvSpPr>
        <p:spPr bwMode="auto">
          <a:xfrm>
            <a:off x="250825" y="142852"/>
            <a:ext cx="8569325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2800" b="1" dirty="0">
                <a:solidFill>
                  <a:srgbClr val="000066"/>
                </a:solidFill>
                <a:latin typeface="Georgia" pitchFamily="18" charset="0"/>
              </a:rPr>
              <a:t>BARDAĞIN BOŞ KISMINI GÖREN ÖĞRENCİLER ÇALIŞMA SÜRECİNDE YADA HERHANGİ BİR DURUMDA BİR ZORLUKLA KARŞILAŞTIKLARINDA HEMEN OLUMSUZ DÜŞÜNMEYE BAŞLARLAR.</a:t>
            </a:r>
            <a:r>
              <a:rPr lang="tr-TR" sz="2800" dirty="0">
                <a:solidFill>
                  <a:srgbClr val="000066"/>
                </a:solidFill>
                <a:latin typeface="Georgia" pitchFamily="18" charset="0"/>
              </a:rPr>
              <a:t> </a:t>
            </a:r>
          </a:p>
        </p:txBody>
      </p:sp>
      <p:pic>
        <p:nvPicPr>
          <p:cNvPr id="19459" name="Picture 3" descr="416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2989270"/>
            <a:ext cx="3174994" cy="31749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 descr="D:\Resimlerim\SUNU RESİMLERİ\YAZISIZ RESİMLER\EŞYALAR\Kopyası 2250754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0694" y="2428868"/>
            <a:ext cx="3279772" cy="4106735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4000">
    <p:zoom dir="in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BELGELERİM\PANO ÇALIŞMALARIM\TEK KONULU AFİŞLER\DİĞER RESİMLER\CRBR00538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531" y="285728"/>
            <a:ext cx="8800625" cy="5857916"/>
          </a:xfrm>
          <a:prstGeom prst="rect">
            <a:avLst/>
          </a:prstGeom>
          <a:noFill/>
        </p:spPr>
      </p:pic>
      <p:sp>
        <p:nvSpPr>
          <p:cNvPr id="5" name="4 Metin kutusu"/>
          <p:cNvSpPr txBox="1"/>
          <p:nvPr/>
        </p:nvSpPr>
        <p:spPr>
          <a:xfrm>
            <a:off x="285720" y="4831217"/>
            <a:ext cx="850112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500" b="1" dirty="0" smtClean="0">
                <a:solidFill>
                  <a:schemeClr val="bg1"/>
                </a:solidFill>
              </a:rPr>
              <a:t>BAŞARI İÇİN BİR YERDEN BAŞLAMAK GEREKİYOR.. KORKMADAN…</a:t>
            </a:r>
            <a:endParaRPr lang="tr-TR" sz="35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 advClick="0" advTm="14000">
    <p:wheel spokes="3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2"/>
          <p:cNvSpPr txBox="1">
            <a:spLocks noChangeArrowheads="1"/>
          </p:cNvSpPr>
          <p:nvPr/>
        </p:nvSpPr>
        <p:spPr bwMode="auto">
          <a:xfrm>
            <a:off x="357158" y="260350"/>
            <a:ext cx="8424862" cy="1338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2700" b="1" dirty="0">
                <a:solidFill>
                  <a:srgbClr val="000066"/>
                </a:solidFill>
                <a:latin typeface="Georgia" pitchFamily="18" charset="0"/>
              </a:rPr>
              <a:t>BARDAĞIN YARISINI BOŞ GÖRENLER BEN BAŞARAMAYACAĞIM. ZATEN BOŞUNA ÇALIŞTIM. BEN NİYE BÖYLEYİM ?</a:t>
            </a:r>
          </a:p>
        </p:txBody>
      </p:sp>
      <p:sp>
        <p:nvSpPr>
          <p:cNvPr id="20483" name="Rectangle 4"/>
          <p:cNvSpPr>
            <a:spLocks noChangeArrowheads="1"/>
          </p:cNvSpPr>
          <p:nvPr/>
        </p:nvSpPr>
        <p:spPr bwMode="auto">
          <a:xfrm>
            <a:off x="428596" y="1857364"/>
            <a:ext cx="4679950" cy="1338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2700" b="1" dirty="0">
                <a:solidFill>
                  <a:srgbClr val="800000"/>
                </a:solidFill>
                <a:latin typeface="Georgia" pitchFamily="18" charset="0"/>
              </a:rPr>
              <a:t>NE ZAMAN HERŞEY</a:t>
            </a:r>
            <a:r>
              <a:rPr lang="tr-TR" sz="2700" b="1" dirty="0">
                <a:solidFill>
                  <a:srgbClr val="800000"/>
                </a:solidFill>
                <a:latin typeface="Georgia" pitchFamily="18" charset="0"/>
                <a:sym typeface="Wingdings" pitchFamily="2" charset="2"/>
              </a:rPr>
              <a:t>  İSTEDİĞİM GİBİ GİDECEK ? </a:t>
            </a:r>
            <a:endParaRPr lang="tr-TR" sz="2700" dirty="0">
              <a:solidFill>
                <a:srgbClr val="800000"/>
              </a:solidFill>
              <a:latin typeface="Georgia" pitchFamily="18" charset="0"/>
              <a:sym typeface="Wingdings" pitchFamily="2" charset="2"/>
            </a:endParaRPr>
          </a:p>
        </p:txBody>
      </p:sp>
      <p:sp>
        <p:nvSpPr>
          <p:cNvPr id="20484" name="Rectangle 6"/>
          <p:cNvSpPr>
            <a:spLocks noChangeArrowheads="1"/>
          </p:cNvSpPr>
          <p:nvPr/>
        </p:nvSpPr>
        <p:spPr bwMode="auto">
          <a:xfrm>
            <a:off x="428596" y="3286124"/>
            <a:ext cx="4214842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2700" b="1" dirty="0">
                <a:solidFill>
                  <a:srgbClr val="000066"/>
                </a:solidFill>
                <a:latin typeface="Georgia" pitchFamily="18" charset="0"/>
              </a:rPr>
              <a:t>BIKTIM USANDIM VALLA.</a:t>
            </a:r>
            <a:r>
              <a:rPr lang="tr-TR" sz="2700" dirty="0">
                <a:latin typeface="Georgia" pitchFamily="18" charset="0"/>
                <a:sym typeface="Wingdings" pitchFamily="2" charset="2"/>
              </a:rPr>
              <a:t> </a:t>
            </a:r>
          </a:p>
        </p:txBody>
      </p:sp>
      <p:pic>
        <p:nvPicPr>
          <p:cNvPr id="6146" name="Picture 2" descr="D:\Resimlerim\SUNU RESİMLERİ\MSN İFADE VE RESİMLER\SUNU İFADELER\msnsayfam(157)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00694" y="1928802"/>
            <a:ext cx="2571768" cy="2571768"/>
          </a:xfrm>
          <a:prstGeom prst="rect">
            <a:avLst/>
          </a:prstGeom>
          <a:noFill/>
        </p:spPr>
      </p:pic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785786" y="5357826"/>
            <a:ext cx="7715304" cy="707886"/>
          </a:xfrm>
          <a:prstGeom prst="rect">
            <a:avLst/>
          </a:prstGeom>
          <a:solidFill>
            <a:srgbClr val="C00000"/>
          </a:solidFill>
          <a:ln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tr-TR" sz="4000" b="1" dirty="0" smtClean="0">
                <a:solidFill>
                  <a:schemeClr val="bg1"/>
                </a:solidFill>
                <a:latin typeface="Georgia" pitchFamily="18" charset="0"/>
              </a:rPr>
              <a:t>HEMEN TESLİM OLMAYIN.</a:t>
            </a:r>
            <a:r>
              <a:rPr lang="tr-TR" sz="4000" dirty="0" smtClean="0">
                <a:solidFill>
                  <a:schemeClr val="bg1"/>
                </a:solidFill>
                <a:latin typeface="Georgia" pitchFamily="18" charset="0"/>
                <a:sym typeface="Wingdings" pitchFamily="2" charset="2"/>
              </a:rPr>
              <a:t> </a:t>
            </a:r>
            <a:endParaRPr lang="tr-TR" sz="4000" dirty="0">
              <a:solidFill>
                <a:schemeClr val="bg1"/>
              </a:solidFill>
              <a:latin typeface="Georgia" pitchFamily="18" charset="0"/>
              <a:sym typeface="Wingdings" pitchFamily="2" charset="2"/>
            </a:endParaRPr>
          </a:p>
        </p:txBody>
      </p:sp>
    </p:spTree>
  </p:cSld>
  <p:clrMapOvr>
    <a:masterClrMapping/>
  </p:clrMapOvr>
  <p:transition spd="slow" advClick="0" advTm="14000">
    <p:strips dir="r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3"/>
          <p:cNvSpPr>
            <a:spLocks noChangeArrowheads="1"/>
          </p:cNvSpPr>
          <p:nvPr/>
        </p:nvSpPr>
        <p:spPr bwMode="auto">
          <a:xfrm>
            <a:off x="250825" y="285728"/>
            <a:ext cx="8281988" cy="222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tr-TR" sz="2800" b="1" dirty="0">
                <a:solidFill>
                  <a:srgbClr val="000066"/>
                </a:solidFill>
                <a:latin typeface="Georgia" pitchFamily="18" charset="0"/>
              </a:rPr>
              <a:t>BU ÖĞRENCİLERİN KENDİLERİNE BU ŞEKİLDE ACIMASIZCA DAVRANMALARI VE ZİHİNLERİNİ BÖYLE OLUMSUZ DÜŞÜNCELERLE DOLDURMALARI KAYGIYI ARTIRIR.</a:t>
            </a:r>
            <a:r>
              <a:rPr lang="tr-TR" sz="2800" dirty="0">
                <a:solidFill>
                  <a:srgbClr val="000066"/>
                </a:solidFill>
                <a:latin typeface="Georgia" pitchFamily="18" charset="0"/>
              </a:rPr>
              <a:t> </a:t>
            </a:r>
          </a:p>
        </p:txBody>
      </p:sp>
      <p:pic>
        <p:nvPicPr>
          <p:cNvPr id="1026" name="Picture 2" descr="D:\Resimlerim\SUNU RESİMLERİ\YAZISIZ RESİMLER\KAYGI-ŞİDDET-KORKU\ÖFKE RESİMLERİ\42-1767856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97313" y="2643183"/>
            <a:ext cx="5183270" cy="3786214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4000">
    <p:zoom dir="in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1071538" y="2786058"/>
            <a:ext cx="7272337" cy="283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tr-TR" sz="6000" b="1" dirty="0">
                <a:solidFill>
                  <a:srgbClr val="800000"/>
                </a:solidFill>
                <a:latin typeface="Georgia" pitchFamily="18" charset="0"/>
              </a:rPr>
              <a:t>MERDİVENDEN İNME KAYGINIZ OLDU MU ?</a:t>
            </a:r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2627313" y="404813"/>
            <a:ext cx="4349750" cy="11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7200" b="1" dirty="0">
                <a:solidFill>
                  <a:srgbClr val="000066"/>
                </a:solidFill>
              </a:rPr>
              <a:t>HİÇ</a:t>
            </a:r>
            <a:r>
              <a:rPr lang="tr-TR" sz="7200" dirty="0">
                <a:solidFill>
                  <a:srgbClr val="000066"/>
                </a:solidFill>
              </a:rPr>
              <a:t> </a:t>
            </a:r>
            <a:r>
              <a:rPr lang="tr-TR" sz="7200" b="1" dirty="0">
                <a:solidFill>
                  <a:srgbClr val="000066"/>
                </a:solidFill>
              </a:rPr>
              <a:t>SİZİN</a:t>
            </a:r>
          </a:p>
        </p:txBody>
      </p:sp>
    </p:spTree>
  </p:cSld>
  <p:clrMapOvr>
    <a:masterClrMapping/>
  </p:clrMapOvr>
  <p:transition spd="slow" advClick="0" advTm="14000">
    <p:wheel spokes="1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Resimlerim\SUNU RESİMLERİ\YAZISIZ RESİMLER\KAYGI-ŞİDDET-KORKU\KAYGI\42-1660380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2" y="483292"/>
            <a:ext cx="3754461" cy="5778406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4000">
    <p:wedg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684213" y="1268413"/>
            <a:ext cx="7848600" cy="2225675"/>
          </a:xfrm>
          <a:prstGeom prst="rect">
            <a:avLst/>
          </a:prstGeom>
          <a:solidFill>
            <a:srgbClr val="CC0000"/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>
            <a:spAutoFit/>
          </a:bodyPr>
          <a:lstStyle/>
          <a:p>
            <a:pPr algn="ctr"/>
            <a:r>
              <a:rPr lang="tr-TR" sz="7000" b="1" dirty="0">
                <a:solidFill>
                  <a:schemeClr val="bg1"/>
                </a:solidFill>
              </a:rPr>
              <a:t>YA BİR AĞIRLIĞI KALDIRAMAMA ?  </a:t>
            </a:r>
            <a:endParaRPr lang="tr-TR" sz="6000" b="1" dirty="0">
              <a:solidFill>
                <a:schemeClr val="bg1"/>
              </a:solidFill>
              <a:latin typeface="Georgia" pitchFamily="18" charset="0"/>
            </a:endParaRPr>
          </a:p>
        </p:txBody>
      </p:sp>
    </p:spTree>
  </p:cSld>
  <p:clrMapOvr>
    <a:masterClrMapping/>
  </p:clrMapOvr>
  <p:transition spd="slow" advClick="0" advTm="14000">
    <p:comb dir="vert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Resimlerim\SUNU RESİMLERİ\YAZISIZ RESİMLER\KAYGI-ŞİDDET-KORKU\KAYGI\Kopyası 42-1650936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312466"/>
            <a:ext cx="5072097" cy="5902616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4000">
    <p:wheel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571472" y="142852"/>
            <a:ext cx="8072494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tr-TR" sz="4000" b="1" dirty="0">
                <a:solidFill>
                  <a:srgbClr val="800000"/>
                </a:solidFill>
                <a:latin typeface="Georgia" pitchFamily="18" charset="0"/>
              </a:rPr>
              <a:t>SİZE BİR</a:t>
            </a:r>
          </a:p>
          <a:p>
            <a:pPr algn="ctr"/>
            <a:r>
              <a:rPr lang="tr-TR" sz="4000" b="1" dirty="0">
                <a:solidFill>
                  <a:srgbClr val="800000"/>
                </a:solidFill>
                <a:latin typeface="Georgia" pitchFamily="18" charset="0"/>
              </a:rPr>
              <a:t>HİKAYE  </a:t>
            </a:r>
            <a:r>
              <a:rPr lang="tr-TR" sz="4000" b="1" dirty="0" smtClean="0">
                <a:solidFill>
                  <a:srgbClr val="800000"/>
                </a:solidFill>
                <a:latin typeface="Georgia" pitchFamily="18" charset="0"/>
              </a:rPr>
              <a:t>ANLATALIM </a:t>
            </a:r>
            <a:endParaRPr lang="tr-TR" sz="4000" b="1" dirty="0">
              <a:solidFill>
                <a:srgbClr val="800000"/>
              </a:solidFill>
              <a:latin typeface="Georgia" pitchFamily="18" charset="0"/>
            </a:endParaRPr>
          </a:p>
        </p:txBody>
      </p:sp>
      <p:pic>
        <p:nvPicPr>
          <p:cNvPr id="20482" name="Picture 2" descr="D:\Resimlerim\SUNU RESİMLERİ\YAZISIZ RESİMLER\KAYGI-ŞİDDET-KORKU\KAYGI\42-1571745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1643050"/>
            <a:ext cx="5993300" cy="4000528"/>
          </a:xfrm>
          <a:prstGeom prst="rect">
            <a:avLst/>
          </a:prstGeom>
          <a:noFill/>
        </p:spPr>
      </p:pic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357158" y="5715016"/>
            <a:ext cx="807249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tr-TR" sz="4000" b="1" dirty="0" smtClean="0">
                <a:solidFill>
                  <a:srgbClr val="000066"/>
                </a:solidFill>
                <a:latin typeface="Georgia" pitchFamily="18" charset="0"/>
              </a:rPr>
              <a:t>DİKKATLİ DİNLEYİN</a:t>
            </a:r>
            <a:endParaRPr lang="tr-TR" sz="4000" b="1" dirty="0">
              <a:solidFill>
                <a:srgbClr val="000066"/>
              </a:solidFill>
              <a:latin typeface="Georgia" pitchFamily="18" charset="0"/>
            </a:endParaRPr>
          </a:p>
        </p:txBody>
      </p:sp>
    </p:spTree>
  </p:cSld>
  <p:clrMapOvr>
    <a:masterClrMapping/>
  </p:clrMapOvr>
  <p:transition spd="slow" advClick="0" advTm="14000">
    <p:checker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3"/>
          <p:cNvSpPr>
            <a:spLocks noChangeArrowheads="1"/>
          </p:cNvSpPr>
          <p:nvPr/>
        </p:nvSpPr>
        <p:spPr bwMode="auto">
          <a:xfrm>
            <a:off x="2484438" y="404813"/>
            <a:ext cx="6373812" cy="545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tr-TR" b="1">
                <a:solidFill>
                  <a:srgbClr val="000066"/>
                </a:solidFill>
                <a:latin typeface="Georgia" pitchFamily="18" charset="0"/>
              </a:rPr>
              <a:t>BİR ÖĞRENCİ OKULA GEÇ KALMA ENDİŞESİ İLE SABAH KALKACAĞI VAKTE SAATİNİ KURUP YATARSA VE SABAH O SAATTE DE YİNE OKULA GEÇ KALMA KAYGISIYLA İŞLERİNİ YAVAŞTAN ALMADAN KAHVALTISINI YAPIP EVDEN ZAMANINDA ÇIKARSA :</a:t>
            </a:r>
          </a:p>
        </p:txBody>
      </p:sp>
      <p:pic>
        <p:nvPicPr>
          <p:cNvPr id="25603" name="Picture 4" descr="344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476250"/>
            <a:ext cx="1728787" cy="172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4" name="Rectangle 5"/>
          <p:cNvSpPr>
            <a:spLocks noChangeArrowheads="1"/>
          </p:cNvSpPr>
          <p:nvPr/>
        </p:nvSpPr>
        <p:spPr bwMode="auto">
          <a:xfrm>
            <a:off x="1403350" y="5926138"/>
            <a:ext cx="5872163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3400" b="1" u="sng">
                <a:solidFill>
                  <a:srgbClr val="800000"/>
                </a:solidFill>
                <a:latin typeface="Georgia" pitchFamily="18" charset="0"/>
              </a:rPr>
              <a:t>BU KAYGI FAYDALIDIR.</a:t>
            </a:r>
            <a:r>
              <a:rPr lang="tr-TR">
                <a:solidFill>
                  <a:srgbClr val="800000"/>
                </a:solidFill>
                <a:latin typeface="Georgia" pitchFamily="18" charset="0"/>
              </a:rPr>
              <a:t> </a:t>
            </a:r>
          </a:p>
        </p:txBody>
      </p:sp>
    </p:spTree>
  </p:cSld>
  <p:clrMapOvr>
    <a:masterClrMapping/>
  </p:clrMapOvr>
  <p:transition spd="slow" advClick="0" advTm="14000">
    <p:wipe dir="r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428596" y="500042"/>
            <a:ext cx="8320117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tr-TR" sz="2700" b="1" dirty="0">
                <a:solidFill>
                  <a:srgbClr val="800000"/>
                </a:solidFill>
                <a:latin typeface="Georgia" pitchFamily="18" charset="0"/>
              </a:rPr>
              <a:t>ÇÜNKÜ BU KADARLIK BİR KAYGI BU ÖĞRENCİDE SORUMLULUK DUYGUSUNU OLUŞTURMUŞ VE BU DUYGU SAYESİNDE YAPMASI GEREKENİ YAPMIŞTIR.</a:t>
            </a:r>
            <a:r>
              <a:rPr lang="tr-TR" sz="2700" b="1" dirty="0">
                <a:latin typeface="Georgia" pitchFamily="18" charset="0"/>
              </a:rPr>
              <a:t> </a:t>
            </a:r>
            <a:endParaRPr lang="tr-TR" sz="2700" dirty="0">
              <a:latin typeface="Georgia" pitchFamily="18" charset="0"/>
            </a:endParaRPr>
          </a:p>
        </p:txBody>
      </p:sp>
      <p:pic>
        <p:nvPicPr>
          <p:cNvPr id="7170" name="Picture 2" descr="D:\Resimlerim\SUNU RESİMLERİ\YAZISIZ RESİMLER\DERS ÇALIŞMA VE DERSLER\DERS ÇALIŞMA 4\42-1853864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61266" y="2500306"/>
            <a:ext cx="5668254" cy="3786214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4000">
    <p:wipe dir="u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5786446" y="642493"/>
            <a:ext cx="3143272" cy="3000821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ctr"/>
            <a:r>
              <a:rPr lang="tr-TR" sz="2700" b="1" dirty="0">
                <a:solidFill>
                  <a:srgbClr val="800000"/>
                </a:solidFill>
                <a:latin typeface="Georgia" pitchFamily="18" charset="0"/>
              </a:rPr>
              <a:t>BAŞKA BİR ÖĞRENCİ YİNE SABAH OKULA GEÇ KALMAMAK İÇİN SAATİ </a:t>
            </a:r>
          </a:p>
          <a:p>
            <a:pPr algn="ctr"/>
            <a:r>
              <a:rPr lang="tr-TR" sz="2700" b="1" dirty="0">
                <a:solidFill>
                  <a:srgbClr val="800000"/>
                </a:solidFill>
                <a:latin typeface="Georgia" pitchFamily="18" charset="0"/>
              </a:rPr>
              <a:t>KURARSA, </a:t>
            </a:r>
            <a:endParaRPr lang="tr-TR" sz="2700" dirty="0">
              <a:solidFill>
                <a:srgbClr val="800000"/>
              </a:solidFill>
              <a:latin typeface="Georgia" pitchFamily="18" charset="0"/>
            </a:endParaRPr>
          </a:p>
        </p:txBody>
      </p:sp>
      <p:sp>
        <p:nvSpPr>
          <p:cNvPr id="50182" name="Rectangle 6"/>
          <p:cNvSpPr>
            <a:spLocks noChangeArrowheads="1"/>
          </p:cNvSpPr>
          <p:nvPr/>
        </p:nvSpPr>
        <p:spPr bwMode="auto">
          <a:xfrm>
            <a:off x="214282" y="4331009"/>
            <a:ext cx="8424862" cy="216982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tr-TR" sz="2700" b="1" dirty="0">
                <a:solidFill>
                  <a:srgbClr val="000066"/>
                </a:solidFill>
                <a:latin typeface="Georgia" pitchFamily="18" charset="0"/>
              </a:rPr>
              <a:t>ANCAK KAYGININ ŞİDDETİNDEN DOLAYI BUNA GÜVENMEYİP SABAHA KADAR UYUYAMAZSA, YA SABAH KARŞI UYUYACAK OKULA GERÇEKTEN GEÇ KALACAK.</a:t>
            </a:r>
            <a:r>
              <a:rPr lang="tr-TR" sz="2700" dirty="0">
                <a:solidFill>
                  <a:srgbClr val="000066"/>
                </a:solidFill>
                <a:latin typeface="Georgia" pitchFamily="18" charset="0"/>
              </a:rPr>
              <a:t> </a:t>
            </a:r>
          </a:p>
        </p:txBody>
      </p:sp>
      <p:pic>
        <p:nvPicPr>
          <p:cNvPr id="21506" name="Picture 2" descr="D:\Resimlerim\SUNU RESİMLERİ\YAZISIZ RESİMLER\UYKU\42-1530193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571480"/>
            <a:ext cx="5151584" cy="3429024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4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50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50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2"/>
          <p:cNvSpPr txBox="1">
            <a:spLocks noChangeArrowheads="1"/>
          </p:cNvSpPr>
          <p:nvPr/>
        </p:nvSpPr>
        <p:spPr bwMode="auto">
          <a:xfrm>
            <a:off x="611188" y="260350"/>
            <a:ext cx="8281987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b="1">
                <a:solidFill>
                  <a:srgbClr val="000066"/>
                </a:solidFill>
                <a:latin typeface="Georgia" pitchFamily="18" charset="0"/>
              </a:rPr>
              <a:t>SINAV ZAMANI YAKLAŞTI. BÜTÜN HAZIRLIKLARIMIZ TAMAM.</a:t>
            </a:r>
            <a:endParaRPr lang="tr-TR">
              <a:solidFill>
                <a:srgbClr val="000066"/>
              </a:solidFill>
              <a:latin typeface="Georgia" pitchFamily="18" charset="0"/>
            </a:endParaRPr>
          </a:p>
        </p:txBody>
      </p:sp>
      <p:sp>
        <p:nvSpPr>
          <p:cNvPr id="3075" name="Rectangle 5"/>
          <p:cNvSpPr>
            <a:spLocks noChangeArrowheads="1"/>
          </p:cNvSpPr>
          <p:nvPr/>
        </p:nvSpPr>
        <p:spPr bwMode="auto">
          <a:xfrm>
            <a:off x="395288" y="5873750"/>
            <a:ext cx="853281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b="1">
                <a:solidFill>
                  <a:srgbClr val="800000"/>
                </a:solidFill>
                <a:latin typeface="Georgia" pitchFamily="18" charset="0"/>
              </a:rPr>
              <a:t>YIL BOYUNCA ÇALIŞTIK, ÇABALADIK. </a:t>
            </a:r>
            <a:endParaRPr lang="tr-TR">
              <a:solidFill>
                <a:srgbClr val="800000"/>
              </a:solidFill>
              <a:latin typeface="Georgia" pitchFamily="18" charset="0"/>
            </a:endParaRPr>
          </a:p>
        </p:txBody>
      </p:sp>
      <p:pic>
        <p:nvPicPr>
          <p:cNvPr id="3076" name="Picture 12" descr="mr_alarm_clock_jumping_md_wht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714488"/>
            <a:ext cx="1926106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" name="Picture 2" descr="D:\Resimlerim\SUNU RESİMLERİ\YAZISIZ RESİMLER\DERS ÇALIŞMA VE DERSLER\DERS ÇALIŞMA 4\6839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86050" y="1500174"/>
            <a:ext cx="5879994" cy="39322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 advClick="0" advTm="14000">
    <p:randomBar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357158" y="714356"/>
            <a:ext cx="3857652" cy="3831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tr-TR" sz="2700" b="1" dirty="0">
                <a:solidFill>
                  <a:srgbClr val="800000"/>
                </a:solidFill>
                <a:latin typeface="Georgia" pitchFamily="18" charset="0"/>
              </a:rPr>
              <a:t>VEYA OKULDA UYUYACAK, OKULA GİTMESİNİN AMACI OLAN DERSLERİ </a:t>
            </a:r>
            <a:endParaRPr lang="tr-TR" sz="2700" dirty="0">
              <a:solidFill>
                <a:srgbClr val="800000"/>
              </a:solidFill>
              <a:latin typeface="Georgia" pitchFamily="18" charset="0"/>
            </a:endParaRPr>
          </a:p>
          <a:p>
            <a:pPr algn="ctr"/>
            <a:r>
              <a:rPr lang="tr-TR" sz="2700" b="1" dirty="0">
                <a:solidFill>
                  <a:srgbClr val="800000"/>
                </a:solidFill>
                <a:latin typeface="Georgia" pitchFamily="18" charset="0"/>
              </a:rPr>
              <a:t>DİNLEYEMEYECEK, SINAVI VAR İSE SINAVDA UYKULU OLACAK. </a:t>
            </a:r>
            <a:endParaRPr lang="tr-TR" sz="2700" dirty="0">
              <a:solidFill>
                <a:srgbClr val="800000"/>
              </a:solidFill>
              <a:latin typeface="Georgia" pitchFamily="18" charset="0"/>
            </a:endParaRPr>
          </a:p>
        </p:txBody>
      </p:sp>
      <p:sp>
        <p:nvSpPr>
          <p:cNvPr id="28675" name="Rectangle 4"/>
          <p:cNvSpPr>
            <a:spLocks noChangeArrowheads="1"/>
          </p:cNvSpPr>
          <p:nvPr/>
        </p:nvSpPr>
        <p:spPr bwMode="auto">
          <a:xfrm>
            <a:off x="785786" y="5720380"/>
            <a:ext cx="7215238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2700" b="1" dirty="0">
                <a:solidFill>
                  <a:srgbClr val="000066"/>
                </a:solidFill>
                <a:latin typeface="Georgia" pitchFamily="18" charset="0"/>
              </a:rPr>
              <a:t>ZARARLI KAYGI GECE UYUYAMAYAN ÖĞRENCİNİN </a:t>
            </a:r>
            <a:r>
              <a:rPr lang="tr-TR" sz="2700" b="1" dirty="0" smtClean="0">
                <a:solidFill>
                  <a:srgbClr val="000066"/>
                </a:solidFill>
                <a:latin typeface="Georgia" pitchFamily="18" charset="0"/>
              </a:rPr>
              <a:t> DURUMUNA </a:t>
            </a:r>
            <a:r>
              <a:rPr lang="tr-TR" sz="2700" b="1" dirty="0">
                <a:solidFill>
                  <a:srgbClr val="000066"/>
                </a:solidFill>
                <a:latin typeface="Georgia" pitchFamily="18" charset="0"/>
              </a:rPr>
              <a:t>BENZER.</a:t>
            </a:r>
          </a:p>
        </p:txBody>
      </p:sp>
      <p:pic>
        <p:nvPicPr>
          <p:cNvPr id="22530" name="Picture 2" descr="D:\Resimlerim\SUNU RESİMLERİ\YAZISIZ RESİMLER\UYKU\42-154737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9190" y="428604"/>
            <a:ext cx="3707632" cy="5143536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4000">
    <p:wipe dir="u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ChangeArrowheads="1"/>
          </p:cNvSpPr>
          <p:nvPr/>
        </p:nvSpPr>
        <p:spPr bwMode="auto">
          <a:xfrm>
            <a:off x="285720" y="214290"/>
            <a:ext cx="8715404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tr-TR" sz="2800" b="1" dirty="0">
                <a:solidFill>
                  <a:srgbClr val="800000"/>
                </a:solidFill>
                <a:latin typeface="Georgia" pitchFamily="18" charset="0"/>
              </a:rPr>
              <a:t>BİRİNCİ ÖĞRENCİ AMAÇLADIĞINI BAŞARABİLİRKEN İKİNCİ ÖĞRENCİ AMACI GERÇEKLEŞTİREMEZ. OYSA AMAÇLAR VE HATTA </a:t>
            </a:r>
            <a:r>
              <a:rPr lang="tr-TR" sz="2800" b="1" dirty="0" smtClean="0">
                <a:solidFill>
                  <a:srgbClr val="800000"/>
                </a:solidFill>
                <a:latin typeface="Georgia" pitchFamily="18" charset="0"/>
              </a:rPr>
              <a:t> İMKANLAR  AYNI  </a:t>
            </a:r>
            <a:r>
              <a:rPr lang="tr-TR" sz="2800" b="1" dirty="0">
                <a:solidFill>
                  <a:srgbClr val="800000"/>
                </a:solidFill>
                <a:latin typeface="Georgia" pitchFamily="18" charset="0"/>
              </a:rPr>
              <a:t>İDİ. </a:t>
            </a:r>
          </a:p>
        </p:txBody>
      </p:sp>
      <p:pic>
        <p:nvPicPr>
          <p:cNvPr id="12290" name="Picture 2" descr="D:\Resimlerim\SUNU RESİMLERİ\YAZISIZ RESİMLER\DERS ÇALIŞMA VE DERSLER\DERS ÇALIŞMA 2\42-1710938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2214554"/>
            <a:ext cx="5786477" cy="3865184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4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000099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CC0000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827088" y="188913"/>
            <a:ext cx="7272337" cy="731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tr-TR" sz="4200" b="1">
                <a:solidFill>
                  <a:srgbClr val="CC0000"/>
                </a:solidFill>
                <a:latin typeface="Georgia" pitchFamily="18" charset="0"/>
              </a:rPr>
              <a:t>KAYGI’NIN NEDENLERİ</a:t>
            </a:r>
          </a:p>
        </p:txBody>
      </p:sp>
      <p:sp>
        <p:nvSpPr>
          <p:cNvPr id="30723" name="Rectangle 4"/>
          <p:cNvSpPr>
            <a:spLocks noChangeArrowheads="1"/>
          </p:cNvSpPr>
          <p:nvPr/>
        </p:nvSpPr>
        <p:spPr bwMode="auto">
          <a:xfrm>
            <a:off x="395288" y="1000108"/>
            <a:ext cx="588486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tr-TR" b="1">
                <a:solidFill>
                  <a:srgbClr val="000066"/>
                </a:solidFill>
                <a:latin typeface="Georgia" pitchFamily="18" charset="0"/>
              </a:rPr>
              <a:t>OLUMSUZ DÜŞÜNCELER.</a:t>
            </a:r>
            <a:r>
              <a:rPr lang="tr-TR">
                <a:solidFill>
                  <a:srgbClr val="000066"/>
                </a:solidFill>
              </a:rPr>
              <a:t> </a:t>
            </a:r>
          </a:p>
        </p:txBody>
      </p:sp>
      <p:sp>
        <p:nvSpPr>
          <p:cNvPr id="30724" name="Rectangle 6"/>
          <p:cNvSpPr>
            <a:spLocks noChangeArrowheads="1"/>
          </p:cNvSpPr>
          <p:nvPr/>
        </p:nvSpPr>
        <p:spPr bwMode="auto">
          <a:xfrm>
            <a:off x="323850" y="5876925"/>
            <a:ext cx="57705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tr-TR" b="1">
                <a:solidFill>
                  <a:srgbClr val="CC0000"/>
                </a:solidFill>
                <a:latin typeface="Georgia" pitchFamily="18" charset="0"/>
              </a:rPr>
              <a:t>KENDİNE GÜVENSİZLİK.</a:t>
            </a:r>
            <a:r>
              <a:rPr lang="tr-TR">
                <a:latin typeface="Georgia" pitchFamily="18" charset="0"/>
              </a:rPr>
              <a:t> </a:t>
            </a:r>
          </a:p>
        </p:txBody>
      </p:sp>
      <p:pic>
        <p:nvPicPr>
          <p:cNvPr id="11266" name="Picture 2" descr="D:\Resimlerim\SUNU RESİMLERİ\YAZISIZ RESİMLER\DERS ÇALIŞMA VE DERSLER\DERS ÇALIŞMA 2\42-1550876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714488"/>
            <a:ext cx="5857720" cy="3910028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4000">
    <p:split orient="vert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1500166" y="285728"/>
            <a:ext cx="56784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tr-TR" b="1" dirty="0">
                <a:solidFill>
                  <a:srgbClr val="800000"/>
                </a:solidFill>
                <a:latin typeface="Georgia" pitchFamily="18" charset="0"/>
              </a:rPr>
              <a:t>KAYGININ GİDERİLMESİ</a:t>
            </a:r>
          </a:p>
        </p:txBody>
      </p:sp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5349887" y="1857364"/>
            <a:ext cx="3508393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tr-TR" sz="2800" b="1" dirty="0">
                <a:solidFill>
                  <a:srgbClr val="000066"/>
                </a:solidFill>
                <a:latin typeface="Georgia" pitchFamily="18" charset="0"/>
              </a:rPr>
              <a:t>KAYGI BELKİ TAMAMEN GİDERİLEMEYEBİLİR; ANCAK ZARARLI OLAMAYACAK ÖLÇÜLERE ÇEKİLEBİLİR.</a:t>
            </a:r>
            <a:r>
              <a:rPr lang="tr-TR" sz="2800" dirty="0">
                <a:solidFill>
                  <a:srgbClr val="000066"/>
                </a:solidFill>
                <a:latin typeface="Georgia" pitchFamily="18" charset="0"/>
              </a:rPr>
              <a:t> </a:t>
            </a:r>
          </a:p>
        </p:txBody>
      </p:sp>
      <p:pic>
        <p:nvPicPr>
          <p:cNvPr id="14339" name="Picture 3" descr="D:\Resimlerim\SUNU RESİMLERİ\YAZISIZ RESİMLER\DERS ÇALIŞMA VE DERSLER\DERS ÇALIŞMA 1\Kopyası 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643050"/>
            <a:ext cx="4353372" cy="4205298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4000">
    <p:pull dir="u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428596" y="0"/>
            <a:ext cx="7993062" cy="301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tr-TR" b="1">
                <a:solidFill>
                  <a:srgbClr val="000066"/>
                </a:solidFill>
                <a:latin typeface="Georgia" pitchFamily="18" charset="0"/>
              </a:rPr>
              <a:t>MESELA SINAVA GEÇ KALMA KORKUSU TAŞIYAN BİR ÖĞRENCİ GEREKLİ ÖNLEMLERİ ALDIĞI ZAMAN GEÇ KALMAYACAĞINI DÜŞÜNEREK BU KAYGISINI YENEBİLİR.</a:t>
            </a:r>
            <a:endParaRPr lang="tr-TR" sz="1800">
              <a:solidFill>
                <a:srgbClr val="000066"/>
              </a:solidFill>
              <a:latin typeface="Georgia" pitchFamily="18" charset="0"/>
            </a:endParaRPr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395288" y="3357563"/>
            <a:ext cx="8424862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tr-TR" b="1" dirty="0">
                <a:solidFill>
                  <a:srgbClr val="C00000"/>
                </a:solidFill>
                <a:latin typeface="Georgia" pitchFamily="18" charset="0"/>
              </a:rPr>
              <a:t>DÜŞÜNCELER GAYELERİ DOĞURUR. GAYELER EYLEME DÖNÜŞÜR. EYLEM ALIŞKANLIKLARI OLUŞTURUR. ALIŞKANLIKLARDA KARAKTERİ BELİRLER.</a:t>
            </a:r>
            <a:endParaRPr lang="tr-TR" sz="1800" dirty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32772" name="Rectangle 4"/>
          <p:cNvSpPr>
            <a:spLocks noChangeArrowheads="1"/>
          </p:cNvSpPr>
          <p:nvPr/>
        </p:nvSpPr>
        <p:spPr bwMode="auto">
          <a:xfrm>
            <a:off x="2339975" y="6021388"/>
            <a:ext cx="3565525" cy="617537"/>
          </a:xfrm>
          <a:prstGeom prst="rect">
            <a:avLst/>
          </a:prstGeom>
          <a:noFill/>
          <a:ln w="38100">
            <a:solidFill>
              <a:srgbClr val="00008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b="1">
                <a:solidFill>
                  <a:srgbClr val="800000"/>
                </a:solidFill>
              </a:rPr>
              <a:t>TRYON EDWARS</a:t>
            </a:r>
          </a:p>
        </p:txBody>
      </p:sp>
    </p:spTree>
  </p:cSld>
  <p:clrMapOvr>
    <a:masterClrMapping/>
  </p:clrMapOvr>
  <p:transition spd="slow" advClick="0" advTm="14000"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5000628" y="1892093"/>
            <a:ext cx="4000528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tr-TR" sz="2800" b="1" dirty="0">
                <a:solidFill>
                  <a:srgbClr val="000066"/>
                </a:solidFill>
                <a:latin typeface="Georgia" pitchFamily="18" charset="0"/>
              </a:rPr>
              <a:t>BEN BAŞARISIZIM. TEMBELİM. HEYECANLIYIM. ÇOK HATA YAPIYORUM. SINAVDAN ÇOK KORKUYORUM. </a:t>
            </a:r>
            <a:endParaRPr lang="tr-TR" sz="2800" dirty="0">
              <a:solidFill>
                <a:srgbClr val="000066"/>
              </a:solidFill>
            </a:endParaRPr>
          </a:p>
        </p:txBody>
      </p:sp>
      <p:sp>
        <p:nvSpPr>
          <p:cNvPr id="33795" name="Rectangle 3"/>
          <p:cNvSpPr>
            <a:spLocks noChangeArrowheads="1"/>
          </p:cNvSpPr>
          <p:nvPr/>
        </p:nvSpPr>
        <p:spPr bwMode="auto">
          <a:xfrm>
            <a:off x="1000100" y="5689603"/>
            <a:ext cx="6715172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2800" b="1" dirty="0">
                <a:solidFill>
                  <a:srgbClr val="800000"/>
                </a:solidFill>
                <a:latin typeface="Georgia" pitchFamily="18" charset="0"/>
              </a:rPr>
              <a:t>BU OLUMSUZ DÜŞÜNCELERİ AKLINIZDAN GEÇİRMEYİN.</a:t>
            </a:r>
            <a:endParaRPr lang="tr-TR" sz="2800" dirty="0">
              <a:solidFill>
                <a:srgbClr val="800000"/>
              </a:solidFill>
              <a:latin typeface="Georgia" pitchFamily="18" charset="0"/>
            </a:endParaRPr>
          </a:p>
        </p:txBody>
      </p:sp>
      <p:sp>
        <p:nvSpPr>
          <p:cNvPr id="33796" name="Rectangle 5"/>
          <p:cNvSpPr>
            <a:spLocks noChangeArrowheads="1"/>
          </p:cNvSpPr>
          <p:nvPr/>
        </p:nvSpPr>
        <p:spPr bwMode="auto">
          <a:xfrm>
            <a:off x="395288" y="188913"/>
            <a:ext cx="8229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tr-TR" b="1">
                <a:solidFill>
                  <a:srgbClr val="CC0000"/>
                </a:solidFill>
                <a:latin typeface="Georgia" pitchFamily="18" charset="0"/>
              </a:rPr>
              <a:t>UNUTMAYALIM Kİ BİLİNÇALTIMIZ HERŞEYİ NOT EDER.</a:t>
            </a:r>
            <a:r>
              <a:rPr lang="tr-TR">
                <a:solidFill>
                  <a:srgbClr val="CC0000"/>
                </a:solidFill>
                <a:latin typeface="Georgia" pitchFamily="18" charset="0"/>
              </a:rPr>
              <a:t> </a:t>
            </a:r>
          </a:p>
        </p:txBody>
      </p:sp>
      <p:pic>
        <p:nvPicPr>
          <p:cNvPr id="13314" name="Picture 2" descr="D:\Resimlerim\SUNU RESİMLERİ\YAZISIZ RESİMLER\DERS ÇALIŞMA VE DERSLER\DERS ÇALIŞMA 2\Kopyası AX0678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071678"/>
            <a:ext cx="4284769" cy="3238488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4000">
    <p:strips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Rectangle 3"/>
          <p:cNvSpPr>
            <a:spLocks noChangeArrowheads="1"/>
          </p:cNvSpPr>
          <p:nvPr/>
        </p:nvSpPr>
        <p:spPr bwMode="auto">
          <a:xfrm>
            <a:off x="900113" y="333375"/>
            <a:ext cx="754697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tr-TR" b="1">
                <a:solidFill>
                  <a:srgbClr val="003300"/>
                </a:solidFill>
                <a:latin typeface="Georgia" pitchFamily="18" charset="0"/>
              </a:rPr>
              <a:t>OLUMSUZ İFADELRLE KENDİNİZİ YÖNLENDİRMEYİN.</a:t>
            </a:r>
          </a:p>
        </p:txBody>
      </p:sp>
      <p:sp>
        <p:nvSpPr>
          <p:cNvPr id="39940" name="Text Box 4"/>
          <p:cNvSpPr txBox="1">
            <a:spLocks noChangeArrowheads="1"/>
          </p:cNvSpPr>
          <p:nvPr/>
        </p:nvSpPr>
        <p:spPr bwMode="auto">
          <a:xfrm>
            <a:off x="395288" y="1700213"/>
            <a:ext cx="38512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b="1">
                <a:solidFill>
                  <a:srgbClr val="000066"/>
                </a:solidFill>
              </a:rPr>
              <a:t>kazanamayacağım</a:t>
            </a:r>
          </a:p>
        </p:txBody>
      </p:sp>
      <p:sp>
        <p:nvSpPr>
          <p:cNvPr id="39942" name="Text Box 6"/>
          <p:cNvSpPr txBox="1">
            <a:spLocks noChangeArrowheads="1"/>
          </p:cNvSpPr>
          <p:nvPr/>
        </p:nvSpPr>
        <p:spPr bwMode="auto">
          <a:xfrm>
            <a:off x="1042988" y="3789363"/>
            <a:ext cx="23050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b="1">
                <a:solidFill>
                  <a:srgbClr val="000066"/>
                </a:solidFill>
              </a:rPr>
              <a:t>çalışamam</a:t>
            </a:r>
          </a:p>
        </p:txBody>
      </p:sp>
      <p:sp>
        <p:nvSpPr>
          <p:cNvPr id="39943" name="Text Box 7"/>
          <p:cNvSpPr txBox="1">
            <a:spLocks noChangeArrowheads="1"/>
          </p:cNvSpPr>
          <p:nvPr/>
        </p:nvSpPr>
        <p:spPr bwMode="auto">
          <a:xfrm>
            <a:off x="1042988" y="3141663"/>
            <a:ext cx="259238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b="1">
                <a:solidFill>
                  <a:srgbClr val="800000"/>
                </a:solidFill>
              </a:rPr>
              <a:t>umutsuzum</a:t>
            </a:r>
          </a:p>
        </p:txBody>
      </p:sp>
      <p:sp>
        <p:nvSpPr>
          <p:cNvPr id="39944" name="Text Box 8"/>
          <p:cNvSpPr txBox="1">
            <a:spLocks noChangeArrowheads="1"/>
          </p:cNvSpPr>
          <p:nvPr/>
        </p:nvSpPr>
        <p:spPr bwMode="auto">
          <a:xfrm>
            <a:off x="5148263" y="4433888"/>
            <a:ext cx="26638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b="1">
                <a:solidFill>
                  <a:srgbClr val="800000"/>
                </a:solidFill>
              </a:rPr>
              <a:t>ANLIYORUM</a:t>
            </a:r>
          </a:p>
        </p:txBody>
      </p:sp>
      <p:sp>
        <p:nvSpPr>
          <p:cNvPr id="39946" name="Text Box 10"/>
          <p:cNvSpPr txBox="1">
            <a:spLocks noChangeArrowheads="1"/>
          </p:cNvSpPr>
          <p:nvPr/>
        </p:nvSpPr>
        <p:spPr bwMode="auto">
          <a:xfrm>
            <a:off x="1187450" y="2349500"/>
            <a:ext cx="21605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b="1">
                <a:solidFill>
                  <a:srgbClr val="800000"/>
                </a:solidFill>
              </a:rPr>
              <a:t>yapamam</a:t>
            </a:r>
          </a:p>
        </p:txBody>
      </p:sp>
      <p:sp>
        <p:nvSpPr>
          <p:cNvPr id="39948" name="Text Box 12"/>
          <p:cNvSpPr txBox="1">
            <a:spLocks noChangeArrowheads="1"/>
          </p:cNvSpPr>
          <p:nvPr/>
        </p:nvSpPr>
        <p:spPr bwMode="auto">
          <a:xfrm>
            <a:off x="5364163" y="3857625"/>
            <a:ext cx="23050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b="1">
                <a:solidFill>
                  <a:srgbClr val="000066"/>
                </a:solidFill>
              </a:rPr>
              <a:t>ÇALIŞIRIM</a:t>
            </a:r>
          </a:p>
        </p:txBody>
      </p:sp>
      <p:sp>
        <p:nvSpPr>
          <p:cNvPr id="39949" name="Text Box 13"/>
          <p:cNvSpPr txBox="1">
            <a:spLocks noChangeArrowheads="1"/>
          </p:cNvSpPr>
          <p:nvPr/>
        </p:nvSpPr>
        <p:spPr bwMode="auto">
          <a:xfrm>
            <a:off x="900113" y="4437063"/>
            <a:ext cx="280828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b="1">
                <a:solidFill>
                  <a:srgbClr val="800000"/>
                </a:solidFill>
              </a:rPr>
              <a:t>anlamıyorum </a:t>
            </a:r>
          </a:p>
        </p:txBody>
      </p:sp>
      <p:sp>
        <p:nvSpPr>
          <p:cNvPr id="39950" name="Text Box 14"/>
          <p:cNvSpPr txBox="1">
            <a:spLocks noChangeArrowheads="1"/>
          </p:cNvSpPr>
          <p:nvPr/>
        </p:nvSpPr>
        <p:spPr bwMode="auto">
          <a:xfrm>
            <a:off x="1187450" y="5084763"/>
            <a:ext cx="21590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b="1">
                <a:solidFill>
                  <a:srgbClr val="000066"/>
                </a:solidFill>
              </a:rPr>
              <a:t>bittim ben</a:t>
            </a:r>
          </a:p>
        </p:txBody>
      </p:sp>
      <p:sp>
        <p:nvSpPr>
          <p:cNvPr id="39951" name="Text Box 15"/>
          <p:cNvSpPr txBox="1">
            <a:spLocks noChangeArrowheads="1"/>
          </p:cNvSpPr>
          <p:nvPr/>
        </p:nvSpPr>
        <p:spPr bwMode="auto">
          <a:xfrm>
            <a:off x="4787900" y="5154613"/>
            <a:ext cx="352901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b="1">
                <a:solidFill>
                  <a:srgbClr val="800000"/>
                </a:solidFill>
              </a:rPr>
              <a:t>İRADELİYİM BEN</a:t>
            </a:r>
          </a:p>
        </p:txBody>
      </p:sp>
      <p:pic>
        <p:nvPicPr>
          <p:cNvPr id="34828" name="Picture 91" descr="496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35375" y="2852738"/>
            <a:ext cx="1441450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9" name="Picture 92" descr="k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7538" y="1844675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30" name="Picture 93" descr="a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59338" y="1844675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31" name="Picture 94" descr="a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24525" y="1844675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32" name="Picture 95" descr="a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427913" y="1844675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33" name="Picture 96" descr="c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994525" y="1844675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34" name="Picture 97" descr="z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292725" y="1844675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35" name="Picture 98" descr="m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651875" y="1844675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36" name="Picture 99" descr="g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812088" y="1844675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37" name="Picture 100" descr="i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8243888" y="1844675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38" name="Picture 101" descr="n"/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156325" y="1844675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39" name="Picture 102" descr="a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88125" y="1844675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40" name="Picture 103" descr="a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8263" y="2492375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41" name="Picture 104" descr="a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11863" y="2466975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42" name="Picture 105" descr="i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877050" y="2492375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43" name="Picture 106" descr="m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380288" y="2492375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44" name="Picture 107" descr="y"/>
          <p:cNvPicPr>
            <a:picLocks noChangeAspect="1" noChangeArrowheads="1" noCrop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4691063" y="2492375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45" name="Picture 108" descr="p"/>
          <p:cNvPicPr>
            <a:picLocks noChangeAspect="1" noChangeArrowheads="1" noCrop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5580063" y="2492375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46" name="Picture 109" descr="r"/>
          <p:cNvPicPr>
            <a:picLocks noChangeAspect="1" noChangeArrowheads="1" noCrop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6443663" y="2492375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47" name="Picture 110" descr="u"/>
          <p:cNvPicPr>
            <a:picLocks noChangeAspect="1" noChangeArrowheads="1" noCrop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5076825" y="3259138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48" name="Picture 111" descr="u"/>
          <p:cNvPicPr>
            <a:picLocks noChangeAspect="1" noChangeArrowheads="1" noCrop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5795963" y="3259138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49" name="Picture 112" descr="u"/>
          <p:cNvPicPr>
            <a:picLocks noChangeAspect="1" noChangeArrowheads="1" noCrop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7092950" y="3259138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50" name="Picture 113" descr="u"/>
          <p:cNvPicPr>
            <a:picLocks noChangeAspect="1" noChangeArrowheads="1" noCrop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7524750" y="3259138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51" name="Picture 114" descr="t"/>
          <p:cNvPicPr>
            <a:picLocks noChangeAspect="1" noChangeArrowheads="1" noCrop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6227763" y="3259138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52" name="Picture 115" descr="m"/>
          <p:cNvPicPr>
            <a:picLocks noChangeAspect="1" noChangeArrowheads="1" noCrop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5435600" y="3259138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53" name="Picture 116" descr="l"/>
          <p:cNvPicPr>
            <a:picLocks noChangeAspect="1" noChangeArrowheads="1" noCrop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6659563" y="3259138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54" name="Picture 117" descr="m"/>
          <p:cNvPicPr>
            <a:picLocks noChangeAspect="1" noChangeArrowheads="1" noCrop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7956550" y="3259138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14000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399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399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399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0" fill="hold"/>
                                        <p:tgtEl>
                                          <p:spTgt spid="399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0" fill="hold"/>
                                        <p:tgtEl>
                                          <p:spTgt spid="399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9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9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99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2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399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399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399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0" fill="hold"/>
                                        <p:tgtEl>
                                          <p:spTgt spid="399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0" fill="hold"/>
                                        <p:tgtEl>
                                          <p:spTgt spid="399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9" grpId="0"/>
      <p:bldP spid="39940" grpId="0"/>
      <p:bldP spid="39942" grpId="0"/>
      <p:bldP spid="39943" grpId="0"/>
      <p:bldP spid="39944" grpId="0"/>
      <p:bldP spid="39946" grpId="0"/>
      <p:bldP spid="39948" grpId="0"/>
      <p:bldP spid="39949" grpId="0"/>
      <p:bldP spid="39950" grpId="0"/>
      <p:bldP spid="39951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3"/>
          <p:cNvSpPr>
            <a:spLocks noChangeArrowheads="1"/>
          </p:cNvSpPr>
          <p:nvPr/>
        </p:nvSpPr>
        <p:spPr bwMode="auto">
          <a:xfrm>
            <a:off x="539750" y="260350"/>
            <a:ext cx="482441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tr-TR" b="1">
                <a:solidFill>
                  <a:srgbClr val="000066"/>
                </a:solidFill>
                <a:latin typeface="Georgia" pitchFamily="18" charset="0"/>
              </a:rPr>
              <a:t>BEN KAZANACAĞIM. </a:t>
            </a:r>
            <a:endParaRPr lang="tr-TR">
              <a:solidFill>
                <a:srgbClr val="000066"/>
              </a:solidFill>
              <a:latin typeface="Georgia" pitchFamily="18" charset="0"/>
            </a:endParaRPr>
          </a:p>
        </p:txBody>
      </p:sp>
      <p:sp>
        <p:nvSpPr>
          <p:cNvPr id="35843" name="Rectangle 4"/>
          <p:cNvSpPr>
            <a:spLocks noChangeArrowheads="1"/>
          </p:cNvSpPr>
          <p:nvPr/>
        </p:nvSpPr>
        <p:spPr bwMode="auto">
          <a:xfrm>
            <a:off x="3851275" y="4365625"/>
            <a:ext cx="4941888" cy="204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tr-TR" b="1">
                <a:solidFill>
                  <a:srgbClr val="800000"/>
                </a:solidFill>
                <a:latin typeface="Georgia" pitchFamily="18" charset="0"/>
              </a:rPr>
              <a:t>KENDİNİZE DEĞER VERİN VE KAYGIDAN UZAKLAŞIN.</a:t>
            </a:r>
            <a:r>
              <a:rPr lang="tr-TR">
                <a:solidFill>
                  <a:srgbClr val="800000"/>
                </a:solidFill>
                <a:latin typeface="Georgia" pitchFamily="18" charset="0"/>
              </a:rPr>
              <a:t> </a:t>
            </a:r>
            <a:r>
              <a:rPr lang="tr-TR" b="1">
                <a:solidFill>
                  <a:srgbClr val="000099"/>
                </a:solidFill>
                <a:latin typeface="Georgia" pitchFamily="18" charset="0"/>
              </a:rPr>
              <a:t>SİZ DEĞERLİSİNİZ.</a:t>
            </a:r>
          </a:p>
        </p:txBody>
      </p:sp>
      <p:sp>
        <p:nvSpPr>
          <p:cNvPr id="35844" name="Rectangle 6"/>
          <p:cNvSpPr>
            <a:spLocks noChangeArrowheads="1"/>
          </p:cNvSpPr>
          <p:nvPr/>
        </p:nvSpPr>
        <p:spPr bwMode="auto">
          <a:xfrm>
            <a:off x="538163" y="2997200"/>
            <a:ext cx="61214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b="1">
                <a:solidFill>
                  <a:srgbClr val="000066"/>
                </a:solidFill>
                <a:latin typeface="Georgia" pitchFamily="18" charset="0"/>
              </a:rPr>
              <a:t>KENDİNİZE İYİ DAVRANIN VE OLUMLU DÜŞÜNÜN.</a:t>
            </a:r>
            <a:r>
              <a:rPr lang="tr-TR"/>
              <a:t> </a:t>
            </a:r>
          </a:p>
        </p:txBody>
      </p:sp>
      <p:sp>
        <p:nvSpPr>
          <p:cNvPr id="35845" name="Rectangle 7"/>
          <p:cNvSpPr>
            <a:spLocks noChangeArrowheads="1"/>
          </p:cNvSpPr>
          <p:nvPr/>
        </p:nvSpPr>
        <p:spPr bwMode="auto">
          <a:xfrm>
            <a:off x="508000" y="2273300"/>
            <a:ext cx="50006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b="1">
                <a:solidFill>
                  <a:srgbClr val="CC0000"/>
                </a:solidFill>
                <a:latin typeface="Georgia" pitchFamily="18" charset="0"/>
              </a:rPr>
              <a:t>BEN HAZIRLIKLIYIM.</a:t>
            </a:r>
            <a:r>
              <a:rPr lang="tr-TR">
                <a:solidFill>
                  <a:srgbClr val="CC0000"/>
                </a:solidFill>
                <a:latin typeface="Georgia" pitchFamily="18" charset="0"/>
              </a:rPr>
              <a:t> </a:t>
            </a:r>
          </a:p>
        </p:txBody>
      </p:sp>
      <p:sp>
        <p:nvSpPr>
          <p:cNvPr id="35846" name="Rectangle 8"/>
          <p:cNvSpPr>
            <a:spLocks noChangeArrowheads="1"/>
          </p:cNvSpPr>
          <p:nvPr/>
        </p:nvSpPr>
        <p:spPr bwMode="auto">
          <a:xfrm>
            <a:off x="504825" y="1554163"/>
            <a:ext cx="51466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b="1">
                <a:solidFill>
                  <a:srgbClr val="000099"/>
                </a:solidFill>
                <a:latin typeface="Georgia" pitchFamily="18" charset="0"/>
              </a:rPr>
              <a:t>BEN KORKMUYORUM.</a:t>
            </a:r>
          </a:p>
        </p:txBody>
      </p:sp>
      <p:sp>
        <p:nvSpPr>
          <p:cNvPr id="35847" name="Rectangle 9"/>
          <p:cNvSpPr>
            <a:spLocks noChangeArrowheads="1"/>
          </p:cNvSpPr>
          <p:nvPr/>
        </p:nvSpPr>
        <p:spPr bwMode="auto">
          <a:xfrm>
            <a:off x="539750" y="904875"/>
            <a:ext cx="482441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b="1" dirty="0">
                <a:solidFill>
                  <a:srgbClr val="800000"/>
                </a:solidFill>
                <a:latin typeface="Georgia" pitchFamily="18" charset="0"/>
              </a:rPr>
              <a:t>BEN BAŞARACAĞIM.</a:t>
            </a:r>
            <a:r>
              <a:rPr lang="tr-TR" dirty="0">
                <a:latin typeface="Georgia" pitchFamily="18" charset="0"/>
              </a:rPr>
              <a:t> </a:t>
            </a:r>
          </a:p>
        </p:txBody>
      </p:sp>
    </p:spTree>
  </p:cSld>
  <p:clrMapOvr>
    <a:masterClrMapping/>
  </p:clrMapOvr>
  <p:transition spd="slow" advClick="0" advTm="14000">
    <p:zoom dir="in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973" name="Group 85"/>
          <p:cNvGraphicFramePr>
            <a:graphicFrameLocks noGrp="1"/>
          </p:cNvGraphicFramePr>
          <p:nvPr/>
        </p:nvGraphicFramePr>
        <p:xfrm>
          <a:off x="504855" y="126990"/>
          <a:ext cx="8353425" cy="1944688"/>
        </p:xfrm>
        <a:graphic>
          <a:graphicData uri="http://schemas.openxmlformats.org/drawingml/2006/table">
            <a:tbl>
              <a:tblPr/>
              <a:tblGrid>
                <a:gridCol w="8353425"/>
              </a:tblGrid>
              <a:tr h="19446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Georgia" pitchFamily="18" charset="0"/>
                        </a:rPr>
                        <a:t>SİZİ KAYGILANDIRAN DÜŞÜNCELERLE MÜCADELE ETMELİSİNİZ. NEDEN BÖYLE DÜŞÜNDÜĞÜNÜZÜ BELİRLEMEKLE İŞE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Georgia" pitchFamily="18" charset="0"/>
                        </a:rPr>
                        <a:t>BAŞLAYABİLİRSİNİZ.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7965" name="Group 77"/>
          <p:cNvGraphicFramePr>
            <a:graphicFrameLocks noGrp="1"/>
          </p:cNvGraphicFramePr>
          <p:nvPr/>
        </p:nvGraphicFramePr>
        <p:xfrm>
          <a:off x="650904" y="5389268"/>
          <a:ext cx="8064500" cy="1325880"/>
        </p:xfrm>
        <a:graphic>
          <a:graphicData uri="http://schemas.openxmlformats.org/drawingml/2006/table">
            <a:tbl>
              <a:tblPr/>
              <a:tblGrid>
                <a:gridCol w="8064500"/>
              </a:tblGrid>
              <a:tr h="1238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Georgia" pitchFamily="18" charset="0"/>
                        </a:rPr>
                        <a:t>DAHA SONRA BÖYLE DÜŞÜNMENİN NE FAYDASI OLDUĞUNU KENDİ KENDİNİZE SORUP CEVAP ARAYABİLİRSİNİZ.</a:t>
                      </a:r>
                      <a:endParaRPr kumimoji="0" lang="tr-TR" sz="2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6878" name="Text Box 55"/>
          <p:cNvSpPr txBox="1">
            <a:spLocks noChangeArrowheads="1"/>
          </p:cNvSpPr>
          <p:nvPr/>
        </p:nvSpPr>
        <p:spPr bwMode="auto">
          <a:xfrm>
            <a:off x="-396875" y="4076700"/>
            <a:ext cx="73453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tr-TR" sz="2400" b="1">
              <a:solidFill>
                <a:srgbClr val="800000"/>
              </a:solidFill>
            </a:endParaRPr>
          </a:p>
        </p:txBody>
      </p:sp>
      <p:pic>
        <p:nvPicPr>
          <p:cNvPr id="1026" name="Picture 2" descr="D:\Resimlerim\SUNU RESİMLERİ\YAZISIZ RESİMLER\Kopyası 42-1553595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1844" y="2119326"/>
            <a:ext cx="6654800" cy="32385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4000">
    <p:zoom dir="in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571472" y="285728"/>
            <a:ext cx="763270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tr-TR" sz="2700" b="1" dirty="0">
                <a:solidFill>
                  <a:srgbClr val="800000"/>
                </a:solidFill>
                <a:latin typeface="Georgia" pitchFamily="18" charset="0"/>
              </a:rPr>
              <a:t>SON AŞAMADA </a:t>
            </a:r>
            <a:r>
              <a:rPr lang="tr-TR" sz="2700" b="1" dirty="0" smtClean="0">
                <a:solidFill>
                  <a:srgbClr val="800000"/>
                </a:solidFill>
                <a:latin typeface="Georgia" pitchFamily="18" charset="0"/>
              </a:rPr>
              <a:t> ZİHİNDEN </a:t>
            </a:r>
            <a:r>
              <a:rPr lang="tr-TR" sz="2700" b="1" dirty="0">
                <a:solidFill>
                  <a:srgbClr val="800000"/>
                </a:solidFill>
                <a:latin typeface="Georgia" pitchFamily="18" charset="0"/>
              </a:rPr>
              <a:t>GEÇEN BU DÜŞÜNCELERİ İYİ, OLUMLU DÜŞÜNCELERLE DEĞİŞTİRMEYİ DENEYEBİLİR.  </a:t>
            </a:r>
            <a:endParaRPr lang="tr-TR" sz="2700" dirty="0">
              <a:solidFill>
                <a:srgbClr val="800000"/>
              </a:solidFill>
              <a:latin typeface="Georgia" pitchFamily="18" charset="0"/>
            </a:endParaRPr>
          </a:p>
        </p:txBody>
      </p:sp>
      <p:sp>
        <p:nvSpPr>
          <p:cNvPr id="37891" name="Rectangle 3"/>
          <p:cNvSpPr>
            <a:spLocks noChangeArrowheads="1"/>
          </p:cNvSpPr>
          <p:nvPr/>
        </p:nvSpPr>
        <p:spPr bwMode="auto">
          <a:xfrm>
            <a:off x="5072066" y="2357430"/>
            <a:ext cx="3857652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tr-TR" sz="2700" b="1" dirty="0">
                <a:solidFill>
                  <a:srgbClr val="000066"/>
                </a:solidFill>
                <a:latin typeface="Georgia" pitchFamily="18" charset="0"/>
              </a:rPr>
              <a:t>BAŞARILI İNSANI BELİRLEYEN İLK ÖZELLİK TUTUMUDUR. </a:t>
            </a:r>
            <a:endParaRPr lang="tr-TR" sz="2700" dirty="0"/>
          </a:p>
        </p:txBody>
      </p:sp>
      <p:sp>
        <p:nvSpPr>
          <p:cNvPr id="37892" name="Rectangle 7"/>
          <p:cNvSpPr>
            <a:spLocks noChangeArrowheads="1"/>
          </p:cNvSpPr>
          <p:nvPr/>
        </p:nvSpPr>
        <p:spPr bwMode="auto">
          <a:xfrm>
            <a:off x="5143504" y="4572008"/>
            <a:ext cx="37973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b="1" dirty="0">
                <a:solidFill>
                  <a:srgbClr val="CC0000"/>
                </a:solidFill>
              </a:rPr>
              <a:t>LOWEL PEACOCK</a:t>
            </a:r>
          </a:p>
        </p:txBody>
      </p:sp>
      <p:pic>
        <p:nvPicPr>
          <p:cNvPr id="8194" name="Picture 2" descr="D:\Resimlerim\SUNU RESİMLERİ\YAZISIZ RESİMLER\DERS ÇALIŞMA VE DERSLER\DERS ÇALIŞMA 3\Kopyası 14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214554"/>
            <a:ext cx="4214842" cy="4332495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4000">
    <p:cover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214282" y="188913"/>
            <a:ext cx="8643998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tr-TR" sz="2800" b="1" dirty="0">
                <a:solidFill>
                  <a:srgbClr val="000066"/>
                </a:solidFill>
                <a:latin typeface="Georgia" pitchFamily="18" charset="0"/>
              </a:rPr>
              <a:t>YİNEDE ÖĞRENCİYİ RAHATSIZ EDEN DÜŞÜNCELER VARDIR. “ YA KAZANAMAZSAM… “ BU BAŞARISIZ OLMA KAYGISINDAN BAŞKA BİR ŞEY DEĞİLDİR. </a:t>
            </a:r>
          </a:p>
        </p:txBody>
      </p:sp>
      <p:sp>
        <p:nvSpPr>
          <p:cNvPr id="4099" name="Rectangle 22"/>
          <p:cNvSpPr>
            <a:spLocks noChangeArrowheads="1"/>
          </p:cNvSpPr>
          <p:nvPr/>
        </p:nvSpPr>
        <p:spPr bwMode="auto">
          <a:xfrm>
            <a:off x="214282" y="3000372"/>
            <a:ext cx="2962266" cy="2400657"/>
          </a:xfrm>
          <a:prstGeom prst="rect">
            <a:avLst/>
          </a:prstGeom>
          <a:solidFill>
            <a:srgbClr val="80000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tr-TR" sz="3000" b="1" dirty="0">
                <a:solidFill>
                  <a:schemeClr val="bg1"/>
                </a:solidFill>
                <a:latin typeface="Georgia" pitchFamily="18" charset="0"/>
              </a:rPr>
              <a:t>BU İNSANI OLUMSUZ ETKİLEYEN BİR DUYGUDUR.</a:t>
            </a:r>
          </a:p>
        </p:txBody>
      </p:sp>
      <p:pic>
        <p:nvPicPr>
          <p:cNvPr id="6146" name="Picture 2" descr="D:\BELGELERİM\SUNU ÇALIŞMA\SINAV KAYGISI\resim\42-1516957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14810" y="2428868"/>
            <a:ext cx="4413057" cy="3643338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4000">
    <p:wipe dir="r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ChangeArrowheads="1"/>
          </p:cNvSpPr>
          <p:nvPr/>
        </p:nvSpPr>
        <p:spPr bwMode="auto">
          <a:xfrm>
            <a:off x="214282" y="142852"/>
            <a:ext cx="3857652" cy="6555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tr-TR" sz="2700" b="1" dirty="0">
                <a:solidFill>
                  <a:srgbClr val="000066"/>
                </a:solidFill>
                <a:latin typeface="Georgia" pitchFamily="18" charset="0"/>
              </a:rPr>
              <a:t>KİŞİ OLUMLU TUTUM VE DÜŞÜNCELERE SAHİPSE, ZORLUKLARLA UĞRAŞMAYI SEVİYOR VE ONLARIN ÜSTESİNDEN GELMEKTEN HAZ DUYUYORSA, BAŞARILARININ YARISINI GERÇEKLEŞTİRMİŞ SAYILIR</a:t>
            </a:r>
            <a:r>
              <a:rPr lang="tr-TR" sz="2700" dirty="0">
                <a:solidFill>
                  <a:srgbClr val="000066"/>
                </a:solidFill>
                <a:latin typeface="Georgia" pitchFamily="18" charset="0"/>
              </a:rPr>
              <a:t> .</a:t>
            </a:r>
          </a:p>
        </p:txBody>
      </p:sp>
      <p:sp>
        <p:nvSpPr>
          <p:cNvPr id="38915" name="Text Box 5"/>
          <p:cNvSpPr txBox="1">
            <a:spLocks noChangeArrowheads="1"/>
          </p:cNvSpPr>
          <p:nvPr/>
        </p:nvSpPr>
        <p:spPr bwMode="auto">
          <a:xfrm>
            <a:off x="6000760" y="6000768"/>
            <a:ext cx="280828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b="1" dirty="0">
                <a:solidFill>
                  <a:srgbClr val="CC0000"/>
                </a:solidFill>
                <a:latin typeface="Georgia" pitchFamily="18" charset="0"/>
              </a:rPr>
              <a:t>DEĞİL Mİ ?</a:t>
            </a:r>
          </a:p>
        </p:txBody>
      </p:sp>
      <p:pic>
        <p:nvPicPr>
          <p:cNvPr id="3074" name="Picture 2" descr="D:\Resimlerim\SUNU RESİMLERİ\YAZISIZ RESİMLER\DERS ÇALIŞMA VE DERSLER\DERS ÇALIŞMA 2\CB10638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571480"/>
            <a:ext cx="3390900" cy="5080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4000">
    <p:pull dir="u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1331913" y="404813"/>
            <a:ext cx="6121400" cy="252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tr-TR" b="1">
                <a:solidFill>
                  <a:srgbClr val="000066"/>
                </a:solidFill>
                <a:latin typeface="Georgia" pitchFamily="18" charset="0"/>
              </a:rPr>
              <a:t>İNSANIN İÇİNDE HER ZAMAN İKİ SES VARDIR.</a:t>
            </a:r>
            <a:endParaRPr lang="tr-TR">
              <a:solidFill>
                <a:srgbClr val="000066"/>
              </a:solidFill>
              <a:latin typeface="Georgia" pitchFamily="18" charset="0"/>
            </a:endParaRPr>
          </a:p>
          <a:p>
            <a:pPr algn="ctr"/>
            <a:r>
              <a:rPr lang="tr-TR" b="1">
                <a:solidFill>
                  <a:srgbClr val="000066"/>
                </a:solidFill>
                <a:latin typeface="Georgia" pitchFamily="18" charset="0"/>
              </a:rPr>
              <a:t>BİRİ FELAKAT TELLALI</a:t>
            </a:r>
            <a:endParaRPr lang="tr-TR">
              <a:solidFill>
                <a:srgbClr val="000066"/>
              </a:solidFill>
              <a:latin typeface="Georgia" pitchFamily="18" charset="0"/>
              <a:sym typeface="Wingdings" pitchFamily="2" charset="2"/>
            </a:endParaRPr>
          </a:p>
          <a:p>
            <a:pPr algn="ctr"/>
            <a:r>
              <a:rPr lang="tr-TR" b="1">
                <a:solidFill>
                  <a:srgbClr val="000066"/>
                </a:solidFill>
                <a:latin typeface="Georgia" pitchFamily="18" charset="0"/>
              </a:rPr>
              <a:t>BİRİ POZİTİF ENERJİ </a:t>
            </a:r>
            <a:endParaRPr lang="tr-TR">
              <a:solidFill>
                <a:srgbClr val="000066"/>
              </a:solidFill>
              <a:latin typeface="Georgia" pitchFamily="18" charset="0"/>
              <a:sym typeface="Wingdings" pitchFamily="2" charset="2"/>
            </a:endParaRPr>
          </a:p>
          <a:p>
            <a:pPr algn="ctr"/>
            <a:r>
              <a:rPr lang="tr-TR" b="1">
                <a:solidFill>
                  <a:srgbClr val="000066"/>
                </a:solidFill>
                <a:latin typeface="Georgia" pitchFamily="18" charset="0"/>
                <a:sym typeface="Wingdings" pitchFamily="2" charset="2"/>
              </a:rPr>
              <a:t>     VERİR.</a:t>
            </a:r>
          </a:p>
        </p:txBody>
      </p:sp>
      <p:pic>
        <p:nvPicPr>
          <p:cNvPr id="39939" name="Picture 6" descr="225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92725" y="3141663"/>
            <a:ext cx="1800225" cy="162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0" name="Picture 7" descr="230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76375" y="3500438"/>
            <a:ext cx="1368425" cy="123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1" name="Text Box 8"/>
          <p:cNvSpPr txBox="1">
            <a:spLocks noChangeArrowheads="1"/>
          </p:cNvSpPr>
          <p:nvPr/>
        </p:nvSpPr>
        <p:spPr bwMode="auto">
          <a:xfrm>
            <a:off x="1187450" y="5084763"/>
            <a:ext cx="6408738" cy="15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b="1">
                <a:solidFill>
                  <a:srgbClr val="CC0000"/>
                </a:solidFill>
                <a:latin typeface="Georgia" pitchFamily="18" charset="0"/>
              </a:rPr>
              <a:t>SİZİNSE POZİTİF ENERJİ ÇİNİZDEN EKSİK OLMASIN...</a:t>
            </a:r>
          </a:p>
        </p:txBody>
      </p:sp>
    </p:spTree>
  </p:cSld>
  <p:clrMapOvr>
    <a:masterClrMapping/>
  </p:clrMapOvr>
  <p:transition spd="slow" advClick="0" advTm="14000">
    <p:pull dir="rd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ChangeArrowheads="1"/>
          </p:cNvSpPr>
          <p:nvPr/>
        </p:nvSpPr>
        <p:spPr bwMode="auto">
          <a:xfrm>
            <a:off x="-71470" y="142852"/>
            <a:ext cx="874871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tr-TR" sz="3000" dirty="0"/>
              <a:t> </a:t>
            </a:r>
            <a:r>
              <a:rPr lang="tr-TR" sz="3000" b="1" dirty="0">
                <a:solidFill>
                  <a:srgbClr val="000066"/>
                </a:solidFill>
                <a:latin typeface="Georgia" pitchFamily="18" charset="0"/>
              </a:rPr>
              <a:t>YOLUN SONUNDA GÜZEL BİR YAŞAM SİZİ BEKLİYOR. </a:t>
            </a:r>
            <a:endParaRPr lang="tr-TR" sz="3000" dirty="0">
              <a:solidFill>
                <a:srgbClr val="000066"/>
              </a:solidFill>
              <a:latin typeface="Georgia" pitchFamily="18" charset="0"/>
            </a:endParaRPr>
          </a:p>
        </p:txBody>
      </p:sp>
      <p:sp>
        <p:nvSpPr>
          <p:cNvPr id="40963" name="Rectangle 3"/>
          <p:cNvSpPr>
            <a:spLocks noChangeArrowheads="1"/>
          </p:cNvSpPr>
          <p:nvPr/>
        </p:nvSpPr>
        <p:spPr bwMode="auto">
          <a:xfrm>
            <a:off x="1403350" y="5618165"/>
            <a:ext cx="6192838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tr-TR" sz="2800" b="1">
                <a:solidFill>
                  <a:srgbClr val="800000"/>
                </a:solidFill>
                <a:latin typeface="Georgia" pitchFamily="18" charset="0"/>
              </a:rPr>
              <a:t>KENDİNİZE GÜVENİN VE</a:t>
            </a:r>
            <a:r>
              <a:rPr lang="tr-TR" sz="2800" b="1">
                <a:latin typeface="Georgia" pitchFamily="18" charset="0"/>
              </a:rPr>
              <a:t> </a:t>
            </a:r>
            <a:r>
              <a:rPr lang="tr-TR" sz="2800" b="1">
                <a:solidFill>
                  <a:srgbClr val="006600"/>
                </a:solidFill>
                <a:latin typeface="Georgia" pitchFamily="18" charset="0"/>
              </a:rPr>
              <a:t>KENDİNİZE DEĞER VERİN.</a:t>
            </a:r>
            <a:r>
              <a:rPr lang="tr-TR" sz="2800">
                <a:latin typeface="Georgia" pitchFamily="18" charset="0"/>
              </a:rPr>
              <a:t>   </a:t>
            </a:r>
          </a:p>
        </p:txBody>
      </p:sp>
      <p:pic>
        <p:nvPicPr>
          <p:cNvPr id="15362" name="Picture 2" descr="D:\Resimlerim\SUNU RESİMLERİ\YAZISIZ RESİMLER\MEZUNİYET RESİMLERİ\O-071-03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1142984"/>
            <a:ext cx="6302568" cy="4214842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4000">
    <p:zoom dir="in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ChangeArrowheads="1"/>
          </p:cNvSpPr>
          <p:nvPr/>
        </p:nvSpPr>
        <p:spPr bwMode="auto">
          <a:xfrm>
            <a:off x="285720" y="357166"/>
            <a:ext cx="4143404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tr-TR" sz="2700" b="1" dirty="0">
                <a:solidFill>
                  <a:srgbClr val="000066"/>
                </a:solidFill>
                <a:latin typeface="Georgia" pitchFamily="18" charset="0"/>
              </a:rPr>
              <a:t>UNUTMAYINIZ Kİ ZORLUKLAR BAŞARIYI KAMÇILAR... </a:t>
            </a:r>
            <a:endParaRPr lang="tr-TR" sz="2700" dirty="0">
              <a:solidFill>
                <a:srgbClr val="000066"/>
              </a:solidFill>
              <a:latin typeface="Georgia" pitchFamily="18" charset="0"/>
            </a:endParaRPr>
          </a:p>
        </p:txBody>
      </p:sp>
      <p:sp>
        <p:nvSpPr>
          <p:cNvPr id="41987" name="Rectangle 7"/>
          <p:cNvSpPr>
            <a:spLocks noChangeArrowheads="1"/>
          </p:cNvSpPr>
          <p:nvPr/>
        </p:nvSpPr>
        <p:spPr bwMode="auto">
          <a:xfrm>
            <a:off x="895354" y="3143248"/>
            <a:ext cx="2890828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2700" b="1" dirty="0">
                <a:solidFill>
                  <a:srgbClr val="000066"/>
                </a:solidFill>
                <a:latin typeface="Georgia" pitchFamily="18" charset="0"/>
              </a:rPr>
              <a:t>KENDİNİZE VERDİĞİNİZ DEĞER ÖLÇÜSÜNDE BAŞARILI OLUR    VE KAYGINIZI YENERSİNİZ. </a:t>
            </a:r>
            <a:endParaRPr lang="tr-TR" sz="2700" dirty="0">
              <a:solidFill>
                <a:srgbClr val="000066"/>
              </a:solidFill>
              <a:latin typeface="Georgia" pitchFamily="18" charset="0"/>
            </a:endParaRPr>
          </a:p>
        </p:txBody>
      </p:sp>
      <p:sp>
        <p:nvSpPr>
          <p:cNvPr id="41988" name="Text Box 8"/>
          <p:cNvSpPr txBox="1">
            <a:spLocks noChangeArrowheads="1"/>
          </p:cNvSpPr>
          <p:nvPr/>
        </p:nvSpPr>
        <p:spPr bwMode="auto">
          <a:xfrm>
            <a:off x="976309" y="2357430"/>
            <a:ext cx="30956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b="1" dirty="0">
                <a:solidFill>
                  <a:srgbClr val="CC0000"/>
                </a:solidFill>
                <a:latin typeface="Georgia" pitchFamily="18" charset="0"/>
              </a:rPr>
              <a:t>MUTLAKA...</a:t>
            </a:r>
          </a:p>
        </p:txBody>
      </p:sp>
      <p:pic>
        <p:nvPicPr>
          <p:cNvPr id="4098" name="Picture 2" descr="D:\Resimlerim\SUNU RESİMLERİ\YAZISIZ RESİMLER\DERS ÇALIŞMA VE DERSLER\DERS ÇALIŞMA 2\CB1064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7752" y="849330"/>
            <a:ext cx="3390900" cy="5080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4000">
    <p:zoom dir="in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ChangeArrowheads="1"/>
          </p:cNvSpPr>
          <p:nvPr/>
        </p:nvSpPr>
        <p:spPr bwMode="auto">
          <a:xfrm>
            <a:off x="285720" y="188913"/>
            <a:ext cx="8461405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tr-TR" sz="2800" b="1" dirty="0">
                <a:solidFill>
                  <a:srgbClr val="000066"/>
                </a:solidFill>
                <a:latin typeface="Georgia" pitchFamily="18" charset="0"/>
              </a:rPr>
              <a:t>RAKİBİNİN İSMİNDEN KORKAN BİR SPORCU NASIL BAŞARILI OLABİLİR. </a:t>
            </a:r>
            <a:endParaRPr lang="tr-TR" sz="2800" dirty="0">
              <a:solidFill>
                <a:srgbClr val="000066"/>
              </a:solidFill>
              <a:latin typeface="Georgia" pitchFamily="18" charset="0"/>
            </a:endParaRPr>
          </a:p>
        </p:txBody>
      </p:sp>
      <p:sp>
        <p:nvSpPr>
          <p:cNvPr id="43011" name="Rectangle 3"/>
          <p:cNvSpPr>
            <a:spLocks noChangeArrowheads="1"/>
          </p:cNvSpPr>
          <p:nvPr/>
        </p:nvSpPr>
        <p:spPr bwMode="auto">
          <a:xfrm>
            <a:off x="785786" y="5618165"/>
            <a:ext cx="6348213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tr-TR" sz="2800" b="1" dirty="0">
                <a:solidFill>
                  <a:srgbClr val="800000"/>
                </a:solidFill>
                <a:latin typeface="Georgia" pitchFamily="18" charset="0"/>
              </a:rPr>
              <a:t>GERÇEKLERİ GÖRMEK BAŞARI </a:t>
            </a:r>
          </a:p>
          <a:p>
            <a:pPr algn="ctr"/>
            <a:r>
              <a:rPr lang="tr-TR" sz="2800" b="1" dirty="0">
                <a:solidFill>
                  <a:srgbClr val="800000"/>
                </a:solidFill>
                <a:latin typeface="Georgia" pitchFamily="18" charset="0"/>
              </a:rPr>
              <a:t>KAPI AÇAR, KAYGIYI AZALTIR.</a:t>
            </a:r>
            <a:r>
              <a:rPr lang="tr-TR" sz="2800" dirty="0">
                <a:solidFill>
                  <a:srgbClr val="800000"/>
                </a:solidFill>
                <a:latin typeface="Georgia" pitchFamily="18" charset="0"/>
              </a:rPr>
              <a:t> </a:t>
            </a:r>
          </a:p>
        </p:txBody>
      </p:sp>
      <p:sp>
        <p:nvSpPr>
          <p:cNvPr id="43012" name="Rectangle 5"/>
          <p:cNvSpPr>
            <a:spLocks noChangeArrowheads="1"/>
          </p:cNvSpPr>
          <p:nvPr/>
        </p:nvSpPr>
        <p:spPr bwMode="auto">
          <a:xfrm>
            <a:off x="6143636" y="2500306"/>
            <a:ext cx="2703506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tr-TR" b="1" dirty="0">
                <a:solidFill>
                  <a:srgbClr val="CC0000"/>
                </a:solidFill>
                <a:latin typeface="Georgia" pitchFamily="18" charset="0"/>
              </a:rPr>
              <a:t>BİR DÜŞÜNÜN.</a:t>
            </a:r>
            <a:r>
              <a:rPr lang="tr-TR" dirty="0">
                <a:solidFill>
                  <a:srgbClr val="CC0000"/>
                </a:solidFill>
                <a:latin typeface="Georgia" pitchFamily="18" charset="0"/>
              </a:rPr>
              <a:t> </a:t>
            </a:r>
          </a:p>
        </p:txBody>
      </p:sp>
      <p:pic>
        <p:nvPicPr>
          <p:cNvPr id="16386" name="Picture 2" descr="D:\Resimlerim\SUNU RESİMLERİ\YAZISIZ RESİMLER\ZAMAN\AX05578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1214422"/>
            <a:ext cx="4262446" cy="4262446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4000">
    <p:zoom dir="in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ChangeArrowheads="1"/>
          </p:cNvSpPr>
          <p:nvPr/>
        </p:nvSpPr>
        <p:spPr bwMode="auto">
          <a:xfrm>
            <a:off x="323850" y="333375"/>
            <a:ext cx="7561263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tr-TR" b="1">
                <a:solidFill>
                  <a:srgbClr val="000066"/>
                </a:solidFill>
                <a:latin typeface="Georgia" pitchFamily="18" charset="0"/>
              </a:rPr>
              <a:t>KİMSE GÖRMEK İSTEMEYENLER </a:t>
            </a:r>
            <a:endParaRPr lang="tr-TR">
              <a:solidFill>
                <a:srgbClr val="000066"/>
              </a:solidFill>
              <a:latin typeface="Georgia" pitchFamily="18" charset="0"/>
            </a:endParaRPr>
          </a:p>
          <a:p>
            <a:r>
              <a:rPr lang="tr-TR" b="1">
                <a:solidFill>
                  <a:srgbClr val="000066"/>
                </a:solidFill>
                <a:latin typeface="Georgia" pitchFamily="18" charset="0"/>
              </a:rPr>
              <a:t>KADAR KÖR DEĞİLDİR. </a:t>
            </a:r>
          </a:p>
          <a:p>
            <a:pPr algn="r"/>
            <a:r>
              <a:rPr lang="tr-TR" b="1">
                <a:solidFill>
                  <a:srgbClr val="CC0000"/>
                </a:solidFill>
                <a:latin typeface="Georgia" pitchFamily="18" charset="0"/>
              </a:rPr>
              <a:t>JONATHAN SWİFT.</a:t>
            </a:r>
            <a:endParaRPr lang="tr-TR">
              <a:solidFill>
                <a:srgbClr val="CC0000"/>
              </a:solidFill>
              <a:latin typeface="Georgia" pitchFamily="18" charset="0"/>
            </a:endParaRPr>
          </a:p>
          <a:p>
            <a:pPr algn="ctr" eaLnBrk="0" hangingPunct="0"/>
            <a:endParaRPr lang="tr-TR" sz="1800">
              <a:solidFill>
                <a:srgbClr val="CC0000"/>
              </a:solidFill>
              <a:latin typeface="Georgia" pitchFamily="18" charset="0"/>
            </a:endParaRPr>
          </a:p>
        </p:txBody>
      </p:sp>
      <p:pic>
        <p:nvPicPr>
          <p:cNvPr id="44035" name="Picture 8" descr="269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08625" y="2341563"/>
            <a:ext cx="2879725" cy="2382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6" name="Text Box 9"/>
          <p:cNvSpPr txBox="1">
            <a:spLocks noChangeArrowheads="1"/>
          </p:cNvSpPr>
          <p:nvPr/>
        </p:nvSpPr>
        <p:spPr bwMode="auto">
          <a:xfrm>
            <a:off x="5786446" y="5929330"/>
            <a:ext cx="29527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b="1">
                <a:solidFill>
                  <a:srgbClr val="000099"/>
                </a:solidFill>
                <a:latin typeface="Georgia" pitchFamily="18" charset="0"/>
              </a:rPr>
              <a:t>DEĞİL Mİ ?</a:t>
            </a:r>
          </a:p>
        </p:txBody>
      </p:sp>
    </p:spTree>
  </p:cSld>
  <p:clrMapOvr>
    <a:masterClrMapping/>
  </p:clrMapOvr>
  <p:transition spd="slow" advClick="0" advTm="14000">
    <p:dissolv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ChangeArrowheads="1"/>
          </p:cNvSpPr>
          <p:nvPr/>
        </p:nvSpPr>
        <p:spPr bwMode="auto">
          <a:xfrm>
            <a:off x="323850" y="260350"/>
            <a:ext cx="6192838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tabLst>
                <a:tab pos="1257300" algn="l"/>
              </a:tabLst>
            </a:pPr>
            <a:r>
              <a:rPr lang="tr-TR" sz="2700" b="1" dirty="0">
                <a:solidFill>
                  <a:srgbClr val="CC0000"/>
                </a:solidFill>
                <a:latin typeface="Georgia" pitchFamily="18" charset="0"/>
              </a:rPr>
              <a:t>FİZİKSEL EGZERSİZ VE</a:t>
            </a:r>
          </a:p>
          <a:p>
            <a:pPr>
              <a:tabLst>
                <a:tab pos="1257300" algn="l"/>
              </a:tabLst>
            </a:pPr>
            <a:r>
              <a:rPr lang="tr-TR" sz="2700" b="1" dirty="0">
                <a:solidFill>
                  <a:srgbClr val="CC0000"/>
                </a:solidFill>
                <a:latin typeface="Georgia" pitchFamily="18" charset="0"/>
              </a:rPr>
              <a:t>SPOR KAGI DÜŞMANIDIR.</a:t>
            </a:r>
            <a:r>
              <a:rPr lang="tr-TR" sz="2700" dirty="0">
                <a:latin typeface="Georgia" pitchFamily="18" charset="0"/>
              </a:rPr>
              <a:t> </a:t>
            </a:r>
          </a:p>
        </p:txBody>
      </p:sp>
      <p:sp>
        <p:nvSpPr>
          <p:cNvPr id="45059" name="Rectangle 3"/>
          <p:cNvSpPr>
            <a:spLocks noChangeArrowheads="1"/>
          </p:cNvSpPr>
          <p:nvPr/>
        </p:nvSpPr>
        <p:spPr bwMode="auto">
          <a:xfrm>
            <a:off x="214282" y="4817946"/>
            <a:ext cx="8353425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tr-TR" sz="2700" b="1" dirty="0">
                <a:solidFill>
                  <a:srgbClr val="000066"/>
                </a:solidFill>
                <a:latin typeface="Georgia" pitchFamily="18" charset="0"/>
              </a:rPr>
              <a:t>KAYGIN DAMARLARDA DARALMAYA</a:t>
            </a:r>
          </a:p>
          <a:p>
            <a:r>
              <a:rPr lang="tr-TR" sz="2700" b="1" dirty="0">
                <a:solidFill>
                  <a:srgbClr val="000066"/>
                </a:solidFill>
                <a:latin typeface="Georgia" pitchFamily="18" charset="0"/>
              </a:rPr>
              <a:t>VE DOLAYISIYLA HÜCREYE GİDEN KANIN  VE KANIN </a:t>
            </a:r>
            <a:r>
              <a:rPr lang="tr-TR" sz="2700" b="1" dirty="0" smtClean="0">
                <a:solidFill>
                  <a:srgbClr val="000066"/>
                </a:solidFill>
                <a:latin typeface="Georgia" pitchFamily="18" charset="0"/>
              </a:rPr>
              <a:t>TAŞIDIĞI OKSİJENİN </a:t>
            </a:r>
            <a:r>
              <a:rPr lang="tr-TR" sz="2700" b="1" dirty="0">
                <a:solidFill>
                  <a:srgbClr val="000066"/>
                </a:solidFill>
                <a:latin typeface="Georgia" pitchFamily="18" charset="0"/>
              </a:rPr>
              <a:t>AZALMASINA NEDEN </a:t>
            </a:r>
            <a:r>
              <a:rPr lang="tr-TR" sz="2700" b="1" dirty="0" smtClean="0">
                <a:solidFill>
                  <a:srgbClr val="000066"/>
                </a:solidFill>
                <a:latin typeface="Georgia" pitchFamily="18" charset="0"/>
              </a:rPr>
              <a:t>OLUR</a:t>
            </a:r>
            <a:r>
              <a:rPr lang="tr-TR" sz="2700" b="1" dirty="0">
                <a:solidFill>
                  <a:srgbClr val="000066"/>
                </a:solidFill>
                <a:latin typeface="Georgia" pitchFamily="18" charset="0"/>
              </a:rPr>
              <a:t>. </a:t>
            </a:r>
          </a:p>
        </p:txBody>
      </p:sp>
      <p:pic>
        <p:nvPicPr>
          <p:cNvPr id="9218" name="Picture 2" descr="D:\Resimlerim\SUNU RESİMLERİ\MSN İFADE VE RESİMLER\SUNU İFADELER\256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387" y="1785926"/>
            <a:ext cx="1688535" cy="1857388"/>
          </a:xfrm>
          <a:prstGeom prst="rect">
            <a:avLst/>
          </a:prstGeom>
          <a:noFill/>
        </p:spPr>
      </p:pic>
      <p:pic>
        <p:nvPicPr>
          <p:cNvPr id="9219" name="Picture 3" descr="C:\Documents and Settings\Admin\Desktop\611z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1357298"/>
            <a:ext cx="4286250" cy="321945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4000">
    <p:cover dir="d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ChangeArrowheads="1"/>
          </p:cNvSpPr>
          <p:nvPr/>
        </p:nvSpPr>
        <p:spPr bwMode="auto">
          <a:xfrm>
            <a:off x="395288" y="3484584"/>
            <a:ext cx="8066087" cy="301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tr-TR" b="1" dirty="0">
                <a:solidFill>
                  <a:srgbClr val="000066"/>
                </a:solidFill>
                <a:latin typeface="Georgia" pitchFamily="18" charset="0"/>
              </a:rPr>
              <a:t>VUCUTTA RAHATLAMAYA SEBEP OLAN HORMONAL  MADDELERİN </a:t>
            </a:r>
            <a:endParaRPr lang="tr-TR" dirty="0">
              <a:solidFill>
                <a:srgbClr val="000066"/>
              </a:solidFill>
              <a:latin typeface="Georgia" pitchFamily="18" charset="0"/>
            </a:endParaRPr>
          </a:p>
          <a:p>
            <a:pPr algn="ctr"/>
            <a:r>
              <a:rPr lang="tr-TR" b="1" dirty="0">
                <a:solidFill>
                  <a:srgbClr val="000066"/>
                </a:solidFill>
                <a:latin typeface="Georgia" pitchFamily="18" charset="0"/>
              </a:rPr>
              <a:t>SALGILANMASINA KAPI AÇARKEN KAYGIYA  NEDEN OLAN HORMONAL MADDELERİN SALGILANMASINIDA ÖNLER.</a:t>
            </a:r>
            <a:r>
              <a:rPr lang="tr-TR" dirty="0">
                <a:solidFill>
                  <a:srgbClr val="000066"/>
                </a:solidFill>
                <a:latin typeface="Georgia" pitchFamily="18" charset="0"/>
              </a:rPr>
              <a:t> </a:t>
            </a:r>
          </a:p>
        </p:txBody>
      </p:sp>
      <p:sp>
        <p:nvSpPr>
          <p:cNvPr id="47107" name="Rectangle 3"/>
          <p:cNvSpPr>
            <a:spLocks noChangeArrowheads="1"/>
          </p:cNvSpPr>
          <p:nvPr/>
        </p:nvSpPr>
        <p:spPr bwMode="auto">
          <a:xfrm>
            <a:off x="539750" y="333375"/>
            <a:ext cx="8208963" cy="155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b="1">
                <a:solidFill>
                  <a:srgbClr val="000066"/>
                </a:solidFill>
                <a:latin typeface="Georgia" pitchFamily="18" charset="0"/>
              </a:rPr>
              <a:t>NEFES EGZERSİZİ VE DÜZENLİ FİZİKSEL  EGZERSİZ DAMARLARI GENİŞLETİR,</a:t>
            </a:r>
          </a:p>
        </p:txBody>
      </p:sp>
      <p:sp>
        <p:nvSpPr>
          <p:cNvPr id="47108" name="Rectangle 4"/>
          <p:cNvSpPr>
            <a:spLocks noChangeArrowheads="1"/>
          </p:cNvSpPr>
          <p:nvPr/>
        </p:nvSpPr>
        <p:spPr bwMode="auto">
          <a:xfrm>
            <a:off x="539750" y="1989138"/>
            <a:ext cx="7777163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b="1">
                <a:solidFill>
                  <a:srgbClr val="800000"/>
                </a:solidFill>
                <a:latin typeface="Georgia" pitchFamily="18" charset="0"/>
              </a:rPr>
              <a:t>HÜCRELERE GİDEN KANIN ARTMASINI SAĞLAR,</a:t>
            </a:r>
          </a:p>
        </p:txBody>
      </p:sp>
    </p:spTree>
  </p:cSld>
  <p:clrMapOvr>
    <a:masterClrMapping/>
  </p:clrMapOvr>
  <p:transition spd="slow" advClick="0" advTm="14000">
    <p:zoom dir="in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ChangeArrowheads="1"/>
          </p:cNvSpPr>
          <p:nvPr/>
        </p:nvSpPr>
        <p:spPr bwMode="auto">
          <a:xfrm>
            <a:off x="3749701" y="260350"/>
            <a:ext cx="460851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tabLst>
                <a:tab pos="1009650" algn="l"/>
              </a:tabLst>
            </a:pPr>
            <a:r>
              <a:rPr lang="tr-TR" dirty="0">
                <a:solidFill>
                  <a:srgbClr val="800000"/>
                </a:solidFill>
              </a:rPr>
              <a:t> </a:t>
            </a:r>
            <a:r>
              <a:rPr lang="tr-TR" b="1" dirty="0">
                <a:solidFill>
                  <a:srgbClr val="800000"/>
                </a:solidFill>
                <a:latin typeface="Georgia" pitchFamily="18" charset="0"/>
              </a:rPr>
              <a:t>NEFES EGZERSİZİ</a:t>
            </a:r>
          </a:p>
        </p:txBody>
      </p:sp>
      <p:sp>
        <p:nvSpPr>
          <p:cNvPr id="48131" name="Rectangle 3"/>
          <p:cNvSpPr>
            <a:spLocks noChangeArrowheads="1"/>
          </p:cNvSpPr>
          <p:nvPr/>
        </p:nvSpPr>
        <p:spPr bwMode="auto">
          <a:xfrm>
            <a:off x="714348" y="1000108"/>
            <a:ext cx="5500726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tr-TR" sz="2700" b="1" dirty="0">
                <a:solidFill>
                  <a:srgbClr val="000066"/>
                </a:solidFill>
                <a:latin typeface="Georgia" pitchFamily="18" charset="0"/>
              </a:rPr>
              <a:t>NEFES AĞIR VE DERİNDEN ALINMALIDIR. BURUNDAN ALINMALIDIR. YAVAŞ ALINMALIDIR. </a:t>
            </a:r>
            <a:endParaRPr lang="tr-TR" sz="2700" dirty="0">
              <a:solidFill>
                <a:srgbClr val="000066"/>
              </a:solidFill>
              <a:latin typeface="Georgia" pitchFamily="18" charset="0"/>
            </a:endParaRPr>
          </a:p>
        </p:txBody>
      </p:sp>
      <p:sp>
        <p:nvSpPr>
          <p:cNvPr id="48132" name="Rectangle 4"/>
          <p:cNvSpPr>
            <a:spLocks noChangeArrowheads="1"/>
          </p:cNvSpPr>
          <p:nvPr/>
        </p:nvSpPr>
        <p:spPr bwMode="auto">
          <a:xfrm>
            <a:off x="642910" y="5072074"/>
            <a:ext cx="5400675" cy="1338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tr-TR" sz="2700" b="1" dirty="0">
                <a:solidFill>
                  <a:srgbClr val="000066"/>
                </a:solidFill>
                <a:latin typeface="Georgia" pitchFamily="18" charset="0"/>
              </a:rPr>
              <a:t>OYSA SAĞLIKLI NEFESTE CİĞERLERİN </a:t>
            </a:r>
          </a:p>
          <a:p>
            <a:pPr algn="ctr"/>
            <a:r>
              <a:rPr lang="tr-TR" sz="2700" b="1" dirty="0">
                <a:solidFill>
                  <a:srgbClr val="000066"/>
                </a:solidFill>
                <a:latin typeface="Georgia" pitchFamily="18" charset="0"/>
              </a:rPr>
              <a:t>TAMAMI DOLMALIDIR</a:t>
            </a:r>
            <a:r>
              <a:rPr lang="tr-TR" sz="2700" dirty="0">
                <a:solidFill>
                  <a:srgbClr val="000066"/>
                </a:solidFill>
                <a:latin typeface="Georgia" pitchFamily="18" charset="0"/>
              </a:rPr>
              <a:t>.</a:t>
            </a:r>
            <a:r>
              <a:rPr lang="tr-TR" sz="2700" dirty="0">
                <a:latin typeface="Georgia" pitchFamily="18" charset="0"/>
              </a:rPr>
              <a:t> </a:t>
            </a:r>
          </a:p>
        </p:txBody>
      </p:sp>
      <p:sp>
        <p:nvSpPr>
          <p:cNvPr id="48133" name="Rectangle 6"/>
          <p:cNvSpPr>
            <a:spLocks noChangeArrowheads="1"/>
          </p:cNvSpPr>
          <p:nvPr/>
        </p:nvSpPr>
        <p:spPr bwMode="auto">
          <a:xfrm>
            <a:off x="3346451" y="2924175"/>
            <a:ext cx="5297515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tr-TR" sz="2700" b="1" dirty="0">
                <a:solidFill>
                  <a:srgbClr val="800000"/>
                </a:solidFill>
                <a:latin typeface="Georgia" pitchFamily="18" charset="0"/>
              </a:rPr>
              <a:t>HIZLI ALINIRSA  BURUN ÇEPERLERİ YAPIŞACAK, CİĞERLERİN ORTASI DOLACAKTIR.</a:t>
            </a:r>
            <a:r>
              <a:rPr lang="tr-TR" sz="2700" dirty="0">
                <a:solidFill>
                  <a:srgbClr val="800000"/>
                </a:solidFill>
                <a:latin typeface="Georgia" pitchFamily="18" charset="0"/>
              </a:rPr>
              <a:t> </a:t>
            </a:r>
          </a:p>
        </p:txBody>
      </p:sp>
    </p:spTree>
  </p:cSld>
  <p:clrMapOvr>
    <a:masterClrMapping/>
  </p:clrMapOvr>
  <p:transition spd="slow" advClick="0" advTm="14000">
    <p:zoom dir="in"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ChangeArrowheads="1"/>
          </p:cNvSpPr>
          <p:nvPr/>
        </p:nvSpPr>
        <p:spPr bwMode="auto">
          <a:xfrm>
            <a:off x="285720" y="428604"/>
            <a:ext cx="428628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tr-TR" sz="2700" b="1" dirty="0">
                <a:solidFill>
                  <a:srgbClr val="000066"/>
                </a:solidFill>
                <a:latin typeface="Georgia" pitchFamily="18" charset="0"/>
              </a:rPr>
              <a:t>NEFES ALIRKEN ARALAR VERİLMELİDİR. </a:t>
            </a:r>
          </a:p>
          <a:p>
            <a:pPr algn="ctr"/>
            <a:r>
              <a:rPr lang="tr-TR" sz="2700" b="1" dirty="0">
                <a:solidFill>
                  <a:srgbClr val="000066"/>
                </a:solidFill>
                <a:latin typeface="Georgia" pitchFamily="18" charset="0"/>
              </a:rPr>
              <a:t>SIK SIK NEFES ALMAK </a:t>
            </a:r>
            <a:r>
              <a:rPr lang="tr-TR" sz="2700" b="1" dirty="0">
                <a:solidFill>
                  <a:srgbClr val="800000"/>
                </a:solidFill>
                <a:latin typeface="Georgia" pitchFamily="18" charset="0"/>
              </a:rPr>
              <a:t>BEYİN</a:t>
            </a:r>
            <a:r>
              <a:rPr lang="tr-TR" sz="2700" b="1" dirty="0">
                <a:solidFill>
                  <a:srgbClr val="000066"/>
                </a:solidFill>
                <a:latin typeface="Georgia" pitchFamily="18" charset="0"/>
              </a:rPr>
              <a:t> </a:t>
            </a:r>
            <a:endParaRPr lang="tr-TR" sz="2700" dirty="0">
              <a:solidFill>
                <a:srgbClr val="000066"/>
              </a:solidFill>
              <a:latin typeface="Georgia" pitchFamily="18" charset="0"/>
            </a:endParaRPr>
          </a:p>
          <a:p>
            <a:pPr algn="ctr"/>
            <a:r>
              <a:rPr lang="tr-TR" sz="2700" b="1" dirty="0">
                <a:solidFill>
                  <a:srgbClr val="000066"/>
                </a:solidFill>
                <a:latin typeface="Georgia" pitchFamily="18" charset="0"/>
              </a:rPr>
              <a:t>MERKEZİNDE KABONDİOKSİT </a:t>
            </a:r>
          </a:p>
          <a:p>
            <a:pPr algn="ctr"/>
            <a:r>
              <a:rPr lang="tr-TR" sz="2700" b="1" dirty="0" smtClean="0">
                <a:solidFill>
                  <a:srgbClr val="000066"/>
                </a:solidFill>
                <a:latin typeface="Georgia" pitchFamily="18" charset="0"/>
              </a:rPr>
              <a:t>MİKTARINI  </a:t>
            </a:r>
            <a:r>
              <a:rPr lang="tr-TR" sz="2700" b="1" dirty="0">
                <a:solidFill>
                  <a:srgbClr val="000066"/>
                </a:solidFill>
                <a:latin typeface="Georgia" pitchFamily="18" charset="0"/>
              </a:rPr>
              <a:t>ARTIRIR.</a:t>
            </a:r>
            <a:r>
              <a:rPr lang="tr-TR" sz="2700" dirty="0">
                <a:solidFill>
                  <a:srgbClr val="000066"/>
                </a:solidFill>
                <a:latin typeface="Georgia" pitchFamily="18" charset="0"/>
              </a:rPr>
              <a:t> </a:t>
            </a:r>
          </a:p>
        </p:txBody>
      </p:sp>
      <p:pic>
        <p:nvPicPr>
          <p:cNvPr id="2051" name="Picture 3" descr="D:\Resimlerim\SUNU RESİMLERİ\YAZISIZ RESİMLER\YÜRÜYÜŞ\42-1638566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66" y="428604"/>
            <a:ext cx="3615600" cy="5429288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4000">
    <p:checke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2"/>
          <p:cNvSpPr txBox="1">
            <a:spLocks noChangeArrowheads="1"/>
          </p:cNvSpPr>
          <p:nvPr/>
        </p:nvSpPr>
        <p:spPr bwMode="auto">
          <a:xfrm>
            <a:off x="468313" y="476250"/>
            <a:ext cx="82804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2800" b="1" u="sng" dirty="0">
                <a:solidFill>
                  <a:srgbClr val="000066"/>
                </a:solidFill>
                <a:latin typeface="Georgia" pitchFamily="18" charset="0"/>
              </a:rPr>
              <a:t>KAYGI ;</a:t>
            </a:r>
            <a:r>
              <a:rPr lang="tr-TR" sz="2800" b="1" dirty="0">
                <a:latin typeface="Georgia" pitchFamily="18" charset="0"/>
              </a:rPr>
              <a:t> </a:t>
            </a:r>
            <a:r>
              <a:rPr lang="tr-TR" sz="2800" b="1" dirty="0">
                <a:solidFill>
                  <a:srgbClr val="800000"/>
                </a:solidFill>
                <a:latin typeface="Georgia" pitchFamily="18" charset="0"/>
              </a:rPr>
              <a:t>ÜZÜNTÜ, TASA, SIKINTI, ENDİŞE DEMEKTİR.</a:t>
            </a:r>
            <a:r>
              <a:rPr lang="tr-TR" sz="2800" dirty="0">
                <a:solidFill>
                  <a:srgbClr val="800000"/>
                </a:solidFill>
                <a:latin typeface="Georgia" pitchFamily="18" charset="0"/>
              </a:rPr>
              <a:t> </a:t>
            </a:r>
          </a:p>
        </p:txBody>
      </p:sp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468313" y="1628775"/>
            <a:ext cx="8353425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2800" b="1" u="sng" dirty="0">
                <a:solidFill>
                  <a:srgbClr val="000066"/>
                </a:solidFill>
                <a:latin typeface="Georgia" pitchFamily="18" charset="0"/>
              </a:rPr>
              <a:t>SIKINTI ;</a:t>
            </a:r>
            <a:r>
              <a:rPr lang="tr-TR" sz="2800" b="1" dirty="0">
                <a:latin typeface="Georgia" pitchFamily="18" charset="0"/>
              </a:rPr>
              <a:t> </a:t>
            </a:r>
            <a:r>
              <a:rPr lang="tr-TR" sz="2800" b="1" dirty="0">
                <a:solidFill>
                  <a:srgbClr val="800000"/>
                </a:solidFill>
                <a:latin typeface="Georgia" pitchFamily="18" charset="0"/>
              </a:rPr>
              <a:t>DEĞİŞİK NEDENLERDEN </a:t>
            </a:r>
          </a:p>
          <a:p>
            <a:r>
              <a:rPr lang="tr-TR" sz="2800" b="1" dirty="0">
                <a:solidFill>
                  <a:srgbClr val="800000"/>
                </a:solidFill>
                <a:latin typeface="Georgia" pitchFamily="18" charset="0"/>
              </a:rPr>
              <a:t>KAYNAKLANAN RUHSAL </a:t>
            </a:r>
          </a:p>
          <a:p>
            <a:r>
              <a:rPr lang="tr-TR" sz="2800" b="1" dirty="0">
                <a:solidFill>
                  <a:srgbClr val="800000"/>
                </a:solidFill>
                <a:latin typeface="Georgia" pitchFamily="18" charset="0"/>
              </a:rPr>
              <a:t>YORGUNLUK ANLAMINA GELİR.</a:t>
            </a:r>
            <a:endParaRPr lang="tr-TR" sz="2800" dirty="0">
              <a:solidFill>
                <a:srgbClr val="800000"/>
              </a:solidFill>
              <a:latin typeface="Georgia" pitchFamily="18" charset="0"/>
            </a:endParaRPr>
          </a:p>
        </p:txBody>
      </p:sp>
      <p:sp>
        <p:nvSpPr>
          <p:cNvPr id="5124" name="Text Box 6"/>
          <p:cNvSpPr txBox="1">
            <a:spLocks noChangeArrowheads="1"/>
          </p:cNvSpPr>
          <p:nvPr/>
        </p:nvSpPr>
        <p:spPr bwMode="auto">
          <a:xfrm>
            <a:off x="5027655" y="3213100"/>
            <a:ext cx="4187815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2800" b="1" u="sng" dirty="0">
                <a:solidFill>
                  <a:srgbClr val="800000"/>
                </a:solidFill>
                <a:latin typeface="Georgia" pitchFamily="18" charset="0"/>
              </a:rPr>
              <a:t>TASA ;</a:t>
            </a:r>
            <a:r>
              <a:rPr lang="tr-TR" sz="2800" b="1" dirty="0">
                <a:solidFill>
                  <a:srgbClr val="000066"/>
                </a:solidFill>
                <a:latin typeface="Georgia" pitchFamily="18" charset="0"/>
              </a:rPr>
              <a:t> KEDER, GAM, KAYGI, TEDİRGİN EDİCİ DURUMDUR.</a:t>
            </a:r>
            <a:r>
              <a:rPr lang="tr-TR" sz="2800" dirty="0">
                <a:solidFill>
                  <a:srgbClr val="000066"/>
                </a:solidFill>
                <a:latin typeface="Georgia" pitchFamily="18" charset="0"/>
              </a:rPr>
              <a:t> </a:t>
            </a:r>
          </a:p>
        </p:txBody>
      </p:sp>
      <p:sp>
        <p:nvSpPr>
          <p:cNvPr id="5125" name="Text Box 7"/>
          <p:cNvSpPr txBox="1">
            <a:spLocks noChangeArrowheads="1"/>
          </p:cNvSpPr>
          <p:nvPr/>
        </p:nvSpPr>
        <p:spPr bwMode="auto">
          <a:xfrm>
            <a:off x="5059376" y="4868863"/>
            <a:ext cx="3941780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2800" b="1" u="sng" dirty="0">
                <a:solidFill>
                  <a:srgbClr val="800000"/>
                </a:solidFill>
                <a:latin typeface="Georgia" pitchFamily="18" charset="0"/>
              </a:rPr>
              <a:t>ENDİŞE</a:t>
            </a:r>
            <a:r>
              <a:rPr lang="tr-TR" sz="2800" b="1" dirty="0">
                <a:solidFill>
                  <a:srgbClr val="000066"/>
                </a:solidFill>
                <a:latin typeface="Georgia" pitchFamily="18" charset="0"/>
              </a:rPr>
              <a:t> İSE TASA, KORGU VE KAYGI ANLAMLARINI KARŞILAR.</a:t>
            </a:r>
            <a:r>
              <a:rPr lang="tr-TR" sz="2800" dirty="0">
                <a:solidFill>
                  <a:srgbClr val="000066"/>
                </a:solidFill>
                <a:latin typeface="Georgia" pitchFamily="18" charset="0"/>
              </a:rPr>
              <a:t> </a:t>
            </a:r>
          </a:p>
        </p:txBody>
      </p:sp>
      <p:pic>
        <p:nvPicPr>
          <p:cNvPr id="4098" name="Picture 2" descr="D:\Resimlerim\SUNU RESİMLERİ\YAZISIZ RESİMLER\KAYGI-ŞİDDET-KORKU\STRESS\2625594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3357562"/>
            <a:ext cx="4303089" cy="285752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4000">
    <p:wipe dir="u"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ChangeArrowheads="1"/>
          </p:cNvSpPr>
          <p:nvPr/>
        </p:nvSpPr>
        <p:spPr bwMode="auto">
          <a:xfrm>
            <a:off x="214282" y="714356"/>
            <a:ext cx="4214842" cy="5493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tr-TR" sz="2700" b="1" dirty="0">
                <a:solidFill>
                  <a:srgbClr val="000066"/>
                </a:solidFill>
                <a:latin typeface="Georgia" pitchFamily="18" charset="0"/>
              </a:rPr>
              <a:t>BEDENİ KONTROL ETMEK SOLUNUMLA BAŞLAR. DOĞRU VE DERİN NEFES ALMAK DAMARLARI GENİŞLETİR. KANIN BEDENİN EN UÇ NOKTALARINA KADAR, GİTMESİNİ SAĞLAR. KANDAKİ OKSİJENDE BÖYLECE VUCUTTA YAYILIR.</a:t>
            </a:r>
            <a:r>
              <a:rPr lang="tr-TR" sz="2700" dirty="0">
                <a:solidFill>
                  <a:srgbClr val="000066"/>
                </a:solidFill>
                <a:latin typeface="Georgia" pitchFamily="18" charset="0"/>
              </a:rPr>
              <a:t> </a:t>
            </a:r>
          </a:p>
        </p:txBody>
      </p:sp>
      <p:pic>
        <p:nvPicPr>
          <p:cNvPr id="16386" name="Picture 2" descr="D:\Resimlerim\SUNU RESİMLERİ\YAZISIZ RESİMLER\KAYGI-ŞİDDET-KORKU\STRESS\42-1513785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6314" y="1357298"/>
            <a:ext cx="3937801" cy="4191008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4000">
    <p:checker dir="vert"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ChangeArrowheads="1"/>
          </p:cNvSpPr>
          <p:nvPr/>
        </p:nvSpPr>
        <p:spPr bwMode="auto">
          <a:xfrm>
            <a:off x="179388" y="1484313"/>
            <a:ext cx="5616575" cy="204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tr-TR" b="1">
                <a:solidFill>
                  <a:srgbClr val="000066"/>
                </a:solidFill>
                <a:latin typeface="Georgia" pitchFamily="18" charset="0"/>
              </a:rPr>
              <a:t>BURNUNUZDAN DERİN DERİN NEFESLER  ALIN.</a:t>
            </a:r>
          </a:p>
          <a:p>
            <a:r>
              <a:rPr lang="tr-TR" b="1">
                <a:solidFill>
                  <a:srgbClr val="000066"/>
                </a:solidFill>
                <a:latin typeface="Georgia" pitchFamily="18" charset="0"/>
              </a:rPr>
              <a:t>NEFESİ 3 – 4 SANİYE </a:t>
            </a:r>
          </a:p>
          <a:p>
            <a:r>
              <a:rPr lang="tr-TR" b="1">
                <a:solidFill>
                  <a:srgbClr val="000066"/>
                </a:solidFill>
                <a:latin typeface="Georgia" pitchFamily="18" charset="0"/>
              </a:rPr>
              <a:t>İÇİNİZDE TUTUN.</a:t>
            </a:r>
            <a:r>
              <a:rPr lang="tr-TR">
                <a:solidFill>
                  <a:srgbClr val="000066"/>
                </a:solidFill>
                <a:latin typeface="Georgia" pitchFamily="18" charset="0"/>
              </a:rPr>
              <a:t> </a:t>
            </a:r>
          </a:p>
        </p:txBody>
      </p:sp>
      <p:sp>
        <p:nvSpPr>
          <p:cNvPr id="51203" name="Rectangle 3"/>
          <p:cNvSpPr>
            <a:spLocks noChangeArrowheads="1"/>
          </p:cNvSpPr>
          <p:nvPr/>
        </p:nvSpPr>
        <p:spPr bwMode="auto">
          <a:xfrm>
            <a:off x="323850" y="115888"/>
            <a:ext cx="856932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b="1">
                <a:solidFill>
                  <a:srgbClr val="800000"/>
                </a:solidFill>
                <a:latin typeface="Georgia" pitchFamily="18" charset="0"/>
              </a:rPr>
              <a:t>ÖYLEYSE NEFES ALMA ÇALIŞMALARI YAPIN. ÖNCE ARKANIZA YASLANIN.</a:t>
            </a:r>
          </a:p>
        </p:txBody>
      </p:sp>
      <p:sp>
        <p:nvSpPr>
          <p:cNvPr id="51204" name="Rectangle 4"/>
          <p:cNvSpPr>
            <a:spLocks noChangeArrowheads="1"/>
          </p:cNvSpPr>
          <p:nvPr/>
        </p:nvSpPr>
        <p:spPr bwMode="auto">
          <a:xfrm>
            <a:off x="179388" y="3995738"/>
            <a:ext cx="8640762" cy="252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tabLst>
                <a:tab pos="1071563" algn="l"/>
              </a:tabLst>
            </a:pPr>
            <a:r>
              <a:rPr lang="tr-TR" b="1">
                <a:solidFill>
                  <a:srgbClr val="800000"/>
                </a:solidFill>
                <a:latin typeface="Georgia" pitchFamily="18" charset="0"/>
              </a:rPr>
              <a:t>SONRADA AĞZINIZDAN BIRAKIN. 6-7 KEZ TEKRAR EDİN. OKSİJEN KİŞİ İÇİN ÇOK ÖNEMLİ OLMAKLA BERABER KİŞİNİN ALDIĞI OKSİJENİN YÜZDE YİRMİSİNİ BEYİN KULLANIR.</a:t>
            </a:r>
            <a:r>
              <a:rPr lang="tr-TR">
                <a:solidFill>
                  <a:srgbClr val="800000"/>
                </a:solidFill>
                <a:latin typeface="Georgia" pitchFamily="18" charset="0"/>
              </a:rPr>
              <a:t> </a:t>
            </a:r>
          </a:p>
        </p:txBody>
      </p:sp>
    </p:spTree>
  </p:cSld>
  <p:clrMapOvr>
    <a:masterClrMapping/>
  </p:clrMapOvr>
  <p:transition spd="slow" advClick="0" advTm="14000">
    <p:comb dir="vert"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ChangeArrowheads="1"/>
          </p:cNvSpPr>
          <p:nvPr/>
        </p:nvSpPr>
        <p:spPr bwMode="auto">
          <a:xfrm>
            <a:off x="357158" y="260350"/>
            <a:ext cx="8286807" cy="216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tr-TR" sz="2700" b="1" dirty="0">
                <a:solidFill>
                  <a:srgbClr val="000066"/>
                </a:solidFill>
                <a:latin typeface="Georgia" pitchFamily="18" charset="0"/>
              </a:rPr>
              <a:t>BEYİNE DAHA FAZLA OKSİJEN GİTMESİNİ SAĞLAYACAK NEFES ÇALIŞMALARI SİZİ </a:t>
            </a:r>
          </a:p>
          <a:p>
            <a:pPr algn="ctr"/>
            <a:r>
              <a:rPr lang="tr-TR" sz="2700" b="1" dirty="0">
                <a:solidFill>
                  <a:srgbClr val="000066"/>
                </a:solidFill>
                <a:latin typeface="Georgia" pitchFamily="18" charset="0"/>
              </a:rPr>
              <a:t>GEVŞETECEK, RAHATLATACAK,</a:t>
            </a:r>
          </a:p>
          <a:p>
            <a:pPr algn="ctr"/>
            <a:r>
              <a:rPr lang="tr-TR" sz="2700" b="1" dirty="0">
                <a:solidFill>
                  <a:srgbClr val="000066"/>
                </a:solidFill>
                <a:latin typeface="Georgia" pitchFamily="18" charset="0"/>
              </a:rPr>
              <a:t> ZAMANLADA  KAYGINIZI </a:t>
            </a:r>
            <a:endParaRPr lang="tr-TR" sz="2700" dirty="0">
              <a:solidFill>
                <a:srgbClr val="000066"/>
              </a:solidFill>
              <a:latin typeface="Georgia" pitchFamily="18" charset="0"/>
            </a:endParaRPr>
          </a:p>
          <a:p>
            <a:pPr algn="ctr"/>
            <a:r>
              <a:rPr lang="tr-TR" sz="2700" b="1" dirty="0">
                <a:solidFill>
                  <a:srgbClr val="000066"/>
                </a:solidFill>
                <a:latin typeface="Georgia" pitchFamily="18" charset="0"/>
              </a:rPr>
              <a:t>KONTROL ETMENİZİ SAĞLAYACAKTIR.  </a:t>
            </a:r>
          </a:p>
        </p:txBody>
      </p:sp>
      <p:pic>
        <p:nvPicPr>
          <p:cNvPr id="15362" name="Picture 2" descr="D:\Resimlerim\SUNU RESİMLERİ\YAZISIZ RESİMLER\KAYGI-ŞİDDET-KORKU\STRESS\Kopyası 42-1805126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3071810"/>
            <a:ext cx="6822300" cy="3295671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4000">
    <p:comb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ChangeArrowheads="1"/>
          </p:cNvSpPr>
          <p:nvPr/>
        </p:nvSpPr>
        <p:spPr bwMode="auto">
          <a:xfrm>
            <a:off x="395288" y="3915511"/>
            <a:ext cx="8353425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tr-TR" sz="2700" b="1" dirty="0">
                <a:solidFill>
                  <a:srgbClr val="800000"/>
                </a:solidFill>
                <a:latin typeface="Georgia" pitchFamily="18" charset="0"/>
              </a:rPr>
              <a:t>CİĞERLERİNİZ TAM OLARAK DOLUYOR, CİĞERLERİNİZDEKİ HAVA DİYAFRAMA BASKI YAPIYOR, KARIN BOŞLUĞUNUZ ŞİŞİYOR VE GÖBEK  ALTINDAKİ ELİNİZ DIŞARIYA DOĞRU İTİLİYORSA İŞLEMİ DOĞRU YAPMIŞSINIZ.</a:t>
            </a:r>
            <a:r>
              <a:rPr lang="tr-TR" sz="2700" dirty="0">
                <a:solidFill>
                  <a:srgbClr val="800000"/>
                </a:solidFill>
                <a:latin typeface="Georgia" pitchFamily="18" charset="0"/>
              </a:rPr>
              <a:t> </a:t>
            </a:r>
          </a:p>
        </p:txBody>
      </p:sp>
      <p:sp>
        <p:nvSpPr>
          <p:cNvPr id="53251" name="Rectangle 3"/>
          <p:cNvSpPr>
            <a:spLocks noChangeArrowheads="1"/>
          </p:cNvSpPr>
          <p:nvPr/>
        </p:nvSpPr>
        <p:spPr bwMode="auto">
          <a:xfrm>
            <a:off x="435005" y="285728"/>
            <a:ext cx="8351837" cy="216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tr-TR" sz="2700" b="1" dirty="0">
                <a:solidFill>
                  <a:srgbClr val="000066"/>
                </a:solidFill>
                <a:latin typeface="Georgia" pitchFamily="18" charset="0"/>
              </a:rPr>
              <a:t>GÖZLERİNİZİ KAPATIN. SAĞ ELİNİZİ GÖBEK ALTINA KOYUN. SOL ELİNİZİ KALP HİZASINDA GÖĞSÜNÜZE. YAVAŞ YAVAŞ BURNUNUZDAN NEFES ALMAYA BAŞLAYIN.</a:t>
            </a:r>
            <a:r>
              <a:rPr lang="tr-TR" sz="2700" dirty="0">
                <a:solidFill>
                  <a:srgbClr val="000066"/>
                </a:solidFill>
                <a:latin typeface="Georgia" pitchFamily="18" charset="0"/>
              </a:rPr>
              <a:t> </a:t>
            </a:r>
          </a:p>
        </p:txBody>
      </p:sp>
    </p:spTree>
  </p:cSld>
  <p:clrMapOvr>
    <a:masterClrMapping/>
  </p:clrMapOvr>
  <p:transition spd="slow" advClick="0" advTm="14000">
    <p:zoom dir="in"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ChangeArrowheads="1"/>
          </p:cNvSpPr>
          <p:nvPr/>
        </p:nvSpPr>
        <p:spPr bwMode="auto">
          <a:xfrm>
            <a:off x="1835150" y="333375"/>
            <a:ext cx="5392738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tr-TR" b="1">
                <a:solidFill>
                  <a:srgbClr val="CC0000"/>
                </a:solidFill>
                <a:latin typeface="Georgia" pitchFamily="18" charset="0"/>
              </a:rPr>
              <a:t>HER ZAMAN OLUMLU</a:t>
            </a:r>
          </a:p>
          <a:p>
            <a:pPr algn="ctr"/>
            <a:r>
              <a:rPr lang="tr-TR" b="1">
                <a:solidFill>
                  <a:srgbClr val="CC0000"/>
                </a:solidFill>
                <a:latin typeface="Georgia" pitchFamily="18" charset="0"/>
              </a:rPr>
              <a:t> DÜŞÜNMEYE ÇALIŞIN. </a:t>
            </a:r>
          </a:p>
        </p:txBody>
      </p:sp>
      <p:sp>
        <p:nvSpPr>
          <p:cNvPr id="54275" name="Rectangle 3"/>
          <p:cNvSpPr>
            <a:spLocks noChangeArrowheads="1"/>
          </p:cNvSpPr>
          <p:nvPr/>
        </p:nvSpPr>
        <p:spPr bwMode="auto">
          <a:xfrm>
            <a:off x="785786" y="4500570"/>
            <a:ext cx="7929617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tr-TR" b="1" dirty="0">
                <a:solidFill>
                  <a:srgbClr val="000066"/>
                </a:solidFill>
                <a:latin typeface="Georgia" pitchFamily="18" charset="0"/>
              </a:rPr>
              <a:t>GÜNE KAHVALTI YAPARAK </a:t>
            </a:r>
            <a:r>
              <a:rPr lang="tr-TR" b="1" dirty="0" smtClean="0">
                <a:solidFill>
                  <a:srgbClr val="000066"/>
                </a:solidFill>
                <a:latin typeface="Georgia" pitchFamily="18" charset="0"/>
              </a:rPr>
              <a:t> BAŞLAYIN</a:t>
            </a:r>
            <a:r>
              <a:rPr lang="tr-TR" b="1" dirty="0">
                <a:solidFill>
                  <a:srgbClr val="000066"/>
                </a:solidFill>
                <a:latin typeface="Georgia" pitchFamily="18" charset="0"/>
              </a:rPr>
              <a:t>. </a:t>
            </a:r>
            <a:r>
              <a:rPr lang="tr-TR" b="1" dirty="0" smtClean="0">
                <a:solidFill>
                  <a:srgbClr val="000066"/>
                </a:solidFill>
                <a:latin typeface="Georgia" pitchFamily="18" charset="0"/>
              </a:rPr>
              <a:t> BESLENMENİZE  DİKKAT </a:t>
            </a:r>
            <a:r>
              <a:rPr lang="tr-TR" b="1" dirty="0">
                <a:solidFill>
                  <a:srgbClr val="000066"/>
                </a:solidFill>
                <a:latin typeface="Georgia" pitchFamily="18" charset="0"/>
              </a:rPr>
              <a:t>EDİN. </a:t>
            </a:r>
          </a:p>
        </p:txBody>
      </p:sp>
      <p:pic>
        <p:nvPicPr>
          <p:cNvPr id="54276" name="Picture 6" descr="260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8992" y="1857364"/>
            <a:ext cx="2071702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14000">
    <p:split orient="vert" dir="in"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ChangeArrowheads="1"/>
          </p:cNvSpPr>
          <p:nvPr/>
        </p:nvSpPr>
        <p:spPr bwMode="auto">
          <a:xfrm>
            <a:off x="571472" y="285728"/>
            <a:ext cx="8072494" cy="216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tr-TR" sz="2700" b="1" dirty="0" smtClean="0">
                <a:solidFill>
                  <a:srgbClr val="000066"/>
                </a:solidFill>
                <a:latin typeface="Georgia" pitchFamily="18" charset="0"/>
              </a:rPr>
              <a:t>SORUNLARINIZI, SIKINTILARINIZI </a:t>
            </a:r>
            <a:r>
              <a:rPr lang="tr-TR" sz="2700" b="1" dirty="0">
                <a:solidFill>
                  <a:srgbClr val="000066"/>
                </a:solidFill>
                <a:latin typeface="Georgia" pitchFamily="18" charset="0"/>
              </a:rPr>
              <a:t>ÇEVRENİZDE Kİ İNSANLARLA </a:t>
            </a:r>
            <a:r>
              <a:rPr lang="tr-TR" sz="2700" b="1" dirty="0" smtClean="0">
                <a:solidFill>
                  <a:srgbClr val="000066"/>
                </a:solidFill>
                <a:latin typeface="Georgia" pitchFamily="18" charset="0"/>
              </a:rPr>
              <a:t> PAYLAŞIN</a:t>
            </a:r>
            <a:r>
              <a:rPr lang="tr-TR" sz="2700" b="1" dirty="0">
                <a:solidFill>
                  <a:srgbClr val="000066"/>
                </a:solidFill>
                <a:latin typeface="Georgia" pitchFamily="18" charset="0"/>
              </a:rPr>
              <a:t>. </a:t>
            </a:r>
            <a:r>
              <a:rPr lang="tr-TR" sz="2700" b="1" dirty="0" smtClean="0">
                <a:solidFill>
                  <a:srgbClr val="000066"/>
                </a:solidFill>
                <a:latin typeface="Georgia" pitchFamily="18" charset="0"/>
              </a:rPr>
              <a:t> AİLENİZLE</a:t>
            </a:r>
            <a:r>
              <a:rPr lang="tr-TR" sz="2700" b="1" dirty="0">
                <a:solidFill>
                  <a:srgbClr val="000066"/>
                </a:solidFill>
                <a:latin typeface="Georgia" pitchFamily="18" charset="0"/>
              </a:rPr>
              <a:t>, REHBER ÖĞRETMENİNİZLE, </a:t>
            </a:r>
          </a:p>
          <a:p>
            <a:pPr algn="ctr"/>
            <a:r>
              <a:rPr lang="tr-TR" sz="2700" b="1" dirty="0">
                <a:solidFill>
                  <a:srgbClr val="000066"/>
                </a:solidFill>
                <a:latin typeface="Georgia" pitchFamily="18" charset="0"/>
              </a:rPr>
              <a:t>ARKADAŞLARINIZLA.</a:t>
            </a:r>
          </a:p>
          <a:p>
            <a:pPr algn="ctr"/>
            <a:r>
              <a:rPr lang="tr-TR" sz="2700" b="1" dirty="0">
                <a:solidFill>
                  <a:srgbClr val="000066"/>
                </a:solidFill>
                <a:latin typeface="Georgia" pitchFamily="18" charset="0"/>
              </a:rPr>
              <a:t>NEŞELİ OLMAYA ÇALIŞIN. </a:t>
            </a:r>
          </a:p>
        </p:txBody>
      </p:sp>
      <p:pic>
        <p:nvPicPr>
          <p:cNvPr id="10242" name="Picture 2" descr="D:\Resimlerim\SUNU RESİMLERİ\YAZISIZ RESİMLER\DERS ÇALIŞMA VE DERSLER\Ev Ödevi\42-183458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59972" y="2779713"/>
            <a:ext cx="5698110" cy="3792559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4000">
    <p:split orient="vert"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3"/>
          <p:cNvSpPr>
            <a:spLocks noChangeArrowheads="1"/>
          </p:cNvSpPr>
          <p:nvPr/>
        </p:nvSpPr>
        <p:spPr bwMode="auto">
          <a:xfrm>
            <a:off x="304829" y="854075"/>
            <a:ext cx="8410575" cy="435927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ctr"/>
            <a:r>
              <a:rPr lang="tr-TR" sz="4000" b="1" dirty="0">
                <a:solidFill>
                  <a:srgbClr val="000066"/>
                </a:solidFill>
                <a:latin typeface="Georgia" pitchFamily="18" charset="0"/>
              </a:rPr>
              <a:t>BAŞKALARI ADINA DÜŞÜNMEYİN.  </a:t>
            </a:r>
          </a:p>
          <a:p>
            <a:pPr algn="ctr"/>
            <a:r>
              <a:rPr lang="tr-TR" sz="4000" b="1" dirty="0">
                <a:solidFill>
                  <a:srgbClr val="000066"/>
                </a:solidFill>
                <a:latin typeface="Georgia" pitchFamily="18" charset="0"/>
              </a:rPr>
              <a:t>BAŞKALARININ SİZİN İÇİN NE DÜŞÜNECEKLERİNİ DÜŞÜNEREK </a:t>
            </a:r>
          </a:p>
          <a:p>
            <a:pPr algn="ctr"/>
            <a:r>
              <a:rPr lang="tr-TR" sz="4000" b="1" dirty="0">
                <a:solidFill>
                  <a:srgbClr val="000066"/>
                </a:solidFill>
                <a:latin typeface="Georgia" pitchFamily="18" charset="0"/>
              </a:rPr>
              <a:t>GEREKSİZ YERE KENDİNİZİ</a:t>
            </a:r>
            <a:r>
              <a:rPr lang="tr-TR" sz="4000" b="1" dirty="0">
                <a:latin typeface="Georgia" pitchFamily="18" charset="0"/>
              </a:rPr>
              <a:t> </a:t>
            </a:r>
          </a:p>
          <a:p>
            <a:pPr algn="ctr"/>
            <a:r>
              <a:rPr lang="tr-TR" sz="4000" b="1" dirty="0">
                <a:solidFill>
                  <a:srgbClr val="000066"/>
                </a:solidFill>
                <a:latin typeface="Georgia" pitchFamily="18" charset="0"/>
              </a:rPr>
              <a:t>YIPRAMAYIN.</a:t>
            </a:r>
            <a:r>
              <a:rPr lang="tr-TR" sz="4000" b="1" dirty="0">
                <a:latin typeface="Georgia" pitchFamily="18" charset="0"/>
              </a:rPr>
              <a:t> </a:t>
            </a:r>
          </a:p>
        </p:txBody>
      </p:sp>
    </p:spTree>
  </p:cSld>
  <p:clrMapOvr>
    <a:masterClrMapping/>
  </p:clrMapOvr>
  <p:transition spd="slow" advClick="0" advTm="14000">
    <p:zoom dir="in"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auto">
          <a:xfrm>
            <a:off x="571472" y="1928802"/>
            <a:ext cx="807881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tr-TR" sz="2800" b="1" dirty="0">
                <a:solidFill>
                  <a:srgbClr val="000066"/>
                </a:solidFill>
                <a:latin typeface="Georgia" pitchFamily="18" charset="0"/>
              </a:rPr>
              <a:t>BİR BİREY OLDUĞUNUZU DÜŞÜNÜN. </a:t>
            </a:r>
          </a:p>
        </p:txBody>
      </p:sp>
      <p:sp>
        <p:nvSpPr>
          <p:cNvPr id="57347" name="Rectangle 4"/>
          <p:cNvSpPr>
            <a:spLocks noChangeArrowheads="1"/>
          </p:cNvSpPr>
          <p:nvPr/>
        </p:nvSpPr>
        <p:spPr bwMode="auto">
          <a:xfrm>
            <a:off x="357158" y="357166"/>
            <a:ext cx="8215370" cy="1338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tr-TR" sz="2700" b="1" dirty="0">
                <a:solidFill>
                  <a:srgbClr val="800000"/>
                </a:solidFill>
                <a:latin typeface="Georgia" pitchFamily="18" charset="0"/>
              </a:rPr>
              <a:t>AZİMLİ OLUN VE HEDEFLERİNİZE </a:t>
            </a:r>
          </a:p>
          <a:p>
            <a:pPr algn="ctr"/>
            <a:r>
              <a:rPr lang="tr-TR" sz="2700" b="1" dirty="0">
                <a:solidFill>
                  <a:srgbClr val="800000"/>
                </a:solidFill>
                <a:latin typeface="Georgia" pitchFamily="18" charset="0"/>
              </a:rPr>
              <a:t>ULAŞABİLMEK İÇİN ÇALIŞIN. KENDİNİZE  DEĞER VERİN.</a:t>
            </a:r>
            <a:r>
              <a:rPr lang="tr-TR" sz="2700" dirty="0">
                <a:solidFill>
                  <a:srgbClr val="800000"/>
                </a:solidFill>
                <a:latin typeface="Georgia" pitchFamily="18" charset="0"/>
              </a:rPr>
              <a:t> </a:t>
            </a:r>
          </a:p>
        </p:txBody>
      </p:sp>
      <p:sp>
        <p:nvSpPr>
          <p:cNvPr id="57348" name="Rectangle 5"/>
          <p:cNvSpPr>
            <a:spLocks noChangeArrowheads="1"/>
          </p:cNvSpPr>
          <p:nvPr/>
        </p:nvSpPr>
        <p:spPr bwMode="auto">
          <a:xfrm>
            <a:off x="1428728" y="4857760"/>
            <a:ext cx="6480175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tr-TR" b="1" dirty="0">
                <a:solidFill>
                  <a:srgbClr val="800000"/>
                </a:solidFill>
                <a:latin typeface="Georgia" pitchFamily="18" charset="0"/>
              </a:rPr>
              <a:t>KENDİNİZİ BAŞKALARI İLE </a:t>
            </a:r>
          </a:p>
          <a:p>
            <a:pPr algn="ctr"/>
            <a:r>
              <a:rPr lang="tr-TR" b="1" dirty="0">
                <a:solidFill>
                  <a:srgbClr val="800000"/>
                </a:solidFill>
                <a:latin typeface="Georgia" pitchFamily="18" charset="0"/>
              </a:rPr>
              <a:t>KARŞILAŞTIRMAYIN</a:t>
            </a:r>
            <a:r>
              <a:rPr lang="tr-TR" b="1" dirty="0" smtClean="0">
                <a:solidFill>
                  <a:srgbClr val="800000"/>
                </a:solidFill>
                <a:latin typeface="Georgia" pitchFamily="18" charset="0"/>
              </a:rPr>
              <a:t>.</a:t>
            </a:r>
          </a:p>
          <a:p>
            <a:pPr algn="ctr"/>
            <a:r>
              <a:rPr lang="tr-TR" b="1" dirty="0" smtClean="0">
                <a:solidFill>
                  <a:srgbClr val="800000"/>
                </a:solidFill>
                <a:latin typeface="Georgia" pitchFamily="18" charset="0"/>
              </a:rPr>
              <a:t>KIYASLAMAYIN.</a:t>
            </a:r>
            <a:endParaRPr lang="tr-TR" b="1" dirty="0">
              <a:solidFill>
                <a:srgbClr val="800000"/>
              </a:solidFill>
              <a:latin typeface="Georgia" pitchFamily="18" charset="0"/>
            </a:endParaRPr>
          </a:p>
        </p:txBody>
      </p:sp>
      <p:pic>
        <p:nvPicPr>
          <p:cNvPr id="13314" name="Picture 2" descr="D:\Resimlerim\SUNU RESİMLERİ\MSN İFADE VE RESİMLER\SUNU İFADELER\367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8992" y="2786058"/>
            <a:ext cx="1825634" cy="1643071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4000">
    <p:zoom dir="in"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D:\Resimlerim\SUNU RESİMLERİ\YAZISIZ RESİMLER\ZAMAN\42-160818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8000" y="730250"/>
            <a:ext cx="8128000" cy="5397500"/>
          </a:xfrm>
          <a:prstGeom prst="rect">
            <a:avLst/>
          </a:prstGeom>
          <a:noFill/>
        </p:spPr>
      </p:pic>
      <p:sp>
        <p:nvSpPr>
          <p:cNvPr id="5" name="4 Metin kutusu"/>
          <p:cNvSpPr txBox="1"/>
          <p:nvPr/>
        </p:nvSpPr>
        <p:spPr>
          <a:xfrm>
            <a:off x="785786" y="857232"/>
            <a:ext cx="75724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b="1" dirty="0" smtClean="0">
                <a:solidFill>
                  <a:srgbClr val="CC0000"/>
                </a:solidFill>
              </a:rPr>
              <a:t>NEREYE GİTTİĞİNİ BİLMİYORSAN GİTTİĞİN YOLUN BİR ÖNEMİ YOKTUR.</a:t>
            </a:r>
            <a:endParaRPr lang="tr-TR" b="1" dirty="0">
              <a:solidFill>
                <a:srgbClr val="CC0000"/>
              </a:solidFill>
            </a:endParaRPr>
          </a:p>
        </p:txBody>
      </p:sp>
    </p:spTree>
  </p:cSld>
  <p:clrMapOvr>
    <a:masterClrMapping/>
  </p:clrMapOvr>
  <p:transition spd="slow" advClick="0" advTm="14000">
    <p:zoom dir="in"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ChangeArrowheads="1"/>
          </p:cNvSpPr>
          <p:nvPr/>
        </p:nvSpPr>
        <p:spPr bwMode="auto">
          <a:xfrm>
            <a:off x="428596" y="285728"/>
            <a:ext cx="8277253" cy="216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tr-TR" sz="2700" b="1" dirty="0">
                <a:solidFill>
                  <a:srgbClr val="000066"/>
                </a:solidFill>
                <a:latin typeface="Georgia" pitchFamily="18" charset="0"/>
              </a:rPr>
              <a:t>SINAV SONUCU İLE İLGİLİ KAYGI GELECEKLE İLGİLİ BİR KAYGIDIR. AMA GELECEK HENÜZ GELMEMİŞTİR. GELMEMİŞ BİR GELECEKTE NELER YAŞANACAĞINI KİMSE BİLEMEZ. </a:t>
            </a:r>
            <a:endParaRPr lang="tr-TR" sz="2700" dirty="0">
              <a:solidFill>
                <a:srgbClr val="000066"/>
              </a:solidFill>
              <a:latin typeface="Georgia" pitchFamily="18" charset="0"/>
            </a:endParaRPr>
          </a:p>
        </p:txBody>
      </p:sp>
      <p:sp>
        <p:nvSpPr>
          <p:cNvPr id="58371" name="Rectangle 4"/>
          <p:cNvSpPr>
            <a:spLocks noChangeArrowheads="1"/>
          </p:cNvSpPr>
          <p:nvPr/>
        </p:nvSpPr>
        <p:spPr bwMode="auto">
          <a:xfrm>
            <a:off x="684213" y="5505472"/>
            <a:ext cx="775335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b="1" dirty="0">
                <a:solidFill>
                  <a:srgbClr val="800000"/>
                </a:solidFill>
                <a:latin typeface="Georgia" pitchFamily="18" charset="0"/>
              </a:rPr>
              <a:t>BİLİNMEYEN ŞEYLERDEN DOLAYI ENDİŞELENMEYİN.</a:t>
            </a:r>
          </a:p>
        </p:txBody>
      </p:sp>
      <p:pic>
        <p:nvPicPr>
          <p:cNvPr id="11266" name="Picture 2" descr="D:\Resimlerim\SUNU RESİMLERİ\MSN İFADE VE RESİMLER\SUNU İFADELER\214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3071810"/>
            <a:ext cx="1920888" cy="1571636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4000">
    <p:comb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765175"/>
            <a:ext cx="5905500" cy="5184775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tr-TR" sz="4000" b="1" smtClean="0">
                <a:solidFill>
                  <a:srgbClr val="800000"/>
                </a:solidFill>
                <a:latin typeface="Georgia" pitchFamily="18" charset="0"/>
              </a:rPr>
              <a:t>KAYGILI ÖĞRENCİ </a:t>
            </a:r>
          </a:p>
          <a:p>
            <a:pPr eaLnBrk="1" hangingPunct="1">
              <a:buFontTx/>
              <a:buNone/>
            </a:pPr>
            <a:r>
              <a:rPr lang="tr-TR" sz="4000" b="1" smtClean="0">
                <a:solidFill>
                  <a:srgbClr val="000099"/>
                </a:solidFill>
                <a:latin typeface="Georgia" pitchFamily="18" charset="0"/>
              </a:rPr>
              <a:t>SIKINTILI ÖĞRENCİ</a:t>
            </a:r>
          </a:p>
          <a:p>
            <a:pPr eaLnBrk="1" hangingPunct="1">
              <a:buFontTx/>
              <a:buNone/>
            </a:pPr>
            <a:r>
              <a:rPr lang="tr-TR" sz="4000" b="1" smtClean="0">
                <a:solidFill>
                  <a:srgbClr val="800000"/>
                </a:solidFill>
                <a:latin typeface="Georgia" pitchFamily="18" charset="0"/>
              </a:rPr>
              <a:t>TASALI ÖĞRENCİ</a:t>
            </a:r>
          </a:p>
          <a:p>
            <a:pPr eaLnBrk="1" hangingPunct="1">
              <a:buFontTx/>
              <a:buNone/>
            </a:pPr>
            <a:r>
              <a:rPr lang="tr-TR" sz="4000" b="1" smtClean="0">
                <a:solidFill>
                  <a:srgbClr val="000099"/>
                </a:solidFill>
                <a:latin typeface="Georgia" pitchFamily="18" charset="0"/>
              </a:rPr>
              <a:t>DERTLİ ÖĞRENCİ</a:t>
            </a:r>
          </a:p>
          <a:p>
            <a:pPr eaLnBrk="1" hangingPunct="1">
              <a:buFontTx/>
              <a:buNone/>
            </a:pPr>
            <a:r>
              <a:rPr lang="tr-TR" sz="4000" b="1" smtClean="0">
                <a:solidFill>
                  <a:srgbClr val="800000"/>
                </a:solidFill>
                <a:latin typeface="Georgia" pitchFamily="18" charset="0"/>
              </a:rPr>
              <a:t>GAMLI ÖĞRENCİ</a:t>
            </a:r>
          </a:p>
          <a:p>
            <a:pPr eaLnBrk="1" hangingPunct="1">
              <a:buFontTx/>
              <a:buNone/>
            </a:pPr>
            <a:r>
              <a:rPr lang="tr-TR" sz="4000" b="1" smtClean="0">
                <a:solidFill>
                  <a:srgbClr val="000099"/>
                </a:solidFill>
                <a:latin typeface="Georgia" pitchFamily="18" charset="0"/>
              </a:rPr>
              <a:t>STRESLİ ÖĞRENCİ</a:t>
            </a:r>
          </a:p>
          <a:p>
            <a:pPr eaLnBrk="1" hangingPunct="1">
              <a:buFontTx/>
              <a:buNone/>
            </a:pPr>
            <a:r>
              <a:rPr lang="tr-TR" sz="4000" b="1" smtClean="0">
                <a:solidFill>
                  <a:srgbClr val="800000"/>
                </a:solidFill>
                <a:latin typeface="Georgia" pitchFamily="18" charset="0"/>
              </a:rPr>
              <a:t>KORKULU ÖĞRENCİ</a:t>
            </a:r>
          </a:p>
        </p:txBody>
      </p:sp>
    </p:spTree>
  </p:cSld>
  <p:clrMapOvr>
    <a:masterClrMapping/>
  </p:clrMapOvr>
  <p:transition spd="slow" advClick="0" advTm="14000">
    <p:wipe dir="d"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/>
          <p:nvPr/>
        </p:nvSpPr>
        <p:spPr>
          <a:xfrm>
            <a:off x="900138" y="428604"/>
            <a:ext cx="7315200" cy="2862322"/>
          </a:xfrm>
          <a:prstGeom prst="rect">
            <a:avLst/>
          </a:prstGeom>
          <a:solidFill>
            <a:srgbClr val="840A2D"/>
          </a:solidFill>
          <a:ln>
            <a:solidFill>
              <a:srgbClr val="26349A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tr-TR" sz="60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SEMİNER BİTMİŞTİR. SORULARINIZI</a:t>
            </a:r>
            <a:endParaRPr lang="tr-TR" sz="60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1357290" y="4357694"/>
            <a:ext cx="6429420" cy="1477328"/>
          </a:xfrm>
          <a:prstGeom prst="rect">
            <a:avLst/>
          </a:prstGeom>
          <a:solidFill>
            <a:srgbClr val="000066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4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OKUL REHBERLİK SERVİSİ</a:t>
            </a:r>
            <a:endParaRPr lang="tr-TR" sz="4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 advClick="0" advTm="14000">
    <p:zoom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95288" y="765175"/>
            <a:ext cx="6048375" cy="5184775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tr-TR" sz="4000" b="1" smtClean="0">
                <a:solidFill>
                  <a:srgbClr val="800000"/>
                </a:solidFill>
                <a:latin typeface="Georgia" pitchFamily="18" charset="0"/>
              </a:rPr>
              <a:t>ÇALIŞAN ÖĞRENCİ </a:t>
            </a:r>
          </a:p>
          <a:p>
            <a:pPr eaLnBrk="1" hangingPunct="1">
              <a:buFontTx/>
              <a:buNone/>
            </a:pPr>
            <a:r>
              <a:rPr lang="tr-TR" sz="4000" b="1" smtClean="0">
                <a:latin typeface="Georgia" pitchFamily="18" charset="0"/>
              </a:rPr>
              <a:t>BAŞARILI ÖĞRENCİ</a:t>
            </a:r>
          </a:p>
          <a:p>
            <a:pPr eaLnBrk="1" hangingPunct="1">
              <a:buFontTx/>
              <a:buNone/>
            </a:pPr>
            <a:r>
              <a:rPr lang="tr-TR" sz="4000" b="1" smtClean="0">
                <a:solidFill>
                  <a:srgbClr val="800000"/>
                </a:solidFill>
                <a:latin typeface="Georgia" pitchFamily="18" charset="0"/>
              </a:rPr>
              <a:t>DÜZENLİ ÖĞRENCİ</a:t>
            </a:r>
          </a:p>
          <a:p>
            <a:pPr eaLnBrk="1" hangingPunct="1">
              <a:buFontTx/>
              <a:buNone/>
            </a:pPr>
            <a:r>
              <a:rPr lang="tr-TR" sz="4000" b="1" smtClean="0">
                <a:latin typeface="Georgia" pitchFamily="18" charset="0"/>
              </a:rPr>
              <a:t>PLANLI ÖĞRENCİ</a:t>
            </a:r>
          </a:p>
          <a:p>
            <a:pPr eaLnBrk="1" hangingPunct="1">
              <a:buFontTx/>
              <a:buNone/>
            </a:pPr>
            <a:r>
              <a:rPr lang="tr-TR" sz="4000" b="1" smtClean="0">
                <a:solidFill>
                  <a:srgbClr val="800000"/>
                </a:solidFill>
                <a:latin typeface="Georgia" pitchFamily="18" charset="0"/>
              </a:rPr>
              <a:t>İRADELİ ÖĞRENCİ</a:t>
            </a:r>
          </a:p>
          <a:p>
            <a:pPr eaLnBrk="1" hangingPunct="1">
              <a:buFontTx/>
              <a:buNone/>
            </a:pPr>
            <a:r>
              <a:rPr lang="tr-TR" sz="4000" b="1" smtClean="0">
                <a:latin typeface="Georgia" pitchFamily="18" charset="0"/>
              </a:rPr>
              <a:t>AMAÇLI ÖĞRENCİ</a:t>
            </a:r>
          </a:p>
          <a:p>
            <a:pPr eaLnBrk="1" hangingPunct="1">
              <a:buFontTx/>
              <a:buNone/>
            </a:pPr>
            <a:r>
              <a:rPr lang="tr-TR" sz="4000" b="1" smtClean="0">
                <a:solidFill>
                  <a:srgbClr val="800000"/>
                </a:solidFill>
                <a:latin typeface="Georgia" pitchFamily="18" charset="0"/>
              </a:rPr>
              <a:t>GAYRETLİ ÖĞRENCİ</a:t>
            </a:r>
          </a:p>
        </p:txBody>
      </p:sp>
    </p:spTree>
  </p:cSld>
  <p:clrMapOvr>
    <a:masterClrMapping/>
  </p:clrMapOvr>
  <p:transition spd="slow" advClick="0" advTm="14000">
    <p:randomBar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4"/>
          <p:cNvSpPr>
            <a:spLocks noChangeArrowheads="1"/>
          </p:cNvSpPr>
          <p:nvPr/>
        </p:nvSpPr>
        <p:spPr bwMode="auto">
          <a:xfrm>
            <a:off x="323850" y="188913"/>
            <a:ext cx="8605868" cy="2227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tr-TR" sz="2800" b="1" dirty="0">
                <a:solidFill>
                  <a:srgbClr val="C00000"/>
                </a:solidFill>
                <a:latin typeface="Georgia" pitchFamily="18" charset="0"/>
              </a:rPr>
              <a:t>KAYGILI ÖĞRENCİ KAZANDIĞI VE KAZANAMADIĞI DEĞİŞİK ANLARI CANLANDIRIR. HAYALİNDE ÇEVRESİNİN TEPKİSİNİ ÖLÇER. SUSADIKÇA DENİZ SUYU İÇEN BİR İNSANIN MİSALİ</a:t>
            </a:r>
            <a:r>
              <a:rPr lang="tr-TR" sz="2800" dirty="0">
                <a:solidFill>
                  <a:srgbClr val="C00000"/>
                </a:solidFill>
                <a:latin typeface="Georgia" pitchFamily="18" charset="0"/>
              </a:rPr>
              <a:t>.</a:t>
            </a:r>
          </a:p>
        </p:txBody>
      </p:sp>
      <p:sp>
        <p:nvSpPr>
          <p:cNvPr id="8195" name="Text Box 6"/>
          <p:cNvSpPr txBox="1">
            <a:spLocks noChangeArrowheads="1"/>
          </p:cNvSpPr>
          <p:nvPr/>
        </p:nvSpPr>
        <p:spPr bwMode="auto">
          <a:xfrm>
            <a:off x="5214942" y="3500438"/>
            <a:ext cx="3429024" cy="193899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3000" b="1" dirty="0">
                <a:solidFill>
                  <a:srgbClr val="800000"/>
                </a:solidFill>
              </a:rPr>
              <a:t>KENDİNİZİ BAŞKALARI İLE ASLA KIYASLAMAYIN</a:t>
            </a:r>
            <a:r>
              <a:rPr lang="tr-TR" sz="3000" dirty="0"/>
              <a:t>.</a:t>
            </a:r>
          </a:p>
        </p:txBody>
      </p:sp>
      <p:pic>
        <p:nvPicPr>
          <p:cNvPr id="7170" name="Picture 2" descr="D:\BELGELERİM\SUNU ÇALIŞMA\SINAV KAYGISI\resim\AXR00372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2500306"/>
            <a:ext cx="4216400" cy="3937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4000">
    <p:strips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1474788" y="333375"/>
            <a:ext cx="5976937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tr-TR" sz="4000" b="1">
                <a:latin typeface="Georgia" pitchFamily="18" charset="0"/>
              </a:rPr>
              <a:t>ÖĞENCİLERİN YOĞUNLAŞTIKLARI KAYGI ALANLARI</a:t>
            </a:r>
          </a:p>
        </p:txBody>
      </p:sp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684213" y="2708275"/>
            <a:ext cx="2592387" cy="1066800"/>
          </a:xfrm>
          <a:prstGeom prst="rect">
            <a:avLst/>
          </a:prstGeom>
          <a:solidFill>
            <a:srgbClr val="00008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b="1">
                <a:solidFill>
                  <a:schemeClr val="bg1"/>
                </a:solidFill>
                <a:latin typeface="Georgia" pitchFamily="18" charset="0"/>
              </a:rPr>
              <a:t>SINAVA HAZIRLIK</a:t>
            </a:r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5795963" y="2708275"/>
            <a:ext cx="2447925" cy="1066800"/>
          </a:xfrm>
          <a:prstGeom prst="rect">
            <a:avLst/>
          </a:prstGeom>
          <a:solidFill>
            <a:srgbClr val="80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b="1">
                <a:solidFill>
                  <a:schemeClr val="bg1"/>
                </a:solidFill>
                <a:latin typeface="Georgia" pitchFamily="18" charset="0"/>
              </a:rPr>
              <a:t>SINAV SONUCU</a:t>
            </a:r>
          </a:p>
        </p:txBody>
      </p:sp>
      <p:pic>
        <p:nvPicPr>
          <p:cNvPr id="9221" name="Picture 5" descr="329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98525" y="4076700"/>
            <a:ext cx="2089150" cy="208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2" name="Picture 7" descr="221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40425" y="4221163"/>
            <a:ext cx="1871663" cy="187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14000">
    <p:split orient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1697</TotalTime>
  <Words>1217</Words>
  <Application>Microsoft Office PowerPoint</Application>
  <PresentationFormat>Ekran Gösterisi (4:3)</PresentationFormat>
  <Paragraphs>189</Paragraphs>
  <Slides>60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60</vt:i4>
      </vt:variant>
    </vt:vector>
  </HeadingPairs>
  <TitlesOfParts>
    <vt:vector size="61" baseType="lpstr">
      <vt:lpstr>Default Design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Slayt 34</vt:lpstr>
      <vt:lpstr>Slayt 35</vt:lpstr>
      <vt:lpstr>Slayt 36</vt:lpstr>
      <vt:lpstr>Slayt 37</vt:lpstr>
      <vt:lpstr>Slayt 38</vt:lpstr>
      <vt:lpstr>Slayt 39</vt:lpstr>
      <vt:lpstr>Slayt 40</vt:lpstr>
      <vt:lpstr>Slayt 41</vt:lpstr>
      <vt:lpstr>Slayt 42</vt:lpstr>
      <vt:lpstr>Slayt 43</vt:lpstr>
      <vt:lpstr>Slayt 44</vt:lpstr>
      <vt:lpstr>Slayt 45</vt:lpstr>
      <vt:lpstr>Slayt 46</vt:lpstr>
      <vt:lpstr>Slayt 47</vt:lpstr>
      <vt:lpstr>Slayt 48</vt:lpstr>
      <vt:lpstr>Slayt 49</vt:lpstr>
      <vt:lpstr>Slayt 50</vt:lpstr>
      <vt:lpstr>Slayt 51</vt:lpstr>
      <vt:lpstr>Slayt 52</vt:lpstr>
      <vt:lpstr>Slayt 53</vt:lpstr>
      <vt:lpstr>Slayt 54</vt:lpstr>
      <vt:lpstr>Slayt 55</vt:lpstr>
      <vt:lpstr>Slayt 56</vt:lpstr>
      <vt:lpstr>Slayt 57</vt:lpstr>
      <vt:lpstr>Slayt 58</vt:lpstr>
      <vt:lpstr>Slayt 59</vt:lpstr>
      <vt:lpstr>Slayt 60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ÖSS SINAV KAYGISI</dc:title>
  <dc:subject>Makale ve Sunu Bölümü</dc:subject>
  <dc:creator>Rehberlik Saati</dc:creator>
  <cp:keywords>Rehberlik Saati</cp:keywords>
  <dc:description>www.rehberliksaati.com ÖSS ve LGS'de UZMAN</dc:description>
  <cp:lastModifiedBy>Admin</cp:lastModifiedBy>
  <cp:revision>654</cp:revision>
  <dcterms:created xsi:type="dcterms:W3CDTF">2006-01-22T19:50:57Z</dcterms:created>
  <dcterms:modified xsi:type="dcterms:W3CDTF">2009-04-19T19:14:22Z</dcterms:modified>
  <cp:category>Rehberlik Saati</cp:category>
</cp:coreProperties>
</file>