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44" r:id="rId1"/>
  </p:sldMasterIdLst>
  <p:sldIdLst>
    <p:sldId id="256" r:id="rId2"/>
    <p:sldId id="257" r:id="rId3"/>
    <p:sldId id="308" r:id="rId4"/>
    <p:sldId id="313" r:id="rId5"/>
    <p:sldId id="312" r:id="rId6"/>
    <p:sldId id="311" r:id="rId7"/>
    <p:sldId id="314" r:id="rId8"/>
    <p:sldId id="315" r:id="rId9"/>
    <p:sldId id="317" r:id="rId10"/>
    <p:sldId id="316" r:id="rId11"/>
    <p:sldId id="318" r:id="rId12"/>
    <p:sldId id="319" r:id="rId13"/>
    <p:sldId id="320" r:id="rId14"/>
    <p:sldId id="321" r:id="rId15"/>
    <p:sldId id="322" r:id="rId16"/>
    <p:sldId id="323" r:id="rId17"/>
    <p:sldId id="330" r:id="rId18"/>
    <p:sldId id="331" r:id="rId19"/>
    <p:sldId id="332" r:id="rId20"/>
    <p:sldId id="334" r:id="rId21"/>
    <p:sldId id="335" r:id="rId22"/>
    <p:sldId id="336" r:id="rId23"/>
    <p:sldId id="337" r:id="rId24"/>
    <p:sldId id="338" r:id="rId25"/>
    <p:sldId id="339" r:id="rId26"/>
    <p:sldId id="281"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F508CAC8-AAA0-4874-B75C-D5D4C9AF37AA}">
          <p14:sldIdLst>
            <p14:sldId id="256"/>
            <p14:sldId id="257"/>
            <p14:sldId id="308"/>
            <p14:sldId id="313"/>
            <p14:sldId id="312"/>
            <p14:sldId id="311"/>
            <p14:sldId id="314"/>
            <p14:sldId id="315"/>
            <p14:sldId id="317"/>
            <p14:sldId id="316"/>
            <p14:sldId id="318"/>
            <p14:sldId id="319"/>
            <p14:sldId id="320"/>
            <p14:sldId id="321"/>
            <p14:sldId id="322"/>
            <p14:sldId id="323"/>
            <p14:sldId id="330"/>
            <p14:sldId id="331"/>
            <p14:sldId id="332"/>
            <p14:sldId id="334"/>
            <p14:sldId id="335"/>
            <p14:sldId id="336"/>
            <p14:sldId id="337"/>
            <p14:sldId id="338"/>
            <p14:sldId id="339"/>
            <p14:sldId id="281"/>
          </p14:sldIdLst>
        </p14:section>
        <p14:section name="Başlıksız Bölüm" id="{1B56AC26-F708-499B-B6FA-24D6387A9EFA}">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Koyu Stil 1 - Vurgu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ema Uygulanmış Stil 2 - Vurgu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ema Uygulanmış Stil 1 - Vurgu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ema Uygulanmış Stil 1 - Vurgu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8603FDC-E32A-4AB5-989C-0864C3EAD2B8}" styleName="Tema Uygulanmış Stil 2 - Vurgu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Tema Uygulanmış Stil 2 - Vurgu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ema Uygulanmış Stil 1 - Vurgu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572" y="-4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Dikdörtgen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23720DD-5B6D-40BF-8493-A6B52D484E6B}" type="datetimeFigureOut">
              <a:rPr lang="tr-TR" smtClean="0"/>
              <a:pPr/>
              <a:t>03.02.2014</a:t>
            </a:fld>
            <a:endParaRPr lang="tr-TR"/>
          </a:p>
        </p:txBody>
      </p:sp>
      <p:sp>
        <p:nvSpPr>
          <p:cNvPr id="17" name="Altbilgi Yer Tutucusu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Slayt Numarası Yer Tutucusu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6553200" y="6248402"/>
            <a:ext cx="2209800" cy="365125"/>
          </a:xfrm>
        </p:spPr>
        <p:txBody>
          <a:bodyPr/>
          <a:lstStyle/>
          <a:p>
            <a:fld id="{A23720DD-5B6D-40BF-8493-A6B52D484E6B}" type="datetimeFigureOut">
              <a:rPr lang="tr-TR" smtClean="0"/>
              <a:pPr/>
              <a:t>03.02.2014</a:t>
            </a:fld>
            <a:endParaRPr lang="tr-TR"/>
          </a:p>
        </p:txBody>
      </p:sp>
      <p:sp>
        <p:nvSpPr>
          <p:cNvPr id="5" name="Altbilgi Yer Tutucusu 4"/>
          <p:cNvSpPr>
            <a:spLocks noGrp="1"/>
          </p:cNvSpPr>
          <p:nvPr>
            <p:ph type="ftr" sz="quarter" idx="11"/>
          </p:nvPr>
        </p:nvSpPr>
        <p:spPr>
          <a:xfrm>
            <a:off x="457201" y="6248207"/>
            <a:ext cx="5573483" cy="365125"/>
          </a:xfrm>
        </p:spPr>
        <p:txBody>
          <a:bodyPr/>
          <a:lstStyle/>
          <a:p>
            <a:endParaRPr lang="tr-TR"/>
          </a:p>
        </p:txBody>
      </p:sp>
      <p:sp>
        <p:nvSpPr>
          <p:cNvPr id="7" name="Dikdörtgen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Dikdörtgen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Dikdörtgen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ayt Numarası Yer Tutucusu 5"/>
          <p:cNvSpPr>
            <a:spLocks noGrp="1"/>
          </p:cNvSpPr>
          <p:nvPr>
            <p:ph type="sldNum" sz="quarter" idx="12"/>
          </p:nvPr>
        </p:nvSpPr>
        <p:spPr>
          <a:xfrm rot="5400000">
            <a:off x="5989638" y="144462"/>
            <a:ext cx="533400" cy="244476"/>
          </a:xfrm>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pPr/>
              <a:t>‹#›</a:t>
            </a:fld>
            <a:endParaRPr lang="tr-TR"/>
          </a:p>
        </p:txBody>
      </p:sp>
      <p:sp>
        <p:nvSpPr>
          <p:cNvPr id="8" name="İçerik Yer Tutucusu 7"/>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Dikdörtgen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13" name="Slayt Numarası Yer Tutucusu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302176B-0E47-46AC-8F43-DAB4B8A37D06}" type="slidenum">
              <a:rPr lang="tr-TR" smtClean="0"/>
              <a:pPr/>
              <a:t>‹#›</a:t>
            </a:fld>
            <a:endParaRPr lang="tr-TR"/>
          </a:p>
        </p:txBody>
      </p:sp>
      <p:sp>
        <p:nvSpPr>
          <p:cNvPr id="14" name="Altbilgi Yer Tutucusu 13"/>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9" name="İçerik Yer Tutucusu 8"/>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Veri Yer Tutucusu 7"/>
          <p:cNvSpPr>
            <a:spLocks noGrp="1"/>
          </p:cNvSpPr>
          <p:nvPr>
            <p:ph type="dt" sz="half" idx="15"/>
          </p:nvPr>
        </p:nvSpPr>
        <p:spPr/>
        <p:txBody>
          <a:bodyPr rtlCol="0"/>
          <a:lstStyle/>
          <a:p>
            <a:fld id="{A23720DD-5B6D-40BF-8493-A6B52D484E6B}" type="datetimeFigureOut">
              <a:rPr lang="tr-TR" smtClean="0"/>
              <a:pPr/>
              <a:t>03.02.2014</a:t>
            </a:fld>
            <a:endParaRPr lang="tr-TR"/>
          </a:p>
        </p:txBody>
      </p:sp>
      <p:sp>
        <p:nvSpPr>
          <p:cNvPr id="10" name="Slayt Numarası Yer Tutucusu 9"/>
          <p:cNvSpPr>
            <a:spLocks noGrp="1"/>
          </p:cNvSpPr>
          <p:nvPr>
            <p:ph type="sldNum" sz="quarter" idx="16"/>
          </p:nvPr>
        </p:nvSpPr>
        <p:spPr/>
        <p:txBody>
          <a:bodyPr rtlCol="0"/>
          <a:lstStyle/>
          <a:p>
            <a:fld id="{F302176B-0E47-46AC-8F43-DAB4B8A37D06}" type="slidenum">
              <a:rPr lang="tr-TR" smtClean="0"/>
              <a:pPr/>
              <a:t>‹#›</a:t>
            </a:fld>
            <a:endParaRPr lang="tr-TR"/>
          </a:p>
        </p:txBody>
      </p:sp>
      <p:sp>
        <p:nvSpPr>
          <p:cNvPr id="12" name="Altbilgi Yer Tutucusu 11"/>
          <p:cNvSpPr>
            <a:spLocks noGrp="1"/>
          </p:cNvSpPr>
          <p:nvPr>
            <p:ph type="ftr" sz="quarter" idx="17"/>
          </p:nvPr>
        </p:nvSpPr>
        <p:spPr/>
        <p:txBody>
          <a:bodyPr rtlCol="0"/>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İçerik Yer Tutucusu 10"/>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5"/>
          </p:nvPr>
        </p:nvSpPr>
        <p:spPr/>
        <p:txBody>
          <a:bodyPr rtlCol="0"/>
          <a:lstStyle/>
          <a:p>
            <a:fld id="{A23720DD-5B6D-40BF-8493-A6B52D484E6B}" type="datetimeFigureOut">
              <a:rPr lang="tr-TR" smtClean="0"/>
              <a:pPr/>
              <a:t>03.02.2014</a:t>
            </a:fld>
            <a:endParaRPr lang="tr-TR"/>
          </a:p>
        </p:txBody>
      </p:sp>
      <p:sp>
        <p:nvSpPr>
          <p:cNvPr id="12" name="Slayt Numarası Yer Tutucusu 11"/>
          <p:cNvSpPr>
            <a:spLocks noGrp="1"/>
          </p:cNvSpPr>
          <p:nvPr>
            <p:ph type="sldNum" sz="quarter" idx="16"/>
          </p:nvPr>
        </p:nvSpPr>
        <p:spPr/>
        <p:txBody>
          <a:bodyPr rtlCol="0"/>
          <a:lstStyle/>
          <a:p>
            <a:fld id="{F302176B-0E47-46AC-8F43-DAB4B8A37D06}" type="slidenum">
              <a:rPr lang="tr-TR" smtClean="0"/>
              <a:pPr/>
              <a:t>‹#›</a:t>
            </a:fld>
            <a:endParaRPr lang="tr-TR"/>
          </a:p>
        </p:txBody>
      </p:sp>
      <p:sp>
        <p:nvSpPr>
          <p:cNvPr id="14" name="Altbilgi Yer Tutucusu 13"/>
          <p:cNvSpPr>
            <a:spLocks noGrp="1"/>
          </p:cNvSpPr>
          <p:nvPr>
            <p:ph type="ftr" sz="quarter" idx="17"/>
          </p:nvPr>
        </p:nvSpPr>
        <p:spPr/>
        <p:txBody>
          <a:bodyPr rtlCol="0"/>
          <a:lstStyle/>
          <a:p>
            <a:endParaRPr lang="tr-TR"/>
          </a:p>
        </p:txBody>
      </p:sp>
      <p:sp>
        <p:nvSpPr>
          <p:cNvPr id="16" name="Metin Yer Tutucusu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Metin Yer Tutucusu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a:xfrm>
            <a:off x="0" y="6248400"/>
            <a:ext cx="533400" cy="381000"/>
          </a:xfrm>
        </p:spPr>
        <p:txBody>
          <a:bodyPr/>
          <a:lstStyle>
            <a:lvl1pPr>
              <a:defRPr>
                <a:solidFill>
                  <a:schemeClr val="tx2"/>
                </a:solidFill>
              </a:defRPr>
            </a:lvl1p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pPr/>
              <a:t>‹#›</a:t>
            </a:fld>
            <a:endParaRPr lang="tr-TR"/>
          </a:p>
        </p:txBody>
      </p:sp>
      <p:sp>
        <p:nvSpPr>
          <p:cNvPr id="3" name="Metin Yer Tutucusu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İçerik Yer Tutucusu 8"/>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Dikdörtgen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Dikdörtgen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Veri Yer Tutucusu 11"/>
          <p:cNvSpPr>
            <a:spLocks noGrp="1"/>
          </p:cNvSpPr>
          <p:nvPr>
            <p:ph type="dt" sz="half" idx="10"/>
          </p:nvPr>
        </p:nvSpPr>
        <p:spPr>
          <a:xfrm>
            <a:off x="6248400" y="6248400"/>
            <a:ext cx="2667000" cy="365125"/>
          </a:xfrm>
        </p:spPr>
        <p:txBody>
          <a:bodyPr rtlCol="0"/>
          <a:lstStyle/>
          <a:p>
            <a:fld id="{A23720DD-5B6D-40BF-8493-A6B52D484E6B}" type="datetimeFigureOut">
              <a:rPr lang="tr-TR" smtClean="0"/>
              <a:pPr/>
              <a:t>03.02.2014</a:t>
            </a:fld>
            <a:endParaRPr lang="tr-TR"/>
          </a:p>
        </p:txBody>
      </p:sp>
      <p:sp>
        <p:nvSpPr>
          <p:cNvPr id="13" name="Slayt Numarası Yer Tutucusu 12"/>
          <p:cNvSpPr>
            <a:spLocks noGrp="1"/>
          </p:cNvSpPr>
          <p:nvPr>
            <p:ph type="sldNum" sz="quarter" idx="11"/>
          </p:nvPr>
        </p:nvSpPr>
        <p:spPr>
          <a:xfrm>
            <a:off x="0" y="4667249"/>
            <a:ext cx="1447800" cy="663578"/>
          </a:xfrm>
        </p:spPr>
        <p:txBody>
          <a:bodyPr rtlCol="0"/>
          <a:lstStyle>
            <a:lvl1pPr>
              <a:defRPr sz="2800"/>
            </a:lvl1pPr>
          </a:lstStyle>
          <a:p>
            <a:fld id="{F302176B-0E47-46AC-8F43-DAB4B8A37D06}" type="slidenum">
              <a:rPr lang="tr-TR" smtClean="0"/>
              <a:pPr/>
              <a:t>‹#›</a:t>
            </a:fld>
            <a:endParaRPr lang="tr-TR"/>
          </a:p>
        </p:txBody>
      </p:sp>
      <p:sp>
        <p:nvSpPr>
          <p:cNvPr id="14" name="Altbilgi Yer Tutucusu 13"/>
          <p:cNvSpPr>
            <a:spLocks noGrp="1"/>
          </p:cNvSpPr>
          <p:nvPr>
            <p:ph type="ftr" sz="quarter" idx="12"/>
          </p:nvPr>
        </p:nvSpPr>
        <p:spPr>
          <a:xfrm>
            <a:off x="1600200" y="6248206"/>
            <a:ext cx="4572000" cy="365125"/>
          </a:xfrm>
        </p:spPr>
        <p:txBody>
          <a:bodyPr rtlCol="0"/>
          <a:lstStyle/>
          <a:p>
            <a:endParaRPr lang="tr-TR"/>
          </a:p>
        </p:txBody>
      </p:sp>
      <p:sp>
        <p:nvSpPr>
          <p:cNvPr id="3" name="Resim Yer Tutucusu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Başlık Yer Tutucusu 21"/>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23720DD-5B6D-40BF-8493-A6B52D484E6B}" type="datetimeFigureOut">
              <a:rPr lang="tr-TR" smtClean="0"/>
              <a:pPr/>
              <a:t>03.02.2014</a:t>
            </a:fld>
            <a:endParaRPr lang="tr-TR"/>
          </a:p>
        </p:txBody>
      </p:sp>
      <p:sp>
        <p:nvSpPr>
          <p:cNvPr id="3" name="Altbilgi Yer Tutucusu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Dikdörtgen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ayt Numarası Yer Tutucusu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4434" y="1757035"/>
            <a:ext cx="7074595" cy="2952328"/>
          </a:xfrm>
          <a:prstGeom prst="flowChartDocument">
            <a:avLst/>
          </a:prstGeom>
          <a:ln>
            <a:solidFill>
              <a:schemeClr val="bg1">
                <a:lumMod val="95000"/>
                <a:lumOff val="5000"/>
              </a:schemeClr>
            </a:solidFill>
          </a:ln>
        </p:spPr>
        <p:style>
          <a:lnRef idx="0">
            <a:schemeClr val="accent1"/>
          </a:lnRef>
          <a:fillRef idx="3">
            <a:schemeClr val="accent1"/>
          </a:fillRef>
          <a:effectRef idx="3">
            <a:schemeClr val="accent1"/>
          </a:effectRef>
          <a:fontRef idx="minor">
            <a:schemeClr val="lt1"/>
          </a:fontRef>
        </p:style>
        <p:txBody>
          <a:bodyPr>
            <a:noAutofit/>
          </a:bodyPr>
          <a:lstStyle/>
          <a:p>
            <a:pPr algn="ctr"/>
            <a:r>
              <a:rPr lang="tr-TR" sz="24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rebuchet MS" panose="020B0603020202020204" pitchFamily="34" charset="0"/>
              </a:rPr>
              <a:t>ALTERNATİF YÜKSEKÖĞRETİM KURUMLARI </a:t>
            </a:r>
            <a:r>
              <a:rPr lang="tr-TR" sz="4800" b="1" spc="0"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Trebuchet MS" panose="020B0603020202020204" pitchFamily="34" charset="0"/>
              </a:rPr>
              <a:t>POLİS OKULLARI</a:t>
            </a:r>
            <a:endParaRPr lang="tr-TR" sz="4800" b="1" spc="0" dirty="0" smtClean="0">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latin typeface="Trebuchet MS" panose="020B0603020202020204" pitchFamily="34" charset="0"/>
            </a:endParaRPr>
          </a:p>
        </p:txBody>
      </p:sp>
      <p:sp>
        <p:nvSpPr>
          <p:cNvPr id="5" name="Alt Başlık 2"/>
          <p:cNvSpPr txBox="1">
            <a:spLocks/>
          </p:cNvSpPr>
          <p:nvPr/>
        </p:nvSpPr>
        <p:spPr>
          <a:xfrm>
            <a:off x="14434" y="-1"/>
            <a:ext cx="9127230" cy="1345229"/>
          </a:xfrm>
          <a:prstGeom prst="frame">
            <a:avLst/>
          </a:prstGeom>
        </p:spPr>
        <p:style>
          <a:lnRef idx="3">
            <a:schemeClr val="lt1"/>
          </a:lnRef>
          <a:fillRef idx="1">
            <a:schemeClr val="accent1"/>
          </a:fillRef>
          <a:effectRef idx="1">
            <a:schemeClr val="accent1"/>
          </a:effectRef>
          <a:fontRef idx="minor">
            <a:schemeClr val="lt1"/>
          </a:fontRef>
        </p:style>
        <p:txBody>
          <a:bodyPr vert="horz">
            <a:no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dk1"/>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dk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dk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dk1"/>
                </a:solidFill>
                <a:latin typeface="+mn-lt"/>
                <a:ea typeface="+mn-ea"/>
                <a:cs typeface="+mn-cs"/>
              </a:defRPr>
            </a:lvl9pPr>
          </a:lstStyle>
          <a:p>
            <a:r>
              <a:rPr lang="tr-TR"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ÇORUM REHBERLİK VE ARAŞTIRMA MERKEZİ</a:t>
            </a:r>
          </a:p>
          <a:p>
            <a:r>
              <a:rPr lang="tr-TR" sz="28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ŞUBAT 2014</a:t>
            </a:r>
            <a:endParaRPr lang="tr-TR" sz="28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6" name="1 Resim" descr="ram logo tasarım - Kopya.png"/>
          <p:cNvPicPr/>
          <p:nvPr/>
        </p:nvPicPr>
        <p:blipFill>
          <a:blip r:embed="rId2" cstate="print"/>
          <a:stretch>
            <a:fillRect/>
          </a:stretch>
        </p:blipFill>
        <p:spPr>
          <a:xfrm>
            <a:off x="7164287" y="3717032"/>
            <a:ext cx="1783363" cy="20025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074" name="Picture 2" descr="C:\Users\GOKHAN\Desktop\ERDAL ÇALIŞMALAR\RA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1628800"/>
            <a:ext cx="1766526" cy="185850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9" name="Alt Başlık 2"/>
          <p:cNvSpPr txBox="1">
            <a:spLocks/>
          </p:cNvSpPr>
          <p:nvPr/>
        </p:nvSpPr>
        <p:spPr>
          <a:xfrm>
            <a:off x="0" y="6016178"/>
            <a:ext cx="9175851" cy="841822"/>
          </a:xfrm>
          <a:prstGeom prst="rect">
            <a:avLst/>
          </a:prstGeom>
        </p:spPr>
        <p:style>
          <a:lnRef idx="0">
            <a:schemeClr val="accent1"/>
          </a:lnRef>
          <a:fillRef idx="3">
            <a:schemeClr val="accent1"/>
          </a:fillRef>
          <a:effectRef idx="3">
            <a:schemeClr val="accent1"/>
          </a:effectRef>
          <a:fontRef idx="minor">
            <a:schemeClr val="lt1"/>
          </a:fontRef>
        </p:style>
        <p:txBody>
          <a:bodyPr vert="horz">
            <a:noAutofit/>
            <a:scene3d>
              <a:camera prst="orthographicFront"/>
              <a:lightRig rig="balanced" dir="t">
                <a:rot lat="0" lon="0" rev="2100000"/>
              </a:lightRig>
            </a:scene3d>
            <a:sp3d extrusionH="57150" prstMaterial="metal">
              <a:bevelT w="38100" h="25400"/>
              <a:contourClr>
                <a:schemeClr val="bg2"/>
              </a:contourClr>
            </a:sp3d>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dk1"/>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dk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dk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dk1"/>
                </a:solidFill>
                <a:latin typeface="+mn-lt"/>
                <a:ea typeface="+mn-ea"/>
                <a:cs typeface="+mn-cs"/>
              </a:defRPr>
            </a:lvl9pPr>
          </a:lstStyle>
          <a:p>
            <a:pPr algn="r"/>
            <a:r>
              <a:rPr lang="tr-TR" sz="2400" cap="none" spc="0" dirty="0" smtClean="0">
                <a:ln w="50800"/>
                <a:solidFill>
                  <a:schemeClr val="bg1">
                    <a:shade val="50000"/>
                  </a:schemeClr>
                </a:solidFill>
                <a:latin typeface="Trebuchet MS" panose="020B0603020202020204" pitchFamily="34" charset="0"/>
              </a:rPr>
              <a:t>Erdal </a:t>
            </a:r>
            <a:r>
              <a:rPr lang="tr-TR" sz="2400" cap="none" spc="0" dirty="0" smtClean="0">
                <a:ln w="50800"/>
                <a:solidFill>
                  <a:schemeClr val="bg1">
                    <a:shade val="50000"/>
                  </a:schemeClr>
                </a:solidFill>
                <a:latin typeface="Trebuchet MS" panose="020B0603020202020204" pitchFamily="34" charset="0"/>
              </a:rPr>
              <a:t>YILMAZ</a:t>
            </a:r>
            <a:endParaRPr lang="tr-TR" sz="2400" cap="none" spc="0" dirty="0" smtClean="0">
              <a:ln w="50800"/>
              <a:solidFill>
                <a:schemeClr val="bg1">
                  <a:shade val="50000"/>
                </a:schemeClr>
              </a:solidFill>
              <a:latin typeface="Trebuchet MS" panose="020B0603020202020204" pitchFamily="34" charset="0"/>
            </a:endParaRPr>
          </a:p>
          <a:p>
            <a:pPr algn="r"/>
            <a:r>
              <a:rPr lang="tr-TR" sz="2400" cap="none" spc="0" dirty="0" smtClean="0">
                <a:ln w="50800"/>
                <a:solidFill>
                  <a:schemeClr val="bg1">
                    <a:shade val="50000"/>
                  </a:schemeClr>
                </a:solidFill>
                <a:latin typeface="Trebuchet MS" panose="020B0603020202020204" pitchFamily="34" charset="0"/>
              </a:rPr>
              <a:t>Psikolojik Danışman</a:t>
            </a:r>
          </a:p>
          <a:p>
            <a:pPr algn="l"/>
            <a:endParaRPr lang="tr-TR" sz="2400" cap="none" spc="0" dirty="0">
              <a:ln w="50800"/>
              <a:solidFill>
                <a:schemeClr val="bg1">
                  <a:shade val="50000"/>
                </a:schemeClr>
              </a:solidFill>
              <a:latin typeface="Trebuchet MS" panose="020B0603020202020204" pitchFamily="34" charset="0"/>
            </a:endParaRPr>
          </a:p>
        </p:txBody>
      </p:sp>
      <p:sp>
        <p:nvSpPr>
          <p:cNvPr id="2" name="Çerçeve 1"/>
          <p:cNvSpPr/>
          <p:nvPr/>
        </p:nvSpPr>
        <p:spPr>
          <a:xfrm>
            <a:off x="251520" y="4869160"/>
            <a:ext cx="6406381" cy="940653"/>
          </a:xfrm>
          <a:prstGeom prst="frame">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tr-TR"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rebuchet MS" panose="020B0603020202020204" pitchFamily="34" charset="0"/>
              </a:rPr>
              <a:t>Çorum Rehberlik ve Araştırma Merkezi</a:t>
            </a:r>
          </a:p>
          <a:p>
            <a:pPr algn="ctr"/>
            <a:r>
              <a:rPr lang="tr-TR"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rebuchet MS" panose="020B0603020202020204" pitchFamily="34" charset="0"/>
              </a:rPr>
              <a:t>Rehberlik ve Psikolojik Danışma Hizmetleri Bölümü</a:t>
            </a:r>
          </a:p>
        </p:txBody>
      </p:sp>
    </p:spTree>
    <p:extLst>
      <p:ext uri="{BB962C8B-B14F-4D97-AF65-F5344CB8AC3E}">
        <p14:creationId xmlns:p14="http://schemas.microsoft.com/office/powerpoint/2010/main" val="39632302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906310061"/>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2)BAŞVURUDA İSTENİLECEK BELGELER-1</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342900" indent="-342900">
                        <a:buFont typeface="Wingdings" panose="05000000000000000000" pitchFamily="2" charset="2"/>
                        <a:buChar char="v"/>
                      </a:pPr>
                      <a:r>
                        <a:rPr lang="tr-TR" sz="2400" kern="1200" dirty="0" smtClean="0">
                          <a:solidFill>
                            <a:srgbClr val="002060"/>
                          </a:solidFill>
                          <a:effectLst/>
                        </a:rPr>
                        <a:t>Adaylar başvuru esnasında Nüfus Cüzdanı ibraz etmek zorundadırlar. (Nüfus Cüzdanı, T.C. Kimlik Numaralı olacaktır.) </a:t>
                      </a:r>
                    </a:p>
                    <a:p>
                      <a:pPr marL="342900" indent="-342900">
                        <a:buFont typeface="Wingdings" panose="05000000000000000000" pitchFamily="2" charset="2"/>
                        <a:buChar char="v"/>
                      </a:pPr>
                      <a:r>
                        <a:rPr lang="tr-TR" sz="2400" kern="1200" dirty="0" smtClean="0">
                          <a:solidFill>
                            <a:srgbClr val="002060"/>
                          </a:solidFill>
                          <a:effectLst/>
                        </a:rPr>
                        <a:t>Sınav Başvuru dilekçesi (http://pmyo.pa.edu.tr İnternet adresinden alınacaktır),</a:t>
                      </a:r>
                    </a:p>
                    <a:p>
                      <a:pPr marL="342900" indent="-342900">
                        <a:buFont typeface="Wingdings" panose="05000000000000000000" pitchFamily="2" charset="2"/>
                        <a:buChar char="v"/>
                      </a:pPr>
                      <a:r>
                        <a:rPr lang="tr-TR" sz="2400" kern="1200" dirty="0" smtClean="0">
                          <a:solidFill>
                            <a:srgbClr val="002060"/>
                          </a:solidFill>
                          <a:effectLst/>
                        </a:rPr>
                        <a:t>Aday Tanıma Bilgi Formu (http://pmyo.pa.edu.tr İnternet adresinden alınacaktır),</a:t>
                      </a:r>
                    </a:p>
                    <a:p>
                      <a:pPr marL="342900" indent="-342900">
                        <a:buFont typeface="Wingdings" panose="05000000000000000000" pitchFamily="2" charset="2"/>
                        <a:buChar char="v"/>
                      </a:pPr>
                      <a:r>
                        <a:rPr lang="tr-TR" sz="2400" kern="1200" dirty="0" smtClean="0">
                          <a:solidFill>
                            <a:srgbClr val="002060"/>
                          </a:solidFill>
                          <a:effectLst/>
                        </a:rPr>
                        <a:t>Başvuru ücretinin yatırıldığına dair banka dekontu,</a:t>
                      </a:r>
                    </a:p>
                    <a:p>
                      <a:pPr marL="342900" indent="-342900">
                        <a:buFont typeface="Wingdings" panose="05000000000000000000" pitchFamily="2" charset="2"/>
                        <a:buChar char="v"/>
                      </a:pPr>
                      <a:r>
                        <a:rPr lang="tr-TR" sz="2400" kern="1200" dirty="0" smtClean="0">
                          <a:solidFill>
                            <a:srgbClr val="002060"/>
                          </a:solidFill>
                          <a:effectLst/>
                        </a:rPr>
                        <a:t>Lise mezunu olanlar Lise Diploması veya Mezuniyet Çıkış Belgesinin aslı ile birlikte fotokopisini veya tasdikli örneğini getireceklerdir. Lise 4. sınıfta öğrenim görenler ise okudukları Okul Müdürlüklerinden Başvuru Dilekçesindeki Öğrenim Bilgileri bölümün onaylatacaktır</a:t>
                      </a:r>
                      <a:endParaRPr lang="tr-TR" sz="24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146051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4058754360"/>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2)BAŞVURUDA İSTENİLECEK BELGELER-2</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342900" indent="-342900">
                        <a:buFont typeface="Wingdings" panose="05000000000000000000" pitchFamily="2" charset="2"/>
                        <a:buChar char="v"/>
                      </a:pPr>
                      <a:r>
                        <a:rPr lang="tr-TR" sz="2000" kern="1200" dirty="0" smtClean="0">
                          <a:solidFill>
                            <a:srgbClr val="002060"/>
                          </a:solidFill>
                          <a:effectLst/>
                        </a:rPr>
                        <a:t>Kamu Kurum ve Kuruluşlarında Çalışan Personelin Kılık ve Kıyafetine Dair Yönetmeliğe uygun olarak son 1 yıl içerisinde çekilmiş 4 adet vesikalık fotoğraf (zarf içerisine koyulacaktır), </a:t>
                      </a:r>
                    </a:p>
                    <a:p>
                      <a:pPr marL="342900" indent="-342900">
                        <a:buFont typeface="Wingdings" panose="05000000000000000000" pitchFamily="2" charset="2"/>
                        <a:buChar char="v"/>
                      </a:pPr>
                      <a:r>
                        <a:rPr lang="tr-TR" sz="2000" kern="1200" dirty="0" smtClean="0">
                          <a:solidFill>
                            <a:srgbClr val="002060"/>
                          </a:solidFill>
                          <a:effectLst/>
                        </a:rPr>
                        <a:t>Yaş tashihi yaptıran adaylar yaş tashihi ile ilgili mahkeme kararının aslı ve fotokopisi,</a:t>
                      </a:r>
                    </a:p>
                    <a:p>
                      <a:pPr marL="457200" indent="-457200">
                        <a:buFont typeface="Wingdings" panose="05000000000000000000" pitchFamily="2" charset="2"/>
                        <a:buChar char="v"/>
                      </a:pPr>
                      <a:r>
                        <a:rPr lang="tr-TR" sz="2000" kern="1200" dirty="0" smtClean="0">
                          <a:solidFill>
                            <a:srgbClr val="002060"/>
                          </a:solidFill>
                          <a:effectLst/>
                        </a:rPr>
                        <a:t>Askerlik hizmetini yapan Adaylar için "Askerlik Terhis Belgesi" aslı ve fotokopisi,</a:t>
                      </a:r>
                    </a:p>
                    <a:p>
                      <a:pPr marL="342900" indent="-342900">
                        <a:buFont typeface="Wingdings" panose="05000000000000000000" pitchFamily="2" charset="2"/>
                        <a:buChar char="v"/>
                      </a:pPr>
                      <a:r>
                        <a:rPr lang="tr-TR" sz="2000" kern="1200" dirty="0" smtClean="0">
                          <a:solidFill>
                            <a:srgbClr val="002060"/>
                          </a:solidFill>
                          <a:effectLst/>
                        </a:rPr>
                        <a:t>Emniyet Teşkilatı Şehit veya Vazife Malulü olanların Eş ve çocuklarından Emniyet Genel Müdürlüğü Personel Daire Başkanlığı'ndan alınan "Şehitlik veya Vazife Malullük Belgesi" aslı ve fotokopisi istenir. (Son bir Yıl içerisinde alınan belgeler geçerlidir.)</a:t>
                      </a:r>
                    </a:p>
                    <a:p>
                      <a:r>
                        <a:rPr lang="tr-TR" sz="2000" kern="1200" dirty="0" smtClean="0">
                          <a:solidFill>
                            <a:srgbClr val="002060"/>
                          </a:solidFill>
                          <a:effectLst/>
                        </a:rPr>
                        <a:t>NOT: Aslı ve fotokopisi istenen belgelerin asılları adaylarda kalacak olup fotokopileri alınacaktır. </a:t>
                      </a:r>
                      <a:endParaRPr lang="tr-TR" sz="28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6013601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825787583"/>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KONTENJANLAR</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0" marR="0" lvl="0" indent="0" algn="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tr-TR" sz="3200" kern="1200" dirty="0" smtClean="0">
                          <a:solidFill>
                            <a:srgbClr val="002060"/>
                          </a:solidFill>
                          <a:effectLst/>
                        </a:rPr>
                        <a:t>2013 - 2014 eğitim-öğretim döneminde </a:t>
                      </a:r>
                    </a:p>
                    <a:p>
                      <a:pPr marL="0" marR="0" lvl="0" indent="0" algn="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tr-TR" sz="3200" kern="1200" dirty="0" smtClean="0">
                          <a:solidFill>
                            <a:srgbClr val="002060"/>
                          </a:solidFill>
                          <a:effectLst/>
                        </a:rPr>
                        <a:t>Polis Meslek Yüksekokullarına </a:t>
                      </a:r>
                    </a:p>
                    <a:p>
                      <a:pPr marL="0" marR="0" lvl="0" indent="0" algn="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tr-TR" sz="3200" kern="1200" dirty="0" smtClean="0">
                          <a:solidFill>
                            <a:srgbClr val="002060"/>
                          </a:solidFill>
                          <a:effectLst/>
                        </a:rPr>
                        <a:t>alınacak öğrenci sayısı</a:t>
                      </a:r>
                    </a:p>
                    <a:p>
                      <a:pPr marL="0" marR="0" lvl="0" indent="0" algn="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tr-TR" sz="3200" kern="1200" dirty="0" smtClean="0">
                          <a:solidFill>
                            <a:srgbClr val="002060"/>
                          </a:solidFill>
                          <a:effectLst/>
                        </a:rPr>
                        <a:t> </a:t>
                      </a:r>
                      <a:r>
                        <a:rPr lang="tr-TR" sz="3200" u="sng" kern="1200" dirty="0" smtClean="0">
                          <a:solidFill>
                            <a:srgbClr val="002060"/>
                          </a:solidFill>
                          <a:effectLst>
                            <a:outerShdw blurRad="38100" dist="38100" dir="2700000" algn="tl">
                              <a:srgbClr val="000000">
                                <a:alpha val="43137"/>
                              </a:srgbClr>
                            </a:outerShdw>
                          </a:effectLst>
                        </a:rPr>
                        <a:t>6760 Erkek ve 250 Bayan </a:t>
                      </a:r>
                    </a:p>
                    <a:p>
                      <a:pPr marL="0" marR="0" lvl="0" indent="0" algn="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tr-TR" sz="3200" kern="1200" dirty="0" smtClean="0">
                          <a:solidFill>
                            <a:srgbClr val="002060"/>
                          </a:solidFill>
                          <a:effectLst/>
                        </a:rPr>
                        <a:t>olarak belirlenmiştir.</a:t>
                      </a:r>
                    </a:p>
                    <a:p>
                      <a:pPr marL="0" indent="0">
                        <a:buFont typeface="Wingdings" panose="05000000000000000000" pitchFamily="2" charset="2"/>
                        <a:buNone/>
                      </a:pPr>
                      <a:r>
                        <a:rPr lang="tr-TR" sz="2000" kern="1200" dirty="0" smtClean="0">
                          <a:solidFill>
                            <a:srgbClr val="002060"/>
                          </a:solidFill>
                          <a:effectLst/>
                        </a:rPr>
                        <a:t> </a:t>
                      </a:r>
                      <a:endParaRPr lang="tr-TR" sz="28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4098" name="Picture 2" descr="http://cdn1.haberdar.com/haberler/220676/sbs-sonuclarindan-sonra-simdi-pmyo-polis-meslek-yuksek-okulu-sonuclari-aciklandi_haber_22067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996951"/>
            <a:ext cx="2947944" cy="34532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4663213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453890372"/>
              </p:ext>
            </p:extLst>
          </p:nvPr>
        </p:nvGraphicFramePr>
        <p:xfrm>
          <a:off x="-1" y="1484783"/>
          <a:ext cx="8501090" cy="5373217"/>
        </p:xfrm>
        <a:graphic>
          <a:graphicData uri="http://schemas.openxmlformats.org/drawingml/2006/table">
            <a:tbl>
              <a:tblPr firstRow="1" firstCol="1" bandRow="1">
                <a:tableStyleId>{D113A9D2-9D6B-4929-AA2D-F23B5EE8CBE7}</a:tableStyleId>
              </a:tblPr>
              <a:tblGrid>
                <a:gridCol w="4250545"/>
                <a:gridCol w="4250545"/>
              </a:tblGrid>
              <a:tr h="1215735">
                <a:tc gridSpan="2">
                  <a:txBody>
                    <a:bodyPr/>
                    <a:lstStyle/>
                    <a:p>
                      <a:pPr algn="l">
                        <a:lnSpc>
                          <a:spcPct val="115000"/>
                        </a:lnSpc>
                        <a:spcAft>
                          <a:spcPts val="0"/>
                        </a:spcAft>
                      </a:pPr>
                      <a:endParaRPr lang="tr-TR" sz="10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4000" dirty="0" smtClean="0">
                          <a:solidFill>
                            <a:schemeClr val="bg1"/>
                          </a:solidFill>
                          <a:effectLst>
                            <a:outerShdw blurRad="50800" dist="38100" algn="l" rotWithShape="0">
                              <a:prstClr val="black">
                                <a:alpha val="40000"/>
                              </a:prstClr>
                            </a:outerShdw>
                          </a:effectLst>
                        </a:rPr>
                        <a:t>3)TÜRKİYE GENELİNDEKİ PMYO’LAR</a:t>
                      </a:r>
                      <a:endParaRPr lang="tr-TR" sz="40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c hMerge="1">
                  <a:txBody>
                    <a:bodyPr/>
                    <a:lstStyle/>
                    <a:p>
                      <a:pPr algn="ctr">
                        <a:lnSpc>
                          <a:spcPct val="115000"/>
                        </a:lnSpc>
                        <a:spcAft>
                          <a:spcPts val="0"/>
                        </a:spcAft>
                      </a:pPr>
                      <a:endParaRPr lang="tr-TR" sz="3600" dirty="0" smtClean="0">
                        <a:solidFill>
                          <a:srgbClr val="00206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922131">
                <a:tc>
                  <a:txBody>
                    <a:bodyPr/>
                    <a:lstStyle/>
                    <a:p>
                      <a:pPr algn="ctr">
                        <a:lnSpc>
                          <a:spcPct val="115000"/>
                        </a:lnSpc>
                        <a:spcAft>
                          <a:spcPts val="0"/>
                        </a:spcAft>
                      </a:pPr>
                      <a:r>
                        <a:rPr lang="tr-TR" sz="1200" dirty="0">
                          <a:solidFill>
                            <a:srgbClr val="002060"/>
                          </a:solidFill>
                          <a:effectLst/>
                        </a:rPr>
                        <a:t>POLİS AKADEMİSİ BAŞKANLIĞI</a:t>
                      </a:r>
                      <a:br>
                        <a:rPr lang="tr-TR" sz="1200" dirty="0">
                          <a:solidFill>
                            <a:srgbClr val="002060"/>
                          </a:solidFill>
                          <a:effectLst/>
                        </a:rPr>
                      </a:br>
                      <a:r>
                        <a:rPr lang="tr-TR" sz="1200" dirty="0">
                          <a:solidFill>
                            <a:srgbClr val="002060"/>
                          </a:solidFill>
                          <a:effectLst/>
                        </a:rPr>
                        <a:t>Gölbaşı/ANKARA</a:t>
                      </a:r>
                      <a:br>
                        <a:rPr lang="tr-TR" sz="1200" dirty="0">
                          <a:solidFill>
                            <a:srgbClr val="002060"/>
                          </a:solidFill>
                          <a:effectLst/>
                        </a:rPr>
                      </a:br>
                      <a:r>
                        <a:rPr lang="tr-TR" sz="1200" dirty="0">
                          <a:solidFill>
                            <a:srgbClr val="002060"/>
                          </a:solidFill>
                          <a:effectLst/>
                        </a:rPr>
                        <a:t>Tel: 0312 499 70 02</a:t>
                      </a:r>
                      <a:br>
                        <a:rPr lang="tr-TR" sz="1200" dirty="0">
                          <a:solidFill>
                            <a:srgbClr val="002060"/>
                          </a:solidFill>
                          <a:effectLst/>
                        </a:rPr>
                      </a:br>
                      <a:r>
                        <a:rPr lang="tr-TR" sz="1200" dirty="0">
                          <a:solidFill>
                            <a:srgbClr val="002060"/>
                          </a:solidFill>
                          <a:effectLst/>
                        </a:rPr>
                        <a:t>Fax:0312 499 70 33</a:t>
                      </a:r>
                      <a:endParaRPr lang="tr-TR" sz="20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200">
                          <a:solidFill>
                            <a:srgbClr val="002060"/>
                          </a:solidFill>
                          <a:effectLst/>
                        </a:rPr>
                        <a:t>ELMADAĞ PMYO</a:t>
                      </a:r>
                      <a:endParaRPr lang="tr-TR" sz="2000">
                        <a:solidFill>
                          <a:srgbClr val="002060"/>
                        </a:solidFill>
                        <a:effectLst/>
                      </a:endParaRPr>
                    </a:p>
                    <a:p>
                      <a:pPr algn="ctr">
                        <a:lnSpc>
                          <a:spcPct val="115000"/>
                        </a:lnSpc>
                        <a:spcAft>
                          <a:spcPts val="0"/>
                        </a:spcAft>
                      </a:pPr>
                      <a:r>
                        <a:rPr lang="tr-TR" sz="1200">
                          <a:solidFill>
                            <a:srgbClr val="002060"/>
                          </a:solidFill>
                          <a:effectLst/>
                        </a:rPr>
                        <a:t>Hasanoğlan Beldesi İstasyon Mahallesi Menderes Bulvarı Elmadağ/ANKARA</a:t>
                      </a:r>
                      <a:br>
                        <a:rPr lang="tr-TR" sz="1200">
                          <a:solidFill>
                            <a:srgbClr val="002060"/>
                          </a:solidFill>
                          <a:effectLst/>
                        </a:rPr>
                      </a:br>
                      <a:r>
                        <a:rPr lang="tr-TR" sz="1200">
                          <a:solidFill>
                            <a:srgbClr val="002060"/>
                          </a:solidFill>
                          <a:effectLst/>
                        </a:rPr>
                        <a:t>Tel: 0312 266 11 50</a:t>
                      </a:r>
                      <a:endParaRPr lang="tr-TR" sz="2000">
                        <a:solidFill>
                          <a:srgbClr val="002060"/>
                        </a:solidFill>
                        <a:effectLst/>
                        <a:latin typeface="Calibri"/>
                        <a:ea typeface="Calibri"/>
                        <a:cs typeface="Times New Roman"/>
                      </a:endParaRPr>
                    </a:p>
                  </a:txBody>
                  <a:tcPr marL="68580" marR="68580" marT="0" marB="0"/>
                </a:tc>
              </a:tr>
              <a:tr h="1156610">
                <a:tc>
                  <a:txBody>
                    <a:bodyPr/>
                    <a:lstStyle/>
                    <a:p>
                      <a:pPr algn="ctr">
                        <a:lnSpc>
                          <a:spcPct val="115000"/>
                        </a:lnSpc>
                        <a:spcAft>
                          <a:spcPts val="0"/>
                        </a:spcAft>
                      </a:pPr>
                      <a:r>
                        <a:rPr lang="tr-TR" sz="1200" dirty="0">
                          <a:solidFill>
                            <a:srgbClr val="002060"/>
                          </a:solidFill>
                          <a:effectLst/>
                        </a:rPr>
                        <a:t>AFYONKARAHİSAR PMYO</a:t>
                      </a:r>
                      <a:br>
                        <a:rPr lang="tr-TR" sz="1200" dirty="0">
                          <a:solidFill>
                            <a:srgbClr val="002060"/>
                          </a:solidFill>
                          <a:effectLst/>
                        </a:rPr>
                      </a:br>
                      <a:r>
                        <a:rPr lang="tr-TR" sz="1200" dirty="0">
                          <a:solidFill>
                            <a:srgbClr val="002060"/>
                          </a:solidFill>
                          <a:effectLst/>
                        </a:rPr>
                        <a:t>İzmir Karayolu üzeri 2. Km.</a:t>
                      </a:r>
                      <a:br>
                        <a:rPr lang="tr-TR" sz="1200" dirty="0">
                          <a:solidFill>
                            <a:srgbClr val="002060"/>
                          </a:solidFill>
                          <a:effectLst/>
                        </a:rPr>
                      </a:br>
                      <a:r>
                        <a:rPr lang="tr-TR" sz="1200" dirty="0">
                          <a:solidFill>
                            <a:srgbClr val="002060"/>
                          </a:solidFill>
                          <a:effectLst/>
                        </a:rPr>
                        <a:t>AFYONKARAHİSAR-03100</a:t>
                      </a:r>
                      <a:br>
                        <a:rPr lang="tr-TR" sz="1200" dirty="0">
                          <a:solidFill>
                            <a:srgbClr val="002060"/>
                          </a:solidFill>
                          <a:effectLst/>
                        </a:rPr>
                      </a:br>
                      <a:r>
                        <a:rPr lang="tr-TR" sz="1200" dirty="0">
                          <a:solidFill>
                            <a:srgbClr val="002060"/>
                          </a:solidFill>
                          <a:effectLst/>
                        </a:rPr>
                        <a:t>Tel: 0272 213 17 42 - 213 27 29</a:t>
                      </a:r>
                      <a:br>
                        <a:rPr lang="tr-TR" sz="1200" dirty="0">
                          <a:solidFill>
                            <a:srgbClr val="002060"/>
                          </a:solidFill>
                          <a:effectLst/>
                        </a:rPr>
                      </a:br>
                      <a:r>
                        <a:rPr lang="tr-TR" sz="1200" dirty="0" err="1">
                          <a:solidFill>
                            <a:srgbClr val="002060"/>
                          </a:solidFill>
                          <a:effectLst/>
                        </a:rPr>
                        <a:t>Fax</a:t>
                      </a:r>
                      <a:r>
                        <a:rPr lang="tr-TR" sz="1200" dirty="0">
                          <a:solidFill>
                            <a:srgbClr val="002060"/>
                          </a:solidFill>
                          <a:effectLst/>
                        </a:rPr>
                        <a:t>: 0272 213 44 90</a:t>
                      </a:r>
                      <a:endParaRPr lang="tr-TR" sz="20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200" dirty="0">
                          <a:solidFill>
                            <a:srgbClr val="002060"/>
                          </a:solidFill>
                          <a:effectLst/>
                        </a:rPr>
                        <a:t>AKSARAY PMYO</a:t>
                      </a:r>
                      <a:br>
                        <a:rPr lang="tr-TR" sz="1200" dirty="0">
                          <a:solidFill>
                            <a:srgbClr val="002060"/>
                          </a:solidFill>
                          <a:effectLst/>
                        </a:rPr>
                      </a:br>
                      <a:r>
                        <a:rPr lang="tr-TR" sz="1200" dirty="0">
                          <a:solidFill>
                            <a:srgbClr val="002060"/>
                          </a:solidFill>
                          <a:effectLst/>
                        </a:rPr>
                        <a:t>Konya Yolu Üzeri 7. Km. </a:t>
                      </a:r>
                      <a:r>
                        <a:rPr lang="tr-TR" sz="1200" dirty="0" err="1">
                          <a:solidFill>
                            <a:srgbClr val="002060"/>
                          </a:solidFill>
                          <a:effectLst/>
                        </a:rPr>
                        <a:t>Aratol</a:t>
                      </a:r>
                      <a:r>
                        <a:rPr lang="tr-TR" sz="1200" dirty="0">
                          <a:solidFill>
                            <a:srgbClr val="002060"/>
                          </a:solidFill>
                          <a:effectLst/>
                        </a:rPr>
                        <a:t> Mevki</a:t>
                      </a:r>
                      <a:br>
                        <a:rPr lang="tr-TR" sz="1200" dirty="0">
                          <a:solidFill>
                            <a:srgbClr val="002060"/>
                          </a:solidFill>
                          <a:effectLst/>
                        </a:rPr>
                      </a:br>
                      <a:r>
                        <a:rPr lang="tr-TR" sz="1200" dirty="0">
                          <a:solidFill>
                            <a:srgbClr val="002060"/>
                          </a:solidFill>
                          <a:effectLst/>
                        </a:rPr>
                        <a:t>AKSARAY 68100</a:t>
                      </a:r>
                      <a:br>
                        <a:rPr lang="tr-TR" sz="1200" dirty="0">
                          <a:solidFill>
                            <a:srgbClr val="002060"/>
                          </a:solidFill>
                          <a:effectLst/>
                        </a:rPr>
                      </a:br>
                      <a:r>
                        <a:rPr lang="tr-TR" sz="1200" dirty="0">
                          <a:solidFill>
                            <a:srgbClr val="002060"/>
                          </a:solidFill>
                          <a:effectLst/>
                        </a:rPr>
                        <a:t>Tel: 0382 215 34 30-31</a:t>
                      </a:r>
                      <a:br>
                        <a:rPr lang="tr-TR" sz="1200" dirty="0">
                          <a:solidFill>
                            <a:srgbClr val="002060"/>
                          </a:solidFill>
                          <a:effectLst/>
                        </a:rPr>
                      </a:br>
                      <a:r>
                        <a:rPr lang="tr-TR" sz="1200" dirty="0">
                          <a:solidFill>
                            <a:srgbClr val="002060"/>
                          </a:solidFill>
                          <a:effectLst/>
                        </a:rPr>
                        <a:t>Fax:0382 215 38 88</a:t>
                      </a:r>
                      <a:endParaRPr lang="tr-TR" sz="2000" b="1" dirty="0">
                        <a:solidFill>
                          <a:srgbClr val="002060"/>
                        </a:solidFill>
                        <a:effectLst/>
                        <a:latin typeface="Calibri"/>
                        <a:ea typeface="Calibri"/>
                        <a:cs typeface="Times New Roman"/>
                      </a:endParaRPr>
                    </a:p>
                  </a:txBody>
                  <a:tcPr marL="68580" marR="68580" marT="0" marB="0"/>
                </a:tc>
              </a:tr>
              <a:tr h="922131">
                <a:tc>
                  <a:txBody>
                    <a:bodyPr/>
                    <a:lstStyle/>
                    <a:p>
                      <a:pPr algn="ctr">
                        <a:lnSpc>
                          <a:spcPct val="115000"/>
                        </a:lnSpc>
                        <a:spcAft>
                          <a:spcPts val="0"/>
                        </a:spcAft>
                      </a:pPr>
                      <a:r>
                        <a:rPr lang="tr-TR" sz="1200" dirty="0">
                          <a:solidFill>
                            <a:srgbClr val="002060"/>
                          </a:solidFill>
                          <a:effectLst/>
                        </a:rPr>
                        <a:t>A.GAFFAR OKKAN PMYO</a:t>
                      </a:r>
                      <a:br>
                        <a:rPr lang="tr-TR" sz="1200" dirty="0">
                          <a:solidFill>
                            <a:srgbClr val="002060"/>
                          </a:solidFill>
                          <a:effectLst/>
                        </a:rPr>
                      </a:br>
                      <a:r>
                        <a:rPr lang="tr-TR" sz="1200" dirty="0">
                          <a:solidFill>
                            <a:srgbClr val="002060"/>
                          </a:solidFill>
                          <a:effectLst/>
                        </a:rPr>
                        <a:t>Silvan Yolu 15. Km. DİYARBAKIR -2100</a:t>
                      </a:r>
                      <a:br>
                        <a:rPr lang="tr-TR" sz="1200" dirty="0">
                          <a:solidFill>
                            <a:srgbClr val="002060"/>
                          </a:solidFill>
                          <a:effectLst/>
                        </a:rPr>
                      </a:br>
                      <a:r>
                        <a:rPr lang="tr-TR" sz="1200" dirty="0">
                          <a:solidFill>
                            <a:srgbClr val="002060"/>
                          </a:solidFill>
                          <a:effectLst/>
                        </a:rPr>
                        <a:t>Tel: 0412 326 12 51-54</a:t>
                      </a:r>
                      <a:br>
                        <a:rPr lang="tr-TR" sz="1200" dirty="0">
                          <a:solidFill>
                            <a:srgbClr val="002060"/>
                          </a:solidFill>
                          <a:effectLst/>
                        </a:rPr>
                      </a:br>
                      <a:r>
                        <a:rPr lang="tr-TR" sz="1200" dirty="0" err="1">
                          <a:solidFill>
                            <a:srgbClr val="002060"/>
                          </a:solidFill>
                          <a:effectLst/>
                        </a:rPr>
                        <a:t>Fax</a:t>
                      </a:r>
                      <a:r>
                        <a:rPr lang="tr-TR" sz="1200" dirty="0">
                          <a:solidFill>
                            <a:srgbClr val="002060"/>
                          </a:solidFill>
                          <a:effectLst/>
                        </a:rPr>
                        <a:t>: 0412 326 10 65</a:t>
                      </a:r>
                      <a:endParaRPr lang="tr-TR" sz="20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200" dirty="0">
                          <a:solidFill>
                            <a:srgbClr val="002060"/>
                          </a:solidFill>
                          <a:effectLst/>
                        </a:rPr>
                        <a:t>KAYSERİ PMYO</a:t>
                      </a:r>
                      <a:endParaRPr lang="tr-TR" sz="2000" dirty="0">
                        <a:solidFill>
                          <a:srgbClr val="002060"/>
                        </a:solidFill>
                        <a:effectLst/>
                      </a:endParaRPr>
                    </a:p>
                    <a:p>
                      <a:pPr algn="ctr">
                        <a:lnSpc>
                          <a:spcPts val="975"/>
                        </a:lnSpc>
                        <a:spcAft>
                          <a:spcPts val="0"/>
                        </a:spcAft>
                      </a:pPr>
                      <a:r>
                        <a:rPr lang="tr-TR" sz="1200" dirty="0" err="1">
                          <a:solidFill>
                            <a:srgbClr val="002060"/>
                          </a:solidFill>
                          <a:effectLst/>
                        </a:rPr>
                        <a:t>Erkilet</a:t>
                      </a:r>
                      <a:r>
                        <a:rPr lang="tr-TR" sz="1200" dirty="0">
                          <a:solidFill>
                            <a:srgbClr val="002060"/>
                          </a:solidFill>
                          <a:effectLst/>
                        </a:rPr>
                        <a:t> Bulvarı 8. Km</a:t>
                      </a:r>
                      <a:endParaRPr lang="tr-TR" sz="2000" dirty="0">
                        <a:solidFill>
                          <a:srgbClr val="002060"/>
                        </a:solidFill>
                        <a:effectLst/>
                      </a:endParaRPr>
                    </a:p>
                    <a:p>
                      <a:pPr algn="ctr">
                        <a:lnSpc>
                          <a:spcPts val="975"/>
                        </a:lnSpc>
                        <a:spcAft>
                          <a:spcPts val="0"/>
                        </a:spcAft>
                      </a:pPr>
                      <a:r>
                        <a:rPr lang="tr-TR" sz="1200" dirty="0">
                          <a:solidFill>
                            <a:srgbClr val="002060"/>
                          </a:solidFill>
                          <a:effectLst/>
                        </a:rPr>
                        <a:t>Kocasinan/KAYSERİ 3809</a:t>
                      </a:r>
                      <a:endParaRPr lang="tr-TR" sz="2000" dirty="0">
                        <a:solidFill>
                          <a:srgbClr val="002060"/>
                        </a:solidFill>
                        <a:effectLst/>
                      </a:endParaRPr>
                    </a:p>
                    <a:p>
                      <a:pPr algn="ctr">
                        <a:lnSpc>
                          <a:spcPts val="975"/>
                        </a:lnSpc>
                        <a:spcAft>
                          <a:spcPts val="0"/>
                        </a:spcAft>
                      </a:pPr>
                      <a:r>
                        <a:rPr lang="tr-TR" sz="1200" dirty="0">
                          <a:solidFill>
                            <a:srgbClr val="002060"/>
                          </a:solidFill>
                          <a:effectLst/>
                        </a:rPr>
                        <a:t>Tel: 0352 351 02 13-14</a:t>
                      </a:r>
                      <a:endParaRPr lang="tr-TR" sz="2000" dirty="0">
                        <a:solidFill>
                          <a:srgbClr val="002060"/>
                        </a:solidFill>
                        <a:effectLst/>
                      </a:endParaRPr>
                    </a:p>
                    <a:p>
                      <a:pPr algn="ctr">
                        <a:lnSpc>
                          <a:spcPts val="975"/>
                        </a:lnSpc>
                        <a:spcAft>
                          <a:spcPts val="0"/>
                        </a:spcAft>
                      </a:pPr>
                      <a:r>
                        <a:rPr lang="tr-TR" sz="1200" dirty="0" err="1">
                          <a:solidFill>
                            <a:srgbClr val="002060"/>
                          </a:solidFill>
                          <a:effectLst/>
                        </a:rPr>
                        <a:t>Fax</a:t>
                      </a:r>
                      <a:r>
                        <a:rPr lang="tr-TR" sz="1200" dirty="0">
                          <a:solidFill>
                            <a:srgbClr val="002060"/>
                          </a:solidFill>
                          <a:effectLst/>
                        </a:rPr>
                        <a:t>: 0352 351 02 12</a:t>
                      </a:r>
                      <a:endParaRPr lang="tr-TR" sz="2000" b="1" dirty="0">
                        <a:solidFill>
                          <a:srgbClr val="002060"/>
                        </a:solidFill>
                        <a:effectLst/>
                        <a:latin typeface="Calibri"/>
                        <a:ea typeface="Calibri"/>
                        <a:cs typeface="Times New Roman"/>
                      </a:endParaRPr>
                    </a:p>
                  </a:txBody>
                  <a:tcPr marL="68580" marR="68580" marT="0" marB="0"/>
                </a:tc>
              </a:tr>
              <a:tr h="1156610">
                <a:tc>
                  <a:txBody>
                    <a:bodyPr/>
                    <a:lstStyle/>
                    <a:p>
                      <a:pPr algn="ctr">
                        <a:lnSpc>
                          <a:spcPct val="115000"/>
                        </a:lnSpc>
                        <a:spcAft>
                          <a:spcPts val="0"/>
                        </a:spcAft>
                      </a:pPr>
                      <a:r>
                        <a:rPr lang="tr-TR" sz="1200">
                          <a:solidFill>
                            <a:srgbClr val="002060"/>
                          </a:solidFill>
                          <a:effectLst/>
                        </a:rPr>
                        <a:t>AYDIN PMYO</a:t>
                      </a:r>
                      <a:br>
                        <a:rPr lang="tr-TR" sz="1200">
                          <a:solidFill>
                            <a:srgbClr val="002060"/>
                          </a:solidFill>
                          <a:effectLst/>
                        </a:rPr>
                      </a:br>
                      <a:r>
                        <a:rPr lang="tr-TR" sz="1200">
                          <a:solidFill>
                            <a:srgbClr val="002060"/>
                          </a:solidFill>
                          <a:effectLst/>
                        </a:rPr>
                        <a:t>Mimar Sinan Mah. Ali İhsan Paşa Bulvarı</a:t>
                      </a:r>
                      <a:endParaRPr lang="tr-TR" sz="2000">
                        <a:solidFill>
                          <a:srgbClr val="002060"/>
                        </a:solidFill>
                        <a:effectLst/>
                      </a:endParaRPr>
                    </a:p>
                    <a:p>
                      <a:pPr algn="ctr">
                        <a:lnSpc>
                          <a:spcPct val="115000"/>
                        </a:lnSpc>
                        <a:spcAft>
                          <a:spcPts val="0"/>
                        </a:spcAft>
                      </a:pPr>
                      <a:r>
                        <a:rPr lang="tr-TR" sz="1200">
                          <a:solidFill>
                            <a:srgbClr val="002060"/>
                          </a:solidFill>
                          <a:effectLst/>
                        </a:rPr>
                        <a:t>No:144 AYDIN </a:t>
                      </a:r>
                      <a:br>
                        <a:rPr lang="tr-TR" sz="1200">
                          <a:solidFill>
                            <a:srgbClr val="002060"/>
                          </a:solidFill>
                          <a:effectLst/>
                        </a:rPr>
                      </a:br>
                      <a:r>
                        <a:rPr lang="tr-TR" sz="1200">
                          <a:solidFill>
                            <a:srgbClr val="002060"/>
                          </a:solidFill>
                          <a:effectLst/>
                        </a:rPr>
                        <a:t>Tel: 0256 219 84 88</a:t>
                      </a:r>
                      <a:br>
                        <a:rPr lang="tr-TR" sz="1200">
                          <a:solidFill>
                            <a:srgbClr val="002060"/>
                          </a:solidFill>
                          <a:effectLst/>
                        </a:rPr>
                      </a:br>
                      <a:r>
                        <a:rPr lang="tr-TR" sz="1200">
                          <a:solidFill>
                            <a:srgbClr val="002060"/>
                          </a:solidFill>
                          <a:effectLst/>
                        </a:rPr>
                        <a:t>Fax: 0256 318 09 51</a:t>
                      </a:r>
                      <a:endParaRPr lang="tr-TR" sz="200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200" dirty="0">
                          <a:solidFill>
                            <a:srgbClr val="002060"/>
                          </a:solidFill>
                          <a:effectLst/>
                        </a:rPr>
                        <a:t>KEMAL SERHADLI PMYO</a:t>
                      </a:r>
                      <a:br>
                        <a:rPr lang="tr-TR" sz="1200" dirty="0">
                          <a:solidFill>
                            <a:srgbClr val="002060"/>
                          </a:solidFill>
                          <a:effectLst/>
                        </a:rPr>
                      </a:br>
                      <a:r>
                        <a:rPr lang="tr-TR" sz="1200" dirty="0">
                          <a:solidFill>
                            <a:srgbClr val="002060"/>
                          </a:solidFill>
                          <a:effectLst/>
                        </a:rPr>
                        <a:t>Yaşar Doğu </a:t>
                      </a:r>
                      <a:r>
                        <a:rPr lang="tr-TR" sz="1200" dirty="0" err="1">
                          <a:solidFill>
                            <a:srgbClr val="002060"/>
                          </a:solidFill>
                          <a:effectLst/>
                        </a:rPr>
                        <a:t>Cd</a:t>
                      </a:r>
                      <a:r>
                        <a:rPr lang="tr-TR" sz="1200" dirty="0">
                          <a:solidFill>
                            <a:srgbClr val="002060"/>
                          </a:solidFill>
                          <a:effectLst/>
                        </a:rPr>
                        <a:t>. Yüreğir-ADANA 01330</a:t>
                      </a:r>
                      <a:br>
                        <a:rPr lang="tr-TR" sz="1200" dirty="0">
                          <a:solidFill>
                            <a:srgbClr val="002060"/>
                          </a:solidFill>
                          <a:effectLst/>
                        </a:rPr>
                      </a:br>
                      <a:r>
                        <a:rPr lang="tr-TR" sz="1200" dirty="0">
                          <a:solidFill>
                            <a:srgbClr val="002060"/>
                          </a:solidFill>
                          <a:effectLst/>
                        </a:rPr>
                        <a:t>Tel: 0322 346 09 67-70</a:t>
                      </a:r>
                      <a:br>
                        <a:rPr lang="tr-TR" sz="1200" dirty="0">
                          <a:solidFill>
                            <a:srgbClr val="002060"/>
                          </a:solidFill>
                          <a:effectLst/>
                        </a:rPr>
                      </a:br>
                      <a:r>
                        <a:rPr lang="tr-TR" sz="1200" dirty="0" err="1">
                          <a:solidFill>
                            <a:srgbClr val="002060"/>
                          </a:solidFill>
                          <a:effectLst/>
                        </a:rPr>
                        <a:t>Fax</a:t>
                      </a:r>
                      <a:r>
                        <a:rPr lang="tr-TR" sz="1200" dirty="0">
                          <a:solidFill>
                            <a:srgbClr val="002060"/>
                          </a:solidFill>
                          <a:effectLst/>
                        </a:rPr>
                        <a:t>: 0322 346 09 71</a:t>
                      </a:r>
                      <a:endParaRPr lang="tr-TR" sz="2000" b="1" dirty="0">
                        <a:solidFill>
                          <a:srgbClr val="002060"/>
                        </a:solidFill>
                        <a:effectLst/>
                        <a:latin typeface="Calibri"/>
                        <a:ea typeface="Calibri"/>
                        <a:cs typeface="Times New Roman"/>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40991958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725604014"/>
              </p:ext>
            </p:extLst>
          </p:nvPr>
        </p:nvGraphicFramePr>
        <p:xfrm>
          <a:off x="-1" y="1444449"/>
          <a:ext cx="8501090" cy="783796"/>
        </p:xfrm>
        <a:graphic>
          <a:graphicData uri="http://schemas.openxmlformats.org/drawingml/2006/table">
            <a:tbl>
              <a:tblPr firstRow="1" firstCol="1" bandRow="1">
                <a:tableStyleId>{D113A9D2-9D6B-4929-AA2D-F23B5EE8CBE7}</a:tableStyleId>
              </a:tblPr>
              <a:tblGrid>
                <a:gridCol w="8501090"/>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3)TÜRKİYE GENELİNDEKİ PMYO’LAR</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bl>
          </a:graphicData>
        </a:graphic>
      </p:graphicFrame>
      <p:pic>
        <p:nvPicPr>
          <p:cNvPr id="6" name="Resim 1" descr="Polis Akademisi Başkanlığ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2" name="Tablo 1"/>
          <p:cNvGraphicFramePr>
            <a:graphicFrameLocks noGrp="1"/>
          </p:cNvGraphicFramePr>
          <p:nvPr>
            <p:extLst>
              <p:ext uri="{D42A27DB-BD31-4B8C-83A1-F6EECF244321}">
                <p14:modId xmlns:p14="http://schemas.microsoft.com/office/powerpoint/2010/main" val="3964135441"/>
              </p:ext>
            </p:extLst>
          </p:nvPr>
        </p:nvGraphicFramePr>
        <p:xfrm>
          <a:off x="0" y="2250612"/>
          <a:ext cx="8501090" cy="4607389"/>
        </p:xfrm>
        <a:graphic>
          <a:graphicData uri="http://schemas.openxmlformats.org/drawingml/2006/table">
            <a:tbl>
              <a:tblPr firstRow="1" firstCol="1" bandRow="1">
                <a:tableStyleId>{D113A9D2-9D6B-4929-AA2D-F23B5EE8CBE7}</a:tableStyleId>
              </a:tblPr>
              <a:tblGrid>
                <a:gridCol w="4250545"/>
                <a:gridCol w="4250545"/>
              </a:tblGrid>
              <a:tr h="737182">
                <a:tc>
                  <a:txBody>
                    <a:bodyPr/>
                    <a:lstStyle/>
                    <a:p>
                      <a:pPr algn="ctr">
                        <a:lnSpc>
                          <a:spcPct val="115000"/>
                        </a:lnSpc>
                        <a:spcAft>
                          <a:spcPts val="0"/>
                        </a:spcAft>
                      </a:pPr>
                      <a:r>
                        <a:rPr lang="tr-TR" sz="1000" dirty="0">
                          <a:solidFill>
                            <a:srgbClr val="002060"/>
                          </a:solidFill>
                          <a:effectLst/>
                        </a:rPr>
                        <a:t>BALIKESİR PMYO</a:t>
                      </a:r>
                      <a:br>
                        <a:rPr lang="tr-TR" sz="1000" dirty="0">
                          <a:solidFill>
                            <a:srgbClr val="002060"/>
                          </a:solidFill>
                          <a:effectLst/>
                        </a:rPr>
                      </a:br>
                      <a:r>
                        <a:rPr lang="tr-TR" sz="1000" dirty="0">
                          <a:solidFill>
                            <a:srgbClr val="002060"/>
                          </a:solidFill>
                          <a:effectLst/>
                        </a:rPr>
                        <a:t>Pamukçu BALIKESİR 10099</a:t>
                      </a:r>
                      <a:br>
                        <a:rPr lang="tr-TR" sz="1000" dirty="0">
                          <a:solidFill>
                            <a:srgbClr val="002060"/>
                          </a:solidFill>
                          <a:effectLst/>
                        </a:rPr>
                      </a:br>
                      <a:r>
                        <a:rPr lang="tr-TR" sz="1000" dirty="0">
                          <a:solidFill>
                            <a:srgbClr val="002060"/>
                          </a:solidFill>
                          <a:effectLst/>
                        </a:rPr>
                        <a:t>Tel: 0266 257 11 92-94</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0266 257 11 95</a:t>
                      </a:r>
                      <a:endParaRPr lang="tr-TR" sz="1400" b="1"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MALATYA PMYO</a:t>
                      </a:r>
                      <a:br>
                        <a:rPr lang="tr-TR" sz="1000" dirty="0">
                          <a:solidFill>
                            <a:srgbClr val="002060"/>
                          </a:solidFill>
                          <a:effectLst/>
                        </a:rPr>
                      </a:br>
                      <a:r>
                        <a:rPr lang="tr-TR" sz="1000" dirty="0">
                          <a:solidFill>
                            <a:srgbClr val="002060"/>
                          </a:solidFill>
                          <a:effectLst/>
                        </a:rPr>
                        <a:t>Ankara Asfaltı 7 Km. MALATYA-44110</a:t>
                      </a:r>
                      <a:br>
                        <a:rPr lang="tr-TR" sz="1000" dirty="0">
                          <a:solidFill>
                            <a:srgbClr val="002060"/>
                          </a:solidFill>
                          <a:effectLst/>
                        </a:rPr>
                      </a:br>
                      <a:r>
                        <a:rPr lang="tr-TR" sz="1000" dirty="0">
                          <a:solidFill>
                            <a:srgbClr val="002060"/>
                          </a:solidFill>
                          <a:effectLst/>
                        </a:rPr>
                        <a:t>Tel: 0422 238 00 01-03</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0422 238 00 04</a:t>
                      </a:r>
                      <a:endParaRPr lang="tr-TR" sz="1400" b="1" dirty="0">
                        <a:solidFill>
                          <a:srgbClr val="002060"/>
                        </a:solidFill>
                        <a:effectLst/>
                        <a:latin typeface="Calibri"/>
                        <a:ea typeface="Calibri"/>
                        <a:cs typeface="Times New Roman"/>
                      </a:endParaRPr>
                    </a:p>
                  </a:txBody>
                  <a:tcPr marL="68580" marR="68580" marT="0" marB="0"/>
                </a:tc>
              </a:tr>
              <a:tr h="921478">
                <a:tc>
                  <a:txBody>
                    <a:bodyPr/>
                    <a:lstStyle/>
                    <a:p>
                      <a:pPr algn="ctr">
                        <a:lnSpc>
                          <a:spcPct val="115000"/>
                        </a:lnSpc>
                        <a:spcAft>
                          <a:spcPts val="0"/>
                        </a:spcAft>
                      </a:pPr>
                      <a:r>
                        <a:rPr lang="tr-TR" sz="1000" dirty="0">
                          <a:solidFill>
                            <a:srgbClr val="002060"/>
                          </a:solidFill>
                          <a:effectLst/>
                        </a:rPr>
                        <a:t>ELAZIĞ ZÜLFÜ AĞAR PMYO</a:t>
                      </a:r>
                      <a:br>
                        <a:rPr lang="tr-TR" sz="1000" dirty="0">
                          <a:solidFill>
                            <a:srgbClr val="002060"/>
                          </a:solidFill>
                          <a:effectLst/>
                        </a:rPr>
                      </a:br>
                      <a:r>
                        <a:rPr lang="tr-TR" sz="1000" dirty="0">
                          <a:solidFill>
                            <a:srgbClr val="002060"/>
                          </a:solidFill>
                          <a:effectLst/>
                        </a:rPr>
                        <a:t>Üniversite Mah. Hulusi Sayın </a:t>
                      </a:r>
                      <a:r>
                        <a:rPr lang="tr-TR" sz="1000" dirty="0" err="1">
                          <a:solidFill>
                            <a:srgbClr val="002060"/>
                          </a:solidFill>
                          <a:effectLst/>
                        </a:rPr>
                        <a:t>Cd</a:t>
                      </a:r>
                      <a:r>
                        <a:rPr lang="tr-TR" sz="1000" dirty="0">
                          <a:solidFill>
                            <a:srgbClr val="002060"/>
                          </a:solidFill>
                          <a:effectLst/>
                        </a:rPr>
                        <a:t>.</a:t>
                      </a:r>
                      <a:br>
                        <a:rPr lang="tr-TR" sz="1000" dirty="0">
                          <a:solidFill>
                            <a:srgbClr val="002060"/>
                          </a:solidFill>
                          <a:effectLst/>
                        </a:rPr>
                      </a:br>
                      <a:r>
                        <a:rPr lang="tr-TR" sz="1000" dirty="0">
                          <a:solidFill>
                            <a:srgbClr val="002060"/>
                          </a:solidFill>
                          <a:effectLst/>
                        </a:rPr>
                        <a:t>ELAZIĞ-23100</a:t>
                      </a:r>
                      <a:br>
                        <a:rPr lang="tr-TR" sz="1000" dirty="0">
                          <a:solidFill>
                            <a:srgbClr val="002060"/>
                          </a:solidFill>
                          <a:effectLst/>
                        </a:rPr>
                      </a:br>
                      <a:r>
                        <a:rPr lang="tr-TR" sz="1000" dirty="0">
                          <a:solidFill>
                            <a:srgbClr val="002060"/>
                          </a:solidFill>
                          <a:effectLst/>
                        </a:rPr>
                        <a:t>Tel: 0424 247 69 20-21</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0424 247 69 22</a:t>
                      </a:r>
                      <a:endParaRPr lang="tr-TR" sz="1400" b="1"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NİĞDE PMYO</a:t>
                      </a:r>
                      <a:br>
                        <a:rPr lang="tr-TR" sz="1000" dirty="0">
                          <a:solidFill>
                            <a:srgbClr val="002060"/>
                          </a:solidFill>
                          <a:effectLst/>
                        </a:rPr>
                      </a:br>
                      <a:r>
                        <a:rPr lang="tr-TR" sz="1000" dirty="0" err="1">
                          <a:solidFill>
                            <a:srgbClr val="002060"/>
                          </a:solidFill>
                          <a:effectLst/>
                        </a:rPr>
                        <a:t>Hıdırlık</a:t>
                      </a:r>
                      <a:r>
                        <a:rPr lang="tr-TR" sz="1000" dirty="0">
                          <a:solidFill>
                            <a:srgbClr val="002060"/>
                          </a:solidFill>
                          <a:effectLst/>
                        </a:rPr>
                        <a:t> Mevkii Kayseri Adana Karayolu</a:t>
                      </a:r>
                      <a:br>
                        <a:rPr lang="tr-TR" sz="1000" dirty="0">
                          <a:solidFill>
                            <a:srgbClr val="002060"/>
                          </a:solidFill>
                          <a:effectLst/>
                        </a:rPr>
                      </a:br>
                      <a:r>
                        <a:rPr lang="tr-TR" sz="1000" dirty="0">
                          <a:solidFill>
                            <a:srgbClr val="002060"/>
                          </a:solidFill>
                          <a:effectLst/>
                        </a:rPr>
                        <a:t>Üzeri NİĞDE 51200</a:t>
                      </a:r>
                      <a:br>
                        <a:rPr lang="tr-TR" sz="1000" dirty="0">
                          <a:solidFill>
                            <a:srgbClr val="002060"/>
                          </a:solidFill>
                          <a:effectLst/>
                        </a:rPr>
                      </a:br>
                      <a:r>
                        <a:rPr lang="tr-TR" sz="1000" dirty="0">
                          <a:solidFill>
                            <a:srgbClr val="002060"/>
                          </a:solidFill>
                          <a:effectLst/>
                        </a:rPr>
                        <a:t>Tel: 0388 233 04 01-03</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0388 233 04 00</a:t>
                      </a:r>
                      <a:endParaRPr lang="tr-TR" sz="1400" b="1" dirty="0">
                        <a:solidFill>
                          <a:srgbClr val="002060"/>
                        </a:solidFill>
                        <a:effectLst/>
                        <a:latin typeface="Calibri"/>
                        <a:ea typeface="Calibri"/>
                        <a:cs typeface="Times New Roman"/>
                      </a:endParaRPr>
                    </a:p>
                  </a:txBody>
                  <a:tcPr marL="68580" marR="68580" marT="0" marB="0"/>
                </a:tc>
              </a:tr>
              <a:tr h="921478">
                <a:tc>
                  <a:txBody>
                    <a:bodyPr/>
                    <a:lstStyle/>
                    <a:p>
                      <a:pPr algn="ctr">
                        <a:lnSpc>
                          <a:spcPct val="115000"/>
                        </a:lnSpc>
                        <a:spcAft>
                          <a:spcPts val="0"/>
                        </a:spcAft>
                      </a:pPr>
                      <a:r>
                        <a:rPr lang="tr-TR" sz="1000" dirty="0">
                          <a:solidFill>
                            <a:srgbClr val="002060"/>
                          </a:solidFill>
                          <a:effectLst/>
                        </a:rPr>
                        <a:t>ERZURUM PMYO</a:t>
                      </a:r>
                      <a:br>
                        <a:rPr lang="tr-TR" sz="1000" dirty="0">
                          <a:solidFill>
                            <a:srgbClr val="002060"/>
                          </a:solidFill>
                          <a:effectLst/>
                        </a:rPr>
                      </a:br>
                      <a:r>
                        <a:rPr lang="tr-TR" sz="1000" dirty="0">
                          <a:solidFill>
                            <a:srgbClr val="002060"/>
                          </a:solidFill>
                          <a:effectLst/>
                        </a:rPr>
                        <a:t>Süleyman Demirel Bulvarı</a:t>
                      </a:r>
                      <a:br>
                        <a:rPr lang="tr-TR" sz="1000" dirty="0">
                          <a:solidFill>
                            <a:srgbClr val="002060"/>
                          </a:solidFill>
                          <a:effectLst/>
                        </a:rPr>
                      </a:br>
                      <a:r>
                        <a:rPr lang="tr-TR" sz="1000" dirty="0">
                          <a:solidFill>
                            <a:srgbClr val="002060"/>
                          </a:solidFill>
                          <a:effectLst/>
                        </a:rPr>
                        <a:t>Palandöken-ERZURUM 25700</a:t>
                      </a:r>
                      <a:br>
                        <a:rPr lang="tr-TR" sz="1000" dirty="0">
                          <a:solidFill>
                            <a:srgbClr val="002060"/>
                          </a:solidFill>
                          <a:effectLst/>
                        </a:rPr>
                      </a:br>
                      <a:r>
                        <a:rPr lang="tr-TR" sz="1000" dirty="0">
                          <a:solidFill>
                            <a:srgbClr val="002060"/>
                          </a:solidFill>
                          <a:effectLst/>
                        </a:rPr>
                        <a:t>Tel: 0442 315 60 67 - 315 54 38</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0442 315 26 69</a:t>
                      </a:r>
                      <a:endParaRPr lang="tr-TR" sz="1400" b="1"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RÜŞTÜ ÜNSAL PMYO</a:t>
                      </a:r>
                      <a:br>
                        <a:rPr lang="tr-TR" sz="1000" dirty="0">
                          <a:solidFill>
                            <a:srgbClr val="002060"/>
                          </a:solidFill>
                          <a:effectLst/>
                        </a:rPr>
                      </a:br>
                      <a:r>
                        <a:rPr lang="tr-TR" sz="1000" dirty="0">
                          <a:solidFill>
                            <a:srgbClr val="002060"/>
                          </a:solidFill>
                          <a:effectLst/>
                        </a:rPr>
                        <a:t>Çaldıran Mah. Menderes Cad. No:437</a:t>
                      </a:r>
                      <a:br>
                        <a:rPr lang="tr-TR" sz="1000" dirty="0">
                          <a:solidFill>
                            <a:srgbClr val="002060"/>
                          </a:solidFill>
                          <a:effectLst/>
                        </a:rPr>
                      </a:br>
                      <a:r>
                        <a:rPr lang="tr-TR" sz="1000" dirty="0" err="1">
                          <a:solidFill>
                            <a:srgbClr val="002060"/>
                          </a:solidFill>
                          <a:effectLst/>
                        </a:rPr>
                        <a:t>Şirinyeri</a:t>
                      </a:r>
                      <a:r>
                        <a:rPr lang="tr-TR" sz="1000" dirty="0">
                          <a:solidFill>
                            <a:srgbClr val="002060"/>
                          </a:solidFill>
                          <a:effectLst/>
                        </a:rPr>
                        <a:t>/İZMİR 35140</a:t>
                      </a:r>
                      <a:br>
                        <a:rPr lang="tr-TR" sz="1000" dirty="0">
                          <a:solidFill>
                            <a:srgbClr val="002060"/>
                          </a:solidFill>
                          <a:effectLst/>
                        </a:rPr>
                      </a:br>
                      <a:r>
                        <a:rPr lang="tr-TR" sz="1000" dirty="0">
                          <a:solidFill>
                            <a:srgbClr val="002060"/>
                          </a:solidFill>
                          <a:effectLst/>
                        </a:rPr>
                        <a:t>Tel: 0232 487 37 50-51</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0232 487 37 52</a:t>
                      </a:r>
                      <a:endParaRPr lang="tr-TR" sz="1400" b="1" dirty="0">
                        <a:solidFill>
                          <a:srgbClr val="002060"/>
                        </a:solidFill>
                        <a:effectLst/>
                        <a:latin typeface="Calibri"/>
                        <a:ea typeface="Calibri"/>
                        <a:cs typeface="Times New Roman"/>
                      </a:endParaRPr>
                    </a:p>
                  </a:txBody>
                  <a:tcPr marL="68580" marR="68580" marT="0" marB="0"/>
                </a:tc>
              </a:tr>
              <a:tr h="921478">
                <a:tc>
                  <a:txBody>
                    <a:bodyPr/>
                    <a:lstStyle/>
                    <a:p>
                      <a:pPr algn="ctr">
                        <a:lnSpc>
                          <a:spcPct val="115000"/>
                        </a:lnSpc>
                        <a:spcAft>
                          <a:spcPts val="0"/>
                        </a:spcAft>
                      </a:pPr>
                      <a:r>
                        <a:rPr lang="tr-TR" sz="1000" dirty="0">
                          <a:solidFill>
                            <a:srgbClr val="002060"/>
                          </a:solidFill>
                          <a:effectLst/>
                        </a:rPr>
                        <a:t>GAZİANTEP PMYO</a:t>
                      </a:r>
                      <a:br>
                        <a:rPr lang="tr-TR" sz="1000" dirty="0">
                          <a:solidFill>
                            <a:srgbClr val="002060"/>
                          </a:solidFill>
                          <a:effectLst/>
                        </a:rPr>
                      </a:br>
                      <a:r>
                        <a:rPr lang="tr-TR" sz="1000" dirty="0" err="1">
                          <a:solidFill>
                            <a:srgbClr val="002060"/>
                          </a:solidFill>
                          <a:effectLst/>
                        </a:rPr>
                        <a:t>Güvenevler</a:t>
                      </a:r>
                      <a:r>
                        <a:rPr lang="tr-TR" sz="1000" dirty="0">
                          <a:solidFill>
                            <a:srgbClr val="002060"/>
                          </a:solidFill>
                          <a:effectLst/>
                        </a:rPr>
                        <a:t> Mah. Hoca Ahmet </a:t>
                      </a:r>
                      <a:r>
                        <a:rPr lang="tr-TR" sz="1000" dirty="0" err="1">
                          <a:solidFill>
                            <a:srgbClr val="002060"/>
                          </a:solidFill>
                          <a:effectLst/>
                        </a:rPr>
                        <a:t>Yesevi</a:t>
                      </a:r>
                      <a:r>
                        <a:rPr lang="tr-TR" sz="1000" dirty="0">
                          <a:solidFill>
                            <a:srgbClr val="002060"/>
                          </a:solidFill>
                          <a:effectLst/>
                        </a:rPr>
                        <a:t> </a:t>
                      </a:r>
                      <a:r>
                        <a:rPr lang="tr-TR" sz="1000" dirty="0" err="1">
                          <a:solidFill>
                            <a:srgbClr val="002060"/>
                          </a:solidFill>
                          <a:effectLst/>
                        </a:rPr>
                        <a:t>Cd</a:t>
                      </a:r>
                      <a:r>
                        <a:rPr lang="tr-TR" sz="1000" dirty="0">
                          <a:solidFill>
                            <a:srgbClr val="002060"/>
                          </a:solidFill>
                          <a:effectLst/>
                        </a:rPr>
                        <a:t>.</a:t>
                      </a:r>
                      <a:br>
                        <a:rPr lang="tr-TR" sz="1000" dirty="0">
                          <a:solidFill>
                            <a:srgbClr val="002060"/>
                          </a:solidFill>
                          <a:effectLst/>
                        </a:rPr>
                      </a:br>
                      <a:r>
                        <a:rPr lang="tr-TR" sz="1000" dirty="0">
                          <a:solidFill>
                            <a:srgbClr val="002060"/>
                          </a:solidFill>
                          <a:effectLst/>
                        </a:rPr>
                        <a:t>No:24 </a:t>
                      </a:r>
                      <a:r>
                        <a:rPr lang="tr-TR" sz="1000" dirty="0" err="1">
                          <a:solidFill>
                            <a:srgbClr val="002060"/>
                          </a:solidFill>
                          <a:effectLst/>
                        </a:rPr>
                        <a:t>S.Kamil</a:t>
                      </a:r>
                      <a:r>
                        <a:rPr lang="tr-TR" sz="1000" dirty="0">
                          <a:solidFill>
                            <a:srgbClr val="002060"/>
                          </a:solidFill>
                          <a:effectLst/>
                        </a:rPr>
                        <a:t>/G.ANTEP-27600</a:t>
                      </a:r>
                      <a:br>
                        <a:rPr lang="tr-TR" sz="1000" dirty="0">
                          <a:solidFill>
                            <a:srgbClr val="002060"/>
                          </a:solidFill>
                          <a:effectLst/>
                        </a:rPr>
                      </a:br>
                      <a:r>
                        <a:rPr lang="tr-TR" sz="1000" dirty="0">
                          <a:solidFill>
                            <a:srgbClr val="002060"/>
                          </a:solidFill>
                          <a:effectLst/>
                        </a:rPr>
                        <a:t>Tel: 0342 321 06 38-39</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0342 321 36 55</a:t>
                      </a:r>
                      <a:endParaRPr lang="tr-TR" sz="1400" b="1"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SAMSUN 19 MAYIS PMYO</a:t>
                      </a:r>
                      <a:br>
                        <a:rPr lang="tr-TR" sz="1000" dirty="0">
                          <a:solidFill>
                            <a:srgbClr val="002060"/>
                          </a:solidFill>
                          <a:effectLst/>
                        </a:rPr>
                      </a:br>
                      <a:r>
                        <a:rPr lang="tr-TR" sz="1000" dirty="0">
                          <a:solidFill>
                            <a:srgbClr val="002060"/>
                          </a:solidFill>
                          <a:effectLst/>
                        </a:rPr>
                        <a:t>Bafra Karayolu Üzeri 25. Km.</a:t>
                      </a:r>
                      <a:br>
                        <a:rPr lang="tr-TR" sz="1000" dirty="0">
                          <a:solidFill>
                            <a:srgbClr val="002060"/>
                          </a:solidFill>
                          <a:effectLst/>
                        </a:rPr>
                      </a:br>
                      <a:r>
                        <a:rPr lang="tr-TR" sz="1000" dirty="0" err="1">
                          <a:solidFill>
                            <a:srgbClr val="002060"/>
                          </a:solidFill>
                          <a:effectLst/>
                        </a:rPr>
                        <a:t>Altınkum</a:t>
                      </a:r>
                      <a:r>
                        <a:rPr lang="tr-TR" sz="1000" dirty="0">
                          <a:solidFill>
                            <a:srgbClr val="002060"/>
                          </a:solidFill>
                          <a:effectLst/>
                        </a:rPr>
                        <a:t>-SAMSUN 55290</a:t>
                      </a:r>
                      <a:br>
                        <a:rPr lang="tr-TR" sz="1000" dirty="0">
                          <a:solidFill>
                            <a:srgbClr val="002060"/>
                          </a:solidFill>
                          <a:effectLst/>
                        </a:rPr>
                      </a:br>
                      <a:r>
                        <a:rPr lang="tr-TR" sz="1000" dirty="0">
                          <a:solidFill>
                            <a:srgbClr val="002060"/>
                          </a:solidFill>
                          <a:effectLst/>
                        </a:rPr>
                        <a:t>Tel: 0362 467 15 80-81</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0362 467 15 83</a:t>
                      </a:r>
                      <a:endParaRPr lang="tr-TR" sz="1400" b="1" dirty="0">
                        <a:solidFill>
                          <a:srgbClr val="002060"/>
                        </a:solidFill>
                        <a:effectLst/>
                        <a:latin typeface="Calibri"/>
                        <a:ea typeface="Calibri"/>
                        <a:cs typeface="Times New Roman"/>
                      </a:endParaRPr>
                    </a:p>
                  </a:txBody>
                  <a:tcPr marL="68580" marR="68580" marT="0" marB="0"/>
                </a:tc>
              </a:tr>
              <a:tr h="1105773">
                <a:tc>
                  <a:txBody>
                    <a:bodyPr/>
                    <a:lstStyle/>
                    <a:p>
                      <a:pPr algn="ctr">
                        <a:lnSpc>
                          <a:spcPct val="115000"/>
                        </a:lnSpc>
                        <a:spcAft>
                          <a:spcPts val="0"/>
                        </a:spcAft>
                      </a:pPr>
                      <a:r>
                        <a:rPr lang="tr-TR" sz="1000" dirty="0">
                          <a:solidFill>
                            <a:srgbClr val="002060"/>
                          </a:solidFill>
                          <a:effectLst/>
                        </a:rPr>
                        <a:t>HATAY PMYO</a:t>
                      </a:r>
                      <a:br>
                        <a:rPr lang="tr-TR" sz="1000" dirty="0">
                          <a:solidFill>
                            <a:srgbClr val="002060"/>
                          </a:solidFill>
                          <a:effectLst/>
                        </a:rPr>
                      </a:br>
                      <a:r>
                        <a:rPr lang="tr-TR" sz="1000" dirty="0">
                          <a:solidFill>
                            <a:srgbClr val="002060"/>
                          </a:solidFill>
                          <a:effectLst/>
                        </a:rPr>
                        <a:t>Antakya İskenderun Karayolu Üzeri 11 Km</a:t>
                      </a:r>
                      <a:br>
                        <a:rPr lang="tr-TR" sz="1000" dirty="0">
                          <a:solidFill>
                            <a:srgbClr val="002060"/>
                          </a:solidFill>
                          <a:effectLst/>
                        </a:rPr>
                      </a:br>
                      <a:r>
                        <a:rPr lang="tr-TR" sz="1000" dirty="0" err="1">
                          <a:solidFill>
                            <a:srgbClr val="002060"/>
                          </a:solidFill>
                          <a:effectLst/>
                        </a:rPr>
                        <a:t>Üçgedik</a:t>
                      </a:r>
                      <a:r>
                        <a:rPr lang="tr-TR" sz="1000" dirty="0">
                          <a:solidFill>
                            <a:srgbClr val="002060"/>
                          </a:solidFill>
                          <a:effectLst/>
                        </a:rPr>
                        <a:t> Mevkii HATAY-3100</a:t>
                      </a:r>
                      <a:br>
                        <a:rPr lang="tr-TR" sz="1000" dirty="0">
                          <a:solidFill>
                            <a:srgbClr val="002060"/>
                          </a:solidFill>
                          <a:effectLst/>
                        </a:rPr>
                      </a:br>
                      <a:r>
                        <a:rPr lang="tr-TR" sz="1000" dirty="0">
                          <a:solidFill>
                            <a:srgbClr val="002060"/>
                          </a:solidFill>
                          <a:effectLst/>
                        </a:rPr>
                        <a:t>Tel: 0326 267 33 89</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0326 267 33 58</a:t>
                      </a:r>
                      <a:endParaRPr lang="tr-TR" sz="1400" b="1"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ŞÜKRÜ BALCI PMYO</a:t>
                      </a:r>
                      <a:br>
                        <a:rPr lang="tr-TR" sz="1000" dirty="0">
                          <a:solidFill>
                            <a:srgbClr val="002060"/>
                          </a:solidFill>
                          <a:effectLst/>
                        </a:rPr>
                      </a:br>
                      <a:r>
                        <a:rPr lang="tr-TR" sz="1000" dirty="0" err="1">
                          <a:solidFill>
                            <a:srgbClr val="002060"/>
                          </a:solidFill>
                          <a:effectLst/>
                        </a:rPr>
                        <a:t>Şenlikköy</a:t>
                      </a:r>
                      <a:r>
                        <a:rPr lang="tr-TR" sz="1000" dirty="0">
                          <a:solidFill>
                            <a:srgbClr val="002060"/>
                          </a:solidFill>
                          <a:effectLst/>
                        </a:rPr>
                        <a:t> </a:t>
                      </a:r>
                      <a:r>
                        <a:rPr lang="tr-TR" sz="1000" dirty="0" err="1">
                          <a:solidFill>
                            <a:srgbClr val="002060"/>
                          </a:solidFill>
                          <a:effectLst/>
                        </a:rPr>
                        <a:t>Mh</a:t>
                      </a:r>
                      <a:r>
                        <a:rPr lang="tr-TR" sz="1000" dirty="0">
                          <a:solidFill>
                            <a:srgbClr val="002060"/>
                          </a:solidFill>
                          <a:effectLst/>
                        </a:rPr>
                        <a:t>. Eski Halkalı Cad.</a:t>
                      </a:r>
                      <a:br>
                        <a:rPr lang="tr-TR" sz="1000" dirty="0">
                          <a:solidFill>
                            <a:srgbClr val="002060"/>
                          </a:solidFill>
                          <a:effectLst/>
                        </a:rPr>
                      </a:br>
                      <a:r>
                        <a:rPr lang="tr-TR" sz="1000" dirty="0">
                          <a:solidFill>
                            <a:srgbClr val="002060"/>
                          </a:solidFill>
                          <a:effectLst/>
                        </a:rPr>
                        <a:t>Şehit Özcan Canik </a:t>
                      </a:r>
                      <a:r>
                        <a:rPr lang="tr-TR" sz="1000" dirty="0" err="1">
                          <a:solidFill>
                            <a:srgbClr val="002060"/>
                          </a:solidFill>
                          <a:effectLst/>
                        </a:rPr>
                        <a:t>Sk</a:t>
                      </a:r>
                      <a:r>
                        <a:rPr lang="tr-TR" sz="1000" dirty="0">
                          <a:solidFill>
                            <a:srgbClr val="002060"/>
                          </a:solidFill>
                          <a:effectLst/>
                        </a:rPr>
                        <a:t>. No:1</a:t>
                      </a:r>
                      <a:br>
                        <a:rPr lang="tr-TR" sz="1000" dirty="0">
                          <a:solidFill>
                            <a:srgbClr val="002060"/>
                          </a:solidFill>
                          <a:effectLst/>
                        </a:rPr>
                      </a:br>
                      <a:r>
                        <a:rPr lang="tr-TR" sz="1000" dirty="0">
                          <a:solidFill>
                            <a:srgbClr val="002060"/>
                          </a:solidFill>
                          <a:effectLst/>
                        </a:rPr>
                        <a:t>Florya/İSTANBUL 34153</a:t>
                      </a:r>
                      <a:br>
                        <a:rPr lang="tr-TR" sz="1000" dirty="0">
                          <a:solidFill>
                            <a:srgbClr val="002060"/>
                          </a:solidFill>
                          <a:effectLst/>
                        </a:rPr>
                      </a:br>
                      <a:r>
                        <a:rPr lang="tr-TR" sz="1000" dirty="0">
                          <a:solidFill>
                            <a:srgbClr val="002060"/>
                          </a:solidFill>
                          <a:effectLst/>
                        </a:rPr>
                        <a:t>Tel: 0212 624 32 92</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0212 425 01 94</a:t>
                      </a:r>
                      <a:endParaRPr lang="tr-TR" sz="1400" b="1" dirty="0">
                        <a:solidFill>
                          <a:srgbClr val="002060"/>
                        </a:solidFill>
                        <a:effectLst/>
                        <a:latin typeface="Calibri"/>
                        <a:ea typeface="Calibri"/>
                        <a:cs typeface="Times New Roman"/>
                      </a:endParaRPr>
                    </a:p>
                  </a:txBody>
                  <a:tcPr marL="68580" marR="68580" marT="0" marB="0"/>
                </a:tc>
              </a:tr>
            </a:tbl>
          </a:graphicData>
        </a:graphic>
      </p:graphicFrame>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5225733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4188197035"/>
              </p:ext>
            </p:extLst>
          </p:nvPr>
        </p:nvGraphicFramePr>
        <p:xfrm>
          <a:off x="-1" y="1444449"/>
          <a:ext cx="8501090" cy="783796"/>
        </p:xfrm>
        <a:graphic>
          <a:graphicData uri="http://schemas.openxmlformats.org/drawingml/2006/table">
            <a:tbl>
              <a:tblPr firstRow="1" firstCol="1" bandRow="1">
                <a:tableStyleId>{D113A9D2-9D6B-4929-AA2D-F23B5EE8CBE7}</a:tableStyleId>
              </a:tblPr>
              <a:tblGrid>
                <a:gridCol w="8501090"/>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3)TÜRKİYE GENELİNDEKİ PMYO’LAR</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bl>
          </a:graphicData>
        </a:graphic>
      </p:graphicFrame>
      <p:pic>
        <p:nvPicPr>
          <p:cNvPr id="6" name="Resim 1" descr="Polis Akademisi Başkanlığ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3" name="Tablo 2"/>
          <p:cNvGraphicFramePr>
            <a:graphicFrameLocks noGrp="1"/>
          </p:cNvGraphicFramePr>
          <p:nvPr>
            <p:extLst>
              <p:ext uri="{D42A27DB-BD31-4B8C-83A1-F6EECF244321}">
                <p14:modId xmlns:p14="http://schemas.microsoft.com/office/powerpoint/2010/main" val="3167090971"/>
              </p:ext>
            </p:extLst>
          </p:nvPr>
        </p:nvGraphicFramePr>
        <p:xfrm>
          <a:off x="-17936" y="3106884"/>
          <a:ext cx="8501090" cy="3751115"/>
        </p:xfrm>
        <a:graphic>
          <a:graphicData uri="http://schemas.openxmlformats.org/drawingml/2006/table">
            <a:tbl>
              <a:tblPr firstRow="1" firstCol="1" bandRow="1">
                <a:tableStyleId>{D113A9D2-9D6B-4929-AA2D-F23B5EE8CBE7}</a:tableStyleId>
              </a:tblPr>
              <a:tblGrid>
                <a:gridCol w="4250545"/>
                <a:gridCol w="4250545"/>
              </a:tblGrid>
              <a:tr h="878075">
                <a:tc>
                  <a:txBody>
                    <a:bodyPr/>
                    <a:lstStyle/>
                    <a:p>
                      <a:pPr algn="ctr">
                        <a:lnSpc>
                          <a:spcPct val="115000"/>
                        </a:lnSpc>
                        <a:spcAft>
                          <a:spcPts val="0"/>
                        </a:spcAft>
                      </a:pPr>
                      <a:r>
                        <a:rPr lang="tr-TR" sz="1000" dirty="0">
                          <a:solidFill>
                            <a:srgbClr val="002060"/>
                          </a:solidFill>
                          <a:effectLst/>
                        </a:rPr>
                        <a:t>KONYA EREĞLİ PMYO</a:t>
                      </a:r>
                      <a:br>
                        <a:rPr lang="tr-TR" sz="1000" dirty="0">
                          <a:solidFill>
                            <a:srgbClr val="002060"/>
                          </a:solidFill>
                          <a:effectLst/>
                        </a:rPr>
                      </a:br>
                      <a:r>
                        <a:rPr lang="tr-TR" sz="1000" dirty="0">
                          <a:solidFill>
                            <a:srgbClr val="002060"/>
                          </a:solidFill>
                          <a:effectLst/>
                        </a:rPr>
                        <a:t>Yeni Devlet Hastanesi Yanı</a:t>
                      </a:r>
                      <a:br>
                        <a:rPr lang="tr-TR" sz="1000" dirty="0">
                          <a:solidFill>
                            <a:srgbClr val="002060"/>
                          </a:solidFill>
                          <a:effectLst/>
                        </a:rPr>
                      </a:br>
                      <a:r>
                        <a:rPr lang="tr-TR" sz="1000" dirty="0">
                          <a:solidFill>
                            <a:srgbClr val="002060"/>
                          </a:solidFill>
                          <a:effectLst/>
                        </a:rPr>
                        <a:t>Ereğli-KONYA 42320</a:t>
                      </a:r>
                      <a:br>
                        <a:rPr lang="tr-TR" sz="1000" dirty="0">
                          <a:solidFill>
                            <a:srgbClr val="002060"/>
                          </a:solidFill>
                          <a:effectLst/>
                        </a:rPr>
                      </a:br>
                      <a:r>
                        <a:rPr lang="tr-TR" sz="1000" dirty="0">
                          <a:solidFill>
                            <a:srgbClr val="002060"/>
                          </a:solidFill>
                          <a:effectLst/>
                        </a:rPr>
                        <a:t>Tel: 0332 712 45 46</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0332 712 37 57</a:t>
                      </a:r>
                      <a:endParaRPr lang="tr-TR" sz="14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YOZGAT PMYO</a:t>
                      </a:r>
                      <a:br>
                        <a:rPr lang="tr-TR" sz="1000" dirty="0">
                          <a:solidFill>
                            <a:srgbClr val="002060"/>
                          </a:solidFill>
                          <a:effectLst/>
                        </a:rPr>
                      </a:br>
                      <a:r>
                        <a:rPr lang="tr-TR" sz="1000" dirty="0">
                          <a:solidFill>
                            <a:srgbClr val="002060"/>
                          </a:solidFill>
                          <a:effectLst/>
                        </a:rPr>
                        <a:t>Fatih Mah. YOZGAT 66100</a:t>
                      </a:r>
                      <a:br>
                        <a:rPr lang="tr-TR" sz="1000" dirty="0">
                          <a:solidFill>
                            <a:srgbClr val="002060"/>
                          </a:solidFill>
                          <a:effectLst/>
                        </a:rPr>
                      </a:br>
                      <a:r>
                        <a:rPr lang="tr-TR" sz="1000" dirty="0">
                          <a:solidFill>
                            <a:srgbClr val="002060"/>
                          </a:solidFill>
                          <a:effectLst/>
                        </a:rPr>
                        <a:t>Tel: 0354 212 23 41-212 50 90</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0354 212 01 18</a:t>
                      </a:r>
                      <a:endParaRPr lang="tr-TR" sz="1400" dirty="0">
                        <a:solidFill>
                          <a:srgbClr val="002060"/>
                        </a:solidFill>
                        <a:effectLst/>
                        <a:latin typeface="Calibri"/>
                        <a:ea typeface="Calibri"/>
                        <a:cs typeface="Times New Roman"/>
                      </a:endParaRPr>
                    </a:p>
                  </a:txBody>
                  <a:tcPr marL="68580" marR="68580" marT="0" marB="0"/>
                </a:tc>
              </a:tr>
              <a:tr h="878075">
                <a:tc>
                  <a:txBody>
                    <a:bodyPr/>
                    <a:lstStyle/>
                    <a:p>
                      <a:pPr algn="ctr">
                        <a:lnSpc>
                          <a:spcPct val="115000"/>
                        </a:lnSpc>
                        <a:spcAft>
                          <a:spcPts val="0"/>
                        </a:spcAft>
                      </a:pPr>
                      <a:r>
                        <a:rPr lang="tr-TR" sz="1000" dirty="0">
                          <a:solidFill>
                            <a:srgbClr val="002060"/>
                          </a:solidFill>
                          <a:effectLst/>
                        </a:rPr>
                        <a:t>BAYBURT PMYO</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Zahid</a:t>
                      </a:r>
                      <a:r>
                        <a:rPr lang="tr-TR" sz="1000" dirty="0">
                          <a:solidFill>
                            <a:srgbClr val="002060"/>
                          </a:solidFill>
                          <a:effectLst/>
                        </a:rPr>
                        <a:t> Mahallesi Mevlana Caddesi No.22</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69100 BAYBURT</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Tel: 0 458 213 21 82</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Fax</a:t>
                      </a:r>
                      <a:r>
                        <a:rPr lang="tr-TR" sz="1000" dirty="0">
                          <a:solidFill>
                            <a:srgbClr val="002060"/>
                          </a:solidFill>
                          <a:effectLst/>
                        </a:rPr>
                        <a:t>: 0 458 213 23 92</a:t>
                      </a:r>
                      <a:endParaRPr lang="tr-TR" sz="14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KIRIKKALE PMYO</a:t>
                      </a:r>
                      <a:br>
                        <a:rPr lang="tr-TR" sz="1000" dirty="0">
                          <a:solidFill>
                            <a:srgbClr val="002060"/>
                          </a:solidFill>
                          <a:effectLst/>
                        </a:rPr>
                      </a:br>
                      <a:r>
                        <a:rPr lang="tr-TR" sz="1000" dirty="0">
                          <a:solidFill>
                            <a:srgbClr val="002060"/>
                          </a:solidFill>
                          <a:effectLst/>
                        </a:rPr>
                        <a:t>Kayseri Yolu Otogar Karşısı Kırıkkale</a:t>
                      </a:r>
                      <a:br>
                        <a:rPr lang="tr-TR" sz="1000" dirty="0">
                          <a:solidFill>
                            <a:srgbClr val="002060"/>
                          </a:solidFill>
                          <a:effectLst/>
                        </a:rPr>
                      </a:br>
                      <a:r>
                        <a:rPr lang="tr-TR" sz="1000" dirty="0">
                          <a:solidFill>
                            <a:srgbClr val="002060"/>
                          </a:solidFill>
                          <a:effectLst/>
                        </a:rPr>
                        <a:t>Tel: 0318 224 68 75-76</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0318 224 68 74</a:t>
                      </a:r>
                      <a:endParaRPr lang="tr-TR" sz="1400" b="1" dirty="0">
                        <a:solidFill>
                          <a:srgbClr val="002060"/>
                        </a:solidFill>
                        <a:effectLst/>
                        <a:latin typeface="Calibri"/>
                        <a:ea typeface="Calibri"/>
                        <a:cs typeface="Times New Roman"/>
                      </a:endParaRPr>
                    </a:p>
                  </a:txBody>
                  <a:tcPr marL="68580" marR="68580" marT="0" marB="0"/>
                </a:tc>
              </a:tr>
              <a:tr h="938165">
                <a:tc>
                  <a:txBody>
                    <a:bodyPr/>
                    <a:lstStyle/>
                    <a:p>
                      <a:pPr algn="ctr">
                        <a:lnSpc>
                          <a:spcPct val="115000"/>
                        </a:lnSpc>
                        <a:spcAft>
                          <a:spcPts val="0"/>
                        </a:spcAft>
                      </a:pPr>
                      <a:r>
                        <a:rPr lang="tr-TR" sz="1000" dirty="0">
                          <a:solidFill>
                            <a:srgbClr val="002060"/>
                          </a:solidFill>
                          <a:effectLst/>
                        </a:rPr>
                        <a:t>KIRŞEHİR PMYO</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Güldiken</a:t>
                      </a:r>
                      <a:r>
                        <a:rPr lang="tr-TR" sz="1000" dirty="0">
                          <a:solidFill>
                            <a:srgbClr val="002060"/>
                          </a:solidFill>
                          <a:effectLst/>
                        </a:rPr>
                        <a:t> Mah.</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Şehit Mahmut Sarıgül Cad. No:2</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Tel: 0386 272 40 12</a:t>
                      </a:r>
                      <a:endParaRPr lang="tr-TR" sz="1400" dirty="0">
                        <a:solidFill>
                          <a:srgbClr val="002060"/>
                        </a:solidFill>
                        <a:effectLst/>
                      </a:endParaRPr>
                    </a:p>
                    <a:p>
                      <a:pPr algn="just">
                        <a:lnSpc>
                          <a:spcPct val="115000"/>
                        </a:lnSpc>
                        <a:spcAft>
                          <a:spcPts val="0"/>
                        </a:spcAft>
                      </a:pPr>
                      <a:r>
                        <a:rPr lang="tr-TR" sz="1000" dirty="0">
                          <a:solidFill>
                            <a:srgbClr val="002060"/>
                          </a:solidFill>
                          <a:effectLst/>
                        </a:rPr>
                        <a:t>                              </a:t>
                      </a:r>
                      <a:r>
                        <a:rPr lang="tr-TR" sz="1000" dirty="0" err="1">
                          <a:solidFill>
                            <a:srgbClr val="002060"/>
                          </a:solidFill>
                          <a:effectLst/>
                        </a:rPr>
                        <a:t>Fax</a:t>
                      </a:r>
                      <a:r>
                        <a:rPr lang="tr-TR" sz="1000" dirty="0">
                          <a:solidFill>
                            <a:srgbClr val="002060"/>
                          </a:solidFill>
                          <a:effectLst/>
                        </a:rPr>
                        <a:t>: 0386 272 40 15</a:t>
                      </a:r>
                      <a:endParaRPr lang="tr-TR" sz="14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ERZİNCAN PMYO</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İzzetpaşa</a:t>
                      </a:r>
                      <a:r>
                        <a:rPr lang="tr-TR" sz="1000" dirty="0">
                          <a:solidFill>
                            <a:srgbClr val="002060"/>
                          </a:solidFill>
                          <a:effectLst/>
                        </a:rPr>
                        <a:t> Mah.75.Yıl Bulvarı No.8</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24200 ERZİNCAN</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Tel:  0 446 226 28 41</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Fax</a:t>
                      </a:r>
                      <a:r>
                        <a:rPr lang="tr-TR" sz="1000" dirty="0">
                          <a:solidFill>
                            <a:srgbClr val="002060"/>
                          </a:solidFill>
                          <a:effectLst/>
                        </a:rPr>
                        <a:t>: 0 446 226 48 40</a:t>
                      </a:r>
                      <a:endParaRPr lang="tr-TR" sz="1400" b="1" dirty="0">
                        <a:solidFill>
                          <a:srgbClr val="002060"/>
                        </a:solidFill>
                        <a:effectLst/>
                        <a:latin typeface="Calibri"/>
                        <a:ea typeface="Calibri"/>
                        <a:cs typeface="Times New Roman"/>
                      </a:endParaRPr>
                    </a:p>
                  </a:txBody>
                  <a:tcPr marL="68580" marR="68580" marT="0" marB="0"/>
                </a:tc>
              </a:tr>
              <a:tr h="1056800">
                <a:tc>
                  <a:txBody>
                    <a:bodyPr/>
                    <a:lstStyle/>
                    <a:p>
                      <a:pPr algn="ctr">
                        <a:lnSpc>
                          <a:spcPct val="115000"/>
                        </a:lnSpc>
                        <a:spcAft>
                          <a:spcPts val="0"/>
                        </a:spcAft>
                      </a:pPr>
                      <a:r>
                        <a:rPr lang="tr-TR" sz="1000" dirty="0">
                          <a:solidFill>
                            <a:srgbClr val="002060"/>
                          </a:solidFill>
                          <a:effectLst/>
                        </a:rPr>
                        <a:t>SİİRT PMYO</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Kooperatif </a:t>
                      </a:r>
                      <a:r>
                        <a:rPr lang="tr-TR" sz="1000" dirty="0" err="1">
                          <a:solidFill>
                            <a:srgbClr val="002060"/>
                          </a:solidFill>
                          <a:effectLst/>
                        </a:rPr>
                        <a:t>Mah.Hz.Fakirullah</a:t>
                      </a:r>
                      <a:r>
                        <a:rPr lang="tr-TR" sz="1000" dirty="0">
                          <a:solidFill>
                            <a:srgbClr val="002060"/>
                          </a:solidFill>
                          <a:effectLst/>
                        </a:rPr>
                        <a:t> Cad.No.302 Merkez/SİİRT</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Tel: 0 484 224 87 43-224 87 46</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Fax</a:t>
                      </a:r>
                      <a:r>
                        <a:rPr lang="tr-TR" sz="1000" dirty="0">
                          <a:solidFill>
                            <a:srgbClr val="002060"/>
                          </a:solidFill>
                          <a:effectLst/>
                        </a:rPr>
                        <a:t>: 0 484 224 87 45</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 </a:t>
                      </a:r>
                      <a:endParaRPr lang="tr-TR" sz="1400"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RİZE PMYO</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Alipaşa</a:t>
                      </a:r>
                      <a:r>
                        <a:rPr lang="tr-TR" sz="1000" dirty="0">
                          <a:solidFill>
                            <a:srgbClr val="002060"/>
                          </a:solidFill>
                          <a:effectLst/>
                        </a:rPr>
                        <a:t> Köyü Yeni Cami Mevki</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Menderes Bulvarı 53100 RİZE</a:t>
                      </a:r>
                      <a:endParaRPr lang="tr-TR" sz="1400" dirty="0">
                        <a:solidFill>
                          <a:srgbClr val="002060"/>
                        </a:solidFill>
                        <a:effectLst/>
                      </a:endParaRPr>
                    </a:p>
                    <a:p>
                      <a:pPr algn="ctr">
                        <a:lnSpc>
                          <a:spcPct val="115000"/>
                        </a:lnSpc>
                        <a:spcAft>
                          <a:spcPts val="0"/>
                        </a:spcAft>
                      </a:pPr>
                      <a:r>
                        <a:rPr lang="tr-TR" sz="1000" dirty="0">
                          <a:solidFill>
                            <a:srgbClr val="002060"/>
                          </a:solidFill>
                          <a:effectLst/>
                        </a:rPr>
                        <a:t>Tel: 0 464 213 65 91</a:t>
                      </a:r>
                      <a:endParaRPr lang="tr-TR" sz="1400" dirty="0">
                        <a:solidFill>
                          <a:srgbClr val="002060"/>
                        </a:solidFill>
                        <a:effectLst/>
                      </a:endParaRPr>
                    </a:p>
                    <a:p>
                      <a:pPr algn="ctr">
                        <a:lnSpc>
                          <a:spcPct val="115000"/>
                        </a:lnSpc>
                        <a:spcAft>
                          <a:spcPts val="0"/>
                        </a:spcAft>
                      </a:pPr>
                      <a:r>
                        <a:rPr lang="tr-TR" sz="1000" dirty="0" err="1">
                          <a:solidFill>
                            <a:srgbClr val="002060"/>
                          </a:solidFill>
                          <a:effectLst/>
                        </a:rPr>
                        <a:t>Fax</a:t>
                      </a:r>
                      <a:r>
                        <a:rPr lang="tr-TR" sz="1000" dirty="0">
                          <a:solidFill>
                            <a:srgbClr val="002060"/>
                          </a:solidFill>
                          <a:effectLst/>
                        </a:rPr>
                        <a:t>: 0 464 213 03 89</a:t>
                      </a:r>
                      <a:endParaRPr lang="tr-TR" sz="1400" dirty="0">
                        <a:solidFill>
                          <a:srgbClr val="002060"/>
                        </a:solidFill>
                        <a:effectLst/>
                      </a:endParaRPr>
                    </a:p>
                    <a:p>
                      <a:pPr>
                        <a:lnSpc>
                          <a:spcPct val="115000"/>
                        </a:lnSpc>
                        <a:spcAft>
                          <a:spcPts val="0"/>
                        </a:spcAft>
                      </a:pPr>
                      <a:r>
                        <a:rPr lang="tr-TR" sz="1000" dirty="0">
                          <a:solidFill>
                            <a:srgbClr val="002060"/>
                          </a:solidFill>
                          <a:effectLst/>
                        </a:rPr>
                        <a:t> </a:t>
                      </a:r>
                      <a:endParaRPr lang="tr-TR" sz="1400" b="1" dirty="0">
                        <a:solidFill>
                          <a:srgbClr val="002060"/>
                        </a:solidFill>
                        <a:effectLst/>
                        <a:latin typeface="Calibri"/>
                        <a:ea typeface="Calibri"/>
                        <a:cs typeface="Times New Roman"/>
                      </a:endParaRPr>
                    </a:p>
                  </a:txBody>
                  <a:tcPr marL="68580" marR="68580" marT="0" marB="0"/>
                </a:tc>
              </a:tr>
            </a:tbl>
          </a:graphicData>
        </a:graphic>
      </p:graphicFrame>
      <p:graphicFrame>
        <p:nvGraphicFramePr>
          <p:cNvPr id="4" name="Tablo 3"/>
          <p:cNvGraphicFramePr>
            <a:graphicFrameLocks noGrp="1"/>
          </p:cNvGraphicFramePr>
          <p:nvPr>
            <p:extLst>
              <p:ext uri="{D42A27DB-BD31-4B8C-83A1-F6EECF244321}">
                <p14:modId xmlns:p14="http://schemas.microsoft.com/office/powerpoint/2010/main" val="1949433276"/>
              </p:ext>
            </p:extLst>
          </p:nvPr>
        </p:nvGraphicFramePr>
        <p:xfrm>
          <a:off x="-1" y="2204864"/>
          <a:ext cx="8501090" cy="876300"/>
        </p:xfrm>
        <a:graphic>
          <a:graphicData uri="http://schemas.openxmlformats.org/drawingml/2006/table">
            <a:tbl>
              <a:tblPr firstRow="1" firstCol="1" bandRow="1">
                <a:tableStyleId>{D113A9D2-9D6B-4929-AA2D-F23B5EE8CBE7}</a:tableStyleId>
              </a:tblPr>
              <a:tblGrid>
                <a:gridCol w="4250545"/>
                <a:gridCol w="4250545"/>
              </a:tblGrid>
              <a:tr h="751222">
                <a:tc>
                  <a:txBody>
                    <a:bodyPr/>
                    <a:lstStyle/>
                    <a:p>
                      <a:pPr algn="ctr">
                        <a:lnSpc>
                          <a:spcPct val="115000"/>
                        </a:lnSpc>
                        <a:spcAft>
                          <a:spcPts val="0"/>
                        </a:spcAft>
                      </a:pPr>
                      <a:r>
                        <a:rPr lang="tr-TR" sz="1000" dirty="0">
                          <a:solidFill>
                            <a:srgbClr val="002060"/>
                          </a:solidFill>
                          <a:effectLst/>
                        </a:rPr>
                        <a:t>KASTAMONU PMYO</a:t>
                      </a:r>
                      <a:br>
                        <a:rPr lang="tr-TR" sz="1000" dirty="0">
                          <a:solidFill>
                            <a:srgbClr val="002060"/>
                          </a:solidFill>
                          <a:effectLst/>
                        </a:rPr>
                      </a:br>
                      <a:r>
                        <a:rPr lang="tr-TR" sz="1000" dirty="0">
                          <a:solidFill>
                            <a:srgbClr val="002060"/>
                          </a:solidFill>
                          <a:effectLst/>
                        </a:rPr>
                        <a:t>Daday Yolu 12. Km.</a:t>
                      </a:r>
                      <a:br>
                        <a:rPr lang="tr-TR" sz="1000" dirty="0">
                          <a:solidFill>
                            <a:srgbClr val="002060"/>
                          </a:solidFill>
                          <a:effectLst/>
                        </a:rPr>
                      </a:br>
                      <a:r>
                        <a:rPr lang="tr-TR" sz="1000" dirty="0">
                          <a:solidFill>
                            <a:srgbClr val="002060"/>
                          </a:solidFill>
                          <a:effectLst/>
                        </a:rPr>
                        <a:t>Gölköy-KASTAMONU 37100</a:t>
                      </a:r>
                      <a:br>
                        <a:rPr lang="tr-TR" sz="1000" dirty="0">
                          <a:solidFill>
                            <a:srgbClr val="002060"/>
                          </a:solidFill>
                          <a:effectLst/>
                        </a:rPr>
                      </a:br>
                      <a:r>
                        <a:rPr lang="tr-TR" sz="1000" dirty="0">
                          <a:solidFill>
                            <a:srgbClr val="002060"/>
                          </a:solidFill>
                          <a:effectLst/>
                        </a:rPr>
                        <a:t>Tel: 0366 212 48 34-35</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0366 215 48 32</a:t>
                      </a:r>
                      <a:endParaRPr lang="tr-TR" sz="1400" b="1" dirty="0">
                        <a:solidFill>
                          <a:srgbClr val="002060"/>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dirty="0">
                          <a:solidFill>
                            <a:srgbClr val="002060"/>
                          </a:solidFill>
                          <a:effectLst/>
                        </a:rPr>
                        <a:t>TRABZON PMYO</a:t>
                      </a:r>
                      <a:br>
                        <a:rPr lang="tr-TR" sz="1000" dirty="0">
                          <a:solidFill>
                            <a:srgbClr val="002060"/>
                          </a:solidFill>
                          <a:effectLst/>
                        </a:rPr>
                      </a:br>
                      <a:r>
                        <a:rPr lang="tr-TR" sz="1000" dirty="0">
                          <a:solidFill>
                            <a:srgbClr val="002060"/>
                          </a:solidFill>
                          <a:effectLst/>
                        </a:rPr>
                        <a:t>Yalı Mah. Polis Okulu Cad.</a:t>
                      </a:r>
                      <a:br>
                        <a:rPr lang="tr-TR" sz="1000" dirty="0">
                          <a:solidFill>
                            <a:srgbClr val="002060"/>
                          </a:solidFill>
                          <a:effectLst/>
                        </a:rPr>
                      </a:br>
                      <a:r>
                        <a:rPr lang="tr-TR" sz="1000" dirty="0">
                          <a:solidFill>
                            <a:srgbClr val="002060"/>
                          </a:solidFill>
                          <a:effectLst/>
                        </a:rPr>
                        <a:t>Pelitli/TRABZON 61010</a:t>
                      </a:r>
                      <a:br>
                        <a:rPr lang="tr-TR" sz="1000" dirty="0">
                          <a:solidFill>
                            <a:srgbClr val="002060"/>
                          </a:solidFill>
                          <a:effectLst/>
                        </a:rPr>
                      </a:br>
                      <a:r>
                        <a:rPr lang="tr-TR" sz="1000" dirty="0">
                          <a:solidFill>
                            <a:srgbClr val="002060"/>
                          </a:solidFill>
                          <a:effectLst/>
                        </a:rPr>
                        <a:t>Tel: 0462 334 35 93-94</a:t>
                      </a:r>
                      <a:br>
                        <a:rPr lang="tr-TR" sz="1000" dirty="0">
                          <a:solidFill>
                            <a:srgbClr val="002060"/>
                          </a:solidFill>
                          <a:effectLst/>
                        </a:rPr>
                      </a:br>
                      <a:r>
                        <a:rPr lang="tr-TR" sz="1000" dirty="0" err="1">
                          <a:solidFill>
                            <a:srgbClr val="002060"/>
                          </a:solidFill>
                          <a:effectLst/>
                        </a:rPr>
                        <a:t>Fax</a:t>
                      </a:r>
                      <a:r>
                        <a:rPr lang="tr-TR" sz="1000" dirty="0">
                          <a:solidFill>
                            <a:srgbClr val="002060"/>
                          </a:solidFill>
                          <a:effectLst/>
                        </a:rPr>
                        <a:t>: 0462 334 30 29</a:t>
                      </a:r>
                      <a:endParaRPr lang="tr-TR" sz="1400" b="1" dirty="0">
                        <a:solidFill>
                          <a:srgbClr val="002060"/>
                        </a:solidFill>
                        <a:effectLst/>
                        <a:latin typeface="Calibri"/>
                        <a:ea typeface="Calibri"/>
                        <a:cs typeface="Times New Roman"/>
                      </a:endParaRPr>
                    </a:p>
                  </a:txBody>
                  <a:tcPr marL="68580" marR="68580" marT="0" marB="0"/>
                </a:tc>
              </a:tr>
            </a:tbl>
          </a:graphicData>
        </a:graphic>
      </p:graphicFrame>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10675737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37850228"/>
              </p:ext>
            </p:extLst>
          </p:nvPr>
        </p:nvGraphicFramePr>
        <p:xfrm>
          <a:off x="-1" y="1444449"/>
          <a:ext cx="8489657" cy="783796"/>
        </p:xfrm>
        <a:graphic>
          <a:graphicData uri="http://schemas.openxmlformats.org/drawingml/2006/table">
            <a:tbl>
              <a:tblPr firstRow="1" firstCol="1" bandRow="1">
                <a:tableStyleId>{D113A9D2-9D6B-4929-AA2D-F23B5EE8CBE7}</a:tableStyleId>
              </a:tblPr>
              <a:tblGrid>
                <a:gridCol w="8489657"/>
              </a:tblGrid>
              <a:tr h="783796">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SINAV</a:t>
                      </a:r>
                      <a:r>
                        <a:rPr lang="tr-TR" sz="3600" baseline="0" dirty="0" smtClean="0">
                          <a:effectLst>
                            <a:outerShdw blurRad="50800" dist="38100" algn="l" rotWithShape="0">
                              <a:prstClr val="black">
                                <a:alpha val="40000"/>
                              </a:prstClr>
                            </a:outerShdw>
                          </a:effectLst>
                        </a:rPr>
                        <a:t> TAKVİMİ (2013 YILI)</a:t>
                      </a:r>
                      <a:endParaRPr lang="tr-TR" sz="3600" dirty="0" smtClean="0">
                        <a:solidFill>
                          <a:srgbClr val="00206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bl>
          </a:graphicData>
        </a:graphic>
      </p:graphicFrame>
      <p:pic>
        <p:nvPicPr>
          <p:cNvPr id="6" name="Resim 1" descr="Polis Akademisi Başkanlığ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
        <p:nvSpPr>
          <p:cNvPr id="2" name="Dikdörtgen 1"/>
          <p:cNvSpPr/>
          <p:nvPr/>
        </p:nvSpPr>
        <p:spPr>
          <a:xfrm>
            <a:off x="-11433" y="2253382"/>
            <a:ext cx="8501089" cy="4616648"/>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marL="285750" indent="-285750">
              <a:buFont typeface="Wingdings" panose="05000000000000000000" pitchFamily="2" charset="2"/>
              <a:buChar char="Ø"/>
            </a:pPr>
            <a:endParaRPr lang="tr-TR" sz="100" b="1" dirty="0" smtClean="0">
              <a:solidFill>
                <a:schemeClr val="tx1"/>
              </a:solidFill>
            </a:endParaRPr>
          </a:p>
          <a:p>
            <a:pPr marL="285750" indent="-285750">
              <a:buFont typeface="Wingdings" panose="05000000000000000000" pitchFamily="2" charset="2"/>
              <a:buChar char="Ø"/>
            </a:pPr>
            <a:r>
              <a:rPr lang="tr-TR" b="1" dirty="0" smtClean="0">
                <a:solidFill>
                  <a:schemeClr val="tx1"/>
                </a:solidFill>
              </a:rPr>
              <a:t>İNTERNETTEN </a:t>
            </a:r>
            <a:r>
              <a:rPr lang="tr-TR" b="1" dirty="0">
                <a:solidFill>
                  <a:schemeClr val="tx1"/>
                </a:solidFill>
              </a:rPr>
              <a:t>ÖN BAŞVURU TARİHLERİ: http://pmyo.pa.edu.tr</a:t>
            </a:r>
            <a:r>
              <a:rPr lang="tr-TR" dirty="0">
                <a:solidFill>
                  <a:schemeClr val="tx1"/>
                </a:solidFill>
              </a:rPr>
              <a:t> adresinden </a:t>
            </a:r>
            <a:endParaRPr lang="tr-TR" dirty="0" smtClean="0">
              <a:solidFill>
                <a:schemeClr val="tx1"/>
              </a:solidFill>
            </a:endParaRPr>
          </a:p>
          <a:p>
            <a:r>
              <a:rPr lang="tr-TR" b="1" dirty="0" smtClean="0">
                <a:solidFill>
                  <a:schemeClr val="tx1"/>
                </a:solidFill>
              </a:rPr>
              <a:t>24 </a:t>
            </a:r>
            <a:r>
              <a:rPr lang="tr-TR" b="1" dirty="0">
                <a:solidFill>
                  <a:schemeClr val="tx1"/>
                </a:solidFill>
              </a:rPr>
              <a:t>Nisan - 11 Mayıs 2013 </a:t>
            </a:r>
            <a:r>
              <a:rPr lang="tr-TR" dirty="0">
                <a:solidFill>
                  <a:schemeClr val="tx1"/>
                </a:solidFill>
              </a:rPr>
              <a:t>tarihleri arasında </a:t>
            </a:r>
            <a:endParaRPr lang="tr-TR" dirty="0" smtClean="0">
              <a:solidFill>
                <a:schemeClr val="tx1"/>
              </a:solidFill>
            </a:endParaRPr>
          </a:p>
          <a:p>
            <a:pPr marL="285750" indent="-285750">
              <a:buFont typeface="Wingdings" panose="05000000000000000000" pitchFamily="2" charset="2"/>
              <a:buChar char="Ø"/>
            </a:pPr>
            <a:r>
              <a:rPr lang="tr-TR" b="1" dirty="0" smtClean="0">
                <a:solidFill>
                  <a:schemeClr val="tx1"/>
                </a:solidFill>
              </a:rPr>
              <a:t>BAŞVURU </a:t>
            </a:r>
            <a:r>
              <a:rPr lang="tr-TR" b="1" dirty="0">
                <a:solidFill>
                  <a:schemeClr val="tx1"/>
                </a:solidFill>
              </a:rPr>
              <a:t>ÜCRETİ YATIRMA TARİHLERİ VE HESAP </a:t>
            </a:r>
            <a:r>
              <a:rPr lang="tr-TR" b="1" dirty="0" smtClean="0">
                <a:solidFill>
                  <a:schemeClr val="tx1"/>
                </a:solidFill>
              </a:rPr>
              <a:t>NUMARASI:</a:t>
            </a:r>
            <a:endParaRPr lang="tr-TR" dirty="0">
              <a:solidFill>
                <a:schemeClr val="tx1"/>
              </a:solidFill>
            </a:endParaRPr>
          </a:p>
          <a:p>
            <a:r>
              <a:rPr lang="tr-TR" dirty="0" smtClean="0">
                <a:solidFill>
                  <a:schemeClr val="tx1"/>
                </a:solidFill>
              </a:rPr>
              <a:t>Halk </a:t>
            </a:r>
            <a:r>
              <a:rPr lang="tr-TR" dirty="0">
                <a:solidFill>
                  <a:schemeClr val="tx1"/>
                </a:solidFill>
              </a:rPr>
              <a:t>Bankası Gölbaşı/ANKARA Şubesi TR530001200938500080000015 </a:t>
            </a:r>
            <a:r>
              <a:rPr lang="tr-TR" dirty="0" smtClean="0">
                <a:solidFill>
                  <a:schemeClr val="tx1"/>
                </a:solidFill>
              </a:rPr>
              <a:t>hesap</a:t>
            </a:r>
          </a:p>
          <a:p>
            <a:r>
              <a:rPr lang="tr-TR" dirty="0" smtClean="0">
                <a:solidFill>
                  <a:schemeClr val="tx1"/>
                </a:solidFill>
              </a:rPr>
              <a:t>numarasına</a:t>
            </a:r>
            <a:r>
              <a:rPr lang="tr-TR" dirty="0">
                <a:solidFill>
                  <a:schemeClr val="tx1"/>
                </a:solidFill>
              </a:rPr>
              <a:t> </a:t>
            </a:r>
            <a:r>
              <a:rPr lang="tr-TR" b="1" dirty="0">
                <a:solidFill>
                  <a:schemeClr val="tx1"/>
                </a:solidFill>
              </a:rPr>
              <a:t>24 Nisan - 10 Mayıs 2013</a:t>
            </a:r>
            <a:r>
              <a:rPr lang="tr-TR" dirty="0">
                <a:solidFill>
                  <a:schemeClr val="tx1"/>
                </a:solidFill>
              </a:rPr>
              <a:t> tarihleri arasında 50 TL  yatırılacaktır. (Ücretin banka şubesinden yatırılması gerekmektedir. İnternet bankacılığı, EFT vb. aracılığıyla yatırılan ücretler kabul edilmeyecektir.) </a:t>
            </a:r>
          </a:p>
          <a:p>
            <a:pPr marL="285750" indent="-285750">
              <a:buFont typeface="Wingdings" panose="05000000000000000000" pitchFamily="2" charset="2"/>
              <a:buChar char="Ø"/>
            </a:pPr>
            <a:r>
              <a:rPr lang="tr-TR" b="1" dirty="0" smtClean="0">
                <a:solidFill>
                  <a:schemeClr val="tx1"/>
                </a:solidFill>
              </a:rPr>
              <a:t>BAŞVURU </a:t>
            </a:r>
            <a:r>
              <a:rPr lang="tr-TR" b="1" dirty="0">
                <a:solidFill>
                  <a:schemeClr val="tx1"/>
                </a:solidFill>
              </a:rPr>
              <a:t>MERKEZLERİNE ŞAHSEN BAŞVURU TARİHLERİ: </a:t>
            </a:r>
            <a:endParaRPr lang="tr-TR" dirty="0">
              <a:solidFill>
                <a:schemeClr val="tx1"/>
              </a:solidFill>
            </a:endParaRPr>
          </a:p>
          <a:p>
            <a:r>
              <a:rPr lang="tr-TR" b="1" dirty="0">
                <a:solidFill>
                  <a:schemeClr val="tx1"/>
                </a:solidFill>
              </a:rPr>
              <a:t>29 Nisan - 11 Mayıs 2013</a:t>
            </a:r>
            <a:r>
              <a:rPr lang="tr-TR" dirty="0">
                <a:solidFill>
                  <a:schemeClr val="tx1"/>
                </a:solidFill>
              </a:rPr>
              <a:t> tarihleri arasında (1 ve 5 Mayıs tarihleri </a:t>
            </a:r>
            <a:r>
              <a:rPr lang="tr-TR" dirty="0" smtClean="0">
                <a:solidFill>
                  <a:schemeClr val="tx1"/>
                </a:solidFill>
              </a:rPr>
              <a:t>hariç)</a:t>
            </a:r>
          </a:p>
          <a:p>
            <a:pPr marL="285750" indent="-285750">
              <a:buFont typeface="Wingdings" panose="05000000000000000000" pitchFamily="2" charset="2"/>
              <a:buChar char="Ø"/>
            </a:pPr>
            <a:r>
              <a:rPr lang="tr-TR" b="1" dirty="0" smtClean="0">
                <a:solidFill>
                  <a:schemeClr val="tx1"/>
                </a:solidFill>
              </a:rPr>
              <a:t>ADAY </a:t>
            </a:r>
            <a:r>
              <a:rPr lang="tr-TR" b="1" dirty="0">
                <a:solidFill>
                  <a:schemeClr val="tx1"/>
                </a:solidFill>
              </a:rPr>
              <a:t>DEĞERLENDİRME VE SEÇME SINAVI TARİHLERİ: </a:t>
            </a:r>
            <a:endParaRPr lang="tr-TR" dirty="0">
              <a:solidFill>
                <a:schemeClr val="tx1"/>
              </a:solidFill>
            </a:endParaRPr>
          </a:p>
          <a:p>
            <a:r>
              <a:rPr lang="tr-TR" b="1" dirty="0">
                <a:solidFill>
                  <a:schemeClr val="tx1"/>
                </a:solidFill>
              </a:rPr>
              <a:t>20 Mayıs - 01 Haziran 2013</a:t>
            </a:r>
            <a:r>
              <a:rPr lang="tr-TR" dirty="0">
                <a:solidFill>
                  <a:schemeClr val="tx1"/>
                </a:solidFill>
              </a:rPr>
              <a:t> tarihleri arasında yapılacaktır.( 26 Mayıs hariç )</a:t>
            </a:r>
          </a:p>
          <a:p>
            <a:pPr marL="285750" indent="-285750">
              <a:buFont typeface="Wingdings" panose="05000000000000000000" pitchFamily="2" charset="2"/>
              <a:buChar char="Ø"/>
            </a:pPr>
            <a:r>
              <a:rPr lang="tr-TR" b="1" dirty="0" smtClean="0">
                <a:solidFill>
                  <a:schemeClr val="tx1"/>
                </a:solidFill>
              </a:rPr>
              <a:t>YAZILI </a:t>
            </a:r>
            <a:r>
              <a:rPr lang="tr-TR" b="1" dirty="0">
                <a:solidFill>
                  <a:schemeClr val="tx1"/>
                </a:solidFill>
              </a:rPr>
              <a:t>SINAV ÜCRETİ YATIRMA TARİHLERİ: </a:t>
            </a:r>
            <a:endParaRPr lang="tr-TR" dirty="0">
              <a:solidFill>
                <a:schemeClr val="tx1"/>
              </a:solidFill>
            </a:endParaRPr>
          </a:p>
          <a:p>
            <a:r>
              <a:rPr lang="tr-TR" dirty="0">
                <a:solidFill>
                  <a:schemeClr val="tx1"/>
                </a:solidFill>
              </a:rPr>
              <a:t>Aday Değerlendirme ve Seçme Sınavında başarılı olan adaylar, ÖSYM Başkanlığının hesabına </a:t>
            </a:r>
            <a:r>
              <a:rPr lang="tr-TR" b="1" dirty="0">
                <a:solidFill>
                  <a:schemeClr val="tx1"/>
                </a:solidFill>
              </a:rPr>
              <a:t>20 Mayıs - 04 Haziran 2013</a:t>
            </a:r>
            <a:r>
              <a:rPr lang="tr-TR" dirty="0">
                <a:solidFill>
                  <a:schemeClr val="tx1"/>
                </a:solidFill>
              </a:rPr>
              <a:t> tarihleri arasında yatıracaktır.</a:t>
            </a:r>
          </a:p>
          <a:p>
            <a:pPr marL="285750" indent="-285750">
              <a:buFont typeface="Wingdings" panose="05000000000000000000" pitchFamily="2" charset="2"/>
              <a:buChar char="Ø"/>
            </a:pPr>
            <a:r>
              <a:rPr lang="tr-TR" b="1" dirty="0" smtClean="0">
                <a:solidFill>
                  <a:schemeClr val="tx1"/>
                </a:solidFill>
              </a:rPr>
              <a:t>YAZILI </a:t>
            </a:r>
            <a:r>
              <a:rPr lang="tr-TR" b="1" dirty="0">
                <a:solidFill>
                  <a:schemeClr val="tx1"/>
                </a:solidFill>
              </a:rPr>
              <a:t>SINAV TARİHİ</a:t>
            </a:r>
            <a:r>
              <a:rPr lang="tr-TR" dirty="0">
                <a:solidFill>
                  <a:schemeClr val="tx1"/>
                </a:solidFill>
              </a:rPr>
              <a:t> : </a:t>
            </a:r>
          </a:p>
          <a:p>
            <a:r>
              <a:rPr lang="tr-TR" b="1" dirty="0">
                <a:solidFill>
                  <a:schemeClr val="tx1"/>
                </a:solidFill>
              </a:rPr>
              <a:t>30 Haziran  2013</a:t>
            </a:r>
            <a:r>
              <a:rPr lang="tr-TR" dirty="0">
                <a:solidFill>
                  <a:schemeClr val="tx1"/>
                </a:solidFill>
              </a:rPr>
              <a:t> Pazar Günü (ÖSYM Başkanlığı tarafından yapılacaktır) </a:t>
            </a:r>
          </a:p>
        </p:txBody>
      </p:sp>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3907043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60266957"/>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110344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POLİS AKADEMİSİ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413786">
                <a:tc>
                  <a:txBody>
                    <a:bodyPr/>
                    <a:lstStyle/>
                    <a:p>
                      <a:pPr marL="342900" indent="-342900" algn="just">
                        <a:lnSpc>
                          <a:spcPct val="115000"/>
                        </a:lnSpc>
                        <a:spcAft>
                          <a:spcPts val="0"/>
                        </a:spcAft>
                        <a:buFont typeface="Wingdings" panose="05000000000000000000" pitchFamily="2" charset="2"/>
                        <a:buChar char="Ø"/>
                      </a:pPr>
                      <a:r>
                        <a:rPr kumimoji="0" lang="tr-TR" sz="2000" b="1" i="0" kern="1200" dirty="0" smtClean="0">
                          <a:solidFill>
                            <a:schemeClr val="tx1"/>
                          </a:solidFill>
                          <a:effectLst/>
                          <a:latin typeface="+mn-lt"/>
                          <a:ea typeface="+mn-ea"/>
                          <a:cs typeface="+mn-cs"/>
                        </a:rPr>
                        <a:t>Polis Akademisi'nin amacı; bilimsel özerkliğe sahip, bünyesinde fakülte, enstitü ve meslek yüksekokulları bulunan bir yüksek öğretim kurumu olarak Emniyet Teşkilatı'nın memur, amir ve yönetici ihtiyacını karşılamak, ön lisans, lisans ve lisans üstü eğitim-öğretim yapma, bilimsel araştırma, yayın ve danışmanlık yapmaktır.</a:t>
                      </a:r>
                    </a:p>
                    <a:p>
                      <a:pPr algn="just">
                        <a:lnSpc>
                          <a:spcPct val="115000"/>
                        </a:lnSpc>
                        <a:spcAft>
                          <a:spcPts val="0"/>
                        </a:spcAft>
                      </a:pPr>
                      <a:endParaRPr kumimoji="0" lang="tr-TR" sz="1600" b="0" i="0" kern="1200" dirty="0" smtClean="0">
                        <a:solidFill>
                          <a:schemeClr val="tx1"/>
                        </a:solidFill>
                        <a:effectLst/>
                        <a:latin typeface="+mn-lt"/>
                        <a:ea typeface="+mn-ea"/>
                        <a:cs typeface="+mn-cs"/>
                      </a:endParaRPr>
                    </a:p>
                    <a:p>
                      <a:pPr marL="342900" indent="-342900" algn="just">
                        <a:lnSpc>
                          <a:spcPct val="115000"/>
                        </a:lnSpc>
                        <a:spcAft>
                          <a:spcPts val="0"/>
                        </a:spcAft>
                        <a:buFont typeface="Wingdings" panose="05000000000000000000" pitchFamily="2" charset="2"/>
                        <a:buChar char="Ø"/>
                      </a:pPr>
                      <a:r>
                        <a:rPr kumimoji="0" lang="tr-TR" sz="2000" b="1" i="0" kern="1200" dirty="0" smtClean="0">
                          <a:solidFill>
                            <a:schemeClr val="tx1"/>
                          </a:solidFill>
                          <a:effectLst/>
                          <a:latin typeface="+mn-lt"/>
                          <a:ea typeface="+mn-ea"/>
                          <a:cs typeface="+mn-cs"/>
                        </a:rPr>
                        <a:t>2013–2014 eğitim-öğretim yılında, Polis Akademisi Güvenlik Bilimleri Fakültesi’ne 100 erkek öğrenci sınavla alınacaktır. Emniyet teşkilatı personeli şehit veya vazife malullerinin erkek çocukları ile Türk Silahlı Kuvvetleri personeli şehit, muharip ve malul gazi erkek çocuklarının ise giriş şartlarını taşımaları ve sınavda yeterli puanı almaları durumunda, 100 kişilik kontenjanın dışında tutularak kabul edileceklerdir.</a:t>
                      </a:r>
                      <a:endParaRPr lang="tr-TR" sz="2000" b="1" dirty="0" smtClean="0">
                        <a:solidFill>
                          <a:schemeClr val="tx1"/>
                        </a:solidFill>
                        <a:effectLst>
                          <a:outerShdw blurRad="50800" dist="38100" algn="l" rotWithShape="0">
                            <a:prstClr val="black">
                              <a:alpha val="40000"/>
                            </a:prstClr>
                          </a:outerShdw>
                        </a:effectLst>
                      </a:endParaRP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13671969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1837968089"/>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90328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latin typeface="+mn-lt"/>
                        </a:rPr>
                        <a:t>POLİS AKADEMİSİ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3950">
                <a:tc>
                  <a:txBody>
                    <a:bodyPr/>
                    <a:lstStyle/>
                    <a:p>
                      <a:pPr algn="ctr">
                        <a:lnSpc>
                          <a:spcPct val="115000"/>
                        </a:lnSpc>
                        <a:spcAft>
                          <a:spcPts val="0"/>
                        </a:spcAft>
                      </a:pPr>
                      <a:endParaRPr lang="tr-TR" sz="3600" dirty="0" smtClean="0">
                        <a:solidFill>
                          <a:srgbClr val="002060"/>
                        </a:solidFill>
                        <a:effectLst>
                          <a:outerShdw blurRad="50800" dist="38100" algn="l" rotWithShape="0">
                            <a:prstClr val="black">
                              <a:alpha val="40000"/>
                            </a:prstClr>
                          </a:outerShdw>
                        </a:effectLst>
                      </a:endParaRPr>
                    </a:p>
                    <a:p>
                      <a:pPr algn="l">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1)BAŞVURU</a:t>
                      </a:r>
                      <a:r>
                        <a:rPr lang="tr-TR" sz="3600" baseline="0" dirty="0" smtClean="0">
                          <a:solidFill>
                            <a:schemeClr val="bg1"/>
                          </a:solidFill>
                          <a:effectLst>
                            <a:outerShdw blurRad="50800" dist="38100" algn="l" rotWithShape="0">
                              <a:prstClr val="black">
                                <a:alpha val="40000"/>
                              </a:prstClr>
                            </a:outerShdw>
                          </a:effectLst>
                        </a:rPr>
                        <a:t> ŞARTLARI</a:t>
                      </a:r>
                    </a:p>
                    <a:p>
                      <a:pPr algn="l">
                        <a:lnSpc>
                          <a:spcPct val="115000"/>
                        </a:lnSpc>
                        <a:spcAft>
                          <a:spcPts val="0"/>
                        </a:spcAft>
                      </a:pPr>
                      <a:r>
                        <a:rPr lang="tr-TR" sz="3600" baseline="0" dirty="0" smtClean="0">
                          <a:solidFill>
                            <a:schemeClr val="bg1"/>
                          </a:solidFill>
                          <a:effectLst>
                            <a:outerShdw blurRad="50800" dist="38100" algn="l" rotWithShape="0">
                              <a:prstClr val="black">
                                <a:alpha val="40000"/>
                              </a:prstClr>
                            </a:outerShdw>
                          </a:effectLst>
                        </a:rPr>
                        <a:t>2)BAŞVURULARDA GEREKLİ BELGELER</a:t>
                      </a:r>
                    </a:p>
                    <a:p>
                      <a:pPr algn="l">
                        <a:lnSpc>
                          <a:spcPct val="115000"/>
                        </a:lnSpc>
                        <a:spcAft>
                          <a:spcPts val="0"/>
                        </a:spcAft>
                      </a:pPr>
                      <a:r>
                        <a:rPr lang="tr-TR" sz="3600" baseline="0" dirty="0" smtClean="0">
                          <a:solidFill>
                            <a:schemeClr val="bg1"/>
                          </a:solidFill>
                          <a:effectLst>
                            <a:outerShdw blurRad="50800" dist="38100" algn="l" rotWithShape="0">
                              <a:prstClr val="black">
                                <a:alpha val="40000"/>
                              </a:prstClr>
                            </a:outerShdw>
                          </a:effectLst>
                        </a:rPr>
                        <a:t>3)BAŞVURU ŞEKLİ VE SINAV TAKVİMİ</a:t>
                      </a:r>
                      <a:endParaRPr lang="tr-TR" sz="3600" b="1" dirty="0">
                        <a:solidFill>
                          <a:schemeClr val="bg1"/>
                        </a:solidFill>
                        <a:effectLst>
                          <a:outerShdw blurRad="50800" dist="38100" algn="l" rotWithShape="0">
                            <a:prstClr val="black">
                              <a:alpha val="40000"/>
                            </a:prstClr>
                          </a:outerShdw>
                        </a:effectLst>
                        <a:latin typeface="Calibri" panose="020F0502020204030204" pitchFamily="34" charset="0"/>
                        <a:ea typeface="Calibri"/>
                        <a:cs typeface="Vijaya" panose="020B0604020202020204" pitchFamily="34" charset="0"/>
                      </a:endParaRP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2462601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620998545"/>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90328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latin typeface="+mn-lt"/>
                        </a:rPr>
                        <a:t>1)BAŞVURU</a:t>
                      </a:r>
                      <a:r>
                        <a:rPr lang="tr-TR" sz="3600" baseline="0" dirty="0" smtClean="0">
                          <a:solidFill>
                            <a:schemeClr val="bg1"/>
                          </a:solidFill>
                          <a:effectLst>
                            <a:outerShdw blurRad="50800" dist="38100" algn="l" rotWithShape="0">
                              <a:prstClr val="black">
                                <a:alpha val="40000"/>
                              </a:prstClr>
                            </a:outerShdw>
                          </a:effectLst>
                          <a:latin typeface="+mn-lt"/>
                        </a:rPr>
                        <a:t> ŞARTLARI-1 (2013 YILI)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3950">
                <a:tc>
                  <a:txBody>
                    <a:bodyPr/>
                    <a:lstStyle/>
                    <a:p>
                      <a:pPr fontAlgn="base"/>
                      <a:r>
                        <a:rPr kumimoji="0" lang="tr-TR" sz="1800" b="0" i="0" kern="1200" dirty="0" smtClean="0">
                          <a:solidFill>
                            <a:schemeClr val="tx1"/>
                          </a:solidFill>
                          <a:effectLst/>
                          <a:latin typeface="+mn-lt"/>
                          <a:ea typeface="+mn-ea"/>
                          <a:cs typeface="+mn-cs"/>
                        </a:rPr>
                        <a:t>1.Türkiye Cumhuriyeti vatandaşı olmak</a:t>
                      </a:r>
                    </a:p>
                    <a:p>
                      <a:pPr fontAlgn="base"/>
                      <a:r>
                        <a:rPr kumimoji="0" lang="tr-TR" sz="1800" b="0" i="0" kern="1200" dirty="0" smtClean="0">
                          <a:solidFill>
                            <a:schemeClr val="tx1"/>
                          </a:solidFill>
                          <a:effectLst/>
                          <a:latin typeface="+mn-lt"/>
                          <a:ea typeface="+mn-ea"/>
                          <a:cs typeface="+mn-cs"/>
                        </a:rPr>
                        <a:t>2.Evli, boşanmış ve/veya nikâhsız yaşıyor olmamak,</a:t>
                      </a:r>
                    </a:p>
                    <a:p>
                      <a:pPr fontAlgn="base"/>
                      <a:r>
                        <a:rPr kumimoji="0" lang="tr-TR" sz="1800" b="0" i="0" kern="1200" dirty="0" smtClean="0">
                          <a:solidFill>
                            <a:schemeClr val="tx1"/>
                          </a:solidFill>
                          <a:effectLst/>
                          <a:latin typeface="+mn-lt"/>
                          <a:ea typeface="+mn-ea"/>
                          <a:cs typeface="+mn-cs"/>
                        </a:rPr>
                        <a:t>3.Lise ve dengi okul mezunu olmak,</a:t>
                      </a:r>
                    </a:p>
                    <a:p>
                      <a:pPr fontAlgn="base"/>
                      <a:r>
                        <a:rPr kumimoji="0" lang="tr-TR" sz="1800" b="0" i="0" kern="1200" dirty="0" smtClean="0">
                          <a:solidFill>
                            <a:schemeClr val="tx1"/>
                          </a:solidFill>
                          <a:effectLst/>
                          <a:latin typeface="+mn-lt"/>
                          <a:ea typeface="+mn-ea"/>
                          <a:cs typeface="+mn-cs"/>
                        </a:rPr>
                        <a:t>4.Sınavın yapıldığı yılın 1 Ekim (dahil) tarihi itibari ile 22 yaşından gün almamış olmak  (01 Ekim 1992 tarihinden sonra doğmuş olmak) 18 yaşını tamamladıktan sonra yaptırılan yaş düzeltmelerinde önceki yaşa göre işlem yapılır.</a:t>
                      </a:r>
                    </a:p>
                    <a:p>
                      <a:pPr fontAlgn="base"/>
                      <a:r>
                        <a:rPr kumimoji="0" lang="tr-TR" sz="1800" b="0" i="0" kern="1200" dirty="0" smtClean="0">
                          <a:solidFill>
                            <a:schemeClr val="tx1"/>
                          </a:solidFill>
                          <a:effectLst/>
                          <a:latin typeface="+mn-lt"/>
                          <a:ea typeface="+mn-ea"/>
                          <a:cs typeface="+mn-cs"/>
                        </a:rPr>
                        <a:t>5.Boy ölçüsü, beden kitle endeksi ile sağlık yönünden, 4/8/2003 tarihli ve 25189 sayılı Resmî </a:t>
                      </a:r>
                      <a:r>
                        <a:rPr kumimoji="0" lang="tr-TR" sz="1800" b="0" i="0" kern="1200" dirty="0" err="1" smtClean="0">
                          <a:solidFill>
                            <a:schemeClr val="tx1"/>
                          </a:solidFill>
                          <a:effectLst/>
                          <a:latin typeface="+mn-lt"/>
                          <a:ea typeface="+mn-ea"/>
                          <a:cs typeface="+mn-cs"/>
                        </a:rPr>
                        <a:t>Gazete’de</a:t>
                      </a:r>
                      <a:r>
                        <a:rPr kumimoji="0" lang="tr-TR" sz="1800" b="0" i="0" kern="1200" dirty="0" smtClean="0">
                          <a:solidFill>
                            <a:schemeClr val="tx1"/>
                          </a:solidFill>
                          <a:effectLst/>
                          <a:latin typeface="+mn-lt"/>
                          <a:ea typeface="+mn-ea"/>
                          <a:cs typeface="+mn-cs"/>
                        </a:rPr>
                        <a:t> yayımlanan Emniyet Teşkilatı Sağlık Şartları Yönetmeliği’nde yer alan sağlık koşullarını taşımak,</a:t>
                      </a:r>
                    </a:p>
                    <a:p>
                      <a:pPr fontAlgn="base"/>
                      <a:r>
                        <a:rPr kumimoji="0" lang="tr-TR" sz="1800" b="0" i="0" kern="1200" dirty="0" smtClean="0">
                          <a:solidFill>
                            <a:schemeClr val="tx1"/>
                          </a:solidFill>
                          <a:effectLst/>
                          <a:latin typeface="+mn-lt"/>
                          <a:ea typeface="+mn-ea"/>
                          <a:cs typeface="+mn-cs"/>
                        </a:rPr>
                        <a:t>6.Herhangi bir eğitim-öğretim kurumundan disiplinsizlik nedeniyle çıkarılmamış olmak, </a:t>
                      </a:r>
                    </a:p>
                    <a:p>
                      <a:pPr fontAlgn="base"/>
                      <a:r>
                        <a:rPr kumimoji="0" lang="tr-TR" sz="1800" b="0" i="0" kern="1200" dirty="0" smtClean="0">
                          <a:solidFill>
                            <a:schemeClr val="tx1"/>
                          </a:solidFill>
                          <a:effectLst/>
                          <a:latin typeface="+mn-lt"/>
                          <a:ea typeface="+mn-ea"/>
                          <a:cs typeface="+mn-cs"/>
                        </a:rPr>
                        <a:t>7.Fakültenin eğitime başlama tarihinde askerlikle ilişiği bulunmamak,</a:t>
                      </a:r>
                    </a:p>
                    <a:p>
                      <a:pPr fontAlgn="base"/>
                      <a:r>
                        <a:rPr kumimoji="0" lang="tr-TR" sz="1800" b="0" i="0" kern="1200" dirty="0" smtClean="0">
                          <a:solidFill>
                            <a:schemeClr val="tx1"/>
                          </a:solidFill>
                          <a:effectLst/>
                          <a:latin typeface="+mn-lt"/>
                          <a:ea typeface="+mn-ea"/>
                          <a:cs typeface="+mn-cs"/>
                        </a:rPr>
                        <a:t>8.Lisans eğitimine alınacak lise mezunları için 2013 LYS sınavı (TM-1, TM-2, TM-3, MF-1, MF-2, MF-3, MF-4, TS-1, TS-2)  puan türlerinin herhangi birinden (340) ham puan, Emniyet Teşkilatı personeli şehit veya vazife malullerinin erkek çocukları ile Türk Silahlı Kuvvetleri personeli şehit, muharip ve malul gazi erkek çocukları için ise yine aynı puan türlerinin herhangi birinden (306) ham puan veya daha yukarı puan almış olmak,</a:t>
                      </a: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24487338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988100111"/>
              </p:ext>
            </p:extLst>
          </p:nvPr>
        </p:nvGraphicFramePr>
        <p:xfrm>
          <a:off x="244410" y="1867843"/>
          <a:ext cx="8655181" cy="4536504"/>
        </p:xfrm>
        <a:graphic>
          <a:graphicData uri="http://schemas.openxmlformats.org/drawingml/2006/table">
            <a:tbl>
              <a:tblPr firstRow="1" firstCol="1" bandRow="1">
                <a:tableStyleId>{3C2FFA5D-87B4-456A-9821-1D502468CF0F}</a:tableStyleId>
              </a:tblPr>
              <a:tblGrid>
                <a:gridCol w="8655181"/>
              </a:tblGrid>
              <a:tr h="4536504">
                <a:tc>
                  <a:txBody>
                    <a:bodyPr/>
                    <a:lstStyle/>
                    <a:p>
                      <a:pPr algn="l">
                        <a:lnSpc>
                          <a:spcPct val="115000"/>
                        </a:lnSpc>
                        <a:spcAft>
                          <a:spcPts val="0"/>
                        </a:spcAft>
                      </a:pPr>
                      <a:endParaRPr lang="tr-TR" sz="3600" dirty="0" smtClean="0">
                        <a:solidFill>
                          <a:srgbClr val="C00000"/>
                        </a:solidFill>
                        <a:effectLst/>
                      </a:endParaRPr>
                    </a:p>
                    <a:p>
                      <a:pPr algn="l">
                        <a:lnSpc>
                          <a:spcPct val="115000"/>
                        </a:lnSpc>
                        <a:spcAft>
                          <a:spcPts val="0"/>
                        </a:spcAft>
                      </a:pPr>
                      <a:endParaRPr lang="tr-TR" sz="3600" dirty="0" smtClean="0">
                        <a:solidFill>
                          <a:srgbClr val="C00000"/>
                        </a:solidFill>
                        <a:effectLst/>
                      </a:endParaRPr>
                    </a:p>
                    <a:p>
                      <a:pPr algn="l">
                        <a:lnSpc>
                          <a:spcPct val="115000"/>
                        </a:lnSpc>
                        <a:spcAft>
                          <a:spcPts val="0"/>
                        </a:spcAft>
                      </a:pPr>
                      <a:r>
                        <a:rPr lang="tr-TR" sz="3600" dirty="0" smtClean="0">
                          <a:solidFill>
                            <a:srgbClr val="C00000"/>
                          </a:solidFill>
                          <a:effectLst/>
                        </a:rPr>
                        <a:t>Polis Meslek Yüksekokulları</a:t>
                      </a:r>
                    </a:p>
                    <a:p>
                      <a:pPr algn="l">
                        <a:lnSpc>
                          <a:spcPct val="115000"/>
                        </a:lnSpc>
                        <a:spcAft>
                          <a:spcPts val="0"/>
                        </a:spcAft>
                      </a:pPr>
                      <a:r>
                        <a:rPr lang="tr-TR" sz="4800" dirty="0" smtClean="0">
                          <a:solidFill>
                            <a:srgbClr val="C00000"/>
                          </a:solidFill>
                          <a:effectLst/>
                        </a:rPr>
                        <a:t>Polis</a:t>
                      </a:r>
                      <a:r>
                        <a:rPr lang="tr-TR" sz="4800" baseline="0" dirty="0" smtClean="0">
                          <a:solidFill>
                            <a:srgbClr val="C00000"/>
                          </a:solidFill>
                          <a:effectLst/>
                        </a:rPr>
                        <a:t> Akademisi</a:t>
                      </a:r>
                      <a:endParaRPr lang="tr-TR" sz="4800" b="1" dirty="0">
                        <a:solidFill>
                          <a:srgbClr val="C00000"/>
                        </a:solidFill>
                        <a:effectLst/>
                        <a:latin typeface="Trebuchet MS" panose="020B0603020202020204" pitchFamily="34" charset="0"/>
                        <a:ea typeface="Calibri"/>
                        <a:cs typeface="Times New Roman"/>
                      </a:endParaRPr>
                    </a:p>
                  </a:txBody>
                  <a:tcPr marL="68580" marR="68580" marT="0" marB="0"/>
                </a:tc>
              </a:tr>
            </a:tbl>
          </a:graphicData>
        </a:graphic>
      </p:graphicFrame>
      <p:sp>
        <p:nvSpPr>
          <p:cNvPr id="3" name="Akış Çizelgesi: Öteki İşlem 2"/>
          <p:cNvSpPr/>
          <p:nvPr/>
        </p:nvSpPr>
        <p:spPr>
          <a:xfrm>
            <a:off x="1" y="11219"/>
            <a:ext cx="9144000" cy="1668542"/>
          </a:xfrm>
          <a:prstGeom prst="flowChartAlternateProcess">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lnSpc>
                <a:spcPct val="115000"/>
              </a:lnSpc>
              <a:spcAft>
                <a:spcPts val="0"/>
              </a:spcAft>
            </a:pPr>
            <a:r>
              <a:rPr lang="tr-TR" sz="40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rPr>
              <a:t>ALTERNATİF </a:t>
            </a:r>
            <a:endParaRPr lang="tr-TR" sz="40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endParaRPr>
          </a:p>
          <a:p>
            <a:pPr algn="ctr">
              <a:lnSpc>
                <a:spcPct val="115000"/>
              </a:lnSpc>
              <a:spcAft>
                <a:spcPts val="0"/>
              </a:spcAft>
            </a:pPr>
            <a:r>
              <a:rPr lang="tr-TR" sz="40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rPr>
              <a:t>YÜKSEKÖĞRETİM </a:t>
            </a:r>
            <a:r>
              <a:rPr lang="tr-TR" sz="40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rPr>
              <a:t>KURUMLARI</a:t>
            </a:r>
          </a:p>
        </p:txBody>
      </p:sp>
      <p:pic>
        <p:nvPicPr>
          <p:cNvPr id="1026" name="Picture 2" descr="http://t0.gstatic.com/images?q=tbn:ANd9GcQkKRAMzkPuM02LxkHC5cjdY12GD9M9bC_us3MItEReQiSyfPeoYHlRdBI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5956">
            <a:off x="5905797" y="2104866"/>
            <a:ext cx="2756276" cy="16638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p:spPr>
      </p:pic>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2" name="Picture 2" descr="https://encrypted-tbn3.gstatic.com/images?q=tbn:ANd9GcTIzeZkfAhp5cxxvSNv8Z3f5s3Rrb0xLk0euQvmxkH4Wdq6sBXUU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984556"/>
            <a:ext cx="2736715" cy="20669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3688905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1149826154"/>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90328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latin typeface="+mn-lt"/>
                        </a:rPr>
                        <a:t>1)BAŞVURU</a:t>
                      </a:r>
                      <a:r>
                        <a:rPr lang="tr-TR" sz="3600" baseline="0" dirty="0" smtClean="0">
                          <a:solidFill>
                            <a:schemeClr val="bg1"/>
                          </a:solidFill>
                          <a:effectLst>
                            <a:outerShdw blurRad="50800" dist="38100" algn="l" rotWithShape="0">
                              <a:prstClr val="black">
                                <a:alpha val="40000"/>
                              </a:prstClr>
                            </a:outerShdw>
                          </a:effectLst>
                          <a:latin typeface="+mn-lt"/>
                        </a:rPr>
                        <a:t> ŞARTLARI-2 (2013 YILI)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3950">
                <a:tc>
                  <a:txBody>
                    <a:bodyPr/>
                    <a:lstStyle/>
                    <a:p>
                      <a:pPr fontAlgn="base"/>
                      <a:r>
                        <a:rPr kumimoji="0" lang="tr-TR" sz="1400" b="1" i="0" kern="1200" dirty="0" smtClean="0">
                          <a:solidFill>
                            <a:schemeClr val="tx1"/>
                          </a:solidFill>
                          <a:effectLst/>
                          <a:latin typeface="+mn-lt"/>
                          <a:ea typeface="+mn-ea"/>
                          <a:cs typeface="+mn-cs"/>
                        </a:rPr>
                        <a:t>8</a:t>
                      </a:r>
                      <a:r>
                        <a:rPr kumimoji="0" lang="tr-TR" sz="1400" b="0" i="0" kern="1200" dirty="0" smtClean="0">
                          <a:solidFill>
                            <a:schemeClr val="tx1"/>
                          </a:solidFill>
                          <a:effectLst/>
                          <a:latin typeface="+mn-lt"/>
                          <a:ea typeface="+mn-ea"/>
                          <a:cs typeface="+mn-cs"/>
                        </a:rPr>
                        <a:t>.Bağımlılık derecesinde alkol, kumar alışkanlığı bulunmamak, uyuşturucu veya </a:t>
                      </a:r>
                      <a:r>
                        <a:rPr kumimoji="0" lang="tr-TR" sz="1400" b="0" i="0" kern="1200" dirty="0" err="1" smtClean="0">
                          <a:solidFill>
                            <a:schemeClr val="tx1"/>
                          </a:solidFill>
                          <a:effectLst/>
                          <a:latin typeface="+mn-lt"/>
                          <a:ea typeface="+mn-ea"/>
                          <a:cs typeface="+mn-cs"/>
                        </a:rPr>
                        <a:t>psikotrop</a:t>
                      </a:r>
                      <a:r>
                        <a:rPr kumimoji="0" lang="tr-TR" sz="1400" b="0" i="0" kern="1200" dirty="0" smtClean="0">
                          <a:solidFill>
                            <a:schemeClr val="tx1"/>
                          </a:solidFill>
                          <a:effectLst/>
                          <a:latin typeface="+mn-lt"/>
                          <a:ea typeface="+mn-ea"/>
                          <a:cs typeface="+mn-cs"/>
                        </a:rPr>
                        <a:t> maddeler hiç kullanmamış olmak,</a:t>
                      </a:r>
                    </a:p>
                    <a:p>
                      <a:pPr fontAlgn="base"/>
                      <a:r>
                        <a:rPr kumimoji="0" lang="tr-TR" sz="1400" b="1" i="0" kern="1200" dirty="0" smtClean="0">
                          <a:solidFill>
                            <a:schemeClr val="tx1"/>
                          </a:solidFill>
                          <a:effectLst/>
                          <a:latin typeface="+mn-lt"/>
                          <a:ea typeface="+mn-ea"/>
                          <a:cs typeface="+mn-cs"/>
                        </a:rPr>
                        <a:t>9</a:t>
                      </a:r>
                      <a:r>
                        <a:rPr kumimoji="0" lang="tr-TR" sz="1400" b="0" i="0" kern="1200" dirty="0" smtClean="0">
                          <a:solidFill>
                            <a:schemeClr val="tx1"/>
                          </a:solidFill>
                          <a:effectLst/>
                          <a:latin typeface="+mn-lt"/>
                          <a:ea typeface="+mn-ea"/>
                          <a:cs typeface="+mn-cs"/>
                        </a:rPr>
                        <a:t>.Genelev, </a:t>
                      </a:r>
                      <a:r>
                        <a:rPr kumimoji="0" lang="tr-TR" sz="1400" b="0" i="0" kern="1200" dirty="0" err="1" smtClean="0">
                          <a:solidFill>
                            <a:schemeClr val="tx1"/>
                          </a:solidFill>
                          <a:effectLst/>
                          <a:latin typeface="+mn-lt"/>
                          <a:ea typeface="+mn-ea"/>
                          <a:cs typeface="+mn-cs"/>
                        </a:rPr>
                        <a:t>birleşmeevi</a:t>
                      </a:r>
                      <a:r>
                        <a:rPr kumimoji="0" lang="tr-TR" sz="1400" b="0" i="0" kern="1200" dirty="0" smtClean="0">
                          <a:solidFill>
                            <a:schemeClr val="tx1"/>
                          </a:solidFill>
                          <a:effectLst/>
                          <a:latin typeface="+mn-lt"/>
                          <a:ea typeface="+mn-ea"/>
                          <a:cs typeface="+mn-cs"/>
                        </a:rPr>
                        <a:t>, randevuevi, tek başına fuhuş yapılan konut ve benzeri yerlerde aracılık ve </a:t>
                      </a:r>
                      <a:r>
                        <a:rPr kumimoji="0" lang="tr-TR" sz="1400" b="0" i="0" kern="1200" dirty="0" err="1" smtClean="0">
                          <a:solidFill>
                            <a:schemeClr val="tx1"/>
                          </a:solidFill>
                          <a:effectLst/>
                          <a:latin typeface="+mn-lt"/>
                          <a:ea typeface="+mn-ea"/>
                          <a:cs typeface="+mn-cs"/>
                        </a:rPr>
                        <a:t>bekleyicilik</a:t>
                      </a:r>
                      <a:r>
                        <a:rPr kumimoji="0" lang="tr-TR" sz="1400" b="0" i="0" kern="1200" dirty="0" smtClean="0">
                          <a:solidFill>
                            <a:schemeClr val="tx1"/>
                          </a:solidFill>
                          <a:effectLst/>
                          <a:latin typeface="+mn-lt"/>
                          <a:ea typeface="+mn-ea"/>
                          <a:cs typeface="+mn-cs"/>
                        </a:rPr>
                        <a:t> türünden bir işi bulunmamak, genel ahlaka aykırı oyun, temsil, film, video </a:t>
                      </a:r>
                      <a:r>
                        <a:rPr kumimoji="0" lang="tr-TR" sz="1400" b="0" i="0" kern="1200" dirty="0" err="1" smtClean="0">
                          <a:solidFill>
                            <a:schemeClr val="tx1"/>
                          </a:solidFill>
                          <a:effectLst/>
                          <a:latin typeface="+mn-lt"/>
                          <a:ea typeface="+mn-ea"/>
                          <a:cs typeface="+mn-cs"/>
                        </a:rPr>
                        <a:t>band</a:t>
                      </a:r>
                      <a:r>
                        <a:rPr kumimoji="0" lang="tr-TR" sz="1400" b="0" i="0" kern="1200" dirty="0" smtClean="0">
                          <a:solidFill>
                            <a:schemeClr val="tx1"/>
                          </a:solidFill>
                          <a:effectLst/>
                          <a:latin typeface="+mn-lt"/>
                          <a:ea typeface="+mn-ea"/>
                          <a:cs typeface="+mn-cs"/>
                        </a:rPr>
                        <a:t>, teyp kaseti, </a:t>
                      </a:r>
                      <a:r>
                        <a:rPr kumimoji="0" lang="tr-TR" sz="1400" b="0" i="0" kern="1200" dirty="0" err="1" smtClean="0">
                          <a:solidFill>
                            <a:schemeClr val="tx1"/>
                          </a:solidFill>
                          <a:effectLst/>
                          <a:latin typeface="+mn-lt"/>
                          <a:ea typeface="+mn-ea"/>
                          <a:cs typeface="+mn-cs"/>
                        </a:rPr>
                        <a:t>vcd</a:t>
                      </a:r>
                      <a:r>
                        <a:rPr kumimoji="0" lang="tr-TR" sz="1400" b="0" i="0" kern="1200" dirty="0" smtClean="0">
                          <a:solidFill>
                            <a:schemeClr val="tx1"/>
                          </a:solidFill>
                          <a:effectLst/>
                          <a:latin typeface="+mn-lt"/>
                          <a:ea typeface="+mn-ea"/>
                          <a:cs typeface="+mn-cs"/>
                        </a:rPr>
                        <a:t>, şarkı sözü ve teknolojinin gelişimi ile ortaya çıkan zararlı yayın, yayım ve benzeri işlerde çalışmaktan dolayı hakkında idari yaptırım ile adli soruşturma ve kovuşturma devam ediyor olmamak veya bu işler nedeniyle hüküm giymemiş olmak, bu sayılan suçlardan herhangi birinin uzlaşma yoluyla sonuçlandırılmamış veya yine bu suçlardan herhangi biriyle ilgili olarak mahkemece hükmün açıklanmasının geri bırakılmasına karar verilmemiş olmak ya da başka bir tedbire çevrilmemiş olmak,</a:t>
                      </a:r>
                    </a:p>
                    <a:p>
                      <a:pPr fontAlgn="base"/>
                      <a:r>
                        <a:rPr kumimoji="0" lang="tr-TR" sz="1400" b="1" i="0" kern="1200" dirty="0" smtClean="0">
                          <a:solidFill>
                            <a:schemeClr val="tx1"/>
                          </a:solidFill>
                          <a:effectLst/>
                          <a:latin typeface="+mn-lt"/>
                          <a:ea typeface="+mn-ea"/>
                          <a:cs typeface="+mn-cs"/>
                        </a:rPr>
                        <a:t>10</a:t>
                      </a:r>
                      <a:r>
                        <a:rPr kumimoji="0" lang="tr-TR" sz="1400" b="0" i="0" kern="1200" dirty="0" smtClean="0">
                          <a:solidFill>
                            <a:schemeClr val="tx1"/>
                          </a:solidFill>
                          <a:effectLst/>
                          <a:latin typeface="+mn-lt"/>
                          <a:ea typeface="+mn-ea"/>
                          <a:cs typeface="+mn-cs"/>
                        </a:rPr>
                        <a:t>.Yasadışı ideolojik amaçlı faaliyetlere, anarşi ve terör eylemleri ile bu tür toplantı, yürüyüş ve mitinglere karışmamış, desteklememiş, katılmamış olmak,</a:t>
                      </a:r>
                    </a:p>
                    <a:p>
                      <a:pPr fontAlgn="base"/>
                      <a:r>
                        <a:rPr kumimoji="0" lang="tr-TR" sz="1400" b="1" i="0" kern="1200" dirty="0" smtClean="0">
                          <a:solidFill>
                            <a:schemeClr val="tx1"/>
                          </a:solidFill>
                          <a:effectLst/>
                          <a:latin typeface="+mn-lt"/>
                          <a:ea typeface="+mn-ea"/>
                          <a:cs typeface="+mn-cs"/>
                        </a:rPr>
                        <a:t>11</a:t>
                      </a:r>
                      <a:r>
                        <a:rPr kumimoji="0" lang="tr-TR" sz="1400" b="0" i="0" kern="1200" dirty="0" smtClean="0">
                          <a:solidFill>
                            <a:schemeClr val="tx1"/>
                          </a:solidFill>
                          <a:effectLst/>
                          <a:latin typeface="+mn-lt"/>
                          <a:ea typeface="+mn-ea"/>
                          <a:cs typeface="+mn-cs"/>
                        </a:rPr>
                        <a:t>.26/09/2004 tarihli ve 5237 sayılı Türk Ceza Kanunun 53 üncü maddesinde belirtilen süreler geçmiş olsa bile; üst sınırı bir yıl veya daha fazla hapis cezası öngörülen kasten işlenmiş suçlar ile 14/07/1965 tarihli ve 657 sayılı Devlet Memurları Kanununun 48/A-5 inci maddesinde sayılan suçlardan dolayı, </a:t>
                      </a:r>
                    </a:p>
                    <a:p>
                      <a:pPr fontAlgn="base"/>
                      <a:r>
                        <a:rPr kumimoji="0" lang="tr-TR" sz="1400" b="0" i="0" kern="1200" dirty="0" smtClean="0">
                          <a:solidFill>
                            <a:schemeClr val="tx1"/>
                          </a:solidFill>
                          <a:effectLst/>
                          <a:latin typeface="+mn-lt"/>
                          <a:ea typeface="+mn-ea"/>
                          <a:cs typeface="+mn-cs"/>
                        </a:rPr>
                        <a:t>a) Affa uğramış veya yasaklanmış haklar geri verilmiş olsa dahi mahkûmiyeti bulunmamak,</a:t>
                      </a:r>
                      <a:r>
                        <a:rPr lang="tr-TR" sz="1400" dirty="0" smtClean="0">
                          <a:solidFill>
                            <a:schemeClr val="tx1"/>
                          </a:solidFill>
                        </a:rPr>
                        <a:t/>
                      </a:r>
                      <a:br>
                        <a:rPr lang="tr-TR" sz="1400" dirty="0" smtClean="0">
                          <a:solidFill>
                            <a:schemeClr val="tx1"/>
                          </a:solidFill>
                        </a:rPr>
                      </a:br>
                      <a:r>
                        <a:rPr kumimoji="0" lang="tr-TR" sz="1400" b="0" i="0" kern="1200" dirty="0" smtClean="0">
                          <a:solidFill>
                            <a:schemeClr val="tx1"/>
                          </a:solidFill>
                          <a:effectLst/>
                          <a:latin typeface="+mn-lt"/>
                          <a:ea typeface="+mn-ea"/>
                          <a:cs typeface="+mn-cs"/>
                        </a:rPr>
                        <a:t>b) Hükmün açıklanmasının geri bırakılmasına karar verilmemiş olmak,</a:t>
                      </a:r>
                      <a:r>
                        <a:rPr lang="tr-TR" sz="1400" dirty="0" smtClean="0">
                          <a:solidFill>
                            <a:schemeClr val="tx1"/>
                          </a:solidFill>
                        </a:rPr>
                        <a:t/>
                      </a:r>
                      <a:br>
                        <a:rPr lang="tr-TR" sz="1400" dirty="0" smtClean="0">
                          <a:solidFill>
                            <a:schemeClr val="tx1"/>
                          </a:solidFill>
                        </a:rPr>
                      </a:br>
                      <a:r>
                        <a:rPr kumimoji="0" lang="tr-TR" sz="1400" b="0" i="0" kern="1200" dirty="0" smtClean="0">
                          <a:solidFill>
                            <a:schemeClr val="tx1"/>
                          </a:solidFill>
                          <a:effectLst/>
                          <a:latin typeface="+mn-lt"/>
                          <a:ea typeface="+mn-ea"/>
                          <a:cs typeface="+mn-cs"/>
                        </a:rPr>
                        <a:t>c) Devam etmekte olan bir kovuşturma bulunmamak veya kovuşturması uzlaşma ile neticelenmemiş olmak,</a:t>
                      </a:r>
                      <a:r>
                        <a:rPr lang="tr-TR" sz="1400" dirty="0" smtClean="0">
                          <a:solidFill>
                            <a:schemeClr val="tx1"/>
                          </a:solidFill>
                        </a:rPr>
                        <a:t/>
                      </a:r>
                      <a:br>
                        <a:rPr lang="tr-TR" sz="1400" dirty="0" smtClean="0">
                          <a:solidFill>
                            <a:schemeClr val="tx1"/>
                          </a:solidFill>
                        </a:rPr>
                      </a:br>
                      <a:r>
                        <a:rPr lang="tr-TR" sz="1400" dirty="0" smtClean="0">
                          <a:solidFill>
                            <a:schemeClr val="tx1"/>
                          </a:solidFill>
                        </a:rPr>
                        <a:t>12.</a:t>
                      </a:r>
                      <a:r>
                        <a:rPr kumimoji="0" lang="tr-TR" sz="1400" b="0" i="0" kern="1200" dirty="0" smtClean="0">
                          <a:solidFill>
                            <a:schemeClr val="tx1"/>
                          </a:solidFill>
                          <a:effectLst/>
                          <a:latin typeface="+mn-lt"/>
                          <a:ea typeface="+mn-ea"/>
                          <a:cs typeface="+mn-cs"/>
                        </a:rPr>
                        <a:t>Kamu haklarını kullanmaktan yoksun bırakılmamış olmak,</a:t>
                      </a:r>
                    </a:p>
                    <a:p>
                      <a:pPr fontAlgn="base"/>
                      <a:r>
                        <a:rPr kumimoji="0" lang="tr-TR" sz="1400" b="1" i="0" kern="1200" dirty="0" smtClean="0">
                          <a:solidFill>
                            <a:schemeClr val="tx1"/>
                          </a:solidFill>
                          <a:effectLst/>
                          <a:latin typeface="+mn-lt"/>
                          <a:ea typeface="+mn-ea"/>
                          <a:cs typeface="+mn-cs"/>
                        </a:rPr>
                        <a:t>13</a:t>
                      </a:r>
                      <a:r>
                        <a:rPr kumimoji="0" lang="tr-TR" sz="1400" b="0" i="0" kern="1200" dirty="0" smtClean="0">
                          <a:solidFill>
                            <a:schemeClr val="tx1"/>
                          </a:solidFill>
                          <a:effectLst/>
                          <a:latin typeface="+mn-lt"/>
                          <a:ea typeface="+mn-ea"/>
                          <a:cs typeface="+mn-cs"/>
                        </a:rPr>
                        <a:t>.Başvuru tarihinde herhangi bir siyasi partiye veya siyasi partilerin yan kuruluşlarına ve diğer organlarına üye bulunmamak, </a:t>
                      </a:r>
                    </a:p>
                    <a:p>
                      <a:pPr fontAlgn="base"/>
                      <a:endParaRPr kumimoji="0" lang="tr-TR" sz="1800" b="0" i="0" kern="1200" dirty="0" smtClean="0">
                        <a:solidFill>
                          <a:schemeClr val="tx1"/>
                        </a:solidFill>
                        <a:effectLst/>
                        <a:latin typeface="+mn-lt"/>
                        <a:ea typeface="+mn-ea"/>
                        <a:cs typeface="+mn-cs"/>
                      </a:endParaRP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8103434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488763828"/>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74481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200" baseline="0" dirty="0" smtClean="0">
                          <a:solidFill>
                            <a:schemeClr val="bg1"/>
                          </a:solidFill>
                          <a:effectLst>
                            <a:outerShdw blurRad="50800" dist="38100" algn="l" rotWithShape="0">
                              <a:prstClr val="black">
                                <a:alpha val="40000"/>
                              </a:prstClr>
                            </a:outerShdw>
                          </a:effectLst>
                          <a:latin typeface="+mn-lt"/>
                        </a:rPr>
                        <a:t>2.BAŞVURUDA GEREKLİ BELGELER (2013 YILI)</a:t>
                      </a:r>
                      <a:endParaRPr lang="tr-TR" sz="32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772420">
                <a:tc>
                  <a:txBody>
                    <a:bodyPr/>
                    <a:lstStyle/>
                    <a:p>
                      <a:pPr marL="342900" indent="-342900" fontAlgn="base">
                        <a:buFont typeface="+mj-lt"/>
                        <a:buAutoNum type="arabicPeriod"/>
                      </a:pPr>
                      <a:r>
                        <a:rPr kumimoji="0" lang="tr-TR" sz="1800" b="0" i="0" kern="1200" dirty="0" smtClean="0">
                          <a:solidFill>
                            <a:schemeClr val="tx1"/>
                          </a:solidFill>
                          <a:effectLst/>
                          <a:latin typeface="+mn-lt"/>
                          <a:ea typeface="+mn-ea"/>
                          <a:cs typeface="+mn-cs"/>
                        </a:rPr>
                        <a:t>Sınav Başvuru Dilekçesi, (Müracaat aşamasında adaylara doldurtulacaktır)</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2 adet vesikalık fotoğraf,</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Diploma veya bitirme belgesinin aslı veya arkalı önlü olmak üzere kurumca onaylı örneği,</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Sabıka kaydı olmadığına dair yazılı beyanı, </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Nüfus kayıt ve ikametgah bilgilerine dair yazılı beyanı</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Herhangi bir siyasi partiye veya siyasi parti kollarına üye olmadığına dair yazılı beyanı, </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Polis Akademisi Döner Sermaye İşletmesi Halkbank Gölbaşı/Ankara Şubesi  TR 26 0001 2009 3850 0080 000016 </a:t>
                      </a:r>
                      <a:r>
                        <a:rPr kumimoji="0" lang="tr-TR" sz="1800" b="0" i="0" kern="1200" dirty="0" err="1" smtClean="0">
                          <a:solidFill>
                            <a:schemeClr val="tx1"/>
                          </a:solidFill>
                          <a:effectLst/>
                          <a:latin typeface="+mn-lt"/>
                          <a:ea typeface="+mn-ea"/>
                          <a:cs typeface="+mn-cs"/>
                        </a:rPr>
                        <a:t>nolu</a:t>
                      </a:r>
                      <a:r>
                        <a:rPr kumimoji="0" lang="tr-TR" sz="1800" b="0" i="0" kern="1200" dirty="0" smtClean="0">
                          <a:solidFill>
                            <a:schemeClr val="tx1"/>
                          </a:solidFill>
                          <a:effectLst/>
                          <a:latin typeface="+mn-lt"/>
                          <a:ea typeface="+mn-ea"/>
                          <a:cs typeface="+mn-cs"/>
                        </a:rPr>
                        <a:t> hesabına 50 TL (Elli Türk Lirası) sınav ücretinin havale olarak yatırıldığına dair banka dekontu (Dekontta açıklama olarak başvuru sahibinin adının ve TC kimlik numarasının yazılması zorunludur, </a:t>
                      </a:r>
                      <a:r>
                        <a:rPr kumimoji="0" lang="tr-TR" sz="1800" b="1" i="0" kern="1200" dirty="0" smtClean="0">
                          <a:solidFill>
                            <a:schemeClr val="tx1"/>
                          </a:solidFill>
                          <a:effectLst/>
                          <a:latin typeface="+mn-lt"/>
                          <a:ea typeface="+mn-ea"/>
                          <a:cs typeface="+mn-cs"/>
                        </a:rPr>
                        <a:t>NOT: Sınav ücreti, adaylara şahsen başvuru için randevu tarihi verildikten sonra yatırılacaktır.</a:t>
                      </a:r>
                    </a:p>
                    <a:p>
                      <a:pPr marL="342900" indent="-342900" fontAlgn="base">
                        <a:buFont typeface="+mj-lt"/>
                        <a:buAutoNum type="arabicPeriod"/>
                      </a:pPr>
                      <a:r>
                        <a:rPr kumimoji="0" lang="tr-TR" sz="1800" b="0" i="0" kern="1200" dirty="0" smtClean="0">
                          <a:solidFill>
                            <a:schemeClr val="tx1"/>
                          </a:solidFill>
                          <a:effectLst/>
                          <a:latin typeface="+mn-lt"/>
                          <a:ea typeface="+mn-ea"/>
                          <a:cs typeface="+mn-cs"/>
                        </a:rPr>
                        <a:t>Emniyet Teşkilatı personeli şehit veya vazife malullerinin çocuklarından Genel Müdürlükçe, Türk Silahlı Kuvvetleri personeli şehit, muharip ve malul gazi çocuklarından ise Genelkurmay Başkanlığınca düzenlenecek olan şehitlik, vazife malullük, muharip ve malul gazilik belgesi. </a:t>
                      </a:r>
                    </a:p>
                    <a:p>
                      <a:pPr fontAlgn="base"/>
                      <a:endParaRPr kumimoji="0" lang="tr-TR" sz="1800" b="0" i="0" kern="1200" dirty="0" smtClean="0">
                        <a:solidFill>
                          <a:schemeClr val="tx1"/>
                        </a:solidFill>
                        <a:effectLst/>
                        <a:latin typeface="+mn-lt"/>
                        <a:ea typeface="+mn-ea"/>
                        <a:cs typeface="+mn-cs"/>
                      </a:endParaRP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40446033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876969704"/>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74481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200" baseline="0" dirty="0" smtClean="0">
                          <a:solidFill>
                            <a:schemeClr val="bg1"/>
                          </a:solidFill>
                          <a:effectLst>
                            <a:outerShdw blurRad="50800" dist="38100" algn="l" rotWithShape="0">
                              <a:prstClr val="black">
                                <a:alpha val="40000"/>
                              </a:prstClr>
                            </a:outerShdw>
                          </a:effectLst>
                          <a:latin typeface="+mn-lt"/>
                        </a:rPr>
                        <a:t>3.BAŞVURU ŞEKLİ VE SINAV TAKVİMİ(2013 YILI)</a:t>
                      </a:r>
                      <a:endParaRPr lang="tr-TR" sz="32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772420">
                <a:tc>
                  <a:txBody>
                    <a:bodyPr/>
                    <a:lstStyle/>
                    <a:p>
                      <a:pPr marL="342900" indent="-342900" fontAlgn="base">
                        <a:buFont typeface="+mj-lt"/>
                        <a:buAutoNum type="arabicPeriod"/>
                      </a:pPr>
                      <a:r>
                        <a:rPr kumimoji="0" lang="tr-TR" sz="1600" b="0" i="0" kern="1200" dirty="0" smtClean="0">
                          <a:solidFill>
                            <a:schemeClr val="tx1"/>
                          </a:solidFill>
                          <a:effectLst/>
                          <a:latin typeface="+mn-lt"/>
                          <a:ea typeface="+mn-ea"/>
                          <a:cs typeface="+mn-cs"/>
                        </a:rPr>
                        <a:t>2013–2014 eğitim-öğretim yılında Güvenlik Bilimleri Fakültesine alınacak olan lise ve dengi okulları bitiren öğrenci adayları için Güvenlik Bilimleri Fakültesi giriş sınavlarının Polis Akademisi Başkanlığı Gölbaşı Kampüsü’nde ;</a:t>
                      </a:r>
                      <a:r>
                        <a:rPr lang="tr-TR" sz="1600" dirty="0" smtClean="0">
                          <a:solidFill>
                            <a:schemeClr val="tx1"/>
                          </a:solidFill>
                        </a:rPr>
                        <a:t/>
                      </a:r>
                      <a:br>
                        <a:rPr lang="tr-TR" sz="1600" dirty="0" smtClean="0">
                          <a:solidFill>
                            <a:schemeClr val="tx1"/>
                          </a:solidFill>
                        </a:rPr>
                      </a:br>
                      <a:r>
                        <a:rPr kumimoji="0" lang="tr-TR" sz="1600" b="0" i="0" kern="1200" dirty="0" smtClean="0">
                          <a:solidFill>
                            <a:schemeClr val="tx1"/>
                          </a:solidFill>
                          <a:effectLst/>
                          <a:latin typeface="+mn-lt"/>
                          <a:ea typeface="+mn-ea"/>
                          <a:cs typeface="+mn-cs"/>
                        </a:rPr>
                        <a:t>08-14 Temmuz 2013 tarihleri arasında internet üzerinden</a:t>
                      </a:r>
                      <a:r>
                        <a:rPr kumimoji="0" lang="tr-TR" sz="1600" b="0" i="0" kern="1200" dirty="0" smtClean="0">
                          <a:solidFill>
                            <a:srgbClr val="002060"/>
                          </a:solidFill>
                          <a:effectLst/>
                          <a:latin typeface="+mn-lt"/>
                          <a:ea typeface="+mn-ea"/>
                          <a:cs typeface="+mn-cs"/>
                        </a:rPr>
                        <a:t> </a:t>
                      </a:r>
                      <a:r>
                        <a:rPr kumimoji="0" lang="tr-TR" sz="1600" b="1" i="0" u="sng" strike="noStrike" kern="1200" dirty="0" smtClean="0">
                          <a:solidFill>
                            <a:srgbClr val="002060"/>
                          </a:solidFill>
                          <a:effectLst/>
                          <a:latin typeface="+mn-lt"/>
                          <a:ea typeface="+mn-ea"/>
                          <a:cs typeface="+mn-cs"/>
                        </a:rPr>
                        <a:t>onkayit.sis.pa.edu.tr</a:t>
                      </a:r>
                      <a:r>
                        <a:rPr kumimoji="0" lang="tr-TR" sz="1600" b="1" i="0" u="sng" kern="1200" dirty="0" smtClean="0">
                          <a:solidFill>
                            <a:srgbClr val="002060"/>
                          </a:solidFill>
                          <a:effectLst/>
                          <a:latin typeface="+mn-lt"/>
                          <a:ea typeface="+mn-ea"/>
                          <a:cs typeface="+mn-cs"/>
                        </a:rPr>
                        <a:t> </a:t>
                      </a:r>
                      <a:r>
                        <a:rPr kumimoji="0" lang="tr-TR" sz="1600" b="0" i="0" kern="1200" dirty="0" smtClean="0">
                          <a:solidFill>
                            <a:schemeClr val="tx1"/>
                          </a:solidFill>
                          <a:effectLst/>
                          <a:latin typeface="+mn-lt"/>
                          <a:ea typeface="+mn-ea"/>
                          <a:cs typeface="+mn-cs"/>
                        </a:rPr>
                        <a:t>adresinden ön başvuruları yapılacaktır.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17,18,19,22,23,24,25 Temmuz 2013 tarihleri arasında yedi (7) gün Müracaat-Mülakat-Fiziki Yeterlilik Sınavları yapılacaktır.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Belirlenen taban puanın üzerinde alan adaylara, şahsen başvuru, mülakat ve fiziki yeterlilik sınavı için 15-16 Temmuz 2013 tarihleri arasında internet üzerinden randevu verilecektir.</a:t>
                      </a:r>
                    </a:p>
                    <a:p>
                      <a:pPr marL="342900" indent="-342900" fontAlgn="base">
                        <a:buFont typeface="+mj-lt"/>
                        <a:buAutoNum type="arabicPeriod"/>
                      </a:pPr>
                      <a:r>
                        <a:rPr kumimoji="0" lang="tr-TR" sz="1600" b="1" i="0" kern="1200" dirty="0" smtClean="0">
                          <a:solidFill>
                            <a:schemeClr val="tx1"/>
                          </a:solidFill>
                          <a:effectLst/>
                          <a:latin typeface="+mn-lt"/>
                          <a:ea typeface="+mn-ea"/>
                          <a:cs typeface="+mn-cs"/>
                        </a:rPr>
                        <a:t>30 Temmuz 2013</a:t>
                      </a:r>
                      <a:r>
                        <a:rPr kumimoji="0" lang="tr-TR" sz="1600" b="0" i="0" kern="1200" dirty="0" smtClean="0">
                          <a:solidFill>
                            <a:schemeClr val="tx1"/>
                          </a:solidFill>
                          <a:effectLst/>
                          <a:latin typeface="+mn-lt"/>
                          <a:ea typeface="+mn-ea"/>
                          <a:cs typeface="+mn-cs"/>
                        </a:rPr>
                        <a:t> tarihinde saat </a:t>
                      </a:r>
                      <a:r>
                        <a:rPr kumimoji="0" lang="tr-TR" sz="1600" b="1" i="0" kern="1200" dirty="0" smtClean="0">
                          <a:solidFill>
                            <a:schemeClr val="tx1"/>
                          </a:solidFill>
                          <a:effectLst/>
                          <a:latin typeface="+mn-lt"/>
                          <a:ea typeface="+mn-ea"/>
                          <a:cs typeface="+mn-cs"/>
                        </a:rPr>
                        <a:t>10:00</a:t>
                      </a:r>
                      <a:r>
                        <a:rPr kumimoji="0" lang="tr-TR" sz="1600" b="0" i="0" kern="1200" dirty="0" smtClean="0">
                          <a:solidFill>
                            <a:schemeClr val="tx1"/>
                          </a:solidFill>
                          <a:effectLst/>
                          <a:latin typeface="+mn-lt"/>
                          <a:ea typeface="+mn-ea"/>
                          <a:cs typeface="+mn-cs"/>
                        </a:rPr>
                        <a:t>'da </a:t>
                      </a:r>
                      <a:r>
                        <a:rPr kumimoji="0" lang="tr-TR" sz="1600" b="1" i="0" kern="1200" dirty="0" smtClean="0">
                          <a:solidFill>
                            <a:schemeClr val="tx1"/>
                          </a:solidFill>
                          <a:effectLst/>
                          <a:latin typeface="+mn-lt"/>
                          <a:ea typeface="+mn-ea"/>
                          <a:cs typeface="+mn-cs"/>
                        </a:rPr>
                        <a:t>yazılı sınav</a:t>
                      </a:r>
                      <a:r>
                        <a:rPr kumimoji="0" lang="tr-TR" sz="1600" b="0" i="0" kern="1200" dirty="0" smtClean="0">
                          <a:solidFill>
                            <a:schemeClr val="tx1"/>
                          </a:solidFill>
                          <a:effectLst/>
                          <a:latin typeface="+mn-lt"/>
                          <a:ea typeface="+mn-ea"/>
                          <a:cs typeface="+mn-cs"/>
                        </a:rPr>
                        <a:t> yapılacaktır. Adayların </a:t>
                      </a:r>
                      <a:r>
                        <a:rPr kumimoji="0" lang="tr-TR" sz="1600" b="1" i="0" kern="1200" dirty="0" smtClean="0">
                          <a:solidFill>
                            <a:schemeClr val="tx1"/>
                          </a:solidFill>
                          <a:effectLst/>
                          <a:latin typeface="+mn-lt"/>
                          <a:ea typeface="+mn-ea"/>
                          <a:cs typeface="+mn-cs"/>
                        </a:rPr>
                        <a:t>30 Temmuz 2013</a:t>
                      </a:r>
                      <a:r>
                        <a:rPr kumimoji="0" lang="tr-TR" sz="1600" b="0" i="0" kern="1200" dirty="0" smtClean="0">
                          <a:solidFill>
                            <a:schemeClr val="tx1"/>
                          </a:solidFill>
                          <a:effectLst/>
                          <a:latin typeface="+mn-lt"/>
                          <a:ea typeface="+mn-ea"/>
                          <a:cs typeface="+mn-cs"/>
                        </a:rPr>
                        <a:t> tarihinde saat </a:t>
                      </a:r>
                      <a:r>
                        <a:rPr kumimoji="0" lang="tr-TR" sz="1600" b="1" i="0" kern="1200" dirty="0" smtClean="0">
                          <a:solidFill>
                            <a:schemeClr val="tx1"/>
                          </a:solidFill>
                          <a:effectLst/>
                          <a:latin typeface="+mn-lt"/>
                          <a:ea typeface="+mn-ea"/>
                          <a:cs typeface="+mn-cs"/>
                        </a:rPr>
                        <a:t>09:00</a:t>
                      </a:r>
                      <a:r>
                        <a:rPr kumimoji="0" lang="tr-TR" sz="1600" b="0" i="0" kern="1200" dirty="0" smtClean="0">
                          <a:solidFill>
                            <a:schemeClr val="tx1"/>
                          </a:solidFill>
                          <a:effectLst/>
                          <a:latin typeface="+mn-lt"/>
                          <a:ea typeface="+mn-ea"/>
                          <a:cs typeface="+mn-cs"/>
                        </a:rPr>
                        <a:t>'da </a:t>
                      </a:r>
                      <a:r>
                        <a:rPr kumimoji="0" lang="tr-TR" sz="1600" b="1" i="0" kern="1200" dirty="0" smtClean="0">
                          <a:solidFill>
                            <a:schemeClr val="tx1"/>
                          </a:solidFill>
                          <a:effectLst/>
                          <a:latin typeface="+mn-lt"/>
                          <a:ea typeface="+mn-ea"/>
                          <a:cs typeface="+mn-cs"/>
                        </a:rPr>
                        <a:t>Polis Akademisi Başkanlığı Gölbaşı Kampüsü</a:t>
                      </a:r>
                      <a:r>
                        <a:rPr kumimoji="0" lang="tr-TR" sz="1600" b="0" i="0" kern="1200" dirty="0" smtClean="0">
                          <a:solidFill>
                            <a:schemeClr val="tx1"/>
                          </a:solidFill>
                          <a:effectLst/>
                          <a:latin typeface="+mn-lt"/>
                          <a:ea typeface="+mn-ea"/>
                          <a:cs typeface="+mn-cs"/>
                        </a:rPr>
                        <a:t>nde hazır olarak bulunmaları gerekmektedir.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Adayların kendilerine verilen randevu tarihlerinde şahsen başvurularını yapmak ve mülakat sınavına katılmak için başvuru sırasında istenen belgeler ile birlikte hazır bulunacaklardır.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Mülakat sınavında başarılı olan adaylar aynı gün içerisinde fiziki yeterlilik sınavına katılacaktır. (Mülakat ve Fiziki Yeterlilik Sınavları aynı gün içerisinde yapılacağından dolayı adayların gelirken yanlarında eşofman ve spor ayakkabısı getirmeleri gerekmektedir)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İnternet üzerinde ön başvuruda bulunmayan adaylar sınavlara alınmayacaktır.</a:t>
                      </a:r>
                    </a:p>
                    <a:p>
                      <a:pPr marL="342900" indent="-342900" fontAlgn="base">
                        <a:buFont typeface="+mj-lt"/>
                        <a:buAutoNum type="arabicPeriod"/>
                      </a:pPr>
                      <a:endParaRPr kumimoji="0" lang="tr-TR" sz="1600" b="0" i="0" kern="1200" dirty="0" smtClean="0">
                        <a:solidFill>
                          <a:schemeClr val="tx1"/>
                        </a:solidFill>
                        <a:effectLst/>
                        <a:latin typeface="+mn-lt"/>
                        <a:ea typeface="+mn-ea"/>
                        <a:cs typeface="+mn-cs"/>
                      </a:endParaRP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16364087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421945874"/>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74481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200" baseline="0" dirty="0" smtClean="0">
                          <a:solidFill>
                            <a:schemeClr val="bg1"/>
                          </a:solidFill>
                          <a:effectLst>
                            <a:outerShdw blurRad="50800" dist="38100" algn="l" rotWithShape="0">
                              <a:prstClr val="black">
                                <a:alpha val="40000"/>
                              </a:prstClr>
                            </a:outerShdw>
                          </a:effectLst>
                          <a:latin typeface="+mn-lt"/>
                        </a:rPr>
                        <a:t>MÜLAKAT SINAVI </a:t>
                      </a:r>
                      <a:endParaRPr lang="tr-TR" sz="32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772420">
                <a:tc>
                  <a:txBody>
                    <a:bodyPr/>
                    <a:lstStyle/>
                    <a:p>
                      <a:pPr marL="0" indent="0" fontAlgn="base">
                        <a:buFont typeface="+mj-lt"/>
                        <a:buNone/>
                      </a:pPr>
                      <a:r>
                        <a:rPr kumimoji="0" lang="tr-TR" sz="1800" b="1" i="0" u="sng" kern="1200" dirty="0" smtClean="0">
                          <a:solidFill>
                            <a:schemeClr val="tx1"/>
                          </a:solidFill>
                          <a:effectLst/>
                          <a:latin typeface="+mn-lt"/>
                          <a:ea typeface="+mn-ea"/>
                          <a:cs typeface="+mn-cs"/>
                        </a:rPr>
                        <a:t>Mülakat sınavı aşağıda öngörülen esaslara göre yapılır: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Öncelikle adaylar 4/8/2003 tarihli ve 25189 sayılı Resmi </a:t>
                      </a:r>
                      <a:r>
                        <a:rPr kumimoji="0" lang="tr-TR" sz="1600" b="0" i="0" kern="1200" dirty="0" err="1" smtClean="0">
                          <a:solidFill>
                            <a:schemeClr val="tx1"/>
                          </a:solidFill>
                          <a:effectLst/>
                          <a:latin typeface="+mn-lt"/>
                          <a:ea typeface="+mn-ea"/>
                          <a:cs typeface="+mn-cs"/>
                        </a:rPr>
                        <a:t>Gazete'de</a:t>
                      </a:r>
                      <a:r>
                        <a:rPr kumimoji="0" lang="tr-TR" sz="1600" b="0" i="0" kern="1200" dirty="0" smtClean="0">
                          <a:solidFill>
                            <a:schemeClr val="tx1"/>
                          </a:solidFill>
                          <a:effectLst/>
                          <a:latin typeface="+mn-lt"/>
                          <a:ea typeface="+mn-ea"/>
                          <a:cs typeface="+mn-cs"/>
                        </a:rPr>
                        <a:t> yayımlanan Emniyet Teşkilatı Sağlık Şartları Yönetmeliğinin 25.maddesine göre değerlendirilir. Bu aşamada, kurulda bulunan doktor, psikiyatrist veya psikolog  ya da  psikolojik danışma  ve rehberlik bölümü mezunu uzman üyelerin görüşleri alınır ve bu değerlendirme sonucu olumlu bulunan adaylar ikinci aşamaya geçer.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İkinci aşamada adaylardan, sözlüye esas olmak üzere Dekanlıkça belirlenecek konuların yazılı olduğu kartlardan birisi çektirilerek, kartta yazılı konu hakkında anlatım yapması istenir. Anlatım sonrası kurul adayı değerlendirir. Değerlendirme, konu hakkındaki bilgi düzeyi, kendisinden istenileni kavrama, kendine güven duyma ve sözlü ifade becerisi olmak üzere dört kriter üzerinden yapılır. Komisyon üyeleri her bir kriter için ortak puan verir. Değerlendirme her bir kriter için 25 puan üzerinden yapılır. Adayın başarılı sayılabilmesi için, 100 tam puan üzerinden en az 70 puan alması gerekir.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Yapılan değerlendirmeler sonucu, adaylar hakkında komisyonca; "Polis Akademisi Güvenlik Bilimleri Fakültesi Öğrenci Adayı Olur" veya "Polis Akademisi Güvenlik Bilimleri Fakültesi Öğrenci Adayı Olamaz" şeklinde karar verilir.</a:t>
                      </a:r>
                    </a:p>
                    <a:p>
                      <a:pPr marL="342900" indent="-342900" fontAlgn="base">
                        <a:buFont typeface="+mj-lt"/>
                        <a:buAutoNum type="arabicPeriod"/>
                      </a:pPr>
                      <a:r>
                        <a:rPr kumimoji="0" lang="tr-TR" sz="1600" b="0" i="0" kern="1200" dirty="0" smtClean="0">
                          <a:solidFill>
                            <a:schemeClr val="tx1"/>
                          </a:solidFill>
                          <a:effectLst/>
                          <a:latin typeface="+mn-lt"/>
                          <a:ea typeface="+mn-ea"/>
                          <a:cs typeface="+mn-cs"/>
                        </a:rPr>
                        <a:t>Mülakat sınav komisyonu kararına itiraz edilemez. Hakkında "Polis Akademisi Güvenlik Bilimleri Fakültesi Öğrenci Adayı Olamaz" kararı verilen adaylar o yılın başvuru dönemi içinde yeniden mülakat komisyonuna girmek için başvuruda bulunamazlar.</a:t>
                      </a:r>
                    </a:p>
                  </a:txBody>
                  <a:tcPr marL="68580" marR="68580" marT="0" marB="0"/>
                </a:tc>
              </a:tr>
            </a:tbl>
          </a:graphicData>
        </a:graphic>
      </p:graphicFrame>
      <p:pic>
        <p:nvPicPr>
          <p:cNvPr id="11"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21043170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473066411"/>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74481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200" baseline="0" dirty="0" smtClean="0">
                          <a:solidFill>
                            <a:schemeClr val="bg1"/>
                          </a:solidFill>
                          <a:effectLst>
                            <a:outerShdw blurRad="50800" dist="38100" algn="l" rotWithShape="0">
                              <a:prstClr val="black">
                                <a:alpha val="40000"/>
                              </a:prstClr>
                            </a:outerShdw>
                          </a:effectLst>
                          <a:latin typeface="+mn-lt"/>
                        </a:rPr>
                        <a:t>FİZİKİ YETERLİLİK SINAVI</a:t>
                      </a:r>
                      <a:endParaRPr lang="tr-TR" sz="32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772420">
                <a:tc>
                  <a:txBody>
                    <a:bodyPr/>
                    <a:lstStyle/>
                    <a:p>
                      <a:pPr marL="0" indent="0" algn="just" fontAlgn="base">
                        <a:buFont typeface="+mj-lt"/>
                        <a:buNone/>
                      </a:pPr>
                      <a:r>
                        <a:rPr kumimoji="0" lang="tr-TR" sz="1800" b="1" i="0" kern="1200" dirty="0" smtClean="0">
                          <a:solidFill>
                            <a:schemeClr val="tx1"/>
                          </a:solidFill>
                          <a:effectLst/>
                          <a:latin typeface="+mn-lt"/>
                          <a:ea typeface="+mn-ea"/>
                          <a:cs typeface="+mn-cs"/>
                        </a:rPr>
                        <a:t>          Fiziki Yeterlilik Sınavları uygulamalı olarak yapılır. Aşağıda belirtilen koşullara göre yapılacak Fiziki Yeterlilik Sınavlarında, adayların bedeni kabiliyeti ve fiziki yapısı değerlendirilir. Başarılı olmak için 100 puan üzerinden 70 puan almak zorunludur</a:t>
                      </a:r>
                      <a:r>
                        <a:rPr kumimoji="0" lang="tr-TR" sz="1800" b="0" i="0" kern="1200" dirty="0" smtClean="0">
                          <a:solidFill>
                            <a:schemeClr val="lt1"/>
                          </a:solidFill>
                          <a:effectLst/>
                          <a:latin typeface="+mn-lt"/>
                          <a:ea typeface="+mn-ea"/>
                          <a:cs typeface="+mn-cs"/>
                        </a:rPr>
                        <a:t/>
                      </a:r>
                      <a:br>
                        <a:rPr kumimoji="0" lang="tr-TR" sz="1800" b="0" i="0" kern="1200" dirty="0" smtClean="0">
                          <a:solidFill>
                            <a:schemeClr val="lt1"/>
                          </a:solidFill>
                          <a:effectLst/>
                          <a:latin typeface="+mn-lt"/>
                          <a:ea typeface="+mn-ea"/>
                          <a:cs typeface="+mn-cs"/>
                        </a:rPr>
                      </a:br>
                      <a:r>
                        <a:rPr lang="tr-TR" sz="1600" dirty="0" smtClean="0"/>
                        <a:t/>
                      </a:r>
                      <a:br>
                        <a:rPr lang="tr-TR" sz="1600" dirty="0" smtClean="0"/>
                      </a:br>
                      <a:endParaRPr kumimoji="0" lang="tr-TR" sz="1600" b="0" i="0" kern="1200" dirty="0" smtClean="0">
                        <a:solidFill>
                          <a:schemeClr val="tx1"/>
                        </a:solidFill>
                        <a:effectLst/>
                        <a:latin typeface="+mn-lt"/>
                        <a:ea typeface="+mn-ea"/>
                        <a:cs typeface="+mn-cs"/>
                      </a:endParaRPr>
                    </a:p>
                  </a:txBody>
                  <a:tcPr marL="68580" marR="68580" marT="0" marB="0"/>
                </a:tc>
              </a:tr>
            </a:tbl>
          </a:graphicData>
        </a:graphic>
      </p:graphicFrame>
      <p:sp>
        <p:nvSpPr>
          <p:cNvPr id="2" name="Rectangle 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altLang="tr-TR" sz="1200" b="0" i="0" u="none" strike="noStrike" cap="none" normalizeH="0" baseline="0" smtClean="0">
                <a:ln>
                  <a:noFill/>
                </a:ln>
                <a:solidFill>
                  <a:srgbClr val="222222"/>
                </a:solidFill>
                <a:effectLst/>
                <a:latin typeface="Times New Roman" pitchFamily="18" charset="0"/>
                <a:cs typeface="Times New Roman" pitchFamily="18" charset="0"/>
              </a:rPr>
              <a:t>Fiziki Yeterlilik Sınavları uygulamalı olarak yapılır. Aşağıda belirtilen koşullara göre yapılacak Fiziki Yeterlilik Sınavlarında, adayların bedeni kabiliyeti ve fiziki yapısı değerlendirilir. Başarılı olmak için 100 puan üzerinden 70 puan almak zorunludur</a:t>
            </a:r>
            <a:br>
              <a:rPr kumimoji="0" lang="tr-TR" altLang="tr-TR" sz="1200" b="0" i="0" u="none" strike="noStrike" cap="none" normalizeH="0" baseline="0" smtClean="0">
                <a:ln>
                  <a:noFill/>
                </a:ln>
                <a:solidFill>
                  <a:srgbClr val="222222"/>
                </a:solidFill>
                <a:effectLst/>
                <a:latin typeface="Times New Roman" pitchFamily="18" charset="0"/>
                <a:cs typeface="Times New Roman" pitchFamily="18" charset="0"/>
              </a:rPr>
            </a:br>
            <a:r>
              <a:rPr kumimoji="0" lang="tr-TR" altLang="tr-TR" sz="800" b="0" i="0" u="none" strike="noStrike" cap="none" normalizeH="0" baseline="0" smtClean="0">
                <a:ln>
                  <a:noFill/>
                </a:ln>
                <a:solidFill>
                  <a:schemeClr val="tx1"/>
                </a:solidFill>
                <a:effectLst/>
                <a:latin typeface="Arial" pitchFamily="34" charset="0"/>
                <a:cs typeface="Arial" pitchFamily="34" charset="0"/>
              </a:rPr>
              <a:t/>
            </a:r>
            <a:br>
              <a:rPr kumimoji="0" lang="tr-TR" altLang="tr-TR" sz="800" b="0" i="0" u="none" strike="noStrike" cap="none" normalizeH="0" baseline="0" smtClean="0">
                <a:ln>
                  <a:noFill/>
                </a:ln>
                <a:solidFill>
                  <a:schemeClr val="tx1"/>
                </a:solidFill>
                <a:effectLst/>
                <a:latin typeface="Arial" pitchFamily="34" charset="0"/>
                <a:cs typeface="Arial" pitchFamily="34" charset="0"/>
              </a:rPr>
            </a:br>
            <a:r>
              <a:rPr kumimoji="0" lang="tr-TR" altLang="tr-TR" sz="1800" b="0" i="0" u="none" strike="noStrike" cap="none" normalizeH="0" baseline="0" smtClean="0">
                <a:ln>
                  <a:noFill/>
                </a:ln>
                <a:solidFill>
                  <a:schemeClr val="tx1"/>
                </a:solidFill>
                <a:effectLst/>
                <a:latin typeface="Arial" pitchFamily="34" charset="0"/>
                <a:cs typeface="Arial" pitchFamily="34" charset="0"/>
              </a:rPr>
              <a:t>  </a:t>
            </a:r>
            <a:r>
              <a:rPr kumimoji="0" lang="tr-TR" altLang="tr-TR" sz="22800" b="0" i="0" u="none" strike="noStrike" cap="none" normalizeH="0" baseline="0" smtClean="0">
                <a:ln>
                  <a:noFill/>
                </a:ln>
                <a:solidFill>
                  <a:schemeClr val="tx1"/>
                </a:solidFill>
                <a:effectLst/>
                <a:latin typeface="Arial" pitchFamily="34" charset="0"/>
                <a:cs typeface="Arial" pitchFamily="34" charset="0"/>
              </a:rPr>
              <a:t> </a:t>
            </a:r>
            <a:endParaRPr kumimoji="0" lang="tr-TR" altLang="tr-TR" sz="1800" b="0" i="0" u="none" strike="noStrike" cap="none" normalizeH="0" baseline="0" smtClean="0">
              <a:ln>
                <a:noFill/>
              </a:ln>
              <a:solidFill>
                <a:schemeClr val="tx1"/>
              </a:solidFill>
              <a:effectLst/>
              <a:latin typeface="Arial" pitchFamily="34" charset="0"/>
              <a:cs typeface="Arial" pitchFamily="34" charset="0"/>
            </a:endParaRPr>
          </a:p>
        </p:txBody>
      </p:sp>
      <p:pic>
        <p:nvPicPr>
          <p:cNvPr id="2050" name="Picture 2" descr="http://www.pa.edu.tr/APP_DOCUMENTS/D478B2AD-3813-4555-9629-6332F8CF8D33/cms_news/2013/2013/07/05/h1/GbfFizikiYeterlili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927902"/>
            <a:ext cx="8501088" cy="39300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1 Resim" descr="ram logo tasarım - Kopya.png"/>
          <p:cNvPicPr/>
          <p:nvPr/>
        </p:nvPicPr>
        <p:blipFill>
          <a:blip r:embed="rId4"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19850329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3 Metin kutusu"/>
          <p:cNvSpPr txBox="1"/>
          <p:nvPr/>
        </p:nvSpPr>
        <p:spPr>
          <a:xfrm>
            <a:off x="8555359" y="1284895"/>
            <a:ext cx="571472" cy="5262979"/>
          </a:xfrm>
          <a:prstGeom prst="rect">
            <a:avLst/>
          </a:prstGeom>
          <a:noFill/>
        </p:spPr>
        <p:txBody>
          <a:bodyPr>
            <a:spAutoFit/>
          </a:bodyPr>
          <a:lstStyle/>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POL  İ SA</a:t>
            </a:r>
          </a:p>
          <a:p>
            <a:pPr algn="ctr" fontAlgn="auto">
              <a:spcBef>
                <a:spcPts val="0"/>
              </a:spcBef>
              <a:spcAft>
                <a:spcPts val="0"/>
              </a:spcAft>
              <a:defRPr/>
            </a:pPr>
            <a:r>
              <a:rPr lang="tr-TR" sz="2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KADEM İ S İ</a:t>
            </a:r>
            <a:endParaRPr lang="tr-TR" sz="2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6" name="Picture 2" descr="http://www.pa.edu.tr/APP_DOCUMENTS/D478B2AD-3813-4555-9629-6332F8CF8D33/cms_statik/logo_page_01_p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4" y="23812"/>
            <a:ext cx="9155433" cy="131695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o 9"/>
          <p:cNvGraphicFramePr>
            <a:graphicFrameLocks noGrp="1"/>
          </p:cNvGraphicFramePr>
          <p:nvPr>
            <p:extLst>
              <p:ext uri="{D42A27DB-BD31-4B8C-83A1-F6EECF244321}">
                <p14:modId xmlns:p14="http://schemas.microsoft.com/office/powerpoint/2010/main" val="2328771251"/>
              </p:ext>
            </p:extLst>
          </p:nvPr>
        </p:nvGraphicFramePr>
        <p:xfrm>
          <a:off x="-11434" y="1340768"/>
          <a:ext cx="8501089" cy="5517232"/>
        </p:xfrm>
        <a:graphic>
          <a:graphicData uri="http://schemas.openxmlformats.org/drawingml/2006/table">
            <a:tbl>
              <a:tblPr firstRow="1" firstCol="1" bandRow="1">
                <a:tableStyleId>{D113A9D2-9D6B-4929-AA2D-F23B5EE8CBE7}</a:tableStyleId>
              </a:tblPr>
              <a:tblGrid>
                <a:gridCol w="8501089"/>
              </a:tblGrid>
              <a:tr h="744812">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200" baseline="0" dirty="0" smtClean="0">
                          <a:solidFill>
                            <a:schemeClr val="bg1"/>
                          </a:solidFill>
                          <a:effectLst>
                            <a:outerShdw blurRad="50800" dist="38100" algn="l" rotWithShape="0">
                              <a:prstClr val="black">
                                <a:alpha val="40000"/>
                              </a:prstClr>
                            </a:outerShdw>
                          </a:effectLst>
                          <a:latin typeface="+mn-lt"/>
                        </a:rPr>
                        <a:t>YAZILI SINAV</a:t>
                      </a:r>
                      <a:endParaRPr lang="tr-TR" sz="32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772420">
                <a:tc>
                  <a:txBody>
                    <a:bodyPr/>
                    <a:lstStyle/>
                    <a:p>
                      <a:pPr marL="342900" indent="-342900" fontAlgn="base">
                        <a:buFont typeface="+mj-lt"/>
                        <a:buAutoNum type="arabicPeriod"/>
                      </a:pPr>
                      <a:r>
                        <a:rPr kumimoji="0" lang="tr-TR" sz="1400" b="0" i="0" kern="1200" dirty="0" smtClean="0">
                          <a:solidFill>
                            <a:schemeClr val="tx1"/>
                          </a:solidFill>
                          <a:effectLst/>
                          <a:latin typeface="+mn-lt"/>
                          <a:ea typeface="+mn-ea"/>
                          <a:cs typeface="+mn-cs"/>
                        </a:rPr>
                        <a:t>Fakülte giriş sınavının yazılı kısmında sorulacak soruların Ölçme Seçme ve Yerleştirme Merkezi Başkanlığı (ÖSYM) tarafından yapılacak olmasından dolayı yazılı sınava girmeye hak kazanan adayların, yazılı sınav giriş ücreti olarak Polis Akademisi Döner Sermaye İşletmesi Halkbank Gölbaşı/Ankara Şubesi TR 530001200938500080000015 </a:t>
                      </a:r>
                      <a:r>
                        <a:rPr kumimoji="0" lang="tr-TR" sz="1400" b="0" i="0" kern="1200" dirty="0" err="1" smtClean="0">
                          <a:solidFill>
                            <a:schemeClr val="tx1"/>
                          </a:solidFill>
                          <a:effectLst/>
                          <a:latin typeface="+mn-lt"/>
                          <a:ea typeface="+mn-ea"/>
                          <a:cs typeface="+mn-cs"/>
                        </a:rPr>
                        <a:t>nolu</a:t>
                      </a:r>
                      <a:r>
                        <a:rPr kumimoji="0" lang="tr-TR" sz="1400" b="0" i="0" kern="1200" dirty="0" smtClean="0">
                          <a:solidFill>
                            <a:schemeClr val="tx1"/>
                          </a:solidFill>
                          <a:effectLst/>
                          <a:latin typeface="+mn-lt"/>
                          <a:ea typeface="+mn-ea"/>
                          <a:cs typeface="+mn-cs"/>
                        </a:rPr>
                        <a:t> IBAN hesabına 50 TL (Elli Türk Lirası) ek ücret yatırmaları gerekmektedir. (Dekontta açıklama olarak başvuru sahibinin adının ve TC kimlik numarasının yazılması zorunludur, </a:t>
                      </a:r>
                      <a:r>
                        <a:rPr kumimoji="0" lang="tr-TR" sz="1400" b="0" i="0" kern="1200" dirty="0" err="1" smtClean="0">
                          <a:solidFill>
                            <a:schemeClr val="tx1"/>
                          </a:solidFill>
                          <a:effectLst/>
                          <a:latin typeface="+mn-lt"/>
                          <a:ea typeface="+mn-ea"/>
                          <a:cs typeface="+mn-cs"/>
                        </a:rPr>
                        <a:t>Örn</a:t>
                      </a:r>
                      <a:r>
                        <a:rPr kumimoji="0" lang="tr-TR" sz="1400" b="0" i="0" kern="1200" dirty="0" smtClean="0">
                          <a:solidFill>
                            <a:schemeClr val="tx1"/>
                          </a:solidFill>
                          <a:effectLst/>
                          <a:latin typeface="+mn-lt"/>
                          <a:ea typeface="+mn-ea"/>
                          <a:cs typeface="+mn-cs"/>
                        </a:rPr>
                        <a:t>; “************ TC kimlik </a:t>
                      </a:r>
                      <a:r>
                        <a:rPr kumimoji="0" lang="tr-TR" sz="1400" b="0" i="0" kern="1200" dirty="0" err="1" smtClean="0">
                          <a:solidFill>
                            <a:schemeClr val="tx1"/>
                          </a:solidFill>
                          <a:effectLst/>
                          <a:latin typeface="+mn-lt"/>
                          <a:ea typeface="+mn-ea"/>
                          <a:cs typeface="+mn-cs"/>
                        </a:rPr>
                        <a:t>nolu</a:t>
                      </a:r>
                      <a:r>
                        <a:rPr kumimoji="0" lang="tr-TR" sz="1400" b="0" i="0" kern="1200" dirty="0" smtClean="0">
                          <a:solidFill>
                            <a:schemeClr val="tx1"/>
                          </a:solidFill>
                          <a:effectLst/>
                          <a:latin typeface="+mn-lt"/>
                          <a:ea typeface="+mn-ea"/>
                          <a:cs typeface="+mn-cs"/>
                        </a:rPr>
                        <a:t> Ahmet CAN adına Güvenlik Bilimleri Fakültesi Yazılı sınav ücreti” ) Sınav ücreti yatırmayan adaylar yazılı sınava alınmayacaktır.</a:t>
                      </a:r>
                    </a:p>
                    <a:p>
                      <a:pPr marL="342900" indent="-342900" fontAlgn="base">
                        <a:buFont typeface="+mj-lt"/>
                        <a:buAutoNum type="arabicPeriod"/>
                      </a:pPr>
                      <a:r>
                        <a:rPr kumimoji="0" lang="tr-TR" sz="1400" b="0" i="0" kern="1200" dirty="0" smtClean="0">
                          <a:solidFill>
                            <a:schemeClr val="tx1"/>
                          </a:solidFill>
                          <a:effectLst/>
                          <a:latin typeface="+mn-lt"/>
                          <a:ea typeface="+mn-ea"/>
                          <a:cs typeface="+mn-cs"/>
                        </a:rPr>
                        <a:t>Yazılı sınav, test olarak yeterlilik ve yarışma sınavı şeklinde yapılır. Sınavda adaylara sayısal ve sözel olmak üzere beş şıklı çoktan seçmeli toplam 100 soru sorulur. </a:t>
                      </a:r>
                    </a:p>
                    <a:p>
                      <a:pPr marL="342900" indent="-342900" fontAlgn="base">
                        <a:buFont typeface="+mj-lt"/>
                        <a:buAutoNum type="arabicPeriod"/>
                      </a:pPr>
                      <a:r>
                        <a:rPr kumimoji="0" lang="tr-TR" sz="1400" b="0" i="0" kern="1200" dirty="0" smtClean="0">
                          <a:solidFill>
                            <a:schemeClr val="tx1"/>
                          </a:solidFill>
                          <a:effectLst/>
                          <a:latin typeface="+mn-lt"/>
                          <a:ea typeface="+mn-ea"/>
                          <a:cs typeface="+mn-cs"/>
                        </a:rPr>
                        <a:t>Sözel bölümde; Yabancı Dil 15, Türkçe 30, Coğrafya 6, Genel Tarih 7, Atatürk İlkeleri ve İnkılâp Tarihi 5ve Genel Kültür 7 adet soru olmak üzere toplam 70 soru sorulur. Sayısal bölümde ise; Matematikten 30soru sorulur. Yabancı dil soruları İngilizce. Almanca ve Fransızca olmak üzere üç ayrı grupta sorulur.</a:t>
                      </a:r>
                    </a:p>
                    <a:p>
                      <a:pPr marL="342900" indent="-342900" fontAlgn="base">
                        <a:buFont typeface="+mj-lt"/>
                        <a:buAutoNum type="arabicPeriod"/>
                      </a:pPr>
                      <a:r>
                        <a:rPr kumimoji="0" lang="tr-TR" sz="1400" b="0" i="0" kern="1200" dirty="0" smtClean="0">
                          <a:solidFill>
                            <a:schemeClr val="tx1"/>
                          </a:solidFill>
                          <a:effectLst/>
                          <a:latin typeface="+mn-lt"/>
                          <a:ea typeface="+mn-ea"/>
                          <a:cs typeface="+mn-cs"/>
                        </a:rPr>
                        <a:t>Yazılı sınav sonucunda alınacak öğrenci sayısına göre, en yüksek puandan başlanılmak üzere belirlenen asil öğrenci sayısı kadar yedek aday sayısı belirlenir.</a:t>
                      </a:r>
                    </a:p>
                    <a:p>
                      <a:pPr marL="342900" indent="-342900" fontAlgn="base">
                        <a:buFont typeface="+mj-lt"/>
                        <a:buAutoNum type="arabicPeriod"/>
                      </a:pPr>
                      <a:r>
                        <a:rPr kumimoji="0" lang="tr-TR" sz="1400" b="0" i="0" kern="1200" dirty="0" smtClean="0">
                          <a:solidFill>
                            <a:schemeClr val="tx1"/>
                          </a:solidFill>
                          <a:effectLst/>
                          <a:latin typeface="+mn-lt"/>
                          <a:ea typeface="+mn-ea"/>
                          <a:cs typeface="+mn-cs"/>
                        </a:rPr>
                        <a:t>Başarı sıralama puanlarında eşitlik olması halinde sırasıyla; fiziki yeterlilik sınavında alınan puanının yüksekliği, sözel puanın yüksekliği, sayısal puanın yüksekliği, yabancı dil puanın yüksekliği, matematik puanın yüksekliği dikkate alınır. Bunlarda da eşitlik olması halinde yaşı küçük olan tercih edilir.</a:t>
                      </a:r>
                    </a:p>
                    <a:p>
                      <a:pPr marL="342900" indent="-342900" fontAlgn="base">
                        <a:buFont typeface="+mj-lt"/>
                        <a:buAutoNum type="arabicPeriod"/>
                      </a:pPr>
                      <a:r>
                        <a:rPr kumimoji="0" lang="tr-TR" sz="1400" b="0" i="0" kern="1200" dirty="0" smtClean="0">
                          <a:solidFill>
                            <a:schemeClr val="tx1"/>
                          </a:solidFill>
                          <a:effectLst/>
                          <a:latin typeface="+mn-lt"/>
                          <a:ea typeface="+mn-ea"/>
                          <a:cs typeface="+mn-cs"/>
                        </a:rPr>
                        <a:t>Emniyet Teşkilatı personeli şehit veya vazife malullerinin çocukları ile Türk Silahlı Kuvvetleri personeli şehit, muharip ve malul gazi çocuklarından, fakülteye girmek isteyenler, giriş koşullarını taşımaları ve yazılı sınavda o yıl alınan en yüksek puanın en az yarısı kadar puan almaları kaydıyla, o yıl yazılı sınavla alınacak toplam öğrenci kontenjanının % 5’i oranında başarı sırasına göre kesin başarı listesine dahil edilir.</a:t>
                      </a:r>
                      <a:endParaRPr kumimoji="0" lang="tr-TR" sz="1600" b="0" i="0" kern="1200" dirty="0" smtClean="0">
                        <a:solidFill>
                          <a:schemeClr val="tx1"/>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34304248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lt Başlık 2"/>
          <p:cNvSpPr txBox="1">
            <a:spLocks/>
          </p:cNvSpPr>
          <p:nvPr/>
        </p:nvSpPr>
        <p:spPr>
          <a:xfrm>
            <a:off x="179512" y="188640"/>
            <a:ext cx="8784976" cy="1440160"/>
          </a:xfrm>
          <a:prstGeom prst="rect">
            <a:avLst/>
          </a:prstGeom>
        </p:spPr>
        <p:style>
          <a:lnRef idx="0">
            <a:schemeClr val="accent1"/>
          </a:lnRef>
          <a:fillRef idx="3">
            <a:schemeClr val="accent1"/>
          </a:fillRef>
          <a:effectRef idx="3">
            <a:schemeClr val="accent1"/>
          </a:effectRef>
          <a:fontRef idx="minor">
            <a:schemeClr val="lt1"/>
          </a:fontRef>
        </p:style>
        <p:txBody>
          <a:bodyPr vert="horz">
            <a:no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dk1"/>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dk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dk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dk1"/>
                </a:solidFill>
                <a:latin typeface="+mn-lt"/>
                <a:ea typeface="+mn-ea"/>
                <a:cs typeface="+mn-cs"/>
              </a:defRPr>
            </a:lvl9pPr>
          </a:lstStyle>
          <a:p>
            <a:r>
              <a:rPr lang="tr-TR" sz="3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ÇORUM REHBERLİK VE ARAŞTIRMA MERKEZİ</a:t>
            </a:r>
          </a:p>
          <a:p>
            <a:r>
              <a:rPr lang="tr-TR" sz="3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ŞUBAT 2014</a:t>
            </a:r>
            <a:endParaRPr lang="tr-TR" sz="3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Başlık 1"/>
          <p:cNvSpPr>
            <a:spLocks noGrp="1"/>
          </p:cNvSpPr>
          <p:nvPr>
            <p:ph type="title"/>
          </p:nvPr>
        </p:nvSpPr>
        <p:spPr>
          <a:xfrm>
            <a:off x="565898" y="2226343"/>
            <a:ext cx="4204901" cy="3960440"/>
          </a:xfrm>
        </p:spPr>
        <p:txBody>
          <a:bodyPr>
            <a:noAutofit/>
          </a:bodyPr>
          <a:lstStyle/>
          <a:p>
            <a:r>
              <a:rPr lang="tr-TR" sz="2400" b="1" u="sng" dirty="0" smtClean="0">
                <a:solidFill>
                  <a:srgbClr val="C00000"/>
                </a:solidFill>
                <a:effectLst>
                  <a:outerShdw blurRad="38100" dist="38100" dir="2700000" algn="tl">
                    <a:srgbClr val="000000">
                      <a:alpha val="43137"/>
                    </a:srgbClr>
                  </a:outerShdw>
                </a:effectLst>
                <a:latin typeface="Palatino Linotype" panose="02040502050505030304" pitchFamily="18" charset="0"/>
              </a:rPr>
              <a:t>ÖNEMLİ NOT:</a:t>
            </a:r>
            <a:br>
              <a:rPr lang="tr-TR" sz="2400" b="1" u="sng" dirty="0" smtClean="0">
                <a:solidFill>
                  <a:srgbClr val="C00000"/>
                </a:solidFill>
                <a:effectLst>
                  <a:outerShdw blurRad="38100" dist="38100" dir="2700000" algn="tl">
                    <a:srgbClr val="000000">
                      <a:alpha val="43137"/>
                    </a:srgbClr>
                  </a:outerShdw>
                </a:effectLst>
                <a:latin typeface="Palatino Linotype" panose="02040502050505030304" pitchFamily="18" charset="0"/>
              </a:rPr>
            </a:br>
            <a:r>
              <a:rPr lang="tr-TR" sz="2400" b="1" dirty="0">
                <a:solidFill>
                  <a:srgbClr val="C00000"/>
                </a:solidFill>
                <a:effectLst>
                  <a:outerShdw blurRad="38100" dist="38100" dir="2700000" algn="tl">
                    <a:srgbClr val="000000">
                      <a:alpha val="43137"/>
                    </a:srgbClr>
                  </a:outerShdw>
                </a:effectLst>
                <a:latin typeface="Palatino Linotype" panose="02040502050505030304" pitchFamily="18" charset="0"/>
              </a:rPr>
              <a:t>S</a:t>
            </a:r>
            <a:r>
              <a:rPr lang="tr-TR" sz="2400" b="1" dirty="0" smtClean="0">
                <a:solidFill>
                  <a:srgbClr val="C00000"/>
                </a:solidFill>
                <a:effectLst>
                  <a:outerShdw blurRad="38100" dist="38100" dir="2700000" algn="tl">
                    <a:srgbClr val="000000">
                      <a:alpha val="43137"/>
                    </a:srgbClr>
                  </a:outerShdw>
                </a:effectLst>
                <a:latin typeface="Palatino Linotype" panose="02040502050505030304" pitchFamily="18" charset="0"/>
              </a:rPr>
              <a:t>unuların İçeriği 2013 yılı başvurularına göre hazırlanmıştır. Eksik ya da yanlış görülen yerler düzeltilebilir. Faydalı olması dileğiyle </a:t>
            </a:r>
            <a:br>
              <a:rPr lang="tr-TR" sz="2400" b="1" dirty="0" smtClean="0">
                <a:solidFill>
                  <a:srgbClr val="C00000"/>
                </a:solidFill>
                <a:effectLst>
                  <a:outerShdw blurRad="38100" dist="38100" dir="2700000" algn="tl">
                    <a:srgbClr val="000000">
                      <a:alpha val="43137"/>
                    </a:srgbClr>
                  </a:outerShdw>
                </a:effectLst>
                <a:latin typeface="Palatino Linotype" panose="02040502050505030304" pitchFamily="18" charset="0"/>
              </a:rPr>
            </a:br>
            <a:r>
              <a:rPr lang="tr-TR" sz="2400" b="1" dirty="0" smtClean="0">
                <a:solidFill>
                  <a:srgbClr val="C00000"/>
                </a:solidFill>
                <a:effectLst>
                  <a:outerShdw blurRad="38100" dist="38100" dir="2700000" algn="tl">
                    <a:srgbClr val="000000">
                      <a:alpha val="43137"/>
                    </a:srgbClr>
                  </a:outerShdw>
                </a:effectLst>
                <a:latin typeface="Palatino Linotype" panose="02040502050505030304" pitchFamily="18" charset="0"/>
              </a:rPr>
              <a:t>İYİ ÇALIŞMALAR</a:t>
            </a:r>
            <a:endParaRPr lang="tr-TR" sz="24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4" name="AutoShape 2" descr="data:image/jpeg;base64,/9j/4AAQSkZJRgABAQAAAQABAAD/2wCEAAkGBhAPEBQUEBQUFBUUFxgUFxUXFBQUFhUXFBQVFBUXGBgYGyYeFxojGhgWHzAgIygpLCwtFx4xNTAqNSYrLCkBCQoKDgwOGg8PGCokHyIsKSkqLSwpLiwpLCktKSksKSkpLCkpLCwsLCwpKSwsKSkpLCkpKSwsKSkpLCwpKSkpLP/AABEIAIwAyAMBIgACEQEDEQH/xAAcAAAABwEBAAAAAAAAAAAAAAAAAQIDBAUGBwj/xABGEAABAwIEAwYCBAsFCQEAAAABAAIDBBEFEiExBkFRBxMiYXGBkaFCUrHBFBUjJTJicnOS0fAWQ1Oy4QgzRFRjhLTD8Rf/xAAbAQACAwEBAQAAAAAAAAAAAAABAgADBAUGB//EAC0RAAICAQIFAwIGAwAAAAAAAAABAhEDEiEEEzFBkQVRYSKBIzJScaHRFEKx/9oADAMBAAIRAxEAPwDs2VFlTuVEWpzC4DJaiyp0tRZUbEcBnKiLU7lQyo2I4DBaiyJ6yGVGxXAYLEzPIGi6kTyBoJ/oqkdOXjMSNb6HouH6v6ouFjy4fnf8fP8AQFj9w5nF4vfXQ20UOJxcXO/RBNvPw7ge907nHdg7ED7AkQeBjdCXEX9z9guV4OUpTblJ22XEhsgaRyFv/inxeIXVfGwbnU8yU/Szka8vVdP0njv8TNbf0vZ/2JOGtUSjGi7tSQ1DIvpMZ6laMnLIpjRFik5EWRNqFcCL3aIxqVkRd2jqBoIuRH3akZEMiOomgjd2h3ak5EWRTUDSR8iCkZEamomgubIrJSCxndoSQiLUpCyItDeVEQnSERCgHEbIUeoqGs1KeqJQxpJ5LOVNRnJN97XC4vqnqf8AiR0w3k/4+SqWwqoqS8kH21+xMw3yt8x8NEJejgXDy3SKZtxY3GXT+XyXg5TllbnJ2ysZqQ5oLdw8j0BJ1UoAt1uHE+X2eSZlLs7ARci53Fjpb2UnJbxPP9eSenSSIkIkfoQTYn5BONZpckm3skQ5nXJBHW9k9IBYX5n2UUbdIKJtHL9Em6mZFVxu6D7vgrdjdAvb+i8TKeN4pf6hcLG8qGVPZUnKu/YmgayIsqeyosqli6BnIhkT2RFlRsGgZyIZE9lRZVLBoGsiCdyoKWDQWFkVkpBUnWEokooWUBQlFZKsiUBRR448lwAdaw29T0VO6QnKHCxuLab+h+5TcTkHfOzbbX6KDUwEA2dtqAdb210K+ccdkeXiZyfvXgxTdsfdcHQ7/cFHe/K7NqeTtOXL4JyUZ9ugt0uf6+aNsmcdDzHSy562FEhwElybAMv13PJGLyEXBt9H+Z81EpobyusNG20J0Vi+XIOl/f1V7pdAoeAtohKCXAaaa67dB96THMLjexG58kzGM5JzWv8ARHwGu9lpxpVaGJbHgnQlx+QVxSklouqmGna0agNt0VzSOu0LvejWszbfYuihWVDKnLIrL1YdI3ZCycyosqgNI3lQyp3IhkUBoGcqGVO5EeVGwaBjKjThagpYNBIQQQVZsAgggoAJEQjRFQhlcQjvI5ridzbzULuHNPgPqDtZK4kc2OZ182tiNzv9VVbsRcQM7Tvob6nyI9F824nG45pr5Zzp7SZY0knhc06Fuu/XUWukOa4WIFjbXz9VXTVLR4oza2hH0iDvopjqsHrYjkVmmn1oWxNLVDvH3Gulht/QVhG3XXUn5KnjktO4XNi0dNbKU2qOjuW3sed00g2TMQqhlDTe5Ow3sNz6JxlZtZtuhdbT71WRVBkkLgdvC02uNN/mp34axgBkI15EDpyCu1bqKDZOjLibl1/bT2V/R2yCyxzcaDj9VvKw19+i2VG68bSOYC9F6Jvkk/gvxO7HrIrI0F6o0UCyFkEFAUBBBBQgEEEFCAsiRoKEFoIIXSloFCxSjdKwhji1w1a4G2o6+SmXQSzipRcWK0mqMlh/GeR5jqgWuabZvPz/ANFqIKhrxdpBB6LI8e8PGRvfxC7mDxtG7mjmPMfYsTg3FUkBsHHL0vt6Liy4nPwktE1qj296Ofzp4ZaZ7o6dxJh5kYHtAuy587LJZmuO1ncgdj6Kzw/jq4AlaHA8xuR6bKuxQQEmSBwIO7DoWX5gcx6bLjeoxxcRLnYnv3XRizywybxYzNA3Zwt1JFx7FR4Xd24tuCHfo63tbWyR+M7eEHP76/H7inXOikFgLE+gd7Lk6WlT6CDNQAJWHk7S3LXVS6uoysdltc+ED1G6q655LLOuHs8QO1wOadMzZXR32yk/Gw5eibl9G+wSRDSZQLuda2wcbD4JOVuwNj1b96ltomncm2+pNre5SX1MQ0aLnqBp6+aRSciB0ULe8aCRcka7Cy3DsYjsRH4so3G3pdYBojsd8p0PI6/1srmteYKdrWkBztbnl8F1eC4ieCEtHV9x45NF0baN9wD1F/ilLO8IYqXxCN5u+MAX6t2HuNloM69ngyLLjU13NccikrFIIg5HdXD2gIIIKEsCCCChLAgiugoCxV0Lqi4g40ocPLRVztiLwS0EOJIBsSAB1VG3tmwUm34T7mOS3+VQO5uCUMyrcJx6mrGZ6aVkreZY4G3kRuD6qeCoK5BkrlnaBwM+IuqKRt2HWSIDVvMuYOm9xyXUroiVVlwxyxplckpKmed6HFbDe7fmFZRYsQeoV72t8NU1HAa2EFj87WuY2wY4vO9von0+CwME5MbHlroxIMzMws142u07H2XA4j0/S7oxZOG7o3lJiDHDxAG/Pn7px0DC67iTy8gOVvLzWCjxUsNtlNg4hI0J9P66FcqXAzTuJSseSPQ0OJucB4SXkeRJHofuUGnqpIyHC21tb6X8vVVGC8XioLvCW5bHU33v/JXIxlpNjqmlhnh+iUSxznDaUS4hlMgvLd3yt7ck9+EMbo57fLm4fBZ6StiOuUfBRnYiwHQfM6qlcOpdbF132NxhMHfSZifybNSDzKhYxivezE2Ba3Qa7edlnn8UysjLQ4NZ0sNfcKz4a4RnriH1GaKn3sSWvlHQD6LfM+3Vb+H4SWR6YoZWzU8Awvc98393bI39Y3BcR5C1vitrnUSnjZG1rGANa0WDQLAAcgll4XrOH4dYYKCLVKlSJPeId4sNxd2mRYbVQQOidIZgCHNe0BuaQx63HldaGs4hp4WOfJK1rWC5PIDqr1GyzU1V9y5zo+8WfwfiumrY+8pnGVl8twCLEciDsVQs7TWHFPxeIHh97d4Xty6Mz/o2upoCpvdexve8QMirjVO5lo97pJqP1vgE3LF5pYmVEqwyj9b7Eablic05F2/MDsQoARcFliOoMwBXUJuzvCnNymip7baRgH4jVct7f5gyvoXHZsZcfQTXK0tR/tA4WAS1lQ48hka2/uXaLMb3bSoyFdh39nuIKdtI53czmMZCb+CV/duYeoDtQSu+3XGeE8GqcfxJmKVTWx08RHcxhwcSY/0W+QB1JNrnktT2v8ZyYbRtEByz1DjGxw3YGgF7h5i7QPNygst2kajE+K6KldlqKiGJ31XSNDvhuFMoMThqGZ4ZGSN2zMcHC/S42K57wv2M0TIGur2OqKiQZpC5z7Nc4XLRY6kcydSVlcfoP7L4pTzUrnClqbiSMkkWY5okHnYPDgTrv5oiUnsjY9u5/M7v3sX2lK4HfSfiGlFZ3XdZNe9y5P03fW5+mqY7cyfxS797H/mKwHDnA9fXUkE0kIqYWsLYIjUd01gDjcloFySddCFHsydYb7bmtq+DMIqw51DWMZkBcW5xKxoG5sSHNaPIkLmbw27+7ka4MdlBvlLxyc0HUj4Jrijhyrw2RspiNLmJDQ2TNy1sbkkW9k7S4a57GvAF3i/Ib9Fmnii96A9MVdlHglYYy+3MD71ZjHR9YKpwbDH1Di1uwALrfJaAcFgi1iD1Qnw8Zu2g5ZY1L6ho4sbaXSRWSE6BNcP05E76eQai9uerdx6WUnFKR8lSylhvc6uIBJsRflyAF/dIuFiuiEdKWlL5+xHGIyB4cJQ1zTcEOGh8tN1q8D4ixAv/ACtXLldzJdJ72CYbwRThmUsufrZrO9VU4CZKWsdTEkjdmuxtcW9Qr4LlvYqeSM4vR2OpU1VHp31e67tgXhhOttATcqTLi2HxPDHzhz3aAOlcSfYBcz7QpTBNQyho7wMLiCxzQSyU2BB3+wrccLdkLWGOprHvfU5hK4AgNa7fKRa7vP5LprNvSF5cVBTk+pkO06eI4jRmMAANZewd/juPPddNxl9NVU0sUxLYnN8RDWx5QCDe521ssB2vQBuK0AAAu1nK3/EuXReP4bYXWaC3cu+0JVKNy2Gl0gV/BuG0tDTuZRl8zXPLnP7xrrusB9DQWAGiwMVS7+1BcG65j4Tc/wBytd2Gj82O/fv+xizsOnFx5eI6/wDbpXJOMdh4pqc18HTTXyBpc/JG0alxIaAPMnZNU1Wai/dVDHgb5Htda/Wx0XPeJcWn4hq/wKhNqWM3mm+i6xtmPVo1yt5nVdIwLhunooGwweFrdzpdzubnG2pKujlt7LYoljUVv1EuoJObs3xQVgWW2I+CCt1sqo5Z28j840H7P/vC7BXcN0c7CyWnhc06EGNnpoQLg+YXJO1+A1tbRyUxbIyNtnkOFm/lg7W/kusniaj/AMeP+JcXnY/1Lyjpt/SqOQ8Dudg3EMtAHHuJiQ0E/q54nftWu2/NO/7RMZ7yhcSQy0rbjkc0RNvO1rfsou02mLsUpa6hLZSwNLw1wBBhfcXv9Zpt7Fbbjmkw/F6MwvqI2OBzxvvcsfbS46EaEfyQ52P9S8obUrTKJvY1mALcUrSCLgh9wQdQR4tiNVHq+wpstu8rqqS22ez7X3tc6KiwfjPGMHYKd8UVZEzRjmvLrNGwD2628nDRXOF9q2IT1MQmpoqeDN+UJcS/LztmI+QTRzY+8l5Elq7MtO24kYO4HlJF8irbsunIwektyYf8zln+1bFYK7DnR00jZHmRjst7GwJudVN4G4gpqTDaaKZ9pGsIc0EHKcxOuvRWc7Fd6kUt/h/cq+3jDm/gTZyLP71jL6DSzjr1VlwVwfTT4bSOeHXdE0mzrbkqD2vYhFXYe2Klc2R/escQHNvYB19/UKy4W4mhpcPpYngl8cTQ4B7NCORuUHxGJO3JAlXLSvuYHsNw6GeSqbILkMjc0XsbZnhx+bfiutO4VpfqH4riHC2DVNIx1TDKIaqN4DY3kFk0Rb4h0vfrofKyvq7tSxidndR08cLzoZQTpfS4Ljlb66owz4vdeQ5ceuVpoawiibU8UStZmcxhkzHMSfBHkN3ftKDi/DLZeI5KZ0j4GvPge0+LWMFoBPXZbPszwSkwxj5J6iJ9RNbMQ64Y25OUE7knUnnYe7XaRgMFe6OopKmKOqi2OfKHhpzN8Q/Rc03sfOymuFfmXkZTjr29qsP/APEmf8/U/L+aRF2MNglbMyqe9zTr3g30sPE25VfRdquLxARy0bJnjTO0lua3M5btPtZX/DnF1XVukGINgp48oyAPObMHa3s7Ntz0280XlwtdV5K58xRe5ke15jxV0AkLSQwDwtLR/vh1OvyXcTIFxjtOon1lXSOpiJmxN8Zabhn5UHmb7LqYx6mJs2WM77ElNDLjt3JeRZP8ONHK+2U3xWg/ZZ/5Ll0LtDJ/FdZ+5d9oWC7Tad1XiNHLAWyMiazO4EWbacuN/bVbfjbEYpsPqo45WOe+JzWtvYuJsQNVFmxrV9S8jvpAz/Ygfza4f9Z/2NWJ4kwuWq4ilhif3bpHZS/owxDP6+G+i23ZKGUtCY6l7YnGR7gCdxZtjp7qkhoieIzU3H4Pcky3GUAw5Re22uinNxuKWpeR06nJkXhnE5OHMRkpKnWnmIIksABu1kt+nJw8vJdnJv0WG7QMIosRpLNnj75l3ROOljzYT0dp72Vf2Z8SSRw/g9f4O7H5KQuBBbtkNuY5eXonjmxxdalX7lWRa46u/c6I6UDchBVkuOUJGs0f8SC0LPi/UvKM9MwCO6SEF82NFh3RIIFQgSh4nGHttmDTfS6VXQgtJ5jzKg0NEyRt3XJ9StOOKX12VuRWzZ43WJB9Cg2Q9VZTYXGNgfim2UDL81t5kaBqGaeInmVOYBZLjgaBojyhZ5TtldtjQfrqgYGnklNYNUGbIX7BG30vQke6TFC4fSd8k6HJSOpksWJinQ9E2EWStlTJosjZpeHMQBiFOyR9PI6S7ZGC4eSLBr7WNgdiNNVLhLaakBdJLG908jJXwta4l0ZADXOJFhuR1Wdo8dqIWZI5HNbqbC2hO9juL+SRRYvPBfupHNzfpDcO15g6Fao5kkr/AGL1JGpoMWjknqJYbkikJcXtaM0jS3xloNr3sfVVuGVclbFUwyOMkjgJ2X3L4xZwHq238KpZsVnLnvMji6RuRx08Tfq7baBRqWpfC4SRuLXt2I3Gn+qPOur+b+5NVm3pJQ2tEDT4aenli8i/uyZD/Fp7BQMFq/wiGOmhlfBKA+wH+7nza+MjUGwtc3Cy8OISxvc9jyHEOBdzOb9K/rcp9nENVHH3TJXBli2wtoDuAd7Jo5l/0mssMUl/NtH+3P8AaxUHet6JUlfI6NsbnEsZctbyBdbNb4KOZCq5tSfgVux0uagkMddEqxT/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data:image/jpeg;base64,/9j/4AAQSkZJRgABAQAAAQABAAD/2wCEAAkGBhAPEBQUEBQUFBUUFxgUFxUXFBQUFhUXFBQVFBUXGBgYGyYeFxojGhgWHzAgIygpLCwtFx4xNTAqNSYrLCkBCQoKDgwOGg8PGCokHyIsKSkqLSwpLiwpLCktKSksKSkpLCkpLCwsLCwpKSwsKSkpLCkpKSwsKSkpLCwpKSkpLP/AABEIAIwAyAMBIgACEQEDEQH/xAAcAAAABwEBAAAAAAAAAAAAAAAAAQIDBAUGBwj/xABGEAABAwIEAwYCBAsFCQEAAAABAAIDBBEFEiExBkFRBxMiYXGBkaFCUrHBFBUjJTJicnOS0fAWQ1Oy4QgzRFRjhLTD8Rf/xAAbAQACAwEBAQAAAAAAAAAAAAABAgADBAUGB//EAC0RAAICAQIFAwIGAwAAAAAAAAABAhEDEiEEEzFBkQVRYSKBIzJScaHRFEKx/9oADAMBAAIRAxEAPwDs2VFlTuVEWpzC4DJaiyp0tRZUbEcBnKiLU7lQyo2I4DBaiyJ6yGVGxXAYLEzPIGi6kTyBoJ/oqkdOXjMSNb6HouH6v6ouFjy4fnf8fP8AQFj9w5nF4vfXQ20UOJxcXO/RBNvPw7ge907nHdg7ED7AkQeBjdCXEX9z9guV4OUpTblJ22XEhsgaRyFv/inxeIXVfGwbnU8yU/Szka8vVdP0njv8TNbf0vZ/2JOGtUSjGi7tSQ1DIvpMZ6laMnLIpjRFik5EWRNqFcCL3aIxqVkRd2jqBoIuRH3akZEMiOomgjd2h3ak5EWRTUDSR8iCkZEamomgubIrJSCxndoSQiLUpCyItDeVEQnSERCgHEbIUeoqGs1KeqJQxpJ5LOVNRnJN97XC4vqnqf8AiR0w3k/4+SqWwqoqS8kH21+xMw3yt8x8NEJejgXDy3SKZtxY3GXT+XyXg5TllbnJ2ysZqQ5oLdw8j0BJ1UoAt1uHE+X2eSZlLs7ARci53Fjpb2UnJbxPP9eSenSSIkIkfoQTYn5BONZpckm3skQ5nXJBHW9k9IBYX5n2UUbdIKJtHL9Em6mZFVxu6D7vgrdjdAvb+i8TKeN4pf6hcLG8qGVPZUnKu/YmgayIsqeyosqli6BnIhkT2RFlRsGgZyIZE9lRZVLBoGsiCdyoKWDQWFkVkpBUnWEokooWUBQlFZKsiUBRR448lwAdaw29T0VO6QnKHCxuLab+h+5TcTkHfOzbbX6KDUwEA2dtqAdb210K+ccdkeXiZyfvXgxTdsfdcHQ7/cFHe/K7NqeTtOXL4JyUZ9ugt0uf6+aNsmcdDzHSy562FEhwElybAMv13PJGLyEXBt9H+Z81EpobyusNG20J0Vi+XIOl/f1V7pdAoeAtohKCXAaaa67dB96THMLjexG58kzGM5JzWv8ARHwGu9lpxpVaGJbHgnQlx+QVxSklouqmGna0agNt0VzSOu0LvejWszbfYuihWVDKnLIrL1YdI3ZCycyosqgNI3lQyp3IhkUBoGcqGVO5EeVGwaBjKjThagpYNBIQQQVZsAgggoAJEQjRFQhlcQjvI5ridzbzULuHNPgPqDtZK4kc2OZ182tiNzv9VVbsRcQM7Tvob6nyI9F824nG45pr5Zzp7SZY0knhc06Fuu/XUWukOa4WIFjbXz9VXTVLR4oza2hH0iDvopjqsHrYjkVmmn1oWxNLVDvH3Gulht/QVhG3XXUn5KnjktO4XNi0dNbKU2qOjuW3sed00g2TMQqhlDTe5Ow3sNz6JxlZtZtuhdbT71WRVBkkLgdvC02uNN/mp34axgBkI15EDpyCu1bqKDZOjLibl1/bT2V/R2yCyxzcaDj9VvKw19+i2VG68bSOYC9F6Jvkk/gvxO7HrIrI0F6o0UCyFkEFAUBBBBQgEEEFCAsiRoKEFoIIXSloFCxSjdKwhji1w1a4G2o6+SmXQSzipRcWK0mqMlh/GeR5jqgWuabZvPz/ANFqIKhrxdpBB6LI8e8PGRvfxC7mDxtG7mjmPMfYsTg3FUkBsHHL0vt6Liy4nPwktE1qj296Ofzp4ZaZ7o6dxJh5kYHtAuy587LJZmuO1ncgdj6Kzw/jq4AlaHA8xuR6bKuxQQEmSBwIO7DoWX5gcx6bLjeoxxcRLnYnv3XRizywybxYzNA3Zwt1JFx7FR4Xd24tuCHfo63tbWyR+M7eEHP76/H7inXOikFgLE+gd7Lk6WlT6CDNQAJWHk7S3LXVS6uoysdltc+ED1G6q655LLOuHs8QO1wOadMzZXR32yk/Gw5eibl9G+wSRDSZQLuda2wcbD4JOVuwNj1b96ltomncm2+pNre5SX1MQ0aLnqBp6+aRSciB0ULe8aCRcka7Cy3DsYjsRH4so3G3pdYBojsd8p0PI6/1srmteYKdrWkBztbnl8F1eC4ieCEtHV9x45NF0baN9wD1F/ilLO8IYqXxCN5u+MAX6t2HuNloM69ngyLLjU13NccikrFIIg5HdXD2gIIIKEsCCCChLAgiugoCxV0Lqi4g40ocPLRVztiLwS0EOJIBsSAB1VG3tmwUm34T7mOS3+VQO5uCUMyrcJx6mrGZ6aVkreZY4G3kRuD6qeCoK5BkrlnaBwM+IuqKRt2HWSIDVvMuYOm9xyXUroiVVlwxyxplckpKmed6HFbDe7fmFZRYsQeoV72t8NU1HAa2EFj87WuY2wY4vO9von0+CwME5MbHlroxIMzMws142u07H2XA4j0/S7oxZOG7o3lJiDHDxAG/Pn7px0DC67iTy8gOVvLzWCjxUsNtlNg4hI0J9P66FcqXAzTuJSseSPQ0OJucB4SXkeRJHofuUGnqpIyHC21tb6X8vVVGC8XioLvCW5bHU33v/JXIxlpNjqmlhnh+iUSxznDaUS4hlMgvLd3yt7ck9+EMbo57fLm4fBZ6StiOuUfBRnYiwHQfM6qlcOpdbF132NxhMHfSZifybNSDzKhYxivezE2Ba3Qa7edlnn8UysjLQ4NZ0sNfcKz4a4RnriH1GaKn3sSWvlHQD6LfM+3Vb+H4SWR6YoZWzU8Awvc98393bI39Y3BcR5C1vitrnUSnjZG1rGANa0WDQLAAcgll4XrOH4dYYKCLVKlSJPeId4sNxd2mRYbVQQOidIZgCHNe0BuaQx63HldaGs4hp4WOfJK1rWC5PIDqr1GyzU1V9y5zo+8WfwfiumrY+8pnGVl8twCLEciDsVQs7TWHFPxeIHh97d4Xty6Mz/o2upoCpvdexve8QMirjVO5lo97pJqP1vgE3LF5pYmVEqwyj9b7Eablic05F2/MDsQoARcFliOoMwBXUJuzvCnNymip7baRgH4jVct7f5gyvoXHZsZcfQTXK0tR/tA4WAS1lQ48hka2/uXaLMb3bSoyFdh39nuIKdtI53czmMZCb+CV/duYeoDtQSu+3XGeE8GqcfxJmKVTWx08RHcxhwcSY/0W+QB1JNrnktT2v8ZyYbRtEByz1DjGxw3YGgF7h5i7QPNygst2kajE+K6KldlqKiGJ31XSNDvhuFMoMThqGZ4ZGSN2zMcHC/S42K57wv2M0TIGur2OqKiQZpC5z7Nc4XLRY6kcydSVlcfoP7L4pTzUrnClqbiSMkkWY5okHnYPDgTrv5oiUnsjY9u5/M7v3sX2lK4HfSfiGlFZ3XdZNe9y5P03fW5+mqY7cyfxS797H/mKwHDnA9fXUkE0kIqYWsLYIjUd01gDjcloFySddCFHsydYb7bmtq+DMIqw51DWMZkBcW5xKxoG5sSHNaPIkLmbw27+7ka4MdlBvlLxyc0HUj4Jrijhyrw2RspiNLmJDQ2TNy1sbkkW9k7S4a57GvAF3i/Ib9Fmnii96A9MVdlHglYYy+3MD71ZjHR9YKpwbDH1Di1uwALrfJaAcFgi1iD1Qnw8Zu2g5ZY1L6ho4sbaXSRWSE6BNcP05E76eQai9uerdx6WUnFKR8lSylhvc6uIBJsRflyAF/dIuFiuiEdKWlL5+xHGIyB4cJQ1zTcEOGh8tN1q8D4ixAv/ACtXLldzJdJ72CYbwRThmUsufrZrO9VU4CZKWsdTEkjdmuxtcW9Qr4LlvYqeSM4vR2OpU1VHp31e67tgXhhOttATcqTLi2HxPDHzhz3aAOlcSfYBcz7QpTBNQyho7wMLiCxzQSyU2BB3+wrccLdkLWGOprHvfU5hK4AgNa7fKRa7vP5LprNvSF5cVBTk+pkO06eI4jRmMAANZewd/juPPddNxl9NVU0sUxLYnN8RDWx5QCDe521ssB2vQBuK0AAAu1nK3/EuXReP4bYXWaC3cu+0JVKNy2Gl0gV/BuG0tDTuZRl8zXPLnP7xrrusB9DQWAGiwMVS7+1BcG65j4Tc/wBytd2Gj82O/fv+xizsOnFx5eI6/wDbpXJOMdh4pqc18HTTXyBpc/JG0alxIaAPMnZNU1Wai/dVDHgb5Htda/Wx0XPeJcWn4hq/wKhNqWM3mm+i6xtmPVo1yt5nVdIwLhunooGwweFrdzpdzubnG2pKujlt7LYoljUVv1EuoJObs3xQVgWW2I+CCt1sqo5Z28j840H7P/vC7BXcN0c7CyWnhc06EGNnpoQLg+YXJO1+A1tbRyUxbIyNtnkOFm/lg7W/kusniaj/AMeP+JcXnY/1Lyjpt/SqOQ8Dudg3EMtAHHuJiQ0E/q54nftWu2/NO/7RMZ7yhcSQy0rbjkc0RNvO1rfsou02mLsUpa6hLZSwNLw1wBBhfcXv9Zpt7Fbbjmkw/F6MwvqI2OBzxvvcsfbS46EaEfyQ52P9S8obUrTKJvY1mALcUrSCLgh9wQdQR4tiNVHq+wpstu8rqqS22ez7X3tc6KiwfjPGMHYKd8UVZEzRjmvLrNGwD2628nDRXOF9q2IT1MQmpoqeDN+UJcS/LztmI+QTRzY+8l5Elq7MtO24kYO4HlJF8irbsunIwektyYf8zln+1bFYK7DnR00jZHmRjst7GwJudVN4G4gpqTDaaKZ9pGsIc0EHKcxOuvRWc7Fd6kUt/h/cq+3jDm/gTZyLP71jL6DSzjr1VlwVwfTT4bSOeHXdE0mzrbkqD2vYhFXYe2Klc2R/escQHNvYB19/UKy4W4mhpcPpYngl8cTQ4B7NCORuUHxGJO3JAlXLSvuYHsNw6GeSqbILkMjc0XsbZnhx+bfiutO4VpfqH4riHC2DVNIx1TDKIaqN4DY3kFk0Rb4h0vfrofKyvq7tSxidndR08cLzoZQTpfS4Ljlb66owz4vdeQ5ceuVpoawiibU8UStZmcxhkzHMSfBHkN3ftKDi/DLZeI5KZ0j4GvPge0+LWMFoBPXZbPszwSkwxj5J6iJ9RNbMQ64Y25OUE7knUnnYe7XaRgMFe6OopKmKOqi2OfKHhpzN8Q/Rc03sfOymuFfmXkZTjr29qsP/APEmf8/U/L+aRF2MNglbMyqe9zTr3g30sPE25VfRdquLxARy0bJnjTO0lua3M5btPtZX/DnF1XVukGINgp48oyAPObMHa3s7Ntz0280XlwtdV5K58xRe5ke15jxV0AkLSQwDwtLR/vh1OvyXcTIFxjtOon1lXSOpiJmxN8Zabhn5UHmb7LqYx6mJs2WM77ElNDLjt3JeRZP8ONHK+2U3xWg/ZZ/5Ll0LtDJ/FdZ+5d9oWC7Tad1XiNHLAWyMiazO4EWbacuN/bVbfjbEYpsPqo45WOe+JzWtvYuJsQNVFmxrV9S8jvpAz/Ygfza4f9Z/2NWJ4kwuWq4ilhif3bpHZS/owxDP6+G+i23ZKGUtCY6l7YnGR7gCdxZtjp7qkhoieIzU3H4Pcky3GUAw5Re22uinNxuKWpeR06nJkXhnE5OHMRkpKnWnmIIksABu1kt+nJw8vJdnJv0WG7QMIosRpLNnj75l3ROOljzYT0dp72Vf2Z8SSRw/g9f4O7H5KQuBBbtkNuY5eXonjmxxdalX7lWRa46u/c6I6UDchBVkuOUJGs0f8SC0LPi/UvKM9MwCO6SEF82NFh3RIIFQgSh4nGHttmDTfS6VXQgtJ5jzKg0NEyRt3XJ9StOOKX12VuRWzZ43WJB9Cg2Q9VZTYXGNgfim2UDL81t5kaBqGaeInmVOYBZLjgaBojyhZ5TtldtjQfrqgYGnklNYNUGbIX7BG30vQke6TFC4fSd8k6HJSOpksWJinQ9E2EWStlTJosjZpeHMQBiFOyR9PI6S7ZGC4eSLBr7WNgdiNNVLhLaakBdJLG908jJXwta4l0ZADXOJFhuR1Wdo8dqIWZI5HNbqbC2hO9juL+SRRYvPBfupHNzfpDcO15g6Fao5kkr/AGL1JGpoMWjknqJYbkikJcXtaM0jS3xloNr3sfVVuGVclbFUwyOMkjgJ2X3L4xZwHq238KpZsVnLnvMji6RuRx08Tfq7baBRqWpfC4SRuLXt2I3Gn+qPOur+b+5NVm3pJQ2tEDT4aenli8i/uyZD/Fp7BQMFq/wiGOmhlfBKA+wH+7nza+MjUGwtc3Cy8OISxvc9jyHEOBdzOb9K/rcp9nENVHH3TJXBli2wtoDuAd7Jo5l/0mssMUl/NtH+3P8AaxUHet6JUlfI6NsbnEsZctbyBdbNb4KOZCq5tSfgVux0uagkMddEqxT/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126" name="Picture 6" descr="http://www.okuldunyasi.com/images/as/Rehberli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936627"/>
            <a:ext cx="3672408" cy="42484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39370613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609443609"/>
              </p:ext>
            </p:extLst>
          </p:nvPr>
        </p:nvGraphicFramePr>
        <p:xfrm>
          <a:off x="-1" y="1484782"/>
          <a:ext cx="8501089" cy="5373217"/>
        </p:xfrm>
        <a:graphic>
          <a:graphicData uri="http://schemas.openxmlformats.org/drawingml/2006/table">
            <a:tbl>
              <a:tblPr firstRow="1" firstCol="1" bandRow="1">
                <a:tableStyleId>{18603FDC-E32A-4AB5-989C-0864C3EAD2B8}</a:tableStyleId>
              </a:tblPr>
              <a:tblGrid>
                <a:gridCol w="8501089"/>
              </a:tblGrid>
              <a:tr h="783796">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l">
                        <a:lnSpc>
                          <a:spcPct val="115000"/>
                        </a:lnSpc>
                        <a:spcAft>
                          <a:spcPts val="0"/>
                        </a:spcAft>
                      </a:pPr>
                      <a:r>
                        <a:rPr lang="tr-TR" sz="3600" dirty="0" smtClean="0">
                          <a:effectLst>
                            <a:outerShdw blurRad="50800" dist="38100" algn="l" rotWithShape="0">
                              <a:prstClr val="black">
                                <a:alpha val="40000"/>
                              </a:prstClr>
                            </a:outerShdw>
                          </a:effectLst>
                        </a:rPr>
                        <a:t>                     </a:t>
                      </a:r>
                      <a:endParaRPr lang="tr-TR" sz="3600" dirty="0" smtClean="0">
                        <a:solidFill>
                          <a:srgbClr val="00206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algn="ctr">
                        <a:lnSpc>
                          <a:spcPct val="115000"/>
                        </a:lnSpc>
                        <a:spcAft>
                          <a:spcPts val="0"/>
                        </a:spcAft>
                      </a:pPr>
                      <a:endParaRPr lang="tr-TR" sz="3600" dirty="0" smtClean="0">
                        <a:solidFill>
                          <a:srgbClr val="002060"/>
                        </a:solidFill>
                        <a:effectLst>
                          <a:outerShdw blurRad="50800" dist="38100" algn="l" rotWithShape="0">
                            <a:prstClr val="black">
                              <a:alpha val="40000"/>
                            </a:prstClr>
                          </a:outerShdw>
                        </a:effectLst>
                      </a:endParaRPr>
                    </a:p>
                  </a:txBody>
                  <a:tcPr marL="68580" marR="68580" marT="0" marB="0"/>
                </a:tc>
              </a:tr>
            </a:tbl>
          </a:graphicData>
        </a:graphic>
      </p:graphicFrame>
      <p:pic>
        <p:nvPicPr>
          <p:cNvPr id="6" name="Resim 1" descr="Polis Akademisi Başkanlığ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pic>
        <p:nvPicPr>
          <p:cNvPr id="2050" name="Picture 2" descr="C:\Users\GOKHAN\Desktop\2013-04-29-19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515490"/>
            <a:ext cx="8524942" cy="534251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1325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414783034"/>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rgbClr val="002060"/>
                          </a:solidFill>
                          <a:effectLst>
                            <a:outerShdw blurRad="50800" dist="38100" algn="l" rotWithShape="0">
                              <a:prstClr val="black">
                                <a:alpha val="40000"/>
                              </a:prstClr>
                            </a:outerShdw>
                          </a:effectLst>
                        </a:rPr>
                        <a:t>                     </a:t>
                      </a:r>
                      <a:r>
                        <a:rPr lang="tr-TR" sz="3200" dirty="0" smtClean="0">
                          <a:solidFill>
                            <a:schemeClr val="bg1"/>
                          </a:solidFill>
                          <a:effectLst>
                            <a:outerShdw blurRad="50800" dist="38100" algn="l" rotWithShape="0">
                              <a:prstClr val="black">
                                <a:alpha val="40000"/>
                              </a:prstClr>
                            </a:outerShdw>
                          </a:effectLst>
                        </a:rPr>
                        <a:t>POLİS MESLEK YÜKSEKOKULLARI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0" marR="0" indent="0" algn="just" defTabSz="914400" rtl="0" eaLnBrk="1" fontAlgn="auto" latinLnBrk="0" hangingPunct="1">
                        <a:lnSpc>
                          <a:spcPct val="115000"/>
                        </a:lnSpc>
                        <a:spcBef>
                          <a:spcPts val="0"/>
                        </a:spcBef>
                        <a:spcAft>
                          <a:spcPts val="0"/>
                        </a:spcAft>
                        <a:buClrTx/>
                        <a:buSzTx/>
                        <a:buFont typeface="Wingdings" panose="05000000000000000000" pitchFamily="2" charset="2"/>
                        <a:buNone/>
                        <a:tabLst/>
                        <a:defRPr/>
                      </a:pPr>
                      <a:endParaRPr lang="tr-TR" sz="2400" kern="1200" dirty="0" smtClean="0">
                        <a:solidFill>
                          <a:srgbClr val="002060"/>
                        </a:solidFill>
                        <a:effectLst/>
                      </a:endParaRPr>
                    </a:p>
                    <a:p>
                      <a:pPr marL="0" marR="0" indent="0" algn="just" defTabSz="914400" rtl="0" eaLnBrk="1" fontAlgn="auto" latinLnBrk="0" hangingPunct="1">
                        <a:lnSpc>
                          <a:spcPct val="115000"/>
                        </a:lnSpc>
                        <a:spcBef>
                          <a:spcPts val="0"/>
                        </a:spcBef>
                        <a:spcAft>
                          <a:spcPts val="0"/>
                        </a:spcAft>
                        <a:buClrTx/>
                        <a:buSzTx/>
                        <a:buFont typeface="Wingdings" panose="05000000000000000000" pitchFamily="2" charset="2"/>
                        <a:buNone/>
                        <a:tabLst/>
                        <a:defRPr/>
                      </a:pPr>
                      <a:r>
                        <a:rPr lang="tr-TR" sz="2400" kern="1200" dirty="0" smtClean="0">
                          <a:solidFill>
                            <a:srgbClr val="002060"/>
                          </a:solidFill>
                          <a:effectLst/>
                        </a:rPr>
                        <a:t>Polis Meslek Yüksekokulları; </a:t>
                      </a:r>
                    </a:p>
                    <a:p>
                      <a:pPr marL="342900" marR="0" indent="-342900" algn="just"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tr-TR" sz="2400" kern="1200" dirty="0" smtClean="0">
                          <a:solidFill>
                            <a:srgbClr val="002060"/>
                          </a:solidFill>
                          <a:effectLst/>
                        </a:rPr>
                        <a:t>Emniyet Teşkilatının "Polis Memuru" ihtiyacını karşılamak üzere ön lisans düzeyinde eğitim-öğretim yapan, </a:t>
                      </a:r>
                    </a:p>
                    <a:p>
                      <a:pPr marL="342900" marR="0" indent="-342900" algn="just"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tr-TR" sz="2400" kern="1200" dirty="0" smtClean="0">
                          <a:solidFill>
                            <a:srgbClr val="002060"/>
                          </a:solidFill>
                          <a:effectLst/>
                        </a:rPr>
                        <a:t>Polis Akademisi Başkanlığına bağlı, </a:t>
                      </a:r>
                    </a:p>
                    <a:p>
                      <a:pPr marL="342900" marR="0" indent="-342900" algn="just" defTabSz="914400" rtl="0" eaLnBrk="1" fontAlgn="auto" latinLnBrk="0" hangingPunct="1">
                        <a:lnSpc>
                          <a:spcPct val="115000"/>
                        </a:lnSpc>
                        <a:spcBef>
                          <a:spcPts val="0"/>
                        </a:spcBef>
                        <a:spcAft>
                          <a:spcPts val="0"/>
                        </a:spcAft>
                        <a:buClrTx/>
                        <a:buSzTx/>
                        <a:buFont typeface="Wingdings" panose="05000000000000000000" pitchFamily="2" charset="2"/>
                        <a:buChar char="v"/>
                        <a:tabLst/>
                        <a:defRPr/>
                      </a:pPr>
                      <a:r>
                        <a:rPr lang="tr-TR" sz="2400" kern="1200" dirty="0" smtClean="0">
                          <a:solidFill>
                            <a:srgbClr val="002060"/>
                          </a:solidFill>
                          <a:effectLst/>
                        </a:rPr>
                        <a:t>Parasız yatılı ve resmi üniformalı yüksek öğretim kurumlarıdır.</a:t>
                      </a:r>
                    </a:p>
                    <a:p>
                      <a:pPr algn="ctr">
                        <a:lnSpc>
                          <a:spcPct val="115000"/>
                        </a:lnSpc>
                        <a:spcAft>
                          <a:spcPts val="0"/>
                        </a:spcAft>
                      </a:pPr>
                      <a:endParaRPr lang="tr-TR" sz="3600" dirty="0" smtClean="0">
                        <a:solidFill>
                          <a:srgbClr val="002060"/>
                        </a:solidFill>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392677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934608906"/>
              </p:ext>
            </p:extLst>
          </p:nvPr>
        </p:nvGraphicFramePr>
        <p:xfrm>
          <a:off x="-1" y="1484783"/>
          <a:ext cx="8501089" cy="5373217"/>
        </p:xfrm>
        <a:graphic>
          <a:graphicData uri="http://schemas.openxmlformats.org/drawingml/2006/table">
            <a:tbl>
              <a:tblPr firstRow="1" firstCol="1" bandRow="1">
                <a:tableStyleId>{D113A9D2-9D6B-4929-AA2D-F23B5EE8CBE7}</a:tableStyleId>
              </a:tblPr>
              <a:tblGrid>
                <a:gridCol w="8501089"/>
              </a:tblGrid>
              <a:tr h="1074643">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POLİS MESLEK YÜKSEKOKULLARI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algn="ctr">
                        <a:lnSpc>
                          <a:spcPct val="115000"/>
                        </a:lnSpc>
                        <a:spcAft>
                          <a:spcPts val="0"/>
                        </a:spcAft>
                      </a:pPr>
                      <a:endParaRPr lang="tr-TR" sz="3600" dirty="0" smtClean="0">
                        <a:solidFill>
                          <a:srgbClr val="002060"/>
                        </a:solidFill>
                        <a:effectLst>
                          <a:outerShdw blurRad="50800" dist="38100" algn="l" rotWithShape="0">
                            <a:prstClr val="black">
                              <a:alpha val="40000"/>
                            </a:prstClr>
                          </a:outerShdw>
                        </a:effectLst>
                      </a:endParaRPr>
                    </a:p>
                    <a:p>
                      <a:pPr algn="l">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1)BAŞVURU</a:t>
                      </a:r>
                      <a:r>
                        <a:rPr lang="tr-TR" sz="3600" baseline="0" dirty="0" smtClean="0">
                          <a:solidFill>
                            <a:schemeClr val="bg1"/>
                          </a:solidFill>
                          <a:effectLst>
                            <a:outerShdw blurRad="50800" dist="38100" algn="l" rotWithShape="0">
                              <a:prstClr val="black">
                                <a:alpha val="40000"/>
                              </a:prstClr>
                            </a:outerShdw>
                          </a:effectLst>
                        </a:rPr>
                        <a:t> ŞARTLARI</a:t>
                      </a:r>
                    </a:p>
                    <a:p>
                      <a:pPr algn="l">
                        <a:lnSpc>
                          <a:spcPct val="115000"/>
                        </a:lnSpc>
                        <a:spcAft>
                          <a:spcPts val="0"/>
                        </a:spcAft>
                      </a:pPr>
                      <a:r>
                        <a:rPr lang="tr-TR" sz="3600" baseline="0" dirty="0" smtClean="0">
                          <a:solidFill>
                            <a:schemeClr val="bg1"/>
                          </a:solidFill>
                          <a:effectLst>
                            <a:outerShdw blurRad="50800" dist="38100" algn="l" rotWithShape="0">
                              <a:prstClr val="black">
                                <a:alpha val="40000"/>
                              </a:prstClr>
                            </a:outerShdw>
                          </a:effectLst>
                        </a:rPr>
                        <a:t>2)BAŞVURULARDA GEREKLİ BELGELER</a:t>
                      </a:r>
                    </a:p>
                    <a:p>
                      <a:pPr algn="l">
                        <a:lnSpc>
                          <a:spcPct val="115000"/>
                        </a:lnSpc>
                        <a:spcAft>
                          <a:spcPts val="0"/>
                        </a:spcAft>
                      </a:pPr>
                      <a:r>
                        <a:rPr lang="tr-TR" sz="3600" baseline="0" dirty="0" smtClean="0">
                          <a:solidFill>
                            <a:schemeClr val="bg1"/>
                          </a:solidFill>
                          <a:effectLst>
                            <a:outerShdw blurRad="50800" dist="38100" algn="l" rotWithShape="0">
                              <a:prstClr val="black">
                                <a:alpha val="40000"/>
                              </a:prstClr>
                            </a:outerShdw>
                          </a:effectLst>
                        </a:rPr>
                        <a:t>3)TÜRKİYE GENELİNDEKİ PMYO’LAR</a:t>
                      </a:r>
                    </a:p>
                    <a:p>
                      <a:pPr algn="l">
                        <a:lnSpc>
                          <a:spcPct val="115000"/>
                        </a:lnSpc>
                        <a:spcAft>
                          <a:spcPts val="0"/>
                        </a:spcAft>
                      </a:pPr>
                      <a:r>
                        <a:rPr lang="tr-TR" sz="3600" baseline="0" dirty="0" smtClean="0">
                          <a:solidFill>
                            <a:schemeClr val="bg1"/>
                          </a:solidFill>
                          <a:effectLst>
                            <a:outerShdw blurRad="50800" dist="38100" algn="l" rotWithShape="0">
                              <a:prstClr val="black">
                                <a:alpha val="40000"/>
                              </a:prstClr>
                            </a:outerShdw>
                          </a:effectLst>
                        </a:rPr>
                        <a:t>4)SINAV TAKVİMİ</a:t>
                      </a:r>
                      <a:endParaRPr lang="tr-TR" sz="3600" b="1" dirty="0">
                        <a:solidFill>
                          <a:schemeClr val="bg1"/>
                        </a:solidFill>
                        <a:effectLst>
                          <a:outerShdw blurRad="50800" dist="38100" algn="l" rotWithShape="0">
                            <a:prstClr val="black">
                              <a:alpha val="40000"/>
                            </a:prstClr>
                          </a:outerShdw>
                        </a:effectLst>
                        <a:latin typeface="Calibri" panose="020F0502020204030204" pitchFamily="34" charset="0"/>
                        <a:ea typeface="Calibri"/>
                        <a:cs typeface="Vijaya" panose="020B0604020202020204" pitchFamily="34" charset="0"/>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8902848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994266598"/>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1)BAŞVURU ŞARTLARI-1(2013 YILI)</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2000" kern="1200" dirty="0" smtClean="0">
                          <a:solidFill>
                            <a:srgbClr val="002060"/>
                          </a:solidFill>
                          <a:effectLst/>
                        </a:rPr>
                        <a:t>2013 YILI POLİS MESLEK YÜKSEKOKULU ÖĞRENCİ ADAYLIĞINA BAŞVURAN ADAYLARDA ARANANAN ŞARTLAR:</a:t>
                      </a:r>
                    </a:p>
                    <a:p>
                      <a:pPr marL="342900" indent="-342900">
                        <a:buFont typeface="Wingdings" panose="05000000000000000000" pitchFamily="2" charset="2"/>
                        <a:buChar char="q"/>
                      </a:pPr>
                      <a:r>
                        <a:rPr lang="tr-TR" sz="2000" kern="1200" dirty="0" smtClean="0">
                          <a:solidFill>
                            <a:srgbClr val="002060"/>
                          </a:solidFill>
                          <a:effectLst/>
                        </a:rPr>
                        <a:t>T.C. vatandaşı olmak,</a:t>
                      </a:r>
                    </a:p>
                    <a:p>
                      <a:pPr marL="342900" indent="-342900">
                        <a:buFont typeface="Wingdings" panose="05000000000000000000" pitchFamily="2" charset="2"/>
                        <a:buChar char="q"/>
                      </a:pPr>
                      <a:r>
                        <a:rPr lang="tr-TR" sz="2000" kern="1200" dirty="0" smtClean="0">
                          <a:solidFill>
                            <a:srgbClr val="002060"/>
                          </a:solidFill>
                          <a:effectLst/>
                        </a:rPr>
                        <a:t>Lise ve dengi okul mezunu olmak veya Lise 4.sınıfta okuyor olmak,</a:t>
                      </a:r>
                    </a:p>
                    <a:p>
                      <a:pPr marL="342900" indent="-342900">
                        <a:buFont typeface="Wingdings" panose="05000000000000000000" pitchFamily="2" charset="2"/>
                        <a:buChar char="q"/>
                      </a:pPr>
                      <a:r>
                        <a:rPr lang="tr-TR" sz="2000" kern="1200" dirty="0" smtClean="0">
                          <a:solidFill>
                            <a:srgbClr val="002060"/>
                          </a:solidFill>
                          <a:effectLst/>
                        </a:rPr>
                        <a:t>Herhangi bir eğitim-öğretim kurumundan disiplinsizlik nedeniyle çıkarılmamış olmak,</a:t>
                      </a:r>
                    </a:p>
                    <a:p>
                      <a:pPr marL="342900" indent="-342900">
                        <a:buFont typeface="Wingdings" panose="05000000000000000000" pitchFamily="2" charset="2"/>
                        <a:buChar char="q"/>
                      </a:pPr>
                      <a:r>
                        <a:rPr lang="tr-TR" sz="2000" kern="1200" dirty="0" smtClean="0">
                          <a:solidFill>
                            <a:srgbClr val="002060"/>
                          </a:solidFill>
                          <a:effectLst/>
                        </a:rPr>
                        <a:t>Ölçme Seçme ve Yerleştirme Merkezi tarafından 2013 yılı içinde yapılan Yükseköğretime Geçiş Sınavı puan türlerinin herhangi birinden (YGS-1,YGS-2, YGS-3, YGS-4, YGS-5 ve YGS-6 ) en az 250 puan almış olmak, </a:t>
                      </a:r>
                    </a:p>
                    <a:p>
                      <a:pPr marL="342900" indent="-342900">
                        <a:buFont typeface="Wingdings" panose="05000000000000000000" pitchFamily="2" charset="2"/>
                        <a:buChar char="q"/>
                      </a:pPr>
                      <a:r>
                        <a:rPr lang="tr-TR" sz="2000" kern="1200" dirty="0" smtClean="0">
                          <a:solidFill>
                            <a:srgbClr val="002060"/>
                          </a:solidFill>
                          <a:effectLst/>
                        </a:rPr>
                        <a:t>Emniyet Teşkilatı Personeli Şehit ve Vazife Malulü olanların eş ve çocuklarından Ölçme Seçme ve Yerleştirme Merkezi tarafından 2013 yılı içinde yapılan Yükseköğretime Geçiş sınavından, (YGS-1,YGS-2, YGS-3, YGS-4, YGS-5 ve YGS-6 ) en az (140.000) puan almış olmak, </a:t>
                      </a:r>
                      <a:endParaRPr lang="tr-TR" sz="20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0890686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101616494"/>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1)BAŞVURU ŞARTLARI-2</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342900" indent="-342900">
                        <a:buFont typeface="Wingdings" panose="05000000000000000000" pitchFamily="2" charset="2"/>
                        <a:buChar char="q"/>
                      </a:pPr>
                      <a:r>
                        <a:rPr lang="tr-TR" sz="2200" kern="1200" dirty="0" smtClean="0">
                          <a:solidFill>
                            <a:srgbClr val="002060"/>
                          </a:solidFill>
                          <a:effectLst/>
                        </a:rPr>
                        <a:t>18 yaşını tamamladıktan sonra yaptırılan yaş düzeltmelerinde, düzeltmeden önceki yaş geçerli olmak kaydıyla, sınavın yapıldığı yılın 1 Ekim tarihi itibariyle (1 Ekim 2013) 18 yaşını tamamlamış, bayan ve askerlik yapmamış erkek adaylar için 24 yaşından gün almamış olmak (01 Ekim 1990 - 01 Ekim 1995 tarihleri arasında doğmuş olmak), askerlik hizmetini yapmış erkek adaylar için 26 yaşından gün almamış olmak (01 Ekim 1988- 01 Ekim 1995 tarihleri arasında doğmuş olmak) ,</a:t>
                      </a:r>
                    </a:p>
                    <a:p>
                      <a:pPr marL="342900" indent="-342900">
                        <a:buFont typeface="Wingdings" panose="05000000000000000000" pitchFamily="2" charset="2"/>
                        <a:buChar char="q"/>
                      </a:pPr>
                      <a:r>
                        <a:rPr lang="tr-TR" sz="2200" kern="1200" dirty="0" smtClean="0">
                          <a:solidFill>
                            <a:srgbClr val="002060"/>
                          </a:solidFill>
                          <a:effectLst/>
                        </a:rPr>
                        <a:t>Bayanlar için 162 cm. erkekler için 167 cm. den kısa boylu olmamak, beden kitle endeksi, 18 (dahil ) ile 27 (dahil) arasında olmak,</a:t>
                      </a:r>
                    </a:p>
                    <a:p>
                      <a:pPr marL="342900" indent="-342900">
                        <a:buFont typeface="Wingdings" panose="05000000000000000000" pitchFamily="2" charset="2"/>
                        <a:buChar char="q"/>
                      </a:pPr>
                      <a:r>
                        <a:rPr lang="tr-TR" sz="2200" kern="1200" dirty="0" smtClean="0">
                          <a:solidFill>
                            <a:srgbClr val="002060"/>
                          </a:solidFill>
                          <a:effectLst/>
                        </a:rPr>
                        <a:t>Sağlık durumu yönünden, Sağlık Şartları Yönetmeliğinde belirlenen koşulları taşımak, </a:t>
                      </a:r>
                    </a:p>
                    <a:p>
                      <a:pPr marL="0" marR="0" indent="0" algn="ctr" defTabSz="914400" rtl="0" eaLnBrk="1" fontAlgn="auto" latinLnBrk="0" hangingPunct="1">
                        <a:lnSpc>
                          <a:spcPct val="115000"/>
                        </a:lnSpc>
                        <a:spcBef>
                          <a:spcPts val="0"/>
                        </a:spcBef>
                        <a:spcAft>
                          <a:spcPts val="0"/>
                        </a:spcAft>
                        <a:buClrTx/>
                        <a:buSzTx/>
                        <a:buFontTx/>
                        <a:buNone/>
                        <a:tabLst/>
                        <a:defRPr/>
                      </a:pPr>
                      <a:endParaRPr lang="tr-TR" sz="20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9482784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69646136"/>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1)BAŞVURU ŞARTLARI-3</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285750" indent="-285750">
                        <a:buFont typeface="Wingdings" panose="05000000000000000000" pitchFamily="2" charset="2"/>
                        <a:buChar char="q"/>
                      </a:pPr>
                      <a:r>
                        <a:rPr lang="tr-TR" sz="1600" kern="1200" dirty="0" smtClean="0">
                          <a:solidFill>
                            <a:srgbClr val="002060"/>
                          </a:solidFill>
                          <a:effectLst/>
                        </a:rPr>
                        <a:t>Başvuru öncesi ve başvuru sırasında, genelev, birleşme evi, randevu evi, tek başına fuhuş yapılan konut ve benzeri yerlerde aracılık ve </a:t>
                      </a:r>
                      <a:r>
                        <a:rPr lang="tr-TR" sz="1600" kern="1200" dirty="0" err="1" smtClean="0">
                          <a:solidFill>
                            <a:srgbClr val="002060"/>
                          </a:solidFill>
                          <a:effectLst/>
                        </a:rPr>
                        <a:t>bekleyicilik</a:t>
                      </a:r>
                      <a:r>
                        <a:rPr lang="tr-TR" sz="1600" kern="1200" dirty="0" smtClean="0">
                          <a:solidFill>
                            <a:srgbClr val="002060"/>
                          </a:solidFill>
                          <a:effectLst/>
                        </a:rPr>
                        <a:t> türünden bir işi bulunmamak, genel ahlaka aykırı oyun temsil, film, video bant, teyp kaseti, </a:t>
                      </a:r>
                      <a:r>
                        <a:rPr lang="tr-TR" sz="1600" kern="1200" dirty="0" err="1" smtClean="0">
                          <a:solidFill>
                            <a:srgbClr val="002060"/>
                          </a:solidFill>
                          <a:effectLst/>
                        </a:rPr>
                        <a:t>vcd</a:t>
                      </a:r>
                      <a:r>
                        <a:rPr lang="tr-TR" sz="1600" kern="1200" dirty="0" smtClean="0">
                          <a:solidFill>
                            <a:srgbClr val="002060"/>
                          </a:solidFill>
                          <a:effectLst/>
                        </a:rPr>
                        <a:t>, şarkı sözü ve teknolojinin gelişimi ile ortaya çıkan zararlı yayın, yayım ve benzeri işlerde çalışmaktan veya kumar, uyuşturucu veya uyarıcı madde nedeniyle hakkında herhangi bir adli veya idari kovuşturma devam ediyor olmamak, bunlardan dolayı idari yaptırım uygulanmamak veya bu işler nedeniyle hüküm giymemiş olmak, bu sayılan fiillerden herhangi birinin uzlaşma yoluyla sonuçlandırılmamış veya bu fillerden herhangi birisi ile ilgili olarak mahkemece hükmün açıklanmasının geri bırakılmasına karar verilmemiş olmak ya da başka bir tedbire çevrilmemiş olmak,</a:t>
                      </a:r>
                    </a:p>
                    <a:p>
                      <a:pPr marL="285750" indent="-285750">
                        <a:buFont typeface="Wingdings" panose="05000000000000000000" pitchFamily="2" charset="2"/>
                        <a:buChar char="q"/>
                      </a:pPr>
                      <a:r>
                        <a:rPr lang="tr-TR" sz="1600" kern="1200" dirty="0" smtClean="0">
                          <a:solidFill>
                            <a:srgbClr val="002060"/>
                          </a:solidFill>
                          <a:effectLst/>
                        </a:rPr>
                        <a:t>Kasten işlenen ve Kanunundaki suçun ilgili maddesinde suçun ceza üst sınırı en az 1 yıl hapis cezası olan suçlar ile Devlet Memurları Kanununun 48/A-5 maddesinde ismen sayılan suçlardan dolayı;</a:t>
                      </a:r>
                    </a:p>
                    <a:p>
                      <a:r>
                        <a:rPr lang="tr-TR" sz="1600" kern="1200" dirty="0" smtClean="0">
                          <a:solidFill>
                            <a:srgbClr val="002060"/>
                          </a:solidFill>
                          <a:effectLst/>
                        </a:rPr>
                        <a:t>    	 1- Affa uğramış veya yasaklanmış haklar geri verilmiş olsa dahi mahkûmiyeti bulunmamak, (Adli Para Cezası dahil) </a:t>
                      </a:r>
                    </a:p>
                    <a:p>
                      <a:r>
                        <a:rPr lang="tr-TR" sz="1600" kern="1200" dirty="0" smtClean="0">
                          <a:solidFill>
                            <a:srgbClr val="002060"/>
                          </a:solidFill>
                          <a:effectLst/>
                        </a:rPr>
                        <a:t>    	 2- Hükmün açıklanmasının geri bırakılmasına karar verilmemiş olmak, </a:t>
                      </a:r>
                    </a:p>
                    <a:p>
                      <a:r>
                        <a:rPr lang="tr-TR" sz="1600" kern="1200" dirty="0" smtClean="0">
                          <a:solidFill>
                            <a:srgbClr val="002060"/>
                          </a:solidFill>
                          <a:effectLst/>
                        </a:rPr>
                        <a:t>   	  3- Devam etmekte olan bir kovuşturma bulunmamak, </a:t>
                      </a:r>
                    </a:p>
                    <a:p>
                      <a:r>
                        <a:rPr lang="tr-TR" sz="1600" kern="1200" dirty="0" smtClean="0">
                          <a:solidFill>
                            <a:srgbClr val="002060"/>
                          </a:solidFill>
                          <a:effectLst/>
                        </a:rPr>
                        <a:t>   	  4- Kovuşturması uzlaşma ile neticelenmemiş olmak,</a:t>
                      </a:r>
                    </a:p>
                    <a:p>
                      <a:pPr marL="0" marR="0" indent="0" algn="ctr" defTabSz="914400" rtl="0" eaLnBrk="1" fontAlgn="auto" latinLnBrk="0" hangingPunct="1">
                        <a:lnSpc>
                          <a:spcPct val="115000"/>
                        </a:lnSpc>
                        <a:spcBef>
                          <a:spcPts val="0"/>
                        </a:spcBef>
                        <a:spcAft>
                          <a:spcPts val="0"/>
                        </a:spcAft>
                        <a:buClrTx/>
                        <a:buSzTx/>
                        <a:buFontTx/>
                        <a:buNone/>
                        <a:tabLst/>
                        <a:defRPr/>
                      </a:pPr>
                      <a:endParaRPr lang="tr-TR" sz="20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5932383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174502365"/>
              </p:ext>
            </p:extLst>
          </p:nvPr>
        </p:nvGraphicFramePr>
        <p:xfrm>
          <a:off x="-1" y="1484782"/>
          <a:ext cx="8501089" cy="5373217"/>
        </p:xfrm>
        <a:graphic>
          <a:graphicData uri="http://schemas.openxmlformats.org/drawingml/2006/table">
            <a:tbl>
              <a:tblPr firstRow="1" firstCol="1" bandRow="1">
                <a:tableStyleId>{D113A9D2-9D6B-4929-AA2D-F23B5EE8CBE7}</a:tableStyleId>
              </a:tblPr>
              <a:tblGrid>
                <a:gridCol w="8501089"/>
              </a:tblGrid>
              <a:tr h="783796">
                <a:tc>
                  <a:txBody>
                    <a:bodyPr/>
                    <a:lstStyle/>
                    <a:p>
                      <a:pPr algn="l">
                        <a:lnSpc>
                          <a:spcPct val="115000"/>
                        </a:lnSpc>
                        <a:spcAft>
                          <a:spcPts val="0"/>
                        </a:spcAft>
                      </a:pPr>
                      <a:endParaRPr lang="tr-TR" sz="800" dirty="0" smtClean="0">
                        <a:solidFill>
                          <a:srgbClr val="002060"/>
                        </a:solidFill>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bg1"/>
                          </a:solidFill>
                          <a:effectLst>
                            <a:outerShdw blurRad="50800" dist="38100" algn="l" rotWithShape="0">
                              <a:prstClr val="black">
                                <a:alpha val="40000"/>
                              </a:prstClr>
                            </a:outerShdw>
                          </a:effectLst>
                        </a:rPr>
                        <a:t>1)BAŞVURU ŞARTLARI-4</a:t>
                      </a:r>
                      <a:endParaRPr lang="tr-TR" sz="3600" dirty="0" smtClean="0">
                        <a:solidFill>
                          <a:schemeClr val="bg1"/>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589421">
                <a:tc>
                  <a:txBody>
                    <a:bodyPr/>
                    <a:lstStyle/>
                    <a:p>
                      <a:pPr marL="342900" indent="-342900">
                        <a:buFont typeface="Wingdings" panose="05000000000000000000" pitchFamily="2" charset="2"/>
                        <a:buChar char="q"/>
                      </a:pPr>
                      <a:r>
                        <a:rPr lang="tr-TR" sz="2200" kern="1200" dirty="0" smtClean="0">
                          <a:solidFill>
                            <a:srgbClr val="002060"/>
                          </a:solidFill>
                          <a:effectLst/>
                        </a:rPr>
                        <a:t>(ğ) ve (h) bentlerinde sayılan şartlar adayın eşinde de aranır,</a:t>
                      </a:r>
                    </a:p>
                    <a:p>
                      <a:r>
                        <a:rPr lang="tr-TR" sz="2200" kern="1200" dirty="0" smtClean="0">
                          <a:solidFill>
                            <a:srgbClr val="002060"/>
                          </a:solidFill>
                          <a:effectLst/>
                        </a:rPr>
                        <a:t>Eğitim-Öğretim yılının başlangıç tarihi itibariyle bir siyasi partiye veya siyasi parti kollarına üye bulunmamak,</a:t>
                      </a:r>
                    </a:p>
                    <a:p>
                      <a:pPr marL="342900" indent="-342900">
                        <a:buFont typeface="Wingdings" panose="05000000000000000000" pitchFamily="2" charset="2"/>
                        <a:buChar char="q"/>
                      </a:pPr>
                      <a:r>
                        <a:rPr lang="tr-TR" sz="2200" kern="1200" dirty="0" smtClean="0">
                          <a:solidFill>
                            <a:srgbClr val="002060"/>
                          </a:solidFill>
                          <a:effectLst/>
                        </a:rPr>
                        <a:t>Alkol, uyuşturucu veya uyarıcı madde kullanımı nedeniyle tedavi görmüş veya görüyor olmamak,</a:t>
                      </a:r>
                    </a:p>
                    <a:p>
                      <a:pPr marL="342900" indent="-342900">
                        <a:buFont typeface="Wingdings" panose="05000000000000000000" pitchFamily="2" charset="2"/>
                        <a:buChar char="q"/>
                      </a:pPr>
                      <a:r>
                        <a:rPr lang="tr-TR" sz="2200" kern="1200" dirty="0" smtClean="0">
                          <a:solidFill>
                            <a:srgbClr val="002060"/>
                          </a:solidFill>
                          <a:effectLst/>
                        </a:rPr>
                        <a:t>Kamu haklarını kullanmaktan yoksun bırakılmamış olmak,</a:t>
                      </a:r>
                    </a:p>
                    <a:p>
                      <a:pPr marL="342900" indent="-342900">
                        <a:buFont typeface="Wingdings" panose="05000000000000000000" pitchFamily="2" charset="2"/>
                        <a:buChar char="q"/>
                      </a:pPr>
                      <a:r>
                        <a:rPr lang="tr-TR" sz="2200" kern="1200" dirty="0" smtClean="0">
                          <a:solidFill>
                            <a:srgbClr val="002060"/>
                          </a:solidFill>
                          <a:effectLst/>
                        </a:rPr>
                        <a:t>Askerlikle ilişiği bulunmamak,</a:t>
                      </a:r>
                    </a:p>
                    <a:p>
                      <a:pPr marL="342900" indent="-342900">
                        <a:buFont typeface="Wingdings" panose="05000000000000000000" pitchFamily="2" charset="2"/>
                        <a:buChar char="q"/>
                      </a:pPr>
                      <a:r>
                        <a:rPr lang="tr-TR" sz="2200" kern="1200" dirty="0" smtClean="0">
                          <a:solidFill>
                            <a:srgbClr val="002060"/>
                          </a:solidFill>
                          <a:effectLst/>
                        </a:rPr>
                        <a:t>Sağlık şartları Yönetmeliği hükümleri hariç herhangi bir nedenle Polis Meslek Yüksekokulundan çıkmamış veya çıkarılmamış olmak,</a:t>
                      </a:r>
                    </a:p>
                    <a:p>
                      <a:pPr marL="342900" indent="-342900">
                        <a:buFont typeface="Wingdings" panose="05000000000000000000" pitchFamily="2" charset="2"/>
                        <a:buChar char="q"/>
                      </a:pPr>
                      <a:r>
                        <a:rPr lang="tr-TR" sz="2200" kern="1200" dirty="0" smtClean="0">
                          <a:solidFill>
                            <a:srgbClr val="002060"/>
                          </a:solidFill>
                          <a:effectLst/>
                        </a:rPr>
                        <a:t>Güvenlik Soruşturması ve Arşiv Araştırması olumlu olmak, şartları aranır.</a:t>
                      </a:r>
                    </a:p>
                    <a:p>
                      <a:pPr marL="0" marR="0" indent="0" algn="ctr" defTabSz="914400" rtl="0" eaLnBrk="1" fontAlgn="auto" latinLnBrk="0" hangingPunct="1">
                        <a:lnSpc>
                          <a:spcPct val="115000"/>
                        </a:lnSpc>
                        <a:spcBef>
                          <a:spcPts val="0"/>
                        </a:spcBef>
                        <a:spcAft>
                          <a:spcPts val="0"/>
                        </a:spcAft>
                        <a:buClrTx/>
                        <a:buSzTx/>
                        <a:buFontTx/>
                        <a:buNone/>
                        <a:tabLst/>
                        <a:defRPr/>
                      </a:pPr>
                      <a:endParaRPr lang="tr-TR" sz="2000" b="1"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6" name="Resim 1" descr="Polis Akademisi Başkanlığ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4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3 Metin kutusu"/>
          <p:cNvSpPr txBox="1"/>
          <p:nvPr/>
        </p:nvSpPr>
        <p:spPr>
          <a:xfrm>
            <a:off x="8524942" y="2492896"/>
            <a:ext cx="571472" cy="2800767"/>
          </a:xfrm>
          <a:prstGeom prst="rect">
            <a:avLst/>
          </a:prstGeom>
          <a:noFill/>
        </p:spPr>
        <p:txBody>
          <a:bodyPr>
            <a:spAutoFit/>
          </a:bodyPr>
          <a:lstStyle/>
          <a:p>
            <a:pPr algn="ctr" fontAlgn="auto">
              <a:spcBef>
                <a:spcPts val="0"/>
              </a:spcBef>
              <a:spcAft>
                <a:spcPts val="0"/>
              </a:spcAft>
              <a:defRPr/>
            </a:pPr>
            <a:r>
              <a:rPr lang="tr-TR" sz="4400" b="1" spc="50" dirty="0" smtClean="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rPr>
              <a:t>PMYO</a:t>
            </a:r>
            <a:endParaRPr lang="tr-TR" sz="4400" b="1" spc="50" dirty="0">
              <a:ln w="13500">
                <a:solidFill>
                  <a:schemeClr val="accent1">
                    <a:shade val="2500"/>
                    <a:alpha val="6500"/>
                  </a:schemeClr>
                </a:solidFill>
                <a:prstDash val="solid"/>
              </a:ln>
              <a:solidFill>
                <a:srgbClr val="002060">
                  <a:alpha val="95000"/>
                </a:srgb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1417711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yan">
  <a:themeElements>
    <a:clrScheme name="Medy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y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y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Kış</Template>
  <TotalTime>1360</TotalTime>
  <Words>1711</Words>
  <Application>Microsoft Office PowerPoint</Application>
  <PresentationFormat>Ekran Gösterisi (4:3)</PresentationFormat>
  <Paragraphs>260</Paragraphs>
  <Slides>26</Slides>
  <Notes>0</Notes>
  <HiddenSlides>0</HiddenSlides>
  <MMClips>0</MMClips>
  <ScaleCrop>false</ScaleCrop>
  <HeadingPairs>
    <vt:vector size="4" baseType="variant">
      <vt:variant>
        <vt:lpstr>Tema</vt:lpstr>
      </vt:variant>
      <vt:variant>
        <vt:i4>1</vt:i4>
      </vt:variant>
      <vt:variant>
        <vt:lpstr>Slayt Başlıkları</vt:lpstr>
      </vt:variant>
      <vt:variant>
        <vt:i4>26</vt:i4>
      </vt:variant>
    </vt:vector>
  </HeadingPairs>
  <TitlesOfParts>
    <vt:vector size="27" baseType="lpstr">
      <vt:lpstr>Medyan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ÖNEMLİ NOT: Sunuların İçeriği 2013 yılı başvurularına göre hazırlanmıştır. Eksik ya da yanlış görülen yerler düzeltilebilir. Faydalı olması dileğiyle  İYİ ÇALIŞMALAR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OKULA BAŞLIYORUM</dc:title>
  <dc:creator>GOKHAN</dc:creator>
  <cp:lastModifiedBy>GOKHAN</cp:lastModifiedBy>
  <cp:revision>237</cp:revision>
  <dcterms:modified xsi:type="dcterms:W3CDTF">2014-02-03T09:03:34Z</dcterms:modified>
</cp:coreProperties>
</file>