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44" r:id="rId1"/>
  </p:sldMasterIdLst>
  <p:sldIdLst>
    <p:sldId id="256" r:id="rId2"/>
    <p:sldId id="257" r:id="rId3"/>
    <p:sldId id="326" r:id="rId4"/>
    <p:sldId id="325" r:id="rId5"/>
    <p:sldId id="327" r:id="rId6"/>
    <p:sldId id="328" r:id="rId7"/>
    <p:sldId id="329" r:id="rId8"/>
    <p:sldId id="333" r:id="rId9"/>
    <p:sldId id="340" r:id="rId10"/>
    <p:sldId id="341" r:id="rId11"/>
    <p:sldId id="342" r:id="rId12"/>
    <p:sldId id="348" r:id="rId13"/>
    <p:sldId id="343" r:id="rId14"/>
    <p:sldId id="344" r:id="rId15"/>
    <p:sldId id="345" r:id="rId16"/>
    <p:sldId id="346" r:id="rId17"/>
    <p:sldId id="347" r:id="rId18"/>
    <p:sldId id="349" r:id="rId19"/>
    <p:sldId id="353" r:id="rId20"/>
    <p:sldId id="352" r:id="rId21"/>
    <p:sldId id="355" r:id="rId22"/>
    <p:sldId id="279" r:id="rId23"/>
    <p:sldId id="356" r:id="rId24"/>
    <p:sldId id="359" r:id="rId25"/>
    <p:sldId id="364" r:id="rId26"/>
    <p:sldId id="358" r:id="rId27"/>
    <p:sldId id="360" r:id="rId28"/>
    <p:sldId id="361" r:id="rId29"/>
    <p:sldId id="362" r:id="rId30"/>
    <p:sldId id="363" r:id="rId31"/>
    <p:sldId id="365" r:id="rId32"/>
    <p:sldId id="366" r:id="rId33"/>
    <p:sldId id="367" r:id="rId34"/>
    <p:sldId id="281" r:id="rId3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rsayılan Bölüm" id="{F508CAC8-AAA0-4874-B75C-D5D4C9AF37AA}">
          <p14:sldIdLst>
            <p14:sldId id="256"/>
            <p14:sldId id="257"/>
            <p14:sldId id="326"/>
            <p14:sldId id="325"/>
            <p14:sldId id="327"/>
            <p14:sldId id="328"/>
            <p14:sldId id="329"/>
            <p14:sldId id="333"/>
            <p14:sldId id="340"/>
            <p14:sldId id="341"/>
            <p14:sldId id="342"/>
            <p14:sldId id="348"/>
            <p14:sldId id="343"/>
            <p14:sldId id="344"/>
            <p14:sldId id="345"/>
            <p14:sldId id="346"/>
            <p14:sldId id="347"/>
            <p14:sldId id="349"/>
            <p14:sldId id="353"/>
            <p14:sldId id="352"/>
            <p14:sldId id="355"/>
            <p14:sldId id="279"/>
            <p14:sldId id="356"/>
            <p14:sldId id="359"/>
            <p14:sldId id="364"/>
            <p14:sldId id="358"/>
            <p14:sldId id="360"/>
            <p14:sldId id="361"/>
            <p14:sldId id="362"/>
            <p14:sldId id="363"/>
            <p14:sldId id="365"/>
            <p14:sldId id="366"/>
            <p14:sldId id="367"/>
            <p14:sldId id="281"/>
          </p14:sldIdLst>
        </p14:section>
        <p14:section name="Başlıksız Bölüm" id="{1B56AC26-F708-499B-B6FA-24D6387A9EFA}">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Koyu Stil 1 - Vurgu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Tema Uygulanmış Stil 1 - Vurgu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ema Uygulanmış Stil 2 - Vurgu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Orta Stil 2 - Vurgu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75DCB02-9BB8-47FD-8907-85C794F793BA}" styleName="Tema Uygulanmış Stil 1 - Vurgu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93296810-A885-4BE3-A3E7-6D5BEEA58F35}" styleName="Orta Stil 2 - Vurgu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8FB837D-C827-4EFA-A057-4D05807E0F7C}" styleName="Tema Uygulanmış Stil 1 - Vurgu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284E427A-3D55-4303-BF80-6455036E1DE7}" styleName="Tema Uygulanmış Stil 1 - Vurgu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Orta Stil 2 - Vurgu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8603FDC-E32A-4AB5-989C-0864C3EAD2B8}" styleName="Tema Uygulanmış Stil 2 - Vurgu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DF18680-E054-41AD-8BC1-D1AEF772440D}" styleName="Orta Stil 2 - Vurgu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306799F8-075E-4A3A-A7F6-7FBC6576F1A4}" styleName="Tema Uygulanmış Stil 2 - Vurgu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7853C-536D-4A76-A0AE-DD22124D55A5}" styleName="Tema Uygulanmış Stil 1 - Vurgu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0" d="100"/>
          <a:sy n="70" d="100"/>
        </p:scale>
        <p:origin x="-1572" y="-46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bg>
      <p:bgRef idx="1001">
        <a:schemeClr val="bg2"/>
      </p:bgRef>
    </p:bg>
    <p:spTree>
      <p:nvGrpSpPr>
        <p:cNvPr id="1" name=""/>
        <p:cNvGrpSpPr/>
        <p:nvPr/>
      </p:nvGrpSpPr>
      <p:grpSpPr>
        <a:xfrm>
          <a:off x="0" y="0"/>
          <a:ext cx="0" cy="0"/>
          <a:chOff x="0" y="0"/>
          <a:chExt cx="0" cy="0"/>
        </a:xfrm>
      </p:grpSpPr>
      <p:sp>
        <p:nvSpPr>
          <p:cNvPr id="7" name="Dikdörtgen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Dikdörtgen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Başlık 7"/>
          <p:cNvSpPr>
            <a:spLocks noGrp="1"/>
          </p:cNvSpPr>
          <p:nvPr>
            <p:ph type="ctrTitle"/>
          </p:nvPr>
        </p:nvSpPr>
        <p:spPr>
          <a:xfrm>
            <a:off x="2362200" y="4038600"/>
            <a:ext cx="6477000" cy="1828800"/>
          </a:xfrm>
        </p:spPr>
        <p:txBody>
          <a:bodyPr anchor="b"/>
          <a:lstStyle>
            <a:lvl1pPr>
              <a:defRPr cap="all" baseline="0"/>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A23720DD-5B6D-40BF-8493-A6B52D484E6B}" type="datetimeFigureOut">
              <a:rPr lang="tr-TR" smtClean="0"/>
              <a:pPr/>
              <a:t>03.02.2014</a:t>
            </a:fld>
            <a:endParaRPr lang="tr-TR"/>
          </a:p>
        </p:txBody>
      </p:sp>
      <p:sp>
        <p:nvSpPr>
          <p:cNvPr id="17" name="Altbilgi Yer Tutucusu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tr-TR"/>
          </a:p>
        </p:txBody>
      </p:sp>
      <p:sp>
        <p:nvSpPr>
          <p:cNvPr id="29" name="Slayt Numarası Yer Tutucusu 28"/>
          <p:cNvSpPr>
            <a:spLocks noGrp="1"/>
          </p:cNvSpPr>
          <p:nvPr>
            <p:ph type="sldNum" sz="quarter" idx="12"/>
          </p:nvPr>
        </p:nvSpPr>
        <p:spPr>
          <a:xfrm>
            <a:off x="8001000" y="228600"/>
            <a:ext cx="838200" cy="381000"/>
          </a:xfrm>
        </p:spPr>
        <p:txBody>
          <a:bodyPr/>
          <a:lstStyle>
            <a:lvl1pPr>
              <a:defRPr>
                <a:solidFill>
                  <a:schemeClr val="tx2"/>
                </a:solidFill>
              </a:defRPr>
            </a:lvl1pPr>
          </a:lstStyle>
          <a:p>
            <a:fld id="{F302176B-0E47-46AC-8F43-DAB4B8A37D06}"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bg>
      <p:bgRef idx="1001">
        <a:schemeClr val="bg1"/>
      </p:bgRef>
    </p:bg>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553200" y="609600"/>
            <a:ext cx="2057400" cy="5516563"/>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609600"/>
            <a:ext cx="5562600" cy="5516564"/>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a:xfrm>
            <a:off x="6553200" y="6248402"/>
            <a:ext cx="2209800" cy="365125"/>
          </a:xfrm>
        </p:spPr>
        <p:txBody>
          <a:bodyPr/>
          <a:lstStyle/>
          <a:p>
            <a:fld id="{A23720DD-5B6D-40BF-8493-A6B52D484E6B}" type="datetimeFigureOut">
              <a:rPr lang="tr-TR" smtClean="0"/>
              <a:pPr/>
              <a:t>03.02.2014</a:t>
            </a:fld>
            <a:endParaRPr lang="tr-TR"/>
          </a:p>
        </p:txBody>
      </p:sp>
      <p:sp>
        <p:nvSpPr>
          <p:cNvPr id="5" name="Altbilgi Yer Tutucusu 4"/>
          <p:cNvSpPr>
            <a:spLocks noGrp="1"/>
          </p:cNvSpPr>
          <p:nvPr>
            <p:ph type="ftr" sz="quarter" idx="11"/>
          </p:nvPr>
        </p:nvSpPr>
        <p:spPr>
          <a:xfrm>
            <a:off x="457201" y="6248207"/>
            <a:ext cx="5573483" cy="365125"/>
          </a:xfrm>
        </p:spPr>
        <p:txBody>
          <a:bodyPr/>
          <a:lstStyle/>
          <a:p>
            <a:endParaRPr lang="tr-TR"/>
          </a:p>
        </p:txBody>
      </p:sp>
      <p:sp>
        <p:nvSpPr>
          <p:cNvPr id="7" name="Dikdörtgen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Dikdörtgen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Dikdörtgen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ayt Numarası Yer Tutucusu 5"/>
          <p:cNvSpPr>
            <a:spLocks noGrp="1"/>
          </p:cNvSpPr>
          <p:nvPr>
            <p:ph type="sldNum" sz="quarter" idx="12"/>
          </p:nvPr>
        </p:nvSpPr>
        <p:spPr>
          <a:xfrm rot="5400000">
            <a:off x="5989638" y="144462"/>
            <a:ext cx="533400" cy="244476"/>
          </a:xfrm>
        </p:spPr>
        <p:txBody>
          <a:bodyPr/>
          <a:lstStyle/>
          <a:p>
            <a:fld id="{F302176B-0E47-46AC-8F43-DAB4B8A37D06}" type="slidenum">
              <a:rPr lang="tr-TR" smtClean="0"/>
              <a:pPr/>
              <a:t>‹#›</a:t>
            </a:fld>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12648" y="228600"/>
            <a:ext cx="8153400" cy="990600"/>
          </a:xfrm>
        </p:spPr>
        <p:txBody>
          <a:bodyPr/>
          <a:lstStyle/>
          <a:p>
            <a:r>
              <a:rPr kumimoji="0" lang="tr-TR" smtClean="0"/>
              <a:t>Asıl başlık stili için tıklatın</a:t>
            </a:r>
            <a:endParaRPr kumimoji="0" lang="en-US"/>
          </a:p>
        </p:txBody>
      </p:sp>
      <p:sp>
        <p:nvSpPr>
          <p:cNvPr id="4" name="Veri Yer Tutucusu 3"/>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lvl1pPr>
              <a:defRPr>
                <a:solidFill>
                  <a:srgbClr val="FFFFFF"/>
                </a:solidFill>
              </a:defRPr>
            </a:lvl1pPr>
          </a:lstStyle>
          <a:p>
            <a:fld id="{F302176B-0E47-46AC-8F43-DAB4B8A37D06}" type="slidenum">
              <a:rPr lang="tr-TR" smtClean="0"/>
              <a:pPr/>
              <a:t>‹#›</a:t>
            </a:fld>
            <a:endParaRPr lang="tr-TR"/>
          </a:p>
        </p:txBody>
      </p:sp>
      <p:sp>
        <p:nvSpPr>
          <p:cNvPr id="8" name="İçerik Yer Tutucusu 7"/>
          <p:cNvSpPr>
            <a:spLocks noGrp="1"/>
          </p:cNvSpPr>
          <p:nvPr>
            <p:ph sz="quarter" idx="1"/>
          </p:nvPr>
        </p:nvSpPr>
        <p:spPr>
          <a:xfrm>
            <a:off x="612648" y="1600200"/>
            <a:ext cx="8153400" cy="44958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1"/>
      </p:bgRef>
    </p:bg>
    <p:spTree>
      <p:nvGrpSpPr>
        <p:cNvPr id="1" name=""/>
        <p:cNvGrpSpPr/>
        <p:nvPr/>
      </p:nvGrpSpPr>
      <p:grpSpPr>
        <a:xfrm>
          <a:off x="0" y="0"/>
          <a:ext cx="0" cy="0"/>
          <a:chOff x="0" y="0"/>
          <a:chExt cx="0" cy="0"/>
        </a:xfrm>
      </p:grpSpPr>
      <p:sp>
        <p:nvSpPr>
          <p:cNvPr id="3" name="Metin Yer Tutucusu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7" name="Dikdörtgen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Dikdörtgen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13" name="Slayt Numarası Yer Tutucusu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F302176B-0E47-46AC-8F43-DAB4B8A37D06}" type="slidenum">
              <a:rPr lang="tr-TR" smtClean="0"/>
              <a:pPr/>
              <a:t>‹#›</a:t>
            </a:fld>
            <a:endParaRPr lang="tr-TR"/>
          </a:p>
        </p:txBody>
      </p:sp>
      <p:sp>
        <p:nvSpPr>
          <p:cNvPr id="14" name="Altbilgi Yer Tutucusu 13"/>
          <p:cNvSpPr>
            <a:spLocks noGrp="1"/>
          </p:cNvSpPr>
          <p:nvPr>
            <p:ph type="ftr" sz="quarter" idx="12"/>
          </p:nvPr>
        </p:nvSpPr>
        <p:spPr/>
        <p:txBody>
          <a:bodyPr/>
          <a:lstStyle/>
          <a:p>
            <a:endParaRPr lang="tr-T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9" name="İçerik Yer Tutucusu 8"/>
          <p:cNvSpPr>
            <a:spLocks noGrp="1"/>
          </p:cNvSpPr>
          <p:nvPr>
            <p:ph sz="quarter" idx="1"/>
          </p:nvPr>
        </p:nvSpPr>
        <p:spPr>
          <a:xfrm>
            <a:off x="609600"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1" name="İçerik Yer Tutucusu 10"/>
          <p:cNvSpPr>
            <a:spLocks noGrp="1"/>
          </p:cNvSpPr>
          <p:nvPr>
            <p:ph sz="quarter" idx="2"/>
          </p:nvPr>
        </p:nvSpPr>
        <p:spPr>
          <a:xfrm>
            <a:off x="4844901" y="1589567"/>
            <a:ext cx="38862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8" name="Veri Yer Tutucusu 7"/>
          <p:cNvSpPr>
            <a:spLocks noGrp="1"/>
          </p:cNvSpPr>
          <p:nvPr>
            <p:ph type="dt" sz="half" idx="15"/>
          </p:nvPr>
        </p:nvSpPr>
        <p:spPr/>
        <p:txBody>
          <a:bodyPr rtlCol="0"/>
          <a:lstStyle/>
          <a:p>
            <a:fld id="{A23720DD-5B6D-40BF-8493-A6B52D484E6B}" type="datetimeFigureOut">
              <a:rPr lang="tr-TR" smtClean="0"/>
              <a:pPr/>
              <a:t>03.02.2014</a:t>
            </a:fld>
            <a:endParaRPr lang="tr-TR"/>
          </a:p>
        </p:txBody>
      </p:sp>
      <p:sp>
        <p:nvSpPr>
          <p:cNvPr id="10" name="Slayt Numarası Yer Tutucusu 9"/>
          <p:cNvSpPr>
            <a:spLocks noGrp="1"/>
          </p:cNvSpPr>
          <p:nvPr>
            <p:ph type="sldNum" sz="quarter" idx="16"/>
          </p:nvPr>
        </p:nvSpPr>
        <p:spPr/>
        <p:txBody>
          <a:bodyPr rtlCol="0"/>
          <a:lstStyle/>
          <a:p>
            <a:fld id="{F302176B-0E47-46AC-8F43-DAB4B8A37D06}" type="slidenum">
              <a:rPr lang="tr-TR" smtClean="0"/>
              <a:pPr/>
              <a:t>‹#›</a:t>
            </a:fld>
            <a:endParaRPr lang="tr-TR"/>
          </a:p>
        </p:txBody>
      </p:sp>
      <p:sp>
        <p:nvSpPr>
          <p:cNvPr id="12" name="Altbilgi Yer Tutucusu 11"/>
          <p:cNvSpPr>
            <a:spLocks noGrp="1"/>
          </p:cNvSpPr>
          <p:nvPr>
            <p:ph type="ftr" sz="quarter" idx="17"/>
          </p:nvPr>
        </p:nvSpPr>
        <p:spPr/>
        <p:txBody>
          <a:bodyPr rtlCol="0"/>
          <a:lstStyle/>
          <a:p>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533400" y="273050"/>
            <a:ext cx="8153400" cy="869950"/>
          </a:xfrm>
        </p:spPr>
        <p:txBody>
          <a:bodyPr anchor="ctr"/>
          <a:lstStyle>
            <a:lvl1pPr>
              <a:defRPr/>
            </a:lvl1pPr>
          </a:lstStyle>
          <a:p>
            <a:r>
              <a:rPr kumimoji="0" lang="tr-TR" smtClean="0"/>
              <a:t>Asıl başlık stili için tıklatın</a:t>
            </a:r>
            <a:endParaRPr kumimoji="0" lang="en-US"/>
          </a:p>
        </p:txBody>
      </p:sp>
      <p:sp>
        <p:nvSpPr>
          <p:cNvPr id="11" name="İçerik Yer Tutucusu 10"/>
          <p:cNvSpPr>
            <a:spLocks noGrp="1"/>
          </p:cNvSpPr>
          <p:nvPr>
            <p:ph sz="quarter" idx="2"/>
          </p:nvPr>
        </p:nvSpPr>
        <p:spPr>
          <a:xfrm>
            <a:off x="609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quarter" idx="4"/>
          </p:nvPr>
        </p:nvSpPr>
        <p:spPr>
          <a:xfrm>
            <a:off x="4800600" y="2438400"/>
            <a:ext cx="3886200" cy="35814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5"/>
          </p:nvPr>
        </p:nvSpPr>
        <p:spPr/>
        <p:txBody>
          <a:bodyPr rtlCol="0"/>
          <a:lstStyle/>
          <a:p>
            <a:fld id="{A23720DD-5B6D-40BF-8493-A6B52D484E6B}" type="datetimeFigureOut">
              <a:rPr lang="tr-TR" smtClean="0"/>
              <a:pPr/>
              <a:t>03.02.2014</a:t>
            </a:fld>
            <a:endParaRPr lang="tr-TR"/>
          </a:p>
        </p:txBody>
      </p:sp>
      <p:sp>
        <p:nvSpPr>
          <p:cNvPr id="12" name="Slayt Numarası Yer Tutucusu 11"/>
          <p:cNvSpPr>
            <a:spLocks noGrp="1"/>
          </p:cNvSpPr>
          <p:nvPr>
            <p:ph type="sldNum" sz="quarter" idx="16"/>
          </p:nvPr>
        </p:nvSpPr>
        <p:spPr/>
        <p:txBody>
          <a:bodyPr rtlCol="0"/>
          <a:lstStyle/>
          <a:p>
            <a:fld id="{F302176B-0E47-46AC-8F43-DAB4B8A37D06}" type="slidenum">
              <a:rPr lang="tr-TR" smtClean="0"/>
              <a:pPr/>
              <a:t>‹#›</a:t>
            </a:fld>
            <a:endParaRPr lang="tr-TR"/>
          </a:p>
        </p:txBody>
      </p:sp>
      <p:sp>
        <p:nvSpPr>
          <p:cNvPr id="14" name="Altbilgi Yer Tutucusu 13"/>
          <p:cNvSpPr>
            <a:spLocks noGrp="1"/>
          </p:cNvSpPr>
          <p:nvPr>
            <p:ph type="ftr" sz="quarter" idx="17"/>
          </p:nvPr>
        </p:nvSpPr>
        <p:spPr/>
        <p:txBody>
          <a:bodyPr rtlCol="0"/>
          <a:lstStyle/>
          <a:p>
            <a:endParaRPr lang="tr-TR"/>
          </a:p>
        </p:txBody>
      </p:sp>
      <p:sp>
        <p:nvSpPr>
          <p:cNvPr id="16" name="Metin Yer Tutucusu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
        <p:nvSpPr>
          <p:cNvPr id="15" name="Metin Yer Tutucusu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tr-TR" smtClean="0"/>
              <a:t>Asıl metin stillerini düzenlemek için tıklatın</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lvl1pPr>
              <a:defRPr>
                <a:solidFill>
                  <a:srgbClr val="FFFFFF"/>
                </a:solidFill>
              </a:defRPr>
            </a:lvl1p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a:xfrm>
            <a:off x="0" y="6248400"/>
            <a:ext cx="533400" cy="381000"/>
          </a:xfrm>
        </p:spPr>
        <p:txBody>
          <a:bodyPr/>
          <a:lstStyle>
            <a:lvl1pPr>
              <a:defRPr>
                <a:solidFill>
                  <a:schemeClr val="tx2"/>
                </a:solidFill>
              </a:defRPr>
            </a:lvl1p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609600" y="273050"/>
            <a:ext cx="8077200" cy="869950"/>
          </a:xfrm>
        </p:spPr>
        <p:txBody>
          <a:bodyPr anchor="ctr"/>
          <a:lstStyle>
            <a:lvl1pPr algn="l">
              <a:buNone/>
              <a:defRPr sz="4400" b="0"/>
            </a:lvl1pPr>
          </a:lstStyle>
          <a:p>
            <a:r>
              <a:rPr kumimoji="0" lang="tr-TR" smtClean="0"/>
              <a:t>Asıl başlık stili için tıklatın</a:t>
            </a:r>
            <a:endParaRPr kumimoji="0" lang="en-US"/>
          </a:p>
        </p:txBody>
      </p:sp>
      <p:sp>
        <p:nvSpPr>
          <p:cNvPr id="5" name="Veri Yer Tutucusu 4"/>
          <p:cNvSpPr>
            <a:spLocks noGrp="1"/>
          </p:cNvSpPr>
          <p:nvPr>
            <p:ph type="dt" sz="half" idx="10"/>
          </p:nvPr>
        </p:nvSpPr>
        <p:spPr/>
        <p:txBody>
          <a:bodyPr/>
          <a:lstStyle/>
          <a:p>
            <a:fld id="{A23720DD-5B6D-40BF-8493-A6B52D484E6B}" type="datetimeFigureOut">
              <a:rPr lang="tr-TR" smtClean="0"/>
              <a:pPr/>
              <a:t>03.02.2014</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lvl1pPr>
              <a:defRPr>
                <a:solidFill>
                  <a:srgbClr val="FFFFFF"/>
                </a:solidFill>
              </a:defRPr>
            </a:lvl1pPr>
          </a:lstStyle>
          <a:p>
            <a:fld id="{F302176B-0E47-46AC-8F43-DAB4B8A37D06}" type="slidenum">
              <a:rPr lang="tr-TR" smtClean="0"/>
              <a:pPr/>
              <a:t>‹#›</a:t>
            </a:fld>
            <a:endParaRPr lang="tr-TR"/>
          </a:p>
        </p:txBody>
      </p:sp>
      <p:sp>
        <p:nvSpPr>
          <p:cNvPr id="3" name="Metin Yer Tutucusu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9" name="İçerik Yer Tutucusu 8"/>
          <p:cNvSpPr>
            <a:spLocks noGrp="1"/>
          </p:cNvSpPr>
          <p:nvPr>
            <p:ph sz="quarter" idx="1"/>
          </p:nvPr>
        </p:nvSpPr>
        <p:spPr>
          <a:xfrm>
            <a:off x="2362200" y="1752600"/>
            <a:ext cx="6400800" cy="44196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3">
        <a:schemeClr val="bg2"/>
      </p:bgRef>
    </p:bg>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tr-TR" smtClean="0"/>
              <a:t>Asıl metin stillerini düzenlemek için tıklatın</a:t>
            </a:r>
          </a:p>
        </p:txBody>
      </p:sp>
      <p:sp>
        <p:nvSpPr>
          <p:cNvPr id="8" name="Dikdörtgen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Dikdörtgen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Başlık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tr-TR" smtClean="0"/>
              <a:t>Asıl başlık stili için tıklatın</a:t>
            </a:r>
            <a:endParaRPr kumimoji="0" lang="en-US"/>
          </a:p>
        </p:txBody>
      </p:sp>
      <p:sp>
        <p:nvSpPr>
          <p:cNvPr id="11" name="Dikdörtgen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Veri Yer Tutucusu 11"/>
          <p:cNvSpPr>
            <a:spLocks noGrp="1"/>
          </p:cNvSpPr>
          <p:nvPr>
            <p:ph type="dt" sz="half" idx="10"/>
          </p:nvPr>
        </p:nvSpPr>
        <p:spPr>
          <a:xfrm>
            <a:off x="6248400" y="6248400"/>
            <a:ext cx="2667000" cy="365125"/>
          </a:xfrm>
        </p:spPr>
        <p:txBody>
          <a:bodyPr rtlCol="0"/>
          <a:lstStyle/>
          <a:p>
            <a:fld id="{A23720DD-5B6D-40BF-8493-A6B52D484E6B}" type="datetimeFigureOut">
              <a:rPr lang="tr-TR" smtClean="0"/>
              <a:pPr/>
              <a:t>03.02.2014</a:t>
            </a:fld>
            <a:endParaRPr lang="tr-TR"/>
          </a:p>
        </p:txBody>
      </p:sp>
      <p:sp>
        <p:nvSpPr>
          <p:cNvPr id="13" name="Slayt Numarası Yer Tutucusu 12"/>
          <p:cNvSpPr>
            <a:spLocks noGrp="1"/>
          </p:cNvSpPr>
          <p:nvPr>
            <p:ph type="sldNum" sz="quarter" idx="11"/>
          </p:nvPr>
        </p:nvSpPr>
        <p:spPr>
          <a:xfrm>
            <a:off x="0" y="4667249"/>
            <a:ext cx="1447800" cy="663578"/>
          </a:xfrm>
        </p:spPr>
        <p:txBody>
          <a:bodyPr rtlCol="0"/>
          <a:lstStyle>
            <a:lvl1pPr>
              <a:defRPr sz="2800"/>
            </a:lvl1pPr>
          </a:lstStyle>
          <a:p>
            <a:fld id="{F302176B-0E47-46AC-8F43-DAB4B8A37D06}" type="slidenum">
              <a:rPr lang="tr-TR" smtClean="0"/>
              <a:pPr/>
              <a:t>‹#›</a:t>
            </a:fld>
            <a:endParaRPr lang="tr-TR"/>
          </a:p>
        </p:txBody>
      </p:sp>
      <p:sp>
        <p:nvSpPr>
          <p:cNvPr id="14" name="Altbilgi Yer Tutucusu 13"/>
          <p:cNvSpPr>
            <a:spLocks noGrp="1"/>
          </p:cNvSpPr>
          <p:nvPr>
            <p:ph type="ftr" sz="quarter" idx="12"/>
          </p:nvPr>
        </p:nvSpPr>
        <p:spPr>
          <a:xfrm>
            <a:off x="1600200" y="6248206"/>
            <a:ext cx="4572000" cy="365125"/>
          </a:xfrm>
        </p:spPr>
        <p:txBody>
          <a:bodyPr rtlCol="0"/>
          <a:lstStyle/>
          <a:p>
            <a:endParaRPr lang="tr-TR"/>
          </a:p>
        </p:txBody>
      </p:sp>
      <p:sp>
        <p:nvSpPr>
          <p:cNvPr id="3" name="Resim Yer Tutucusu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tr-TR" smtClean="0"/>
              <a:t>Resim eklemek için simgeyi tıklatın</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Başlık Yer Tutucusu 21"/>
          <p:cNvSpPr>
            <a:spLocks noGrp="1"/>
          </p:cNvSpPr>
          <p:nvPr>
            <p:ph type="title"/>
          </p:nvPr>
        </p:nvSpPr>
        <p:spPr>
          <a:xfrm>
            <a:off x="609600" y="228600"/>
            <a:ext cx="8153400" cy="990600"/>
          </a:xfrm>
          <a:prstGeom prst="rect">
            <a:avLst/>
          </a:prstGeom>
        </p:spPr>
        <p:txBody>
          <a:bodyPr vert="horz" anchor="ctr">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A23720DD-5B6D-40BF-8493-A6B52D484E6B}" type="datetimeFigureOut">
              <a:rPr lang="tr-TR" smtClean="0"/>
              <a:pPr/>
              <a:t>03.02.2014</a:t>
            </a:fld>
            <a:endParaRPr lang="tr-TR"/>
          </a:p>
        </p:txBody>
      </p:sp>
      <p:sp>
        <p:nvSpPr>
          <p:cNvPr id="3" name="Altbilgi Yer Tutucusu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lang="tr-TR"/>
          </a:p>
        </p:txBody>
      </p:sp>
      <p:sp>
        <p:nvSpPr>
          <p:cNvPr id="7" name="Dikdörtgen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Dikdörtgen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Dikdörtgen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ayt Numarası Yer Tutucusu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4345" r:id="rId1"/>
    <p:sldLayoutId id="2147484346" r:id="rId2"/>
    <p:sldLayoutId id="2147484347" r:id="rId3"/>
    <p:sldLayoutId id="2147484348" r:id="rId4"/>
    <p:sldLayoutId id="2147484349" r:id="rId5"/>
    <p:sldLayoutId id="2147484350" r:id="rId6"/>
    <p:sldLayoutId id="2147484351" r:id="rId7"/>
    <p:sldLayoutId id="2147484352" r:id="rId8"/>
    <p:sldLayoutId id="2147484353" r:id="rId9"/>
    <p:sldLayoutId id="2147484354" r:id="rId10"/>
    <p:sldLayoutId id="2147484355"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9.jpeg"/><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11.jpeg"/><Relationship Id="rId4" Type="http://schemas.openxmlformats.org/officeDocument/2006/relationships/image" Target="../media/image10.jpe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6.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17685" y="1484784"/>
            <a:ext cx="7074595" cy="2952328"/>
          </a:xfrm>
          <a:prstGeom prst="horizontalScroll">
            <a:avLst/>
          </a:prstGeom>
        </p:spPr>
        <p:style>
          <a:lnRef idx="1">
            <a:schemeClr val="accent3"/>
          </a:lnRef>
          <a:fillRef idx="2">
            <a:schemeClr val="accent3"/>
          </a:fillRef>
          <a:effectRef idx="1">
            <a:schemeClr val="accent3"/>
          </a:effectRef>
          <a:fontRef idx="minor">
            <a:schemeClr val="dk1"/>
          </a:fontRef>
        </p:style>
        <p:txBody>
          <a:bodyPr>
            <a:noAutofit/>
          </a:bodyPr>
          <a:lstStyle/>
          <a:p>
            <a:pPr algn="ctr"/>
            <a:r>
              <a:rPr lang="tr-TR" sz="2400" b="1" spc="0"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Trebuchet MS" panose="020B0603020202020204" pitchFamily="34" charset="0"/>
              </a:rPr>
              <a:t>ALTERNATİF</a:t>
            </a:r>
            <a:r>
              <a:rPr lang="tr-TR" sz="2400" b="1"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Trebuchet MS" panose="020B0603020202020204" pitchFamily="34" charset="0"/>
              </a:rPr>
              <a:t> </a:t>
            </a:r>
            <a:r>
              <a:rPr lang="tr-TR" sz="2400" b="1" spc="0" dirty="0" smtClean="0">
                <a:ln w="12700">
                  <a:solidFill>
                    <a:schemeClr val="tx2">
                      <a:satMod val="155000"/>
                    </a:schemeClr>
                  </a:solidFill>
                  <a:prstDash val="solid"/>
                </a:ln>
                <a:solidFill>
                  <a:srgbClr val="C00000"/>
                </a:solidFill>
                <a:effectLst>
                  <a:outerShdw blurRad="41275" dist="20320" dir="1800000" algn="tl" rotWithShape="0">
                    <a:srgbClr val="000000">
                      <a:alpha val="40000"/>
                    </a:srgbClr>
                  </a:outerShdw>
                </a:effectLst>
                <a:latin typeface="Trebuchet MS" panose="020B0603020202020204" pitchFamily="34" charset="0"/>
              </a:rPr>
              <a:t>YÜKSEKÖĞRETİM KURUMLARI</a:t>
            </a:r>
          </a:p>
          <a:p>
            <a:pPr algn="ctr"/>
            <a:r>
              <a:rPr lang="tr-TR" sz="4400" b="1" dirty="0" smtClean="0">
                <a:ln w="19050">
                  <a:solidFill>
                    <a:schemeClr val="tx2">
                      <a:tint val="1000"/>
                    </a:schemeClr>
                  </a:solidFill>
                  <a:prstDash val="solid"/>
                </a:ln>
                <a:solidFill>
                  <a:schemeClr val="accent3">
                    <a:lumMod val="50000"/>
                  </a:schemeClr>
                </a:solidFill>
                <a:effectLst>
                  <a:outerShdw blurRad="50000" dist="50800" dir="7500000" algn="tl">
                    <a:srgbClr val="000000">
                      <a:shade val="5000"/>
                      <a:alpha val="35000"/>
                    </a:srgbClr>
                  </a:outerShdw>
                </a:effectLst>
                <a:latin typeface="Trebuchet MS" panose="020B0603020202020204" pitchFamily="34" charset="0"/>
              </a:rPr>
              <a:t>ASKERİ OKULLAR</a:t>
            </a:r>
          </a:p>
        </p:txBody>
      </p:sp>
      <p:sp>
        <p:nvSpPr>
          <p:cNvPr id="5" name="Alt Başlık 2"/>
          <p:cNvSpPr txBox="1">
            <a:spLocks/>
          </p:cNvSpPr>
          <p:nvPr/>
        </p:nvSpPr>
        <p:spPr>
          <a:xfrm>
            <a:off x="14434" y="-1"/>
            <a:ext cx="9127230" cy="1345229"/>
          </a:xfrm>
          <a:prstGeom prst="frame">
            <a:avLst/>
          </a:prstGeom>
        </p:spPr>
        <p:style>
          <a:lnRef idx="3">
            <a:schemeClr val="lt1"/>
          </a:lnRef>
          <a:fillRef idx="1">
            <a:schemeClr val="accent3"/>
          </a:fillRef>
          <a:effectRef idx="1">
            <a:schemeClr val="accent3"/>
          </a:effectRef>
          <a:fontRef idx="minor">
            <a:schemeClr val="lt1"/>
          </a:fontRef>
        </p:style>
        <p:txBody>
          <a:bodyPr vert="horz">
            <a:no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lvl1pPr marL="0" indent="0" algn="ctr" rtl="0" eaLnBrk="1" latinLnBrk="0" hangingPunct="1">
              <a:spcBef>
                <a:spcPct val="20000"/>
              </a:spcBef>
              <a:buClr>
                <a:schemeClr val="accent1"/>
              </a:buClr>
              <a:buSzPct val="85000"/>
              <a:buFont typeface="Wingdings 2"/>
              <a:buNone/>
              <a:defRPr kumimoji="0" sz="1600" b="1" kern="1200" cap="all" spc="250" baseline="0">
                <a:solidFill>
                  <a:schemeClr val="tx2"/>
                </a:solidFill>
                <a:latin typeface="+mn-lt"/>
                <a:ea typeface="+mn-ea"/>
                <a:cs typeface="+mn-cs"/>
              </a:defRPr>
            </a:lvl1pPr>
            <a:lvl2pPr marL="457200" indent="0" algn="ctr" rtl="0" eaLnBrk="1" latinLnBrk="0" hangingPunct="1">
              <a:spcBef>
                <a:spcPct val="20000"/>
              </a:spcBef>
              <a:buClr>
                <a:schemeClr val="accent2"/>
              </a:buClr>
              <a:buSzPct val="70000"/>
              <a:buFont typeface="Wingdings"/>
              <a:buNone/>
              <a:defRPr kumimoji="0" sz="2200" kern="1200">
                <a:solidFill>
                  <a:schemeClr val="dk1"/>
                </a:solidFill>
                <a:latin typeface="+mn-lt"/>
                <a:ea typeface="+mn-ea"/>
                <a:cs typeface="+mn-cs"/>
              </a:defRPr>
            </a:lvl2pPr>
            <a:lvl3pPr marL="914400" indent="0" algn="ctr" rtl="0" eaLnBrk="1" latinLnBrk="0" hangingPunct="1">
              <a:spcBef>
                <a:spcPct val="20000"/>
              </a:spcBef>
              <a:buClr>
                <a:schemeClr val="accent3"/>
              </a:buClr>
              <a:buSzPct val="75000"/>
              <a:buFont typeface="Wingdings 2"/>
              <a:buNone/>
              <a:defRPr kumimoji="0" sz="2000" kern="1200">
                <a:solidFill>
                  <a:schemeClr val="dk1"/>
                </a:solidFill>
                <a:latin typeface="+mn-lt"/>
                <a:ea typeface="+mn-ea"/>
                <a:cs typeface="+mn-cs"/>
              </a:defRPr>
            </a:lvl3pPr>
            <a:lvl4pPr marL="1371600" indent="0" algn="ctr" rtl="0" eaLnBrk="1" latinLnBrk="0" hangingPunct="1">
              <a:spcBef>
                <a:spcPct val="20000"/>
              </a:spcBef>
              <a:buClr>
                <a:schemeClr val="accent4"/>
              </a:buClr>
              <a:buSzPct val="70000"/>
              <a:buFont typeface="Wingdings"/>
              <a:buNone/>
              <a:defRPr kumimoji="0" sz="2000" kern="1200">
                <a:solidFill>
                  <a:schemeClr val="dk1"/>
                </a:solidFill>
                <a:latin typeface="+mn-lt"/>
                <a:ea typeface="+mn-ea"/>
                <a:cs typeface="+mn-cs"/>
              </a:defRPr>
            </a:lvl4pPr>
            <a:lvl5pPr marL="1828800" indent="0" algn="ctr" rtl="0" eaLnBrk="1" latinLnBrk="0" hangingPunct="1">
              <a:spcBef>
                <a:spcPct val="20000"/>
              </a:spcBef>
              <a:buClr>
                <a:schemeClr val="accent5"/>
              </a:buClr>
              <a:buFontTx/>
              <a:buNone/>
              <a:defRPr kumimoji="0" sz="1800" kern="1200">
                <a:solidFill>
                  <a:schemeClr val="dk1"/>
                </a:solidFill>
                <a:latin typeface="+mn-lt"/>
                <a:ea typeface="+mn-ea"/>
                <a:cs typeface="+mn-cs"/>
              </a:defRPr>
            </a:lvl5pPr>
            <a:lvl6pPr marL="2286000" indent="0" algn="ctr" rtl="0" eaLnBrk="1" latinLnBrk="0" hangingPunct="1">
              <a:spcBef>
                <a:spcPct val="20000"/>
              </a:spcBef>
              <a:buClr>
                <a:schemeClr val="accent6"/>
              </a:buClr>
              <a:buSzPct val="80000"/>
              <a:buFont typeface="Wingdings 2"/>
              <a:buNone/>
              <a:defRPr kumimoji="0" sz="1800" kern="1200">
                <a:solidFill>
                  <a:schemeClr val="dk1"/>
                </a:solidFill>
                <a:latin typeface="+mn-lt"/>
                <a:ea typeface="+mn-ea"/>
                <a:cs typeface="+mn-cs"/>
              </a:defRPr>
            </a:lvl6pPr>
            <a:lvl7pPr marL="2743200" indent="0" algn="ctr" rtl="0" eaLnBrk="1" latinLnBrk="0" hangingPunct="1">
              <a:spcBef>
                <a:spcPct val="20000"/>
              </a:spcBef>
              <a:buClr>
                <a:schemeClr val="accent1">
                  <a:shade val="75000"/>
                </a:schemeClr>
              </a:buClr>
              <a:buSzPct val="90000"/>
              <a:buNone/>
              <a:defRPr kumimoji="0" sz="1600" kern="1200" baseline="0">
                <a:solidFill>
                  <a:schemeClr val="dk1"/>
                </a:solidFill>
                <a:latin typeface="+mn-lt"/>
                <a:ea typeface="+mn-ea"/>
                <a:cs typeface="+mn-cs"/>
              </a:defRPr>
            </a:lvl7pPr>
            <a:lvl8pPr marL="3200400" indent="0" algn="ctr" rtl="0" eaLnBrk="1" latinLnBrk="0" hangingPunct="1">
              <a:spcBef>
                <a:spcPct val="20000"/>
              </a:spcBef>
              <a:buClr>
                <a:schemeClr val="accent4">
                  <a:shade val="75000"/>
                </a:schemeClr>
              </a:buClr>
              <a:buNone/>
              <a:defRPr kumimoji="0" sz="1600" kern="1200">
                <a:solidFill>
                  <a:schemeClr val="dk1"/>
                </a:solidFill>
                <a:latin typeface="+mn-lt"/>
                <a:ea typeface="+mn-ea"/>
                <a:cs typeface="+mn-cs"/>
              </a:defRPr>
            </a:lvl8pPr>
            <a:lvl9pPr marL="3657600" indent="0" algn="ctr" rtl="0" eaLnBrk="1" latinLnBrk="0" hangingPunct="1">
              <a:spcBef>
                <a:spcPct val="20000"/>
              </a:spcBef>
              <a:buClr>
                <a:schemeClr val="accent2">
                  <a:shade val="75000"/>
                </a:schemeClr>
              </a:buClr>
              <a:buSzPct val="90000"/>
              <a:buNone/>
              <a:defRPr kumimoji="0" sz="1400" kern="1200" cap="all" baseline="0">
                <a:solidFill>
                  <a:schemeClr val="dk1"/>
                </a:solidFill>
                <a:latin typeface="+mn-lt"/>
                <a:ea typeface="+mn-ea"/>
                <a:cs typeface="+mn-cs"/>
              </a:defRPr>
            </a:lvl9pPr>
          </a:lstStyle>
          <a:p>
            <a:r>
              <a:rPr lang="tr-TR" sz="2800" cap="none" spc="0" dirty="0" smtClean="0">
                <a:ln/>
                <a:solidFill>
                  <a:schemeClr val="accent3"/>
                </a:solidFill>
              </a:rPr>
              <a:t>ÇORUM REHBERLİK VE ARAŞTIRMA MERKEZİ</a:t>
            </a:r>
          </a:p>
          <a:p>
            <a:r>
              <a:rPr lang="tr-TR" sz="2800" cap="none" spc="0" dirty="0" smtClean="0">
                <a:ln/>
                <a:solidFill>
                  <a:schemeClr val="accent3"/>
                </a:solidFill>
              </a:rPr>
              <a:t>KASIM 2014</a:t>
            </a:r>
          </a:p>
          <a:p>
            <a:endParaRPr lang="tr-TR" sz="2800" cap="none" spc="0" dirty="0">
              <a:ln/>
              <a:solidFill>
                <a:schemeClr val="accent3"/>
              </a:solidFill>
            </a:endParaRPr>
          </a:p>
        </p:txBody>
      </p:sp>
      <p:pic>
        <p:nvPicPr>
          <p:cNvPr id="6" name="1 Resim" descr="ram logo tasarım - Kopya.png"/>
          <p:cNvPicPr/>
          <p:nvPr/>
        </p:nvPicPr>
        <p:blipFill>
          <a:blip r:embed="rId2" cstate="print"/>
          <a:stretch>
            <a:fillRect/>
          </a:stretch>
        </p:blipFill>
        <p:spPr>
          <a:xfrm>
            <a:off x="7164287" y="3717032"/>
            <a:ext cx="1783363" cy="200252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3074" name="Picture 2" descr="C:\Users\GOKHAN\Desktop\ERDAL ÇALIŞMALAR\RAM.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92280" y="1628800"/>
            <a:ext cx="1766526" cy="1858507"/>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
        <p:nvSpPr>
          <p:cNvPr id="9" name="Alt Başlık 2"/>
          <p:cNvSpPr txBox="1">
            <a:spLocks/>
          </p:cNvSpPr>
          <p:nvPr/>
        </p:nvSpPr>
        <p:spPr>
          <a:xfrm>
            <a:off x="0" y="6016178"/>
            <a:ext cx="9175851" cy="841822"/>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vert="horz">
            <a:noAutofit/>
            <a:scene3d>
              <a:camera prst="orthographicFront"/>
              <a:lightRig rig="balanced" dir="t">
                <a:rot lat="0" lon="0" rev="2100000"/>
              </a:lightRig>
            </a:scene3d>
            <a:sp3d extrusionH="57150" prstMaterial="metal">
              <a:bevelT w="38100" h="25400"/>
              <a:contourClr>
                <a:schemeClr val="bg2"/>
              </a:contourClr>
            </a:sp3d>
          </a:bodyPr>
          <a:lstStyle>
            <a:lvl1pPr marL="0" indent="0" algn="ctr" rtl="0" eaLnBrk="1" latinLnBrk="0" hangingPunct="1">
              <a:spcBef>
                <a:spcPct val="20000"/>
              </a:spcBef>
              <a:buClr>
                <a:schemeClr val="accent1"/>
              </a:buClr>
              <a:buSzPct val="85000"/>
              <a:buFont typeface="Wingdings 2"/>
              <a:buNone/>
              <a:defRPr kumimoji="0" sz="1600" b="1" kern="1200" cap="all" spc="250" baseline="0">
                <a:solidFill>
                  <a:schemeClr val="tx2"/>
                </a:solidFill>
                <a:latin typeface="+mn-lt"/>
                <a:ea typeface="+mn-ea"/>
                <a:cs typeface="+mn-cs"/>
              </a:defRPr>
            </a:lvl1pPr>
            <a:lvl2pPr marL="457200" indent="0" algn="ctr" rtl="0" eaLnBrk="1" latinLnBrk="0" hangingPunct="1">
              <a:spcBef>
                <a:spcPct val="20000"/>
              </a:spcBef>
              <a:buClr>
                <a:schemeClr val="accent2"/>
              </a:buClr>
              <a:buSzPct val="70000"/>
              <a:buFont typeface="Wingdings"/>
              <a:buNone/>
              <a:defRPr kumimoji="0" sz="2200" kern="1200">
                <a:solidFill>
                  <a:schemeClr val="dk1"/>
                </a:solidFill>
                <a:latin typeface="+mn-lt"/>
                <a:ea typeface="+mn-ea"/>
                <a:cs typeface="+mn-cs"/>
              </a:defRPr>
            </a:lvl2pPr>
            <a:lvl3pPr marL="914400" indent="0" algn="ctr" rtl="0" eaLnBrk="1" latinLnBrk="0" hangingPunct="1">
              <a:spcBef>
                <a:spcPct val="20000"/>
              </a:spcBef>
              <a:buClr>
                <a:schemeClr val="accent3"/>
              </a:buClr>
              <a:buSzPct val="75000"/>
              <a:buFont typeface="Wingdings 2"/>
              <a:buNone/>
              <a:defRPr kumimoji="0" sz="2000" kern="1200">
                <a:solidFill>
                  <a:schemeClr val="dk1"/>
                </a:solidFill>
                <a:latin typeface="+mn-lt"/>
                <a:ea typeface="+mn-ea"/>
                <a:cs typeface="+mn-cs"/>
              </a:defRPr>
            </a:lvl3pPr>
            <a:lvl4pPr marL="1371600" indent="0" algn="ctr" rtl="0" eaLnBrk="1" latinLnBrk="0" hangingPunct="1">
              <a:spcBef>
                <a:spcPct val="20000"/>
              </a:spcBef>
              <a:buClr>
                <a:schemeClr val="accent4"/>
              </a:buClr>
              <a:buSzPct val="70000"/>
              <a:buFont typeface="Wingdings"/>
              <a:buNone/>
              <a:defRPr kumimoji="0" sz="2000" kern="1200">
                <a:solidFill>
                  <a:schemeClr val="dk1"/>
                </a:solidFill>
                <a:latin typeface="+mn-lt"/>
                <a:ea typeface="+mn-ea"/>
                <a:cs typeface="+mn-cs"/>
              </a:defRPr>
            </a:lvl4pPr>
            <a:lvl5pPr marL="1828800" indent="0" algn="ctr" rtl="0" eaLnBrk="1" latinLnBrk="0" hangingPunct="1">
              <a:spcBef>
                <a:spcPct val="20000"/>
              </a:spcBef>
              <a:buClr>
                <a:schemeClr val="accent5"/>
              </a:buClr>
              <a:buFontTx/>
              <a:buNone/>
              <a:defRPr kumimoji="0" sz="1800" kern="1200">
                <a:solidFill>
                  <a:schemeClr val="dk1"/>
                </a:solidFill>
                <a:latin typeface="+mn-lt"/>
                <a:ea typeface="+mn-ea"/>
                <a:cs typeface="+mn-cs"/>
              </a:defRPr>
            </a:lvl5pPr>
            <a:lvl6pPr marL="2286000" indent="0" algn="ctr" rtl="0" eaLnBrk="1" latinLnBrk="0" hangingPunct="1">
              <a:spcBef>
                <a:spcPct val="20000"/>
              </a:spcBef>
              <a:buClr>
                <a:schemeClr val="accent6"/>
              </a:buClr>
              <a:buSzPct val="80000"/>
              <a:buFont typeface="Wingdings 2"/>
              <a:buNone/>
              <a:defRPr kumimoji="0" sz="1800" kern="1200">
                <a:solidFill>
                  <a:schemeClr val="dk1"/>
                </a:solidFill>
                <a:latin typeface="+mn-lt"/>
                <a:ea typeface="+mn-ea"/>
                <a:cs typeface="+mn-cs"/>
              </a:defRPr>
            </a:lvl6pPr>
            <a:lvl7pPr marL="2743200" indent="0" algn="ctr" rtl="0" eaLnBrk="1" latinLnBrk="0" hangingPunct="1">
              <a:spcBef>
                <a:spcPct val="20000"/>
              </a:spcBef>
              <a:buClr>
                <a:schemeClr val="accent1">
                  <a:shade val="75000"/>
                </a:schemeClr>
              </a:buClr>
              <a:buSzPct val="90000"/>
              <a:buNone/>
              <a:defRPr kumimoji="0" sz="1600" kern="1200" baseline="0">
                <a:solidFill>
                  <a:schemeClr val="dk1"/>
                </a:solidFill>
                <a:latin typeface="+mn-lt"/>
                <a:ea typeface="+mn-ea"/>
                <a:cs typeface="+mn-cs"/>
              </a:defRPr>
            </a:lvl7pPr>
            <a:lvl8pPr marL="3200400" indent="0" algn="ctr" rtl="0" eaLnBrk="1" latinLnBrk="0" hangingPunct="1">
              <a:spcBef>
                <a:spcPct val="20000"/>
              </a:spcBef>
              <a:buClr>
                <a:schemeClr val="accent4">
                  <a:shade val="75000"/>
                </a:schemeClr>
              </a:buClr>
              <a:buNone/>
              <a:defRPr kumimoji="0" sz="1600" kern="1200">
                <a:solidFill>
                  <a:schemeClr val="dk1"/>
                </a:solidFill>
                <a:latin typeface="+mn-lt"/>
                <a:ea typeface="+mn-ea"/>
                <a:cs typeface="+mn-cs"/>
              </a:defRPr>
            </a:lvl8pPr>
            <a:lvl9pPr marL="3657600" indent="0" algn="ctr" rtl="0" eaLnBrk="1" latinLnBrk="0" hangingPunct="1">
              <a:spcBef>
                <a:spcPct val="20000"/>
              </a:spcBef>
              <a:buClr>
                <a:schemeClr val="accent2">
                  <a:shade val="75000"/>
                </a:schemeClr>
              </a:buClr>
              <a:buSzPct val="90000"/>
              <a:buNone/>
              <a:defRPr kumimoji="0" sz="1400" kern="1200" cap="all" baseline="0">
                <a:solidFill>
                  <a:schemeClr val="dk1"/>
                </a:solidFill>
                <a:latin typeface="+mn-lt"/>
                <a:ea typeface="+mn-ea"/>
                <a:cs typeface="+mn-cs"/>
              </a:defRPr>
            </a:lvl9pPr>
          </a:lstStyle>
          <a:p>
            <a:pPr algn="r"/>
            <a:r>
              <a:rPr lang="tr-TR" sz="2400" cap="none" spc="0" dirty="0" smtClean="0">
                <a:ln w="50800"/>
                <a:solidFill>
                  <a:schemeClr val="bg1">
                    <a:shade val="50000"/>
                  </a:schemeClr>
                </a:solidFill>
                <a:latin typeface="Trebuchet MS" panose="020B0603020202020204" pitchFamily="34" charset="0"/>
              </a:rPr>
              <a:t>Erdal YILMAZ</a:t>
            </a:r>
          </a:p>
          <a:p>
            <a:pPr algn="r"/>
            <a:r>
              <a:rPr lang="tr-TR" sz="2400" cap="none" spc="0" dirty="0" smtClean="0">
                <a:ln w="50800"/>
                <a:solidFill>
                  <a:schemeClr val="bg1">
                    <a:shade val="50000"/>
                  </a:schemeClr>
                </a:solidFill>
                <a:latin typeface="Trebuchet MS" panose="020B0603020202020204" pitchFamily="34" charset="0"/>
              </a:rPr>
              <a:t>Psikolojik Danışman</a:t>
            </a:r>
          </a:p>
          <a:p>
            <a:pPr algn="l"/>
            <a:endParaRPr lang="tr-TR" sz="2400" cap="none" spc="0" dirty="0">
              <a:ln w="50800"/>
              <a:solidFill>
                <a:schemeClr val="bg1">
                  <a:shade val="50000"/>
                </a:schemeClr>
              </a:solidFill>
              <a:latin typeface="Trebuchet MS" panose="020B0603020202020204" pitchFamily="34" charset="0"/>
            </a:endParaRPr>
          </a:p>
        </p:txBody>
      </p:sp>
      <p:sp>
        <p:nvSpPr>
          <p:cNvPr id="2" name="Çerçeve 1"/>
          <p:cNvSpPr/>
          <p:nvPr/>
        </p:nvSpPr>
        <p:spPr>
          <a:xfrm>
            <a:off x="611560" y="4446239"/>
            <a:ext cx="6190357" cy="858857"/>
          </a:xfrm>
          <a:prstGeom prst="frame">
            <a:avLst/>
          </a:prstGeom>
        </p:spPr>
        <p:style>
          <a:lnRef idx="1">
            <a:schemeClr val="accent3"/>
          </a:lnRef>
          <a:fillRef idx="2">
            <a:schemeClr val="accent3"/>
          </a:fillRef>
          <a:effectRef idx="1">
            <a:schemeClr val="accent3"/>
          </a:effectRef>
          <a:fontRef idx="minor">
            <a:schemeClr val="dk1"/>
          </a:fontRef>
        </p:style>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anose="020B0603020202020204" pitchFamily="34" charset="0"/>
              </a:rPr>
              <a:t>Çorum Rehberlik ve Araştırma Merkezi</a:t>
            </a:r>
          </a:p>
          <a:p>
            <a:pPr algn="ctr"/>
            <a:r>
              <a:rPr lang="tr-TR"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Trebuchet MS" panose="020B0603020202020204" pitchFamily="34" charset="0"/>
              </a:rPr>
              <a:t>Rehberlik ve Psikolojik Danışma Hizmetleri Bölümü</a:t>
            </a:r>
          </a:p>
        </p:txBody>
      </p:sp>
    </p:spTree>
    <p:extLst>
      <p:ext uri="{BB962C8B-B14F-4D97-AF65-F5344CB8AC3E}">
        <p14:creationId xmlns:p14="http://schemas.microsoft.com/office/powerpoint/2010/main" val="396323025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952644195"/>
              </p:ext>
            </p:extLst>
          </p:nvPr>
        </p:nvGraphicFramePr>
        <p:xfrm>
          <a:off x="-1" y="1484783"/>
          <a:ext cx="8501089" cy="5373217"/>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tr-TR" sz="2000" b="1" dirty="0" smtClean="0">
                          <a:solidFill>
                            <a:schemeClr val="lt1"/>
                          </a:solidFill>
                          <a:effectLst>
                            <a:outerShdw blurRad="50800" dist="38100" algn="l" rotWithShape="0">
                              <a:prstClr val="black">
                                <a:alpha val="40000"/>
                              </a:prstClr>
                            </a:outerShdw>
                          </a:effectLst>
                          <a:latin typeface="+mn-lt"/>
                        </a:rPr>
                        <a:t>KARA</a:t>
                      </a:r>
                      <a:r>
                        <a:rPr lang="tr-TR" sz="2000" b="1" baseline="0" dirty="0" smtClean="0">
                          <a:solidFill>
                            <a:schemeClr val="lt1"/>
                          </a:solidFill>
                          <a:effectLst>
                            <a:outerShdw blurRad="50800" dist="38100" algn="l" rotWithShape="0">
                              <a:prstClr val="black">
                                <a:alpha val="40000"/>
                              </a:prstClr>
                            </a:outerShdw>
                          </a:effectLst>
                          <a:latin typeface="+mn-lt"/>
                        </a:rPr>
                        <a:t> KUVVETLERİ ASTSUBAY MESLEK YÜKSEKOKULU</a:t>
                      </a:r>
                    </a:p>
                    <a:p>
                      <a:pPr marL="0" marR="0" indent="0" algn="l" defTabSz="914400" rtl="0" eaLnBrk="1" fontAlgn="auto" latinLnBrk="0" hangingPunct="1">
                        <a:lnSpc>
                          <a:spcPct val="115000"/>
                        </a:lnSpc>
                        <a:spcBef>
                          <a:spcPts val="0"/>
                        </a:spcBef>
                        <a:spcAft>
                          <a:spcPts val="0"/>
                        </a:spcAft>
                        <a:buClrTx/>
                        <a:buSzTx/>
                        <a:buFontTx/>
                        <a:buNone/>
                        <a:tabLst/>
                        <a:defRPr/>
                      </a:pPr>
                      <a:r>
                        <a:rPr lang="tr-TR" sz="2000" b="1" u="sng" baseline="0" dirty="0" smtClean="0">
                          <a:solidFill>
                            <a:schemeClr val="lt1"/>
                          </a:solidFill>
                          <a:effectLst>
                            <a:outerShdw blurRad="50800" dist="38100" algn="l" rotWithShape="0">
                              <a:prstClr val="black">
                                <a:alpha val="40000"/>
                              </a:prstClr>
                            </a:outerShdw>
                          </a:effectLst>
                          <a:latin typeface="+mn-lt"/>
                        </a:rPr>
                        <a:t>BAŞVURU ŞARTLARI VE  SEÇİM AŞAMALARINA ÇAĞRI ESASLARI</a:t>
                      </a:r>
                      <a:endParaRPr lang="tr-TR" sz="2000" b="1" u="sng"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pPr marL="342900" indent="-342900" algn="just">
                        <a:buFont typeface="+mj-lt"/>
                        <a:buAutoNum type="arabicPeriod"/>
                      </a:pPr>
                      <a:r>
                        <a:rPr lang="tr-TR" sz="1600" b="0" dirty="0" smtClean="0">
                          <a:effectLst/>
                        </a:rPr>
                        <a:t>Belirlenen taban puanları ve bu puanlardan daha yüksek puan alan adayların ikinci seçim aşaması sınavlarına çağrı ile ilgili hususlar ve çağrı tarihleri www.kkk.tsk.tr ve www.kho.edu.tr İnternet adreslerinde yayımlanacaktır. (Ayrıca posta ile çağrı yapılmayacaktır.) </a:t>
                      </a:r>
                    </a:p>
                    <a:p>
                      <a:pPr marL="342900" indent="-342900" algn="just">
                        <a:buFont typeface="+mj-lt"/>
                        <a:buAutoNum type="arabicPeriod"/>
                      </a:pPr>
                      <a:r>
                        <a:rPr lang="tr-TR" sz="1600" b="0" dirty="0" smtClean="0">
                          <a:effectLst/>
                        </a:rPr>
                        <a:t>Sivil kaynaktan alınacak öğrenci kontenjanına ilave olarak Kara Kuvvetleri Komutanlığına mensup lise mezunu uzman erbaşlardan da </a:t>
                      </a:r>
                      <a:r>
                        <a:rPr lang="tr-TR" sz="1600" b="0" dirty="0" err="1" smtClean="0">
                          <a:effectLst/>
                        </a:rPr>
                        <a:t>K.K.Astsubay</a:t>
                      </a:r>
                      <a:r>
                        <a:rPr lang="tr-TR" sz="1600" b="0" dirty="0" smtClean="0">
                          <a:effectLst/>
                        </a:rPr>
                        <a:t> Meslek Yüksek Okuluna öğrenci alımı yapılacaktır. Uzman </a:t>
                      </a:r>
                      <a:r>
                        <a:rPr lang="tr-TR" sz="1600" b="0" dirty="0" err="1" smtClean="0">
                          <a:effectLst/>
                        </a:rPr>
                        <a:t>erbaþ</a:t>
                      </a:r>
                      <a:r>
                        <a:rPr lang="tr-TR" sz="1600" b="0" dirty="0" smtClean="0">
                          <a:effectLst/>
                        </a:rPr>
                        <a:t> kaynağından alınacak öğrenciler diğer adaylarla aynı seçim sürecine (Diğer adayların yapacağı tüm işlemleri yapacaklardır) tabi olacaklardır. Ancak, söz konusu adayların başvuru şartları ve değerlendirme esaslarındaki farklılıklar, yayımlanacak kurum içi yazı ve 01 Nisan-24 Mayıs 2013 tarihleri arasında yayımlanacak başvuru kılavuzunda belirtilecektir.</a:t>
                      </a:r>
                    </a:p>
                    <a:p>
                      <a:pPr marL="0" indent="0" algn="ctr">
                        <a:buFont typeface="+mj-lt"/>
                        <a:buNone/>
                      </a:pPr>
                      <a:endParaRPr lang="tr-TR" sz="2400" b="1" dirty="0" smtClean="0">
                        <a:effectLst/>
                      </a:endParaRPr>
                    </a:p>
                    <a:p>
                      <a:pPr marL="0" indent="0" algn="ctr">
                        <a:buFont typeface="+mj-lt"/>
                        <a:buNone/>
                      </a:pPr>
                      <a:r>
                        <a:rPr lang="tr-TR" sz="2400" b="1" dirty="0" smtClean="0">
                          <a:effectLst/>
                        </a:rPr>
                        <a:t>İnternet adresi : http://www.tsk.tr </a:t>
                      </a:r>
                    </a:p>
                    <a:p>
                      <a:pPr marL="0" indent="0" algn="ctr">
                        <a:buFont typeface="+mj-lt"/>
                        <a:buNone/>
                      </a:pPr>
                      <a:r>
                        <a:rPr lang="tr-TR" sz="2400" b="1" dirty="0" smtClean="0">
                          <a:effectLst/>
                        </a:rPr>
                        <a:t>http://www.kkk.tsk.tr</a:t>
                      </a:r>
                    </a:p>
                    <a:p>
                      <a:pPr marL="0" indent="0" algn="ctr">
                        <a:buFont typeface="+mj-lt"/>
                        <a:buNone/>
                      </a:pPr>
                      <a:r>
                        <a:rPr lang="tr-TR" sz="2400" b="1" dirty="0" smtClean="0">
                          <a:effectLst/>
                        </a:rPr>
                        <a:t> http://www.kho.edu.tr</a:t>
                      </a:r>
                    </a:p>
                    <a:p>
                      <a:pPr marL="0" indent="0" algn="ctr">
                        <a:buFont typeface="+mj-lt"/>
                        <a:buNone/>
                      </a:pPr>
                      <a:r>
                        <a:rPr lang="tr-TR" sz="2400" b="1" dirty="0" smtClean="0">
                          <a:effectLst/>
                        </a:rPr>
                        <a:t>İletişim için : (0312) 562 11 11 ve 562 15 08</a:t>
                      </a: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814283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493983354"/>
              </p:ext>
            </p:extLst>
          </p:nvPr>
        </p:nvGraphicFramePr>
        <p:xfrm>
          <a:off x="-1" y="1484783"/>
          <a:ext cx="8501089" cy="5425276"/>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tr-TR" sz="1050" b="1" dirty="0" smtClean="0">
                        <a:solidFill>
                          <a:schemeClr val="lt1"/>
                        </a:solidFill>
                        <a:effectLst>
                          <a:outerShdw blurRad="50800" dist="38100" algn="l" rotWithShape="0">
                            <a:prstClr val="black">
                              <a:alpha val="40000"/>
                            </a:prstClr>
                          </a:outerShdw>
                        </a:effectLst>
                        <a:latin typeface="+mn-lt"/>
                      </a:endParaRPr>
                    </a:p>
                    <a:p>
                      <a:pPr marL="0" marR="0" indent="0" algn="ctr" defTabSz="914400" rtl="0" eaLnBrk="1" fontAlgn="auto" latinLnBrk="0" hangingPunct="1">
                        <a:lnSpc>
                          <a:spcPct val="115000"/>
                        </a:lnSpc>
                        <a:spcBef>
                          <a:spcPts val="0"/>
                        </a:spcBef>
                        <a:spcAft>
                          <a:spcPts val="0"/>
                        </a:spcAft>
                        <a:buClrTx/>
                        <a:buSzTx/>
                        <a:buFontTx/>
                        <a:buNone/>
                        <a:tabLst/>
                        <a:defRPr/>
                      </a:pPr>
                      <a:r>
                        <a:rPr lang="tr-TR" sz="2800" b="1" baseline="0" dirty="0" smtClean="0">
                          <a:solidFill>
                            <a:schemeClr val="lt1"/>
                          </a:solidFill>
                          <a:effectLst>
                            <a:outerShdw blurRad="50800" dist="38100" algn="l" rotWithShape="0">
                              <a:prstClr val="black">
                                <a:alpha val="40000"/>
                              </a:prstClr>
                            </a:outerShdw>
                          </a:effectLst>
                          <a:latin typeface="+mn-lt"/>
                        </a:rPr>
                        <a:t> DENİZ KUVVETLERİ ASTSUBAY MESLEK YÜKSEKOKULU</a:t>
                      </a:r>
                      <a:endParaRPr lang="tr-TR" sz="2800" b="1"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pPr marL="342900" indent="-342900" algn="just">
                        <a:buFont typeface="Wingdings" panose="05000000000000000000" pitchFamily="2" charset="2"/>
                        <a:buChar char="v"/>
                      </a:pPr>
                      <a:r>
                        <a:rPr lang="tr-TR" sz="2200" b="0" dirty="0" smtClean="0">
                          <a:effectLst>
                            <a:outerShdw blurRad="50800" dist="38100" algn="l" rotWithShape="0">
                              <a:prstClr val="black">
                                <a:alpha val="40000"/>
                              </a:prstClr>
                            </a:outerShdw>
                          </a:effectLst>
                        </a:rPr>
                        <a:t>Deniz Astsubay Meslek Yüksek Okulu; Türk Deniz Kuvvetlerinin kara birlikleri, denizaltıları, su üstü gemileri, uçak/helikopterleri, SAT/SAS birliklerinde ve Sahil Güvenlik Komutanlığının sahil güvenlik botları, uçak/helikopterleri ile kara birliklerinde görev yapacak astsubayları yetiştirmek üzere eğitim-öğretim veren bir kurumdur.</a:t>
                      </a:r>
                    </a:p>
                    <a:p>
                      <a:pPr marL="342900" indent="-342900" algn="just">
                        <a:buFont typeface="Wingdings" panose="05000000000000000000" pitchFamily="2" charset="2"/>
                        <a:buChar char="v"/>
                      </a:pPr>
                      <a:r>
                        <a:rPr lang="tr-TR" sz="2200" b="0" dirty="0" smtClean="0">
                          <a:effectLst>
                            <a:outerShdw blurRad="50800" dist="38100" algn="l" rotWithShape="0">
                              <a:prstClr val="black">
                                <a:alpha val="40000"/>
                              </a:prstClr>
                            </a:outerShdw>
                          </a:effectLst>
                        </a:rPr>
                        <a:t>Eğitim ve Öğretim süresi ön lisans düzeyinde 2 (İki) yıl olup öğrencilerin ihtiyaçları devlet tarafından karşılanmaktadır.</a:t>
                      </a:r>
                    </a:p>
                    <a:p>
                      <a:pPr marL="342900" indent="-342900" algn="just">
                        <a:buFont typeface="Wingdings" panose="05000000000000000000" pitchFamily="2" charset="2"/>
                        <a:buChar char="v"/>
                      </a:pPr>
                      <a:r>
                        <a:rPr lang="tr-TR" sz="2200" b="0" dirty="0" smtClean="0">
                          <a:effectLst>
                            <a:outerShdw blurRad="50800" dist="38100" algn="l" rotWithShape="0">
                              <a:prstClr val="black">
                                <a:alpha val="40000"/>
                              </a:prstClr>
                            </a:outerShdw>
                          </a:effectLst>
                        </a:rPr>
                        <a:t>Deniz Astsubay Meslek Yüksek Okulunda; Deniz Ulaştırma ve İşletme, Elektronik Teknolojisi, Bilgisayar Programcılığı, Büro Hizmetleri ve Yönetici Asistanlığı ve İşletme Yönetimi programları Altınova/</a:t>
                      </a:r>
                      <a:r>
                        <a:rPr lang="tr-TR" sz="2200" b="0" dirty="0" err="1" smtClean="0">
                          <a:effectLst>
                            <a:outerShdw blurRad="50800" dist="38100" algn="l" rotWithShape="0">
                              <a:prstClr val="black">
                                <a:alpha val="40000"/>
                              </a:prstClr>
                            </a:outerShdw>
                          </a:effectLst>
                        </a:rPr>
                        <a:t>YALOVA’da</a:t>
                      </a:r>
                      <a:r>
                        <a:rPr lang="tr-TR" sz="2200" b="0" dirty="0" smtClean="0">
                          <a:effectLst>
                            <a:outerShdw blurRad="50800" dist="38100" algn="l" rotWithShape="0">
                              <a:prstClr val="black">
                                <a:alpha val="40000"/>
                              </a:prstClr>
                            </a:outerShdw>
                          </a:effectLst>
                        </a:rPr>
                        <a:t>, Gemi Makineleri İşletme ve Elektrik programları ise Derince/</a:t>
                      </a:r>
                      <a:r>
                        <a:rPr lang="tr-TR" sz="2200" b="0" dirty="0" err="1" smtClean="0">
                          <a:effectLst>
                            <a:outerShdw blurRad="50800" dist="38100" algn="l" rotWithShape="0">
                              <a:prstClr val="black">
                                <a:alpha val="40000"/>
                              </a:prstClr>
                            </a:outerShdw>
                          </a:effectLst>
                        </a:rPr>
                        <a:t>KOCAELİ’de</a:t>
                      </a:r>
                      <a:r>
                        <a:rPr lang="tr-TR" sz="2200" b="0" dirty="0" smtClean="0">
                          <a:effectLst>
                            <a:outerShdw blurRad="50800" dist="38100" algn="l" rotWithShape="0">
                              <a:prstClr val="black">
                                <a:alpha val="40000"/>
                              </a:prstClr>
                            </a:outerShdw>
                          </a:effectLst>
                        </a:rPr>
                        <a:t> verilmektedir. </a:t>
                      </a:r>
                    </a:p>
                    <a:p>
                      <a:pPr marL="342900" indent="-342900" algn="just">
                        <a:buFont typeface="Wingdings" panose="05000000000000000000" pitchFamily="2" charset="2"/>
                        <a:buChar char="v"/>
                      </a:pPr>
                      <a:r>
                        <a:rPr lang="tr-TR" sz="2200" b="0" dirty="0" smtClean="0">
                          <a:effectLst>
                            <a:outerShdw blurRad="50800" dist="38100" algn="l" rotWithShape="0">
                              <a:prstClr val="black">
                                <a:alpha val="40000"/>
                              </a:prstClr>
                            </a:outerShdw>
                          </a:effectLst>
                        </a:rPr>
                        <a:t>Kabul</a:t>
                      </a:r>
                      <a:r>
                        <a:rPr lang="tr-TR" sz="2200" b="0" baseline="0" dirty="0" smtClean="0">
                          <a:effectLst>
                            <a:outerShdw blurRad="50800" dist="38100" algn="l" rotWithShape="0">
                              <a:prstClr val="black">
                                <a:alpha val="40000"/>
                              </a:prstClr>
                            </a:outerShdw>
                          </a:effectLst>
                        </a:rPr>
                        <a:t> Koşulları Diğer Astsubay Meslek Yüksekokulları ile ortaktır.</a:t>
                      </a:r>
                      <a:endParaRPr lang="tr-TR" sz="2200" b="0" dirty="0" smtClean="0">
                        <a:effectLst>
                          <a:outerShdw blurRad="50800" dist="38100" algn="l" rotWithShape="0">
                            <a:prstClr val="black">
                              <a:alpha val="40000"/>
                            </a:prstClr>
                          </a:outerShdw>
                        </a:effectLst>
                      </a:endParaRPr>
                    </a:p>
                    <a:p>
                      <a:pPr marL="342900" indent="-342900" algn="just">
                        <a:buFont typeface="Wingdings" panose="05000000000000000000" pitchFamily="2" charset="2"/>
                        <a:buChar char="v"/>
                      </a:pPr>
                      <a:endParaRPr lang="tr-TR" sz="20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43844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231778111"/>
              </p:ext>
            </p:extLst>
          </p:nvPr>
        </p:nvGraphicFramePr>
        <p:xfrm>
          <a:off x="-1" y="1484783"/>
          <a:ext cx="8501089" cy="5373217"/>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tr-TR" sz="1050" b="1" dirty="0" smtClean="0">
                        <a:solidFill>
                          <a:schemeClr val="lt1"/>
                        </a:solidFill>
                        <a:effectLst>
                          <a:outerShdw blurRad="50800" dist="38100" algn="l" rotWithShape="0">
                            <a:prstClr val="black">
                              <a:alpha val="40000"/>
                            </a:prstClr>
                          </a:outerShdw>
                        </a:effectLst>
                        <a:latin typeface="+mn-lt"/>
                      </a:endParaRPr>
                    </a:p>
                    <a:p>
                      <a:pPr marL="0" marR="0" indent="0" algn="ctr" defTabSz="914400" rtl="0" eaLnBrk="1" fontAlgn="auto" latinLnBrk="0" hangingPunct="1">
                        <a:lnSpc>
                          <a:spcPct val="115000"/>
                        </a:lnSpc>
                        <a:spcBef>
                          <a:spcPts val="0"/>
                        </a:spcBef>
                        <a:spcAft>
                          <a:spcPts val="0"/>
                        </a:spcAft>
                        <a:buClrTx/>
                        <a:buSzTx/>
                        <a:buFontTx/>
                        <a:buNone/>
                        <a:tabLst/>
                        <a:defRPr/>
                      </a:pPr>
                      <a:r>
                        <a:rPr lang="tr-TR" sz="2800" b="1" baseline="0" dirty="0" smtClean="0">
                          <a:solidFill>
                            <a:schemeClr val="lt1"/>
                          </a:solidFill>
                          <a:effectLst>
                            <a:outerShdw blurRad="50800" dist="38100" algn="l" rotWithShape="0">
                              <a:prstClr val="black">
                                <a:alpha val="40000"/>
                              </a:prstClr>
                            </a:outerShdw>
                          </a:effectLst>
                          <a:latin typeface="+mn-lt"/>
                        </a:rPr>
                        <a:t> DENİZ KUVVETLERİ ASTSUBAY MESLEK YÜKSEKOKULU</a:t>
                      </a:r>
                      <a:endParaRPr lang="tr-TR" sz="2800" b="1"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pPr algn="ctr"/>
                      <a:r>
                        <a:rPr kumimoji="0" lang="tr-TR" sz="2400" b="1" i="0" u="sng" kern="1200" dirty="0" smtClean="0">
                          <a:solidFill>
                            <a:schemeClr val="dk1"/>
                          </a:solidFill>
                          <a:effectLst/>
                          <a:latin typeface="+mn-lt"/>
                          <a:ea typeface="+mn-ea"/>
                          <a:cs typeface="+mn-cs"/>
                        </a:rPr>
                        <a:t>ÖN KAYIT İŞLEMLERİ</a:t>
                      </a:r>
                    </a:p>
                    <a:p>
                      <a:pPr marL="342900" indent="-342900">
                        <a:buFont typeface="Arial" panose="020B0604020202020204" pitchFamily="34" charset="0"/>
                        <a:buChar char="•"/>
                      </a:pPr>
                      <a:r>
                        <a:rPr kumimoji="0" lang="tr-TR" sz="2000" b="1" i="0" kern="1200" dirty="0" smtClean="0">
                          <a:solidFill>
                            <a:schemeClr val="dk1"/>
                          </a:solidFill>
                          <a:effectLst/>
                          <a:latin typeface="+mn-lt"/>
                          <a:ea typeface="+mn-ea"/>
                          <a:cs typeface="+mn-cs"/>
                        </a:rPr>
                        <a:t>Deniz Astsubay Meslek Yüksek Okuluna Başvuru Nasıl Yapılacaktır?</a:t>
                      </a:r>
                      <a:r>
                        <a:rPr kumimoji="0" lang="tr-TR" sz="2000" b="0" i="0" kern="1200" dirty="0" smtClean="0">
                          <a:solidFill>
                            <a:schemeClr val="dk1"/>
                          </a:solidFill>
                          <a:effectLst/>
                          <a:latin typeface="+mn-lt"/>
                          <a:ea typeface="+mn-ea"/>
                          <a:cs typeface="+mn-cs"/>
                        </a:rPr>
                        <a:t/>
                      </a:r>
                      <a:br>
                        <a:rPr kumimoji="0" lang="tr-TR" sz="2000" b="0" i="0" kern="1200" dirty="0" smtClean="0">
                          <a:solidFill>
                            <a:schemeClr val="dk1"/>
                          </a:solidFill>
                          <a:effectLst/>
                          <a:latin typeface="+mn-lt"/>
                          <a:ea typeface="+mn-ea"/>
                          <a:cs typeface="+mn-cs"/>
                        </a:rPr>
                      </a:br>
                      <a:r>
                        <a:rPr kumimoji="0" lang="tr-TR" sz="2000" b="1" i="0" kern="1200" dirty="0" smtClean="0">
                          <a:solidFill>
                            <a:schemeClr val="dk1"/>
                          </a:solidFill>
                          <a:effectLst/>
                          <a:latin typeface="+mn-lt"/>
                          <a:ea typeface="+mn-ea"/>
                          <a:cs typeface="+mn-cs"/>
                        </a:rPr>
                        <a:t>25 Mart - 16 Mayıs 2013</a:t>
                      </a:r>
                      <a:r>
                        <a:rPr kumimoji="0" lang="tr-TR" sz="2000" b="0" i="0" kern="1200" dirty="0" smtClean="0">
                          <a:solidFill>
                            <a:schemeClr val="dk1"/>
                          </a:solidFill>
                          <a:effectLst/>
                          <a:latin typeface="+mn-lt"/>
                          <a:ea typeface="+mn-ea"/>
                          <a:cs typeface="+mn-cs"/>
                        </a:rPr>
                        <a:t> Tarihlerinde </a:t>
                      </a:r>
                      <a:r>
                        <a:rPr kumimoji="0" lang="tr-TR" sz="2000" b="1" i="0" kern="1200" dirty="0" smtClean="0">
                          <a:solidFill>
                            <a:srgbClr val="002060"/>
                          </a:solidFill>
                          <a:effectLst/>
                          <a:latin typeface="+mn-lt"/>
                          <a:ea typeface="+mn-ea"/>
                          <a:cs typeface="+mn-cs"/>
                        </a:rPr>
                        <a:t>www.damyo.edu.tr </a:t>
                      </a:r>
                      <a:r>
                        <a:rPr kumimoji="0" lang="tr-TR" sz="2000" b="0" i="0" kern="1200" dirty="0" smtClean="0">
                          <a:solidFill>
                            <a:srgbClr val="FF0000"/>
                          </a:solidFill>
                          <a:effectLst/>
                          <a:latin typeface="+mn-lt"/>
                          <a:ea typeface="+mn-ea"/>
                          <a:cs typeface="+mn-cs"/>
                        </a:rPr>
                        <a:t> </a:t>
                      </a:r>
                      <a:r>
                        <a:rPr kumimoji="0" lang="tr-TR" sz="2000" b="0" i="0" kern="1200" dirty="0" smtClean="0">
                          <a:solidFill>
                            <a:schemeClr val="dk1"/>
                          </a:solidFill>
                          <a:effectLst/>
                          <a:latin typeface="+mn-lt"/>
                          <a:ea typeface="+mn-ea"/>
                          <a:cs typeface="+mn-cs"/>
                        </a:rPr>
                        <a:t>sitesinden </a:t>
                      </a:r>
                      <a:r>
                        <a:rPr kumimoji="0" lang="tr-TR" sz="2000" b="1" i="0" kern="1200" dirty="0" smtClean="0">
                          <a:solidFill>
                            <a:schemeClr val="dk1"/>
                          </a:solidFill>
                          <a:effectLst/>
                          <a:latin typeface="+mn-lt"/>
                          <a:ea typeface="+mn-ea"/>
                          <a:cs typeface="+mn-cs"/>
                        </a:rPr>
                        <a:t>Ön Kayıt</a:t>
                      </a:r>
                      <a:r>
                        <a:rPr kumimoji="0" lang="tr-TR" sz="2000" b="0" i="0" kern="1200" dirty="0" smtClean="0">
                          <a:solidFill>
                            <a:schemeClr val="dk1"/>
                          </a:solidFill>
                          <a:effectLst/>
                          <a:latin typeface="+mn-lt"/>
                          <a:ea typeface="+mn-ea"/>
                          <a:cs typeface="+mn-cs"/>
                        </a:rPr>
                        <a:t> yaptırmanız gerekmektedir. </a:t>
                      </a:r>
                      <a:br>
                        <a:rPr kumimoji="0" lang="tr-TR" sz="2000" b="0" i="0" kern="1200" dirty="0" smtClean="0">
                          <a:solidFill>
                            <a:schemeClr val="dk1"/>
                          </a:solidFill>
                          <a:effectLst/>
                          <a:latin typeface="+mn-lt"/>
                          <a:ea typeface="+mn-ea"/>
                          <a:cs typeface="+mn-cs"/>
                        </a:rPr>
                      </a:br>
                      <a:endParaRPr kumimoji="0" lang="tr-TR" sz="2000" b="0" i="0" kern="1200" dirty="0" smtClean="0">
                        <a:solidFill>
                          <a:schemeClr val="dk1"/>
                        </a:solidFill>
                        <a:effectLst/>
                        <a:latin typeface="+mn-lt"/>
                        <a:ea typeface="+mn-ea"/>
                        <a:cs typeface="+mn-cs"/>
                      </a:endParaRPr>
                    </a:p>
                    <a:p>
                      <a:endParaRPr kumimoji="0" lang="tr-TR" sz="2000" b="0" i="0" kern="1200" dirty="0" smtClean="0">
                        <a:solidFill>
                          <a:schemeClr val="dk1"/>
                        </a:solidFill>
                        <a:effectLst/>
                        <a:latin typeface="+mn-lt"/>
                        <a:ea typeface="+mn-ea"/>
                        <a:cs typeface="+mn-cs"/>
                      </a:endParaRPr>
                    </a:p>
                    <a:p>
                      <a:pPr marL="342900" indent="-342900">
                        <a:buFont typeface="Arial" panose="020B0604020202020204" pitchFamily="34" charset="0"/>
                        <a:buChar char="•"/>
                      </a:pPr>
                      <a:r>
                        <a:rPr kumimoji="0" lang="tr-TR" sz="2000" b="1" i="0" kern="1200" dirty="0" smtClean="0">
                          <a:solidFill>
                            <a:schemeClr val="dk1"/>
                          </a:solidFill>
                          <a:effectLst/>
                          <a:latin typeface="+mn-lt"/>
                          <a:ea typeface="+mn-ea"/>
                          <a:cs typeface="+mn-cs"/>
                        </a:rPr>
                        <a:t>İnternetten Ön Kayıtlar Hangi Tarihler Arasında Ve Nasıl Yapılacaktır?</a:t>
                      </a:r>
                      <a:r>
                        <a:rPr kumimoji="0" lang="tr-TR" sz="2000" b="0" i="0" kern="1200" dirty="0" smtClean="0">
                          <a:solidFill>
                            <a:schemeClr val="dk1"/>
                          </a:solidFill>
                          <a:effectLst/>
                          <a:latin typeface="+mn-lt"/>
                          <a:ea typeface="+mn-ea"/>
                          <a:cs typeface="+mn-cs"/>
                        </a:rPr>
                        <a:t/>
                      </a:r>
                      <a:br>
                        <a:rPr kumimoji="0" lang="tr-TR" sz="2000" b="0" i="0" kern="1200" dirty="0" smtClean="0">
                          <a:solidFill>
                            <a:schemeClr val="dk1"/>
                          </a:solidFill>
                          <a:effectLst/>
                          <a:latin typeface="+mn-lt"/>
                          <a:ea typeface="+mn-ea"/>
                          <a:cs typeface="+mn-cs"/>
                        </a:rPr>
                      </a:br>
                      <a:r>
                        <a:rPr kumimoji="0" lang="tr-TR" sz="2000" b="0" i="0" kern="1200" dirty="0" smtClean="0">
                          <a:solidFill>
                            <a:schemeClr val="dk1"/>
                          </a:solidFill>
                          <a:effectLst/>
                          <a:latin typeface="+mn-lt"/>
                          <a:ea typeface="+mn-ea"/>
                          <a:cs typeface="+mn-cs"/>
                        </a:rPr>
                        <a:t>İnternetten ön kayıtlar; </a:t>
                      </a:r>
                      <a:r>
                        <a:rPr kumimoji="0" lang="tr-TR" sz="2000" b="1" i="0" u="sng" kern="1200" dirty="0" smtClean="0">
                          <a:solidFill>
                            <a:schemeClr val="dk1"/>
                          </a:solidFill>
                          <a:effectLst/>
                          <a:latin typeface="+mn-lt"/>
                          <a:ea typeface="+mn-ea"/>
                          <a:cs typeface="+mn-cs"/>
                        </a:rPr>
                        <a:t>25 MART 2013</a:t>
                      </a:r>
                      <a:r>
                        <a:rPr kumimoji="0" lang="tr-TR" sz="2000" b="0" i="0" kern="1200" dirty="0" smtClean="0">
                          <a:solidFill>
                            <a:schemeClr val="dk1"/>
                          </a:solidFill>
                          <a:effectLst/>
                          <a:latin typeface="+mn-lt"/>
                          <a:ea typeface="+mn-ea"/>
                          <a:cs typeface="+mn-cs"/>
                        </a:rPr>
                        <a:t> tarihinde başlayacak ve </a:t>
                      </a:r>
                      <a:r>
                        <a:rPr kumimoji="0" lang="tr-TR" sz="2000" b="1" i="0" u="sng" kern="1200" dirty="0" smtClean="0">
                          <a:solidFill>
                            <a:schemeClr val="dk1"/>
                          </a:solidFill>
                          <a:effectLst/>
                          <a:latin typeface="+mn-lt"/>
                          <a:ea typeface="+mn-ea"/>
                          <a:cs typeface="+mn-cs"/>
                        </a:rPr>
                        <a:t>16 MAYIS 2013</a:t>
                      </a:r>
                      <a:r>
                        <a:rPr kumimoji="0" lang="tr-TR" sz="2000" b="0" i="0" u="sng" kern="1200" dirty="0" smtClean="0">
                          <a:solidFill>
                            <a:schemeClr val="dk1"/>
                          </a:solidFill>
                          <a:effectLst/>
                          <a:latin typeface="+mn-lt"/>
                          <a:ea typeface="+mn-ea"/>
                          <a:cs typeface="+mn-cs"/>
                        </a:rPr>
                        <a:t> </a:t>
                      </a:r>
                      <a:r>
                        <a:rPr kumimoji="0" lang="tr-TR" sz="2000" b="0" i="0" kern="1200" dirty="0" smtClean="0">
                          <a:solidFill>
                            <a:schemeClr val="dk1"/>
                          </a:solidFill>
                          <a:effectLst/>
                          <a:latin typeface="+mn-lt"/>
                          <a:ea typeface="+mn-ea"/>
                          <a:cs typeface="+mn-cs"/>
                        </a:rPr>
                        <a:t>tarihi saat </a:t>
                      </a:r>
                      <a:r>
                        <a:rPr kumimoji="0" lang="tr-TR" sz="2000" b="1" i="0" u="sng" kern="1200" dirty="0" smtClean="0">
                          <a:solidFill>
                            <a:schemeClr val="dk1"/>
                          </a:solidFill>
                          <a:effectLst>
                            <a:outerShdw blurRad="38100" dist="38100" dir="2700000" algn="tl">
                              <a:srgbClr val="000000">
                                <a:alpha val="43137"/>
                              </a:srgbClr>
                            </a:outerShdw>
                          </a:effectLst>
                          <a:latin typeface="+mn-lt"/>
                          <a:ea typeface="+mn-ea"/>
                          <a:cs typeface="+mn-cs"/>
                        </a:rPr>
                        <a:t>23.59</a:t>
                      </a:r>
                      <a:r>
                        <a:rPr kumimoji="0" lang="tr-TR" sz="2000" b="0" i="0" u="sng" kern="1200" dirty="0" smtClean="0">
                          <a:solidFill>
                            <a:schemeClr val="dk1"/>
                          </a:solidFill>
                          <a:effectLst>
                            <a:outerShdw blurRad="38100" dist="38100" dir="2700000" algn="tl">
                              <a:srgbClr val="000000">
                                <a:alpha val="43137"/>
                              </a:srgbClr>
                            </a:outerShdw>
                          </a:effectLst>
                          <a:latin typeface="+mn-lt"/>
                          <a:ea typeface="+mn-ea"/>
                          <a:cs typeface="+mn-cs"/>
                        </a:rPr>
                        <a:t>'</a:t>
                      </a:r>
                      <a:r>
                        <a:rPr kumimoji="0" lang="tr-TR" sz="2000" b="0" i="0" kern="1200" dirty="0" smtClean="0">
                          <a:solidFill>
                            <a:schemeClr val="dk1"/>
                          </a:solidFill>
                          <a:effectLst/>
                          <a:latin typeface="+mn-lt"/>
                          <a:ea typeface="+mn-ea"/>
                          <a:cs typeface="+mn-cs"/>
                        </a:rPr>
                        <a:t>da sona erecektir. </a:t>
                      </a:r>
                    </a:p>
                    <a:p>
                      <a:pPr marL="342900" indent="-342900">
                        <a:buFont typeface="Arial" panose="020B0604020202020204" pitchFamily="34" charset="0"/>
                        <a:buChar char="•"/>
                      </a:pPr>
                      <a:endParaRPr kumimoji="0" lang="tr-TR" sz="2000" b="0" i="0" u="sng" kern="1200" dirty="0" smtClean="0">
                        <a:solidFill>
                          <a:schemeClr val="dk1"/>
                        </a:solidFill>
                        <a:effectLst/>
                        <a:latin typeface="+mn-lt"/>
                        <a:ea typeface="+mn-ea"/>
                        <a:cs typeface="+mn-cs"/>
                      </a:endParaRPr>
                    </a:p>
                    <a:p>
                      <a:pPr marL="342900" indent="-342900">
                        <a:buFont typeface="Arial" panose="020B0604020202020204" pitchFamily="34" charset="0"/>
                        <a:buChar char="•"/>
                      </a:pPr>
                      <a:r>
                        <a:rPr kumimoji="0" lang="tr-TR" sz="2000" b="0" i="0" u="sng" kern="1200" dirty="0" smtClean="0">
                          <a:solidFill>
                            <a:schemeClr val="dk1"/>
                          </a:solidFill>
                          <a:effectLst/>
                          <a:latin typeface="+mn-lt"/>
                          <a:ea typeface="+mn-ea"/>
                          <a:cs typeface="+mn-cs"/>
                        </a:rPr>
                        <a:t>Başvurular sadece</a:t>
                      </a:r>
                      <a:r>
                        <a:rPr kumimoji="0" lang="tr-TR" sz="2000" b="0" i="0" kern="1200" dirty="0" smtClean="0">
                          <a:solidFill>
                            <a:schemeClr val="dk1"/>
                          </a:solidFill>
                          <a:effectLst/>
                          <a:latin typeface="+mn-lt"/>
                          <a:ea typeface="+mn-ea"/>
                          <a:cs typeface="+mn-cs"/>
                        </a:rPr>
                        <a:t> </a:t>
                      </a:r>
                      <a:r>
                        <a:rPr kumimoji="0" lang="tr-TR" sz="2000" b="1" i="0" kern="1200" dirty="0" smtClean="0">
                          <a:solidFill>
                            <a:srgbClr val="002060"/>
                          </a:solidFill>
                          <a:effectLst/>
                          <a:latin typeface="+mn-lt"/>
                          <a:ea typeface="+mn-ea"/>
                          <a:cs typeface="+mn-cs"/>
                        </a:rPr>
                        <a:t>www.damyo.edu.tr </a:t>
                      </a:r>
                      <a:r>
                        <a:rPr kumimoji="0" lang="tr-TR" sz="2000" b="0" i="0" kern="1200" dirty="0" smtClean="0">
                          <a:solidFill>
                            <a:schemeClr val="dk1"/>
                          </a:solidFill>
                          <a:effectLst/>
                          <a:latin typeface="+mn-lt"/>
                          <a:ea typeface="+mn-ea"/>
                          <a:cs typeface="+mn-cs"/>
                        </a:rPr>
                        <a:t>internet adresinden üzerinden yapılacaktır. </a:t>
                      </a:r>
                      <a:r>
                        <a:rPr kumimoji="0" lang="tr-TR" sz="2000" b="0" i="0" u="sng" kern="1200" dirty="0" smtClean="0">
                          <a:solidFill>
                            <a:schemeClr val="dk1"/>
                          </a:solidFill>
                          <a:effectLst/>
                          <a:latin typeface="+mn-lt"/>
                          <a:ea typeface="+mn-ea"/>
                          <a:cs typeface="+mn-cs"/>
                        </a:rPr>
                        <a:t>Şahsen</a:t>
                      </a:r>
                      <a:r>
                        <a:rPr kumimoji="0" lang="tr-TR" sz="2000" b="0" i="0" kern="1200" dirty="0" smtClean="0">
                          <a:solidFill>
                            <a:schemeClr val="dk1"/>
                          </a:solidFill>
                          <a:effectLst/>
                          <a:latin typeface="+mn-lt"/>
                          <a:ea typeface="+mn-ea"/>
                          <a:cs typeface="+mn-cs"/>
                        </a:rPr>
                        <a:t> ve </a:t>
                      </a:r>
                      <a:r>
                        <a:rPr kumimoji="0" lang="tr-TR" sz="2000" b="0" i="0" u="sng" kern="1200" dirty="0" smtClean="0">
                          <a:solidFill>
                            <a:schemeClr val="dk1"/>
                          </a:solidFill>
                          <a:effectLst/>
                          <a:latin typeface="+mn-lt"/>
                          <a:ea typeface="+mn-ea"/>
                          <a:cs typeface="+mn-cs"/>
                        </a:rPr>
                        <a:t>posta yolu</a:t>
                      </a:r>
                      <a:r>
                        <a:rPr kumimoji="0" lang="tr-TR" sz="2000" b="0" i="0" kern="1200" dirty="0" smtClean="0">
                          <a:solidFill>
                            <a:schemeClr val="dk1"/>
                          </a:solidFill>
                          <a:effectLst/>
                          <a:latin typeface="+mn-lt"/>
                          <a:ea typeface="+mn-ea"/>
                          <a:cs typeface="+mn-cs"/>
                        </a:rPr>
                        <a:t> ile başvurular kabul edilmemektedir. </a:t>
                      </a:r>
                    </a:p>
                    <a:p>
                      <a:pPr marL="0" indent="0" algn="just">
                        <a:buFont typeface="Wingdings" panose="05000000000000000000" pitchFamily="2" charset="2"/>
                        <a:buNone/>
                      </a:pPr>
                      <a:endParaRPr lang="tr-TR" sz="20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036737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2311732104"/>
              </p:ext>
            </p:extLst>
          </p:nvPr>
        </p:nvGraphicFramePr>
        <p:xfrm>
          <a:off x="-1" y="1484783"/>
          <a:ext cx="8501089" cy="5382525"/>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tr-TR" sz="2000" b="1" baseline="0" dirty="0" smtClean="0">
                          <a:solidFill>
                            <a:schemeClr val="lt1"/>
                          </a:solidFill>
                          <a:effectLst>
                            <a:outerShdw blurRad="50800" dist="38100" algn="l" rotWithShape="0">
                              <a:prstClr val="black">
                                <a:alpha val="40000"/>
                              </a:prstClr>
                            </a:outerShdw>
                          </a:effectLst>
                          <a:latin typeface="+mn-lt"/>
                        </a:rPr>
                        <a:t>DENİZ KUVVETLERİ ASTSUBAY MESLEK YÜKSEKOKULU</a:t>
                      </a:r>
                    </a:p>
                    <a:p>
                      <a:pPr marL="0" marR="0" indent="0" algn="l" defTabSz="914400" rtl="0" eaLnBrk="1" fontAlgn="auto" latinLnBrk="0" hangingPunct="1">
                        <a:lnSpc>
                          <a:spcPct val="115000"/>
                        </a:lnSpc>
                        <a:spcBef>
                          <a:spcPts val="0"/>
                        </a:spcBef>
                        <a:spcAft>
                          <a:spcPts val="0"/>
                        </a:spcAft>
                        <a:buClrTx/>
                        <a:buSzTx/>
                        <a:buFontTx/>
                        <a:buNone/>
                        <a:tabLst/>
                        <a:defRPr/>
                      </a:pPr>
                      <a:r>
                        <a:rPr lang="tr-TR" sz="2400" b="1" u="none" baseline="0" dirty="0" smtClean="0">
                          <a:solidFill>
                            <a:schemeClr val="lt1"/>
                          </a:solidFill>
                          <a:effectLst>
                            <a:outerShdw blurRad="50800" dist="38100" algn="l" rotWithShape="0">
                              <a:prstClr val="black">
                                <a:alpha val="40000"/>
                              </a:prstClr>
                            </a:outerShdw>
                          </a:effectLst>
                          <a:latin typeface="+mn-lt"/>
                        </a:rPr>
                        <a:t>SEÇİM AŞAMASI                  </a:t>
                      </a:r>
                      <a:r>
                        <a:rPr lang="tr-TR" sz="2400" b="1" u="none" baseline="0" dirty="0" smtClean="0">
                          <a:solidFill>
                            <a:srgbClr val="FF0000"/>
                          </a:solidFill>
                          <a:effectLst>
                            <a:outerShdw blurRad="50800" dist="38100" algn="l" rotWithShape="0">
                              <a:prstClr val="black">
                                <a:alpha val="40000"/>
                              </a:prstClr>
                            </a:outerShdw>
                          </a:effectLst>
                          <a:latin typeface="+mn-lt"/>
                        </a:rPr>
                        <a:t>FİZİKİ YETERLİLİK</a:t>
                      </a:r>
                      <a:endParaRPr lang="tr-TR" sz="2400" b="1" u="none" dirty="0" smtClean="0">
                        <a:solidFill>
                          <a:srgbClr val="FF0000"/>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r>
                        <a:rPr kumimoji="0" lang="tr-TR" sz="1800" b="1" i="0" kern="1200" dirty="0" smtClean="0">
                          <a:solidFill>
                            <a:schemeClr val="dk1"/>
                          </a:solidFill>
                          <a:effectLst/>
                          <a:latin typeface="+mn-lt"/>
                          <a:ea typeface="+mn-ea"/>
                          <a:cs typeface="+mn-cs"/>
                        </a:rPr>
                        <a:t>DİZ ÜSTÜNDE BASKETBOL                                          KOL ÇEKME/BARFİKS TESTİ</a:t>
                      </a:r>
                    </a:p>
                    <a:p>
                      <a:r>
                        <a:rPr kumimoji="0" lang="tr-TR" sz="1800" b="1" i="0" kern="1200" dirty="0" smtClean="0">
                          <a:solidFill>
                            <a:schemeClr val="dk1"/>
                          </a:solidFill>
                          <a:effectLst/>
                          <a:latin typeface="+mn-lt"/>
                          <a:ea typeface="+mn-ea"/>
                          <a:cs typeface="+mn-cs"/>
                        </a:rPr>
                        <a:t>TOPU FIRLATMA</a:t>
                      </a:r>
                      <a:endParaRPr lang="tr-TR" sz="2400" b="1" dirty="0" smtClean="0">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www.damyo.edu.tr/kaykab/images/foto_FizikiYeterlilik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2996952"/>
            <a:ext cx="3696345" cy="351910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1028" name="Picture 4" descr="http://www.damyo.edu.tr/kaykab/images/foto_FizikiYeterlilik2.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1960" y="2996953"/>
            <a:ext cx="4032448" cy="3432582"/>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2177093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893836748"/>
              </p:ext>
            </p:extLst>
          </p:nvPr>
        </p:nvGraphicFramePr>
        <p:xfrm>
          <a:off x="-1" y="1484783"/>
          <a:ext cx="8501089" cy="5382525"/>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tr-TR" sz="2000" b="1" baseline="0" dirty="0" smtClean="0">
                          <a:solidFill>
                            <a:schemeClr val="lt1"/>
                          </a:solidFill>
                          <a:effectLst>
                            <a:outerShdw blurRad="50800" dist="38100" algn="l" rotWithShape="0">
                              <a:prstClr val="black">
                                <a:alpha val="40000"/>
                              </a:prstClr>
                            </a:outerShdw>
                          </a:effectLst>
                          <a:latin typeface="+mn-lt"/>
                        </a:rPr>
                        <a:t>DENİZ KUVVETLERİ ASTSUBAY MESLEK YÜKSEKOKULU</a:t>
                      </a:r>
                    </a:p>
                    <a:p>
                      <a:pPr marL="0" marR="0" indent="0" algn="l" defTabSz="914400" rtl="0" eaLnBrk="1" fontAlgn="auto" latinLnBrk="0" hangingPunct="1">
                        <a:lnSpc>
                          <a:spcPct val="115000"/>
                        </a:lnSpc>
                        <a:spcBef>
                          <a:spcPts val="0"/>
                        </a:spcBef>
                        <a:spcAft>
                          <a:spcPts val="0"/>
                        </a:spcAft>
                        <a:buClrTx/>
                        <a:buSzTx/>
                        <a:buFontTx/>
                        <a:buNone/>
                        <a:tabLst/>
                        <a:defRPr/>
                      </a:pPr>
                      <a:r>
                        <a:rPr lang="tr-TR" sz="2400" b="1" u="none" baseline="0" dirty="0" smtClean="0">
                          <a:solidFill>
                            <a:schemeClr val="lt1"/>
                          </a:solidFill>
                          <a:effectLst>
                            <a:outerShdw blurRad="50800" dist="38100" algn="l" rotWithShape="0">
                              <a:prstClr val="black">
                                <a:alpha val="40000"/>
                              </a:prstClr>
                            </a:outerShdw>
                          </a:effectLst>
                          <a:latin typeface="+mn-lt"/>
                        </a:rPr>
                        <a:t>SEÇİM AŞAMASI                  </a:t>
                      </a:r>
                      <a:r>
                        <a:rPr lang="tr-TR" sz="2400" b="1" u="none" baseline="0" dirty="0" smtClean="0">
                          <a:solidFill>
                            <a:srgbClr val="FF0000"/>
                          </a:solidFill>
                          <a:effectLst>
                            <a:outerShdw blurRad="50800" dist="38100" algn="l" rotWithShape="0">
                              <a:prstClr val="black">
                                <a:alpha val="40000"/>
                              </a:prstClr>
                            </a:outerShdw>
                          </a:effectLst>
                          <a:latin typeface="+mn-lt"/>
                        </a:rPr>
                        <a:t>FİZİKİ YETERLİLİK</a:t>
                      </a:r>
                      <a:endParaRPr lang="tr-TR" sz="2400" b="1" u="none" dirty="0" smtClean="0">
                        <a:solidFill>
                          <a:srgbClr val="FF0000"/>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endParaRPr kumimoji="0" lang="tr-TR" sz="1800" b="1" i="0" kern="1200" dirty="0" smtClean="0">
                        <a:solidFill>
                          <a:schemeClr val="dk1"/>
                        </a:solidFill>
                        <a:effectLst/>
                        <a:latin typeface="+mn-lt"/>
                        <a:ea typeface="+mn-ea"/>
                        <a:cs typeface="+mn-cs"/>
                      </a:endParaRPr>
                    </a:p>
                    <a:p>
                      <a:r>
                        <a:rPr kumimoji="0" lang="tr-TR" sz="1800" b="1" i="0" kern="1200" dirty="0" smtClean="0">
                          <a:solidFill>
                            <a:schemeClr val="dk1"/>
                          </a:solidFill>
                          <a:effectLst/>
                          <a:latin typeface="+mn-lt"/>
                          <a:ea typeface="+mn-ea"/>
                          <a:cs typeface="+mn-cs"/>
                        </a:rPr>
                        <a:t>DURARAK UZUN ATLAMA</a:t>
                      </a:r>
                      <a:endParaRPr lang="tr-TR" sz="2400" b="1" dirty="0" smtClean="0">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http://www.damyo.edu.tr/kaykab/images/foto_FizikiYeterlilik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3068960"/>
            <a:ext cx="3048000" cy="336057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2052" name="Picture 4" descr="http://www.damyo.edu.tr/kaykab/images/foto_FizikiYeterlilik5.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52904" y="2924944"/>
            <a:ext cx="3048000" cy="3504590"/>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456675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1307449968"/>
              </p:ext>
            </p:extLst>
          </p:nvPr>
        </p:nvGraphicFramePr>
        <p:xfrm>
          <a:off x="-1" y="1484783"/>
          <a:ext cx="8501089" cy="5382525"/>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tr-TR" sz="2000" b="1" baseline="0" dirty="0" smtClean="0">
                          <a:solidFill>
                            <a:schemeClr val="lt1"/>
                          </a:solidFill>
                          <a:effectLst>
                            <a:outerShdw blurRad="50800" dist="38100" algn="l" rotWithShape="0">
                              <a:prstClr val="black">
                                <a:alpha val="40000"/>
                              </a:prstClr>
                            </a:outerShdw>
                          </a:effectLst>
                          <a:latin typeface="+mn-lt"/>
                        </a:rPr>
                        <a:t>DENİZ KUVVETLERİ ASTSUBAY MESLEK YÜKSEKOKULU</a:t>
                      </a:r>
                    </a:p>
                    <a:p>
                      <a:pPr marL="0" marR="0" indent="0" algn="l" defTabSz="914400" rtl="0" eaLnBrk="1" fontAlgn="auto" latinLnBrk="0" hangingPunct="1">
                        <a:lnSpc>
                          <a:spcPct val="115000"/>
                        </a:lnSpc>
                        <a:spcBef>
                          <a:spcPts val="0"/>
                        </a:spcBef>
                        <a:spcAft>
                          <a:spcPts val="0"/>
                        </a:spcAft>
                        <a:buClrTx/>
                        <a:buSzTx/>
                        <a:buFontTx/>
                        <a:buNone/>
                        <a:tabLst/>
                        <a:defRPr/>
                      </a:pPr>
                      <a:r>
                        <a:rPr lang="tr-TR" sz="2400" b="1" u="none" baseline="0" dirty="0" smtClean="0">
                          <a:solidFill>
                            <a:schemeClr val="lt1"/>
                          </a:solidFill>
                          <a:effectLst>
                            <a:outerShdw blurRad="50800" dist="38100" algn="l" rotWithShape="0">
                              <a:prstClr val="black">
                                <a:alpha val="40000"/>
                              </a:prstClr>
                            </a:outerShdw>
                          </a:effectLst>
                          <a:latin typeface="+mn-lt"/>
                        </a:rPr>
                        <a:t>SEÇİM AŞAMASI                  </a:t>
                      </a:r>
                      <a:r>
                        <a:rPr lang="tr-TR" sz="2400" b="1" u="none" baseline="0" dirty="0" smtClean="0">
                          <a:solidFill>
                            <a:srgbClr val="FF0000"/>
                          </a:solidFill>
                          <a:effectLst>
                            <a:outerShdw blurRad="50800" dist="38100" algn="l" rotWithShape="0">
                              <a:prstClr val="black">
                                <a:alpha val="40000"/>
                              </a:prstClr>
                            </a:outerShdw>
                          </a:effectLst>
                          <a:latin typeface="+mn-lt"/>
                        </a:rPr>
                        <a:t>FİZİKİ YETERLİLİK</a:t>
                      </a:r>
                      <a:endParaRPr lang="tr-TR" sz="2400" b="1" u="none" dirty="0" smtClean="0">
                        <a:solidFill>
                          <a:srgbClr val="FF0000"/>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endParaRPr kumimoji="0" lang="tr-TR" sz="1800" b="1" i="0" kern="1200" dirty="0" smtClean="0">
                        <a:solidFill>
                          <a:schemeClr val="dk1"/>
                        </a:solidFill>
                        <a:effectLst/>
                        <a:latin typeface="+mn-lt"/>
                        <a:ea typeface="+mn-ea"/>
                        <a:cs typeface="+mn-cs"/>
                      </a:endParaRPr>
                    </a:p>
                    <a:p>
                      <a:r>
                        <a:rPr kumimoji="0" lang="tr-TR" sz="1800" b="1" i="0" kern="1200" dirty="0" smtClean="0">
                          <a:solidFill>
                            <a:schemeClr val="dk1"/>
                          </a:solidFill>
                          <a:effectLst/>
                          <a:latin typeface="+mn-lt"/>
                          <a:ea typeface="+mn-ea"/>
                          <a:cs typeface="+mn-cs"/>
                        </a:rPr>
                        <a:t>MEKİK</a:t>
                      </a:r>
                      <a:endParaRPr lang="tr-TR" sz="2400" b="1" dirty="0" smtClean="0">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http://www.damyo.edu.tr/kaykab/images/foto_FizikiYeterlilik7.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3008938"/>
            <a:ext cx="3672408" cy="32407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2" name="Picture 6" descr="http://www.damyo.edu.tr/kaykab/images/foto_FizikiYeterlilik6.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3008938"/>
            <a:ext cx="3744416" cy="32407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618096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665029289"/>
              </p:ext>
            </p:extLst>
          </p:nvPr>
        </p:nvGraphicFramePr>
        <p:xfrm>
          <a:off x="-1" y="1484783"/>
          <a:ext cx="8501089" cy="5382525"/>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tr-TR" sz="2000" b="1" baseline="0" dirty="0" smtClean="0">
                          <a:solidFill>
                            <a:schemeClr val="lt1"/>
                          </a:solidFill>
                          <a:effectLst>
                            <a:outerShdw blurRad="50800" dist="38100" algn="l" rotWithShape="0">
                              <a:prstClr val="black">
                                <a:alpha val="40000"/>
                              </a:prstClr>
                            </a:outerShdw>
                          </a:effectLst>
                          <a:latin typeface="+mn-lt"/>
                        </a:rPr>
                        <a:t>DENİZ KUVVETLERİ ASTSUBAY MESLEK YÜKSEKOKULU</a:t>
                      </a:r>
                    </a:p>
                    <a:p>
                      <a:pPr marL="0" marR="0" indent="0" algn="l" defTabSz="914400" rtl="0" eaLnBrk="1" fontAlgn="auto" latinLnBrk="0" hangingPunct="1">
                        <a:lnSpc>
                          <a:spcPct val="115000"/>
                        </a:lnSpc>
                        <a:spcBef>
                          <a:spcPts val="0"/>
                        </a:spcBef>
                        <a:spcAft>
                          <a:spcPts val="0"/>
                        </a:spcAft>
                        <a:buClrTx/>
                        <a:buSzTx/>
                        <a:buFontTx/>
                        <a:buNone/>
                        <a:tabLst/>
                        <a:defRPr/>
                      </a:pPr>
                      <a:r>
                        <a:rPr lang="tr-TR" sz="2400" b="1" u="none" baseline="0" dirty="0" smtClean="0">
                          <a:solidFill>
                            <a:schemeClr val="lt1"/>
                          </a:solidFill>
                          <a:effectLst>
                            <a:outerShdw blurRad="50800" dist="38100" algn="l" rotWithShape="0">
                              <a:prstClr val="black">
                                <a:alpha val="40000"/>
                              </a:prstClr>
                            </a:outerShdw>
                          </a:effectLst>
                          <a:latin typeface="+mn-lt"/>
                        </a:rPr>
                        <a:t>SEÇİM AŞAMASI                  </a:t>
                      </a:r>
                      <a:r>
                        <a:rPr lang="tr-TR" sz="2400" b="1" u="none" baseline="0" dirty="0" smtClean="0">
                          <a:solidFill>
                            <a:srgbClr val="FF0000"/>
                          </a:solidFill>
                          <a:effectLst>
                            <a:outerShdw blurRad="50800" dist="38100" algn="l" rotWithShape="0">
                              <a:prstClr val="black">
                                <a:alpha val="40000"/>
                              </a:prstClr>
                            </a:outerShdw>
                          </a:effectLst>
                          <a:latin typeface="+mn-lt"/>
                        </a:rPr>
                        <a:t>FİZİKİ YETERLİLİK</a:t>
                      </a:r>
                      <a:endParaRPr lang="tr-TR" sz="2400" b="1" u="none" dirty="0" smtClean="0">
                        <a:solidFill>
                          <a:srgbClr val="FF0000"/>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endParaRPr kumimoji="0" lang="tr-TR" sz="1800" b="1" i="0" kern="1200" dirty="0" smtClean="0">
                        <a:solidFill>
                          <a:schemeClr val="dk1"/>
                        </a:solidFill>
                        <a:effectLst/>
                        <a:latin typeface="+mn-lt"/>
                        <a:ea typeface="+mn-ea"/>
                        <a:cs typeface="+mn-cs"/>
                      </a:endParaRPr>
                    </a:p>
                    <a:p>
                      <a:r>
                        <a:rPr kumimoji="0" lang="tr-TR" sz="1800" b="1" i="0" kern="1200" dirty="0" smtClean="0">
                          <a:solidFill>
                            <a:schemeClr val="dk1"/>
                          </a:solidFill>
                          <a:effectLst/>
                          <a:latin typeface="+mn-lt"/>
                          <a:ea typeface="+mn-ea"/>
                          <a:cs typeface="+mn-cs"/>
                        </a:rPr>
                        <a:t>400 METRE</a:t>
                      </a:r>
                      <a:r>
                        <a:rPr kumimoji="0" lang="tr-TR" sz="1800" b="1" i="0" kern="1200" baseline="0" dirty="0" smtClean="0">
                          <a:solidFill>
                            <a:schemeClr val="dk1"/>
                          </a:solidFill>
                          <a:effectLst/>
                          <a:latin typeface="+mn-lt"/>
                          <a:ea typeface="+mn-ea"/>
                          <a:cs typeface="+mn-cs"/>
                        </a:rPr>
                        <a:t> KOŞU</a:t>
                      </a:r>
                      <a:endParaRPr lang="tr-TR" sz="2400" b="1" dirty="0" smtClean="0">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ttp://www.damyo.edu.tr/kaykab/images/foto_FizikiYeterlilik8.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2996952"/>
            <a:ext cx="3816424" cy="324079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3076" name="Picture 4" descr="http://www.damyo.edu.tr/kaykab/images/foto_FizikiYeterlilik9.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26948" y="3004133"/>
            <a:ext cx="3489467" cy="323361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97746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123616884"/>
              </p:ext>
            </p:extLst>
          </p:nvPr>
        </p:nvGraphicFramePr>
        <p:xfrm>
          <a:off x="-1" y="1484783"/>
          <a:ext cx="8501089" cy="5452629"/>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tr-TR" sz="2000" b="1" baseline="0" dirty="0" smtClean="0">
                          <a:solidFill>
                            <a:schemeClr val="lt1"/>
                          </a:solidFill>
                          <a:effectLst>
                            <a:outerShdw blurRad="50800" dist="38100" algn="l" rotWithShape="0">
                              <a:prstClr val="black">
                                <a:alpha val="40000"/>
                              </a:prstClr>
                            </a:outerShdw>
                          </a:effectLst>
                          <a:latin typeface="+mn-lt"/>
                        </a:rPr>
                        <a:t>DENİZ KUVVETLERİ ASTSUBAY MESLEK YÜKSEKOKULU</a:t>
                      </a:r>
                    </a:p>
                    <a:p>
                      <a:pPr marL="0" marR="0" indent="0" algn="l" defTabSz="914400" rtl="0" eaLnBrk="1" fontAlgn="auto" latinLnBrk="0" hangingPunct="1">
                        <a:lnSpc>
                          <a:spcPct val="115000"/>
                        </a:lnSpc>
                        <a:spcBef>
                          <a:spcPts val="0"/>
                        </a:spcBef>
                        <a:spcAft>
                          <a:spcPts val="0"/>
                        </a:spcAft>
                        <a:buClrTx/>
                        <a:buSzTx/>
                        <a:buFontTx/>
                        <a:buNone/>
                        <a:tabLst/>
                        <a:defRPr/>
                      </a:pPr>
                      <a:r>
                        <a:rPr lang="tr-TR" sz="2400" b="1" u="none" baseline="0" dirty="0" smtClean="0">
                          <a:solidFill>
                            <a:schemeClr val="lt1"/>
                          </a:solidFill>
                          <a:effectLst>
                            <a:outerShdw blurRad="50800" dist="38100" algn="l" rotWithShape="0">
                              <a:prstClr val="black">
                                <a:alpha val="40000"/>
                              </a:prstClr>
                            </a:outerShdw>
                          </a:effectLst>
                          <a:latin typeface="+mn-lt"/>
                        </a:rPr>
                        <a:t>SEÇİM AŞAMASI                  </a:t>
                      </a:r>
                      <a:r>
                        <a:rPr lang="tr-TR" sz="2800" b="1" u="none" baseline="0" dirty="0" smtClean="0">
                          <a:solidFill>
                            <a:srgbClr val="FF0000"/>
                          </a:solidFill>
                          <a:effectLst>
                            <a:outerShdw blurRad="50800" dist="38100" algn="l" rotWithShape="0">
                              <a:prstClr val="black">
                                <a:alpha val="40000"/>
                              </a:prstClr>
                            </a:outerShdw>
                          </a:effectLst>
                          <a:latin typeface="+mn-lt"/>
                        </a:rPr>
                        <a:t>MÜLAKAT</a:t>
                      </a:r>
                      <a:endParaRPr lang="tr-TR" sz="2800" b="1" u="none" dirty="0" smtClean="0">
                        <a:solidFill>
                          <a:srgbClr val="FF0000"/>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endParaRPr kumimoji="0" lang="tr-TR" b="0" i="0" kern="1200" dirty="0" smtClean="0">
                        <a:solidFill>
                          <a:schemeClr val="dk1"/>
                        </a:solidFill>
                        <a:effectLst/>
                        <a:latin typeface="+mn-lt"/>
                        <a:ea typeface="+mn-ea"/>
                        <a:cs typeface="+mn-cs"/>
                      </a:endParaRPr>
                    </a:p>
                    <a:p>
                      <a:endParaRPr kumimoji="0" lang="tr-TR" b="0" i="0" kern="1200" dirty="0" smtClean="0">
                        <a:solidFill>
                          <a:schemeClr val="dk1"/>
                        </a:solidFill>
                        <a:effectLst/>
                        <a:latin typeface="+mn-lt"/>
                        <a:ea typeface="+mn-ea"/>
                        <a:cs typeface="+mn-cs"/>
                      </a:endParaRPr>
                    </a:p>
                    <a:p>
                      <a:r>
                        <a:rPr kumimoji="0" lang="tr-TR" sz="2400" b="1" i="0" kern="1200" dirty="0" smtClean="0">
                          <a:solidFill>
                            <a:schemeClr val="dk1"/>
                          </a:solidFill>
                          <a:effectLst/>
                          <a:latin typeface="+mn-lt"/>
                          <a:ea typeface="+mn-ea"/>
                          <a:cs typeface="+mn-cs"/>
                        </a:rPr>
                        <a:t>Konuşma ve düşüncelerini ifade yeteneği,</a:t>
                      </a:r>
                    </a:p>
                    <a:p>
                      <a:r>
                        <a:rPr kumimoji="0" lang="tr-TR" sz="2400" b="1" i="0" kern="1200" dirty="0" smtClean="0">
                          <a:solidFill>
                            <a:schemeClr val="dk1"/>
                          </a:solidFill>
                          <a:effectLst/>
                          <a:latin typeface="+mn-lt"/>
                          <a:ea typeface="+mn-ea"/>
                          <a:cs typeface="+mn-cs"/>
                        </a:rPr>
                        <a:t>Ses tonu,</a:t>
                      </a:r>
                    </a:p>
                    <a:p>
                      <a:r>
                        <a:rPr kumimoji="0" lang="tr-TR" sz="2400" b="1" i="0" kern="1200" dirty="0" smtClean="0">
                          <a:solidFill>
                            <a:schemeClr val="dk1"/>
                          </a:solidFill>
                          <a:effectLst/>
                          <a:latin typeface="+mn-lt"/>
                          <a:ea typeface="+mn-ea"/>
                          <a:cs typeface="+mn-cs"/>
                        </a:rPr>
                        <a:t>Heyecan durumu,</a:t>
                      </a:r>
                    </a:p>
                    <a:p>
                      <a:r>
                        <a:rPr kumimoji="0" lang="tr-TR" sz="2400" b="1" i="0" kern="1200" dirty="0" smtClean="0">
                          <a:solidFill>
                            <a:schemeClr val="dk1"/>
                          </a:solidFill>
                          <a:effectLst/>
                          <a:latin typeface="+mn-lt"/>
                          <a:ea typeface="+mn-ea"/>
                          <a:cs typeface="+mn-cs"/>
                        </a:rPr>
                        <a:t>Çok yönlü düşünme,</a:t>
                      </a:r>
                    </a:p>
                    <a:p>
                      <a:r>
                        <a:rPr kumimoji="0" lang="tr-TR" sz="2400" b="1" i="0" kern="1200" dirty="0" smtClean="0">
                          <a:solidFill>
                            <a:schemeClr val="dk1"/>
                          </a:solidFill>
                          <a:effectLst/>
                          <a:latin typeface="+mn-lt"/>
                          <a:ea typeface="+mn-ea"/>
                          <a:cs typeface="+mn-cs"/>
                        </a:rPr>
                        <a:t>Davranışlarındaki denge ve </a:t>
                      </a:r>
                    </a:p>
                    <a:p>
                      <a:r>
                        <a:rPr kumimoji="0" lang="tr-TR" sz="2400" b="1" i="0" kern="1200" dirty="0" smtClean="0">
                          <a:solidFill>
                            <a:schemeClr val="dk1"/>
                          </a:solidFill>
                          <a:effectLst/>
                          <a:latin typeface="+mn-lt"/>
                          <a:ea typeface="+mn-ea"/>
                          <a:cs typeface="+mn-cs"/>
                        </a:rPr>
                        <a:t>kendine güven unsurları ile</a:t>
                      </a:r>
                    </a:p>
                    <a:p>
                      <a:r>
                        <a:rPr kumimoji="0" lang="tr-TR" sz="2400" b="1" i="0" kern="1200" dirty="0" err="1" smtClean="0">
                          <a:solidFill>
                            <a:schemeClr val="dk1"/>
                          </a:solidFill>
                          <a:effectLst/>
                          <a:latin typeface="+mn-lt"/>
                          <a:ea typeface="+mn-ea"/>
                          <a:cs typeface="+mn-cs"/>
                        </a:rPr>
                        <a:t>Türkçe'yi</a:t>
                      </a:r>
                      <a:r>
                        <a:rPr kumimoji="0" lang="tr-TR" sz="2400" b="1" i="0" kern="1200" dirty="0" smtClean="0">
                          <a:solidFill>
                            <a:schemeClr val="dk1"/>
                          </a:solidFill>
                          <a:effectLst/>
                          <a:latin typeface="+mn-lt"/>
                          <a:ea typeface="+mn-ea"/>
                          <a:cs typeface="+mn-cs"/>
                        </a:rPr>
                        <a:t> düzgün konuşması </a:t>
                      </a:r>
                    </a:p>
                    <a:p>
                      <a:r>
                        <a:rPr kumimoji="0" lang="tr-TR" sz="2400" b="1" i="0" kern="1200" dirty="0" smtClean="0">
                          <a:solidFill>
                            <a:schemeClr val="dk1"/>
                          </a:solidFill>
                          <a:effectLst/>
                          <a:latin typeface="+mn-lt"/>
                          <a:ea typeface="+mn-ea"/>
                          <a:cs typeface="+mn-cs"/>
                        </a:rPr>
                        <a:t>(Dilinde kekemelik, pelteklik, </a:t>
                      </a:r>
                    </a:p>
                    <a:p>
                      <a:r>
                        <a:rPr kumimoji="0" lang="tr-TR" sz="2400" b="1" i="0" kern="1200" dirty="0" err="1" smtClean="0">
                          <a:solidFill>
                            <a:schemeClr val="dk1"/>
                          </a:solidFill>
                          <a:effectLst/>
                          <a:latin typeface="+mn-lt"/>
                          <a:ea typeface="+mn-ea"/>
                          <a:cs typeface="+mn-cs"/>
                        </a:rPr>
                        <a:t>artükülasyon</a:t>
                      </a:r>
                      <a:r>
                        <a:rPr kumimoji="0" lang="tr-TR" sz="2400" b="1" i="0" kern="1200" dirty="0" smtClean="0">
                          <a:solidFill>
                            <a:schemeClr val="dk1"/>
                          </a:solidFill>
                          <a:effectLst/>
                          <a:latin typeface="+mn-lt"/>
                          <a:ea typeface="+mn-ea"/>
                          <a:cs typeface="+mn-cs"/>
                        </a:rPr>
                        <a:t> vb. bulunmaması)</a:t>
                      </a:r>
                    </a:p>
                    <a:p>
                      <a:r>
                        <a:rPr kumimoji="0" lang="tr-TR" sz="2400" b="1" i="0" kern="1200" dirty="0" smtClean="0">
                          <a:solidFill>
                            <a:schemeClr val="dk1"/>
                          </a:solidFill>
                          <a:effectLst/>
                          <a:latin typeface="+mn-lt"/>
                          <a:ea typeface="+mn-ea"/>
                          <a:cs typeface="+mn-cs"/>
                        </a:rPr>
                        <a:t>değerlendirilmektedir.</a:t>
                      </a:r>
                    </a:p>
                    <a:p>
                      <a:endParaRPr kumimoji="0" lang="tr-TR" sz="1800" b="1" i="0" kern="1200" dirty="0" smtClean="0">
                        <a:solidFill>
                          <a:schemeClr val="dk1"/>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http://www.damyo.edu.tr/kaykab/images/foto_Gorusme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2539228"/>
            <a:ext cx="2897879" cy="4008646"/>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997028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1841248649"/>
              </p:ext>
            </p:extLst>
          </p:nvPr>
        </p:nvGraphicFramePr>
        <p:xfrm>
          <a:off x="-1" y="1268761"/>
          <a:ext cx="8501089" cy="5589240"/>
        </p:xfrm>
        <a:graphic>
          <a:graphicData uri="http://schemas.openxmlformats.org/drawingml/2006/table">
            <a:tbl>
              <a:tblPr firstRow="1" firstCol="1" bandRow="1">
                <a:tableStyleId>{69C7853C-536D-4A76-A0AE-DD22124D55A5}</a:tableStyleId>
              </a:tblPr>
              <a:tblGrid>
                <a:gridCol w="8501089"/>
              </a:tblGrid>
              <a:tr h="792465">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tr-TR" sz="1050" b="1" dirty="0" smtClean="0">
                        <a:solidFill>
                          <a:schemeClr val="lt1"/>
                        </a:solidFill>
                        <a:effectLst>
                          <a:outerShdw blurRad="50800" dist="38100" algn="l" rotWithShape="0">
                            <a:prstClr val="black">
                              <a:alpha val="40000"/>
                            </a:prstClr>
                          </a:outerShdw>
                        </a:effectLst>
                        <a:latin typeface="+mn-lt"/>
                      </a:endParaRPr>
                    </a:p>
                    <a:p>
                      <a:pPr marL="0" marR="0" indent="0" algn="ctr" defTabSz="914400" rtl="0" eaLnBrk="1" fontAlgn="auto" latinLnBrk="0" hangingPunct="1">
                        <a:lnSpc>
                          <a:spcPct val="115000"/>
                        </a:lnSpc>
                        <a:spcBef>
                          <a:spcPts val="0"/>
                        </a:spcBef>
                        <a:spcAft>
                          <a:spcPts val="0"/>
                        </a:spcAft>
                        <a:buClrTx/>
                        <a:buSzTx/>
                        <a:buFontTx/>
                        <a:buNone/>
                        <a:tabLst/>
                        <a:defRPr/>
                      </a:pPr>
                      <a:r>
                        <a:rPr lang="tr-TR" sz="2800" b="1" baseline="0" dirty="0" smtClean="0">
                          <a:solidFill>
                            <a:schemeClr val="lt1"/>
                          </a:solidFill>
                          <a:effectLst>
                            <a:outerShdw blurRad="50800" dist="38100" algn="l" rotWithShape="0">
                              <a:prstClr val="black">
                                <a:alpha val="40000"/>
                              </a:prstClr>
                            </a:outerShdw>
                          </a:effectLst>
                          <a:latin typeface="+mn-lt"/>
                        </a:rPr>
                        <a:t> HAVA KUVVETLERİ ASTSUBAY MESLEK YÜKSEKOKULU</a:t>
                      </a:r>
                      <a:endParaRPr lang="tr-TR" sz="2800" b="1"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796775">
                <a:tc>
                  <a:txBody>
                    <a:bodyPr/>
                    <a:lstStyle/>
                    <a:p>
                      <a:pPr marL="342900" indent="-342900">
                        <a:buFont typeface="+mj-lt"/>
                        <a:buAutoNum type="arabicPeriod"/>
                      </a:pPr>
                      <a:r>
                        <a:rPr kumimoji="0" lang="tr-TR" sz="1800" b="1" i="0" kern="1200" dirty="0" smtClean="0">
                          <a:solidFill>
                            <a:schemeClr val="dk1"/>
                          </a:solidFill>
                          <a:effectLst/>
                          <a:latin typeface="+mn-lt"/>
                          <a:ea typeface="+mn-ea"/>
                          <a:cs typeface="+mn-cs"/>
                        </a:rPr>
                        <a:t> </a:t>
                      </a:r>
                      <a:r>
                        <a:rPr kumimoji="0" lang="tr-TR" sz="1800" b="0" i="0" kern="1200" dirty="0" smtClean="0">
                          <a:solidFill>
                            <a:schemeClr val="dk1"/>
                          </a:solidFill>
                          <a:effectLst/>
                          <a:latin typeface="+mn-lt"/>
                          <a:ea typeface="+mn-ea"/>
                          <a:cs typeface="+mn-cs"/>
                        </a:rPr>
                        <a:t>Hava Astsubay Meslek Yüksekokulu (</a:t>
                      </a:r>
                      <a:r>
                        <a:rPr kumimoji="0" lang="tr-TR" sz="1800" b="0" i="0" kern="1200" dirty="0" err="1" smtClean="0">
                          <a:solidFill>
                            <a:schemeClr val="dk1"/>
                          </a:solidFill>
                          <a:effectLst/>
                          <a:latin typeface="+mn-lt"/>
                          <a:ea typeface="+mn-ea"/>
                          <a:cs typeface="+mn-cs"/>
                        </a:rPr>
                        <a:t>Hv.Astsb.MYO</a:t>
                      </a:r>
                      <a:r>
                        <a:rPr kumimoji="0" lang="tr-TR" sz="1800" b="0" i="0" kern="1200" dirty="0" smtClean="0">
                          <a:solidFill>
                            <a:schemeClr val="dk1"/>
                          </a:solidFill>
                          <a:effectLst/>
                          <a:latin typeface="+mn-lt"/>
                          <a:ea typeface="+mn-ea"/>
                          <a:cs typeface="+mn-cs"/>
                        </a:rPr>
                        <a:t>), çağın isteklerine ve bilimin gereklerine göre, Türk Silahlı Kuvvetlerinin gelişiminde rol oynayabilecek yeterlikte, askerî, fen, teknik ve mesleki, yabancı dil ve sosyal bilimlerde, ön lisans düzeyinde bilgi ve beceriye sahip muvazzaf astsubay yetiştirmek amacıyla, sınıflarına ilişkin temel ihtisas özelliklerinin kazandırıldığı ve Hava Kuvvetleri Komutanlığının astsubay ihtiyacının karşılandığı yatılı bir askeri eğitim-öğretim kurumudur.</a:t>
                      </a:r>
                    </a:p>
                    <a:p>
                      <a:pPr marL="342900" indent="-342900">
                        <a:buFont typeface="+mj-lt"/>
                        <a:buAutoNum type="arabicPeriod"/>
                      </a:pPr>
                      <a:endParaRPr kumimoji="0" lang="tr-TR" sz="2000" b="0" i="0" kern="1200" dirty="0" smtClean="0">
                        <a:solidFill>
                          <a:schemeClr val="dk1"/>
                        </a:solidFill>
                        <a:effectLst/>
                        <a:latin typeface="+mn-lt"/>
                        <a:ea typeface="+mn-ea"/>
                        <a:cs typeface="+mn-cs"/>
                      </a:endParaRPr>
                    </a:p>
                    <a:p>
                      <a:pPr marL="342900" indent="-342900">
                        <a:buFont typeface="+mj-lt"/>
                        <a:buAutoNum type="arabicPeriod"/>
                      </a:pPr>
                      <a:r>
                        <a:rPr kumimoji="0" lang="tr-TR" sz="1800" b="0" i="0" kern="1200" dirty="0" smtClean="0">
                          <a:solidFill>
                            <a:schemeClr val="dk1"/>
                          </a:solidFill>
                          <a:effectLst/>
                          <a:latin typeface="+mn-lt"/>
                          <a:ea typeface="+mn-ea"/>
                          <a:cs typeface="+mn-cs"/>
                        </a:rPr>
                        <a:t>Türk Hava Kuvvetlerinin eğitimi, altyapısı ve teknolojisi ile en ileri eğitim birliklerinden biri olan Hava Astsubay Meslek Yüksekokulu, Hava Eğitim Komutanlığına bağlı Hava Teknik Okullar Komutanlığı (Gaziemir/İZMİR) bünyesinde konuşlanmıştır,</a:t>
                      </a:r>
                    </a:p>
                    <a:p>
                      <a:pPr marL="342900" indent="-342900">
                        <a:buFont typeface="+mj-lt"/>
                        <a:buAutoNum type="arabicPeriod"/>
                      </a:pPr>
                      <a:endParaRPr kumimoji="0" lang="tr-TR" sz="1800" b="0" i="0" kern="1200" dirty="0" smtClean="0">
                        <a:solidFill>
                          <a:schemeClr val="dk1"/>
                        </a:solidFill>
                        <a:effectLst/>
                        <a:latin typeface="+mn-lt"/>
                        <a:ea typeface="+mn-ea"/>
                        <a:cs typeface="+mn-cs"/>
                      </a:endParaRPr>
                    </a:p>
                    <a:p>
                      <a:pPr marL="342900" indent="-342900">
                        <a:buFont typeface="+mj-lt"/>
                        <a:buAutoNum type="arabicPeriod"/>
                      </a:pPr>
                      <a:r>
                        <a:rPr kumimoji="0" lang="tr-TR" sz="1800" b="1" i="0" kern="1200" dirty="0" smtClean="0">
                          <a:solidFill>
                            <a:schemeClr val="dk1"/>
                          </a:solidFill>
                          <a:effectLst/>
                          <a:latin typeface="+mn-lt"/>
                          <a:ea typeface="+mn-ea"/>
                          <a:cs typeface="+mn-cs"/>
                        </a:rPr>
                        <a:t> </a:t>
                      </a:r>
                      <a:r>
                        <a:rPr kumimoji="0" lang="tr-TR" sz="1800" b="0" i="0" kern="1200" dirty="0" smtClean="0">
                          <a:solidFill>
                            <a:schemeClr val="dk1"/>
                          </a:solidFill>
                          <a:effectLst/>
                          <a:latin typeface="+mn-lt"/>
                          <a:ea typeface="+mn-ea"/>
                          <a:cs typeface="+mn-cs"/>
                        </a:rPr>
                        <a:t>Hava Kuvvetleri Komutanlığına mensup astsubaylar; Hava Trafik, Radar, İstihbarat, Muhabere, Hava Savunma, Uçak Bakım, Silah Mühimmat, İstihkâm, Ulaştırma, Piyade, </a:t>
                      </a:r>
                      <a:r>
                        <a:rPr kumimoji="0" lang="tr-TR" sz="1800" b="0" i="0" kern="1200" dirty="0" err="1" smtClean="0">
                          <a:solidFill>
                            <a:schemeClr val="dk1"/>
                          </a:solidFill>
                          <a:effectLst/>
                          <a:latin typeface="+mn-lt"/>
                          <a:ea typeface="+mn-ea"/>
                          <a:cs typeface="+mn-cs"/>
                        </a:rPr>
                        <a:t>İkmâl</a:t>
                      </a:r>
                      <a:r>
                        <a:rPr kumimoji="0" lang="tr-TR" sz="1800" b="0" i="0" kern="1200" dirty="0" smtClean="0">
                          <a:solidFill>
                            <a:schemeClr val="dk1"/>
                          </a:solidFill>
                          <a:effectLst/>
                          <a:latin typeface="+mn-lt"/>
                          <a:ea typeface="+mn-ea"/>
                          <a:cs typeface="+mn-cs"/>
                        </a:rPr>
                        <a:t>, Levazım, Maliye, Personel ve Sağlık gibi değişik sınıflarda görev yapmaktadır</a:t>
                      </a:r>
                      <a:endParaRPr kumimoji="0" lang="tr-TR" sz="2000" b="0" i="0" kern="1200" dirty="0" smtClean="0">
                        <a:solidFill>
                          <a:schemeClr val="dk1"/>
                        </a:solidFill>
                        <a:effectLst/>
                        <a:latin typeface="+mn-lt"/>
                        <a:ea typeface="+mn-ea"/>
                        <a:cs typeface="+mn-cs"/>
                      </a:endParaRPr>
                    </a:p>
                    <a:p>
                      <a:pPr marL="0" indent="0" algn="just">
                        <a:buFont typeface="+mj-lt"/>
                        <a:buNone/>
                      </a:pPr>
                      <a:endParaRPr lang="tr-TR" sz="20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9218" name="Picture 2" descr="C:\Users\GOKHAN\Desktop\Adsız.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84" y="0"/>
            <a:ext cx="9153614" cy="1268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99825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1730436493"/>
              </p:ext>
            </p:extLst>
          </p:nvPr>
        </p:nvGraphicFramePr>
        <p:xfrm>
          <a:off x="-1" y="1268760"/>
          <a:ext cx="8501089" cy="5589239"/>
        </p:xfrm>
        <a:graphic>
          <a:graphicData uri="http://schemas.openxmlformats.org/drawingml/2006/table">
            <a:tbl>
              <a:tblPr firstRow="1" firstCol="1" bandRow="1">
                <a:tableStyleId>{69C7853C-536D-4A76-A0AE-DD22124D55A5}</a:tableStyleId>
              </a:tblPr>
              <a:tblGrid>
                <a:gridCol w="8501089"/>
              </a:tblGrid>
              <a:tr h="729527">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tr-TR" sz="2000" b="1" baseline="0" dirty="0" smtClean="0">
                          <a:solidFill>
                            <a:schemeClr val="lt1"/>
                          </a:solidFill>
                          <a:effectLst>
                            <a:outerShdw blurRad="50800" dist="38100" algn="l" rotWithShape="0">
                              <a:prstClr val="black">
                                <a:alpha val="40000"/>
                              </a:prstClr>
                            </a:outerShdw>
                          </a:effectLst>
                          <a:latin typeface="+mn-lt"/>
                        </a:rPr>
                        <a:t>HAVA KUVVETLERİ ASTSUBAY MESLEK YÜKSEKOKULU</a:t>
                      </a:r>
                    </a:p>
                    <a:p>
                      <a:pPr marL="0" marR="0" indent="0" algn="l" defTabSz="914400" rtl="0" eaLnBrk="1" fontAlgn="auto" latinLnBrk="0" hangingPunct="1">
                        <a:lnSpc>
                          <a:spcPct val="115000"/>
                        </a:lnSpc>
                        <a:spcBef>
                          <a:spcPts val="0"/>
                        </a:spcBef>
                        <a:spcAft>
                          <a:spcPts val="0"/>
                        </a:spcAft>
                        <a:buClrTx/>
                        <a:buSzTx/>
                        <a:buFontTx/>
                        <a:buNone/>
                        <a:tabLst/>
                        <a:defRPr/>
                      </a:pPr>
                      <a:r>
                        <a:rPr lang="tr-TR" sz="2000" b="1" u="sng" baseline="0" dirty="0" smtClean="0">
                          <a:solidFill>
                            <a:schemeClr val="lt1"/>
                          </a:solidFill>
                          <a:effectLst>
                            <a:outerShdw blurRad="50800" dist="38100" algn="l" rotWithShape="0">
                              <a:prstClr val="black">
                                <a:alpha val="40000"/>
                              </a:prstClr>
                            </a:outerShdw>
                          </a:effectLst>
                          <a:latin typeface="+mn-lt"/>
                        </a:rPr>
                        <a:t>BAŞVURU ŞARTLARI VE  SEÇİM AŞAMALARINA ÇAĞRI ESASLARI</a:t>
                      </a:r>
                      <a:endParaRPr lang="tr-TR" sz="2000" b="1" u="sng"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859712">
                <a:tc>
                  <a:txBody>
                    <a:bodyPr/>
                    <a:lstStyle/>
                    <a:p>
                      <a:pPr marL="342900" indent="-342900">
                        <a:buFont typeface="+mj-lt"/>
                        <a:buAutoNum type="arabicPeriod"/>
                      </a:pPr>
                      <a:r>
                        <a:rPr kumimoji="0" lang="tr-TR" sz="1800" b="0" i="0" kern="1200" dirty="0" err="1" smtClean="0">
                          <a:solidFill>
                            <a:schemeClr val="dk1"/>
                          </a:solidFill>
                          <a:effectLst/>
                          <a:latin typeface="+mn-lt"/>
                          <a:ea typeface="+mn-ea"/>
                          <a:cs typeface="+mn-cs"/>
                        </a:rPr>
                        <a:t>Hv.Astsb.MYO’na</a:t>
                      </a:r>
                      <a:r>
                        <a:rPr kumimoji="0" lang="tr-TR" sz="1800" b="0" i="0" kern="1200" dirty="0" smtClean="0">
                          <a:solidFill>
                            <a:schemeClr val="dk1"/>
                          </a:solidFill>
                          <a:effectLst/>
                          <a:latin typeface="+mn-lt"/>
                          <a:ea typeface="+mn-ea"/>
                          <a:cs typeface="+mn-cs"/>
                        </a:rPr>
                        <a:t>, 2013-2015 Eğitim-Öğretim yılında 2013 yılı Yükseköğretime Geçiş Sınavı (YGS-1,2) ve (YGS-5,6) puan türlerine göre (ÖSYS Birinci Aşama Sınavı), başvuruda bulunan adayların alanları ile ilgili puan türünde almış oldukları en yüksek ham puan kabul edilerek (Ağırlıklı orta öğretim başarı puanı dikkate alınmadan), değerlendirmeye alınmaktadır,</a:t>
                      </a:r>
                    </a:p>
                    <a:p>
                      <a:pPr marL="342900" indent="-342900">
                        <a:buFont typeface="+mj-lt"/>
                        <a:buAutoNum type="arabicPeriod"/>
                      </a:pPr>
                      <a:r>
                        <a:rPr kumimoji="0" lang="tr-TR" sz="1800" b="0" i="0" kern="1200" dirty="0" smtClean="0">
                          <a:solidFill>
                            <a:schemeClr val="dk1"/>
                          </a:solidFill>
                          <a:effectLst/>
                          <a:latin typeface="+mn-lt"/>
                          <a:ea typeface="+mn-ea"/>
                          <a:cs typeface="+mn-cs"/>
                        </a:rPr>
                        <a:t> Başvuru koşullarını sağlayarak, “</a:t>
                      </a:r>
                      <a:r>
                        <a:rPr kumimoji="0" lang="tr-TR" sz="1800" b="0" i="0" kern="1200" dirty="0" err="1" smtClean="0">
                          <a:solidFill>
                            <a:schemeClr val="dk1"/>
                          </a:solidFill>
                          <a:effectLst/>
                          <a:latin typeface="+mn-lt"/>
                          <a:ea typeface="+mn-ea"/>
                          <a:cs typeface="+mn-cs"/>
                        </a:rPr>
                        <a:t>Hv.Astsb.MYO</a:t>
                      </a:r>
                      <a:r>
                        <a:rPr kumimoji="0" lang="tr-TR" sz="1800" b="0" i="0" kern="1200" dirty="0" smtClean="0">
                          <a:solidFill>
                            <a:schemeClr val="dk1"/>
                          </a:solidFill>
                          <a:effectLst/>
                          <a:latin typeface="+mn-lt"/>
                          <a:ea typeface="+mn-ea"/>
                          <a:cs typeface="+mn-cs"/>
                        </a:rPr>
                        <a:t> Öğrenci Adayı” olmak isteyenlerin; 2013 ÖSYS Aday Bilgi Formunun “Askeri Okullara Girme İsteği” alanındaki kutucuğu işaretlemeleri ve buna ilaveten </a:t>
                      </a:r>
                      <a:r>
                        <a:rPr kumimoji="0" lang="tr-TR" sz="1800" b="0" i="0" kern="1200" dirty="0" err="1" smtClean="0">
                          <a:solidFill>
                            <a:schemeClr val="dk1"/>
                          </a:solidFill>
                          <a:effectLst/>
                          <a:latin typeface="+mn-lt"/>
                          <a:ea typeface="+mn-ea"/>
                          <a:cs typeface="+mn-cs"/>
                        </a:rPr>
                        <a:t>Hv.Astsb.MYO’na</a:t>
                      </a:r>
                      <a:r>
                        <a:rPr kumimoji="0" lang="tr-TR" sz="1800" b="0" i="0" kern="1200" dirty="0" smtClean="0">
                          <a:solidFill>
                            <a:schemeClr val="dk1"/>
                          </a:solidFill>
                          <a:effectLst/>
                          <a:latin typeface="+mn-lt"/>
                          <a:ea typeface="+mn-ea"/>
                          <a:cs typeface="+mn-cs"/>
                        </a:rPr>
                        <a:t>, </a:t>
                      </a:r>
                      <a:r>
                        <a:rPr kumimoji="0" lang="tr-TR" sz="1800" b="1" i="0" kern="1200" dirty="0" smtClean="0">
                          <a:solidFill>
                            <a:schemeClr val="dk1"/>
                          </a:solidFill>
                          <a:effectLst/>
                          <a:latin typeface="+mn-lt"/>
                          <a:ea typeface="+mn-ea"/>
                          <a:cs typeface="+mn-cs"/>
                        </a:rPr>
                        <a:t>25 Mart 2013-16 Mayıs 2013 (saat 17:00) tarihleri arasında, internet üzerinden </a:t>
                      </a:r>
                      <a:r>
                        <a:rPr kumimoji="0" lang="tr-TR" sz="1800" b="0" i="0" kern="1200" dirty="0" smtClean="0">
                          <a:solidFill>
                            <a:schemeClr val="dk1"/>
                          </a:solidFill>
                          <a:effectLst/>
                          <a:latin typeface="+mn-lt"/>
                          <a:ea typeface="+mn-ea"/>
                          <a:cs typeface="+mn-cs"/>
                        </a:rPr>
                        <a:t>başvuru yapmaları gerekmektedir,</a:t>
                      </a:r>
                    </a:p>
                    <a:p>
                      <a:pPr marL="342900" indent="-342900">
                        <a:buFont typeface="+mj-lt"/>
                        <a:buAutoNum type="arabicPeriod"/>
                      </a:pPr>
                      <a:r>
                        <a:rPr kumimoji="0" lang="tr-TR" sz="1800" b="0" i="0" kern="1200" dirty="0" smtClean="0">
                          <a:solidFill>
                            <a:schemeClr val="dk1"/>
                          </a:solidFill>
                          <a:effectLst/>
                          <a:latin typeface="+mn-lt"/>
                          <a:ea typeface="+mn-ea"/>
                          <a:cs typeface="+mn-cs"/>
                        </a:rPr>
                        <a:t>ÖSYS Aday Bilgi Formunda bulunan </a:t>
                      </a:r>
                      <a:r>
                        <a:rPr kumimoji="0" lang="tr-TR" sz="1800" b="1" i="0" kern="1200" dirty="0" smtClean="0">
                          <a:solidFill>
                            <a:schemeClr val="dk1"/>
                          </a:solidFill>
                          <a:effectLst/>
                          <a:latin typeface="+mn-lt"/>
                          <a:ea typeface="+mn-ea"/>
                          <a:cs typeface="+mn-cs"/>
                        </a:rPr>
                        <a:t>“Askeri Okullara Girmek İstiyorum” </a:t>
                      </a:r>
                      <a:r>
                        <a:rPr kumimoji="0" lang="tr-TR" sz="1800" b="0" i="0" kern="1200" dirty="0" smtClean="0">
                          <a:solidFill>
                            <a:schemeClr val="dk1"/>
                          </a:solidFill>
                          <a:effectLst/>
                          <a:latin typeface="+mn-lt"/>
                          <a:ea typeface="+mn-ea"/>
                          <a:cs typeface="+mn-cs"/>
                        </a:rPr>
                        <a:t>seçeneğini işaretlemek tek başına </a:t>
                      </a:r>
                      <a:r>
                        <a:rPr kumimoji="0" lang="tr-TR" sz="1800" b="1" i="0" kern="1200" dirty="0" smtClean="0">
                          <a:solidFill>
                            <a:schemeClr val="dk1"/>
                          </a:solidFill>
                          <a:effectLst/>
                          <a:latin typeface="+mn-lt"/>
                          <a:ea typeface="+mn-ea"/>
                          <a:cs typeface="+mn-cs"/>
                        </a:rPr>
                        <a:t>YETERLİ DEĞİLDİR.</a:t>
                      </a:r>
                      <a:r>
                        <a:rPr kumimoji="0" lang="tr-TR" sz="1800" b="0" i="0" kern="1200" dirty="0" smtClean="0">
                          <a:solidFill>
                            <a:schemeClr val="dk1"/>
                          </a:solidFill>
                          <a:effectLst/>
                          <a:latin typeface="+mn-lt"/>
                          <a:ea typeface="+mn-ea"/>
                          <a:cs typeface="+mn-cs"/>
                        </a:rPr>
                        <a:t> Başvurunuzun değerlendirmeye alınabilmesi için, söz konusu seçeneği işaretleyen veya işaretlemeyen adayların başvuru işlemlerini tamamlayabilmeleri amacıyla ayrıca  25 Mart – 16 Mayıs 2013 (saat:17.00)’a kadar </a:t>
                      </a:r>
                      <a:r>
                        <a:rPr kumimoji="0" lang="tr-TR" sz="2000" b="1" i="0" u="sng" kern="1200" dirty="0" smtClean="0">
                          <a:solidFill>
                            <a:srgbClr val="002060"/>
                          </a:solidFill>
                          <a:effectLst/>
                          <a:latin typeface="+mn-lt"/>
                          <a:ea typeface="+mn-ea"/>
                          <a:cs typeface="+mn-cs"/>
                        </a:rPr>
                        <a:t>www.tekok.edu.tr </a:t>
                      </a:r>
                      <a:r>
                        <a:rPr kumimoji="0" lang="tr-TR" sz="1800" b="0" i="0" kern="1200" dirty="0" smtClean="0">
                          <a:solidFill>
                            <a:schemeClr val="dk1"/>
                          </a:solidFill>
                          <a:effectLst/>
                          <a:latin typeface="+mn-lt"/>
                          <a:ea typeface="+mn-ea"/>
                          <a:cs typeface="+mn-cs"/>
                        </a:rPr>
                        <a:t> internet adresinden, konu ile ilgili alana girip, gerekli bilgileri doldurmanız gerekmektedir,</a:t>
                      </a:r>
                    </a:p>
                    <a:p>
                      <a:pPr marL="0" indent="0">
                        <a:buFont typeface="+mj-lt"/>
                        <a:buNone/>
                      </a:pPr>
                      <a:endParaRPr lang="tr-TR" sz="20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9218" name="Picture 2" descr="C:\Users\GOKHAN\Desktop\Adsız.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84" y="0"/>
            <a:ext cx="9153614" cy="1268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30994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2134372271"/>
              </p:ext>
            </p:extLst>
          </p:nvPr>
        </p:nvGraphicFramePr>
        <p:xfrm>
          <a:off x="244411" y="2796952"/>
          <a:ext cx="5695742" cy="2260854"/>
        </p:xfrm>
        <a:graphic>
          <a:graphicData uri="http://schemas.openxmlformats.org/drawingml/2006/table">
            <a:tbl>
              <a:tblPr firstRow="1" firstCol="1" bandRow="1">
                <a:tableStyleId>{69C7853C-536D-4A76-A0AE-DD22124D55A5}</a:tableStyleId>
              </a:tblPr>
              <a:tblGrid>
                <a:gridCol w="5695742"/>
              </a:tblGrid>
              <a:tr h="1552606">
                <a:tc>
                  <a:txBody>
                    <a:bodyPr/>
                    <a:lstStyle/>
                    <a:p>
                      <a:pPr algn="l">
                        <a:lnSpc>
                          <a:spcPct val="115000"/>
                        </a:lnSpc>
                        <a:spcAft>
                          <a:spcPts val="0"/>
                        </a:spcAft>
                      </a:pPr>
                      <a:r>
                        <a:rPr lang="tr-TR" sz="6000" dirty="0" smtClean="0">
                          <a:solidFill>
                            <a:srgbClr val="C00000"/>
                          </a:solidFill>
                          <a:effectLst/>
                        </a:rPr>
                        <a:t>Astsubay</a:t>
                      </a:r>
                      <a:r>
                        <a:rPr lang="tr-TR" sz="6000" baseline="0" dirty="0" smtClean="0">
                          <a:solidFill>
                            <a:srgbClr val="C00000"/>
                          </a:solidFill>
                          <a:effectLst/>
                        </a:rPr>
                        <a:t> MYO</a:t>
                      </a:r>
                    </a:p>
                    <a:p>
                      <a:pPr algn="l">
                        <a:lnSpc>
                          <a:spcPct val="115000"/>
                        </a:lnSpc>
                        <a:spcAft>
                          <a:spcPts val="0"/>
                        </a:spcAft>
                      </a:pPr>
                      <a:endParaRPr lang="tr-TR" sz="900" baseline="0" dirty="0" smtClean="0">
                        <a:solidFill>
                          <a:srgbClr val="C00000"/>
                        </a:solidFill>
                        <a:effectLst/>
                      </a:endParaRPr>
                    </a:p>
                    <a:p>
                      <a:pPr algn="l">
                        <a:lnSpc>
                          <a:spcPct val="115000"/>
                        </a:lnSpc>
                        <a:spcAft>
                          <a:spcPts val="0"/>
                        </a:spcAft>
                      </a:pPr>
                      <a:r>
                        <a:rPr lang="tr-TR" sz="6000" baseline="0" dirty="0" smtClean="0">
                          <a:solidFill>
                            <a:srgbClr val="C00000"/>
                          </a:solidFill>
                          <a:effectLst/>
                        </a:rPr>
                        <a:t>Harp Okulları</a:t>
                      </a:r>
                      <a:endParaRPr lang="tr-TR" sz="6000" b="1" dirty="0">
                        <a:solidFill>
                          <a:srgbClr val="C00000"/>
                        </a:solidFill>
                        <a:effectLst/>
                        <a:latin typeface="Trebuchet MS" panose="020B0603020202020204" pitchFamily="34" charset="0"/>
                        <a:ea typeface="Calibri"/>
                        <a:cs typeface="Vijaya" panose="020B0604020202020204" pitchFamily="34" charset="0"/>
                      </a:endParaRPr>
                    </a:p>
                  </a:txBody>
                  <a:tcPr marL="68580" marR="68580" marT="0" marB="0"/>
                </a:tc>
              </a:tr>
            </a:tbl>
          </a:graphicData>
        </a:graphic>
      </p:graphicFrame>
      <p:sp>
        <p:nvSpPr>
          <p:cNvPr id="3" name="Yuvarlatılmış Çapraz Köşeli Dikdörtgen 2"/>
          <p:cNvSpPr/>
          <p:nvPr/>
        </p:nvSpPr>
        <p:spPr>
          <a:xfrm>
            <a:off x="1" y="11219"/>
            <a:ext cx="9144000" cy="1619096"/>
          </a:xfrm>
          <a:prstGeom prst="round2DiagRect">
            <a:avLst/>
          </a:prstGeom>
        </p:spPr>
        <p:style>
          <a:lnRef idx="3">
            <a:schemeClr val="lt1"/>
          </a:lnRef>
          <a:fillRef idx="1">
            <a:schemeClr val="accent3"/>
          </a:fillRef>
          <a:effectRef idx="1">
            <a:schemeClr val="accent3"/>
          </a:effectRef>
          <a:fontRef idx="minor">
            <a:schemeClr val="lt1"/>
          </a:fontRef>
        </p:style>
        <p:txBody>
          <a:bodyPr wrap="square">
            <a:spAutoFit/>
          </a:bodyPr>
          <a:lstStyle/>
          <a:p>
            <a:pPr algn="ctr">
              <a:lnSpc>
                <a:spcPct val="115000"/>
              </a:lnSpc>
              <a:spcAft>
                <a:spcPts val="0"/>
              </a:spcAft>
            </a:pPr>
            <a:r>
              <a:rPr lang="tr-TR" sz="40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latin typeface="Charlemagne Std" pitchFamily="82" charset="0"/>
                <a:ea typeface="Calibri"/>
                <a:cs typeface="Times New Roman"/>
              </a:rPr>
              <a:t>ALTERNATİF </a:t>
            </a:r>
            <a:endParaRPr lang="tr-TR" sz="40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latin typeface="Charlemagne Std" pitchFamily="82" charset="0"/>
              <a:ea typeface="Calibri"/>
              <a:cs typeface="Times New Roman"/>
            </a:endParaRPr>
          </a:p>
          <a:p>
            <a:pPr algn="ctr">
              <a:lnSpc>
                <a:spcPct val="115000"/>
              </a:lnSpc>
              <a:spcAft>
                <a:spcPts val="0"/>
              </a:spcAft>
            </a:pPr>
            <a:r>
              <a:rPr lang="tr-TR" sz="4000" b="1" dirty="0" smtClean="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latin typeface="Charlemagne Std" pitchFamily="82" charset="0"/>
                <a:ea typeface="Calibri"/>
                <a:cs typeface="Times New Roman"/>
              </a:rPr>
              <a:t>YÜKSEKÖĞRETİM </a:t>
            </a:r>
            <a:r>
              <a:rPr lang="tr-TR" sz="4000" b="1" dirty="0">
                <a:ln w="12700">
                  <a:solidFill>
                    <a:schemeClr val="tx2">
                      <a:satMod val="155000"/>
                    </a:schemeClr>
                  </a:solidFill>
                  <a:prstDash val="solid"/>
                </a:ln>
                <a:solidFill>
                  <a:schemeClr val="tx1"/>
                </a:solidFill>
                <a:effectLst>
                  <a:outerShdw blurRad="41275" dist="20320" dir="1800000" algn="tl" rotWithShape="0">
                    <a:srgbClr val="000000">
                      <a:alpha val="40000"/>
                    </a:srgbClr>
                  </a:outerShdw>
                </a:effectLst>
                <a:latin typeface="Charlemagne Std" pitchFamily="82" charset="0"/>
                <a:ea typeface="Calibri"/>
                <a:cs typeface="Times New Roman"/>
              </a:rPr>
              <a:t>KURUMLARI</a:t>
            </a:r>
          </a:p>
        </p:txBody>
      </p:sp>
      <p:pic>
        <p:nvPicPr>
          <p:cNvPr id="1028" name="Picture 4" descr="http://2.bp.blogspot.com/-LTX8qkFoO1k/Th_uJgxt5NI/AAAAAAAAAcs/edD-agsZd7A/s1600/konyada-astsubay-kislada-intihar-etti-2789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224" y="2060848"/>
            <a:ext cx="2117880" cy="144016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9"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pic>
        <p:nvPicPr>
          <p:cNvPr id="2" name="Picture 2" descr="http://www.sgk.tsk.tr/Vefatlar%C4%B1m%C4%B1z/images/gnkur.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91140" y="3789040"/>
            <a:ext cx="2512045" cy="2232248"/>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368890581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509702518"/>
              </p:ext>
            </p:extLst>
          </p:nvPr>
        </p:nvGraphicFramePr>
        <p:xfrm>
          <a:off x="-1" y="1484783"/>
          <a:ext cx="8501089" cy="5373217"/>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tr-TR" sz="1050" b="1" dirty="0" smtClean="0">
                        <a:solidFill>
                          <a:schemeClr val="lt1"/>
                        </a:solidFill>
                        <a:effectLst>
                          <a:outerShdw blurRad="50800" dist="38100" algn="l" rotWithShape="0">
                            <a:prstClr val="black">
                              <a:alpha val="40000"/>
                            </a:prstClr>
                          </a:outerShdw>
                        </a:effectLst>
                        <a:latin typeface="+mn-lt"/>
                      </a:endParaRPr>
                    </a:p>
                    <a:p>
                      <a:pPr marL="0" marR="0" indent="0" algn="ctr" defTabSz="914400" rtl="0" eaLnBrk="1" fontAlgn="auto" latinLnBrk="0" hangingPunct="1">
                        <a:lnSpc>
                          <a:spcPct val="115000"/>
                        </a:lnSpc>
                        <a:spcBef>
                          <a:spcPts val="0"/>
                        </a:spcBef>
                        <a:spcAft>
                          <a:spcPts val="0"/>
                        </a:spcAft>
                        <a:buClrTx/>
                        <a:buSzTx/>
                        <a:buFontTx/>
                        <a:buNone/>
                        <a:tabLst/>
                        <a:defRPr/>
                      </a:pPr>
                      <a:r>
                        <a:rPr lang="tr-TR" sz="2800" b="1" baseline="0" dirty="0" smtClean="0">
                          <a:solidFill>
                            <a:schemeClr val="lt1"/>
                          </a:solidFill>
                          <a:effectLst>
                            <a:outerShdw blurRad="50800" dist="38100" algn="l" rotWithShape="0">
                              <a:prstClr val="black">
                                <a:alpha val="40000"/>
                              </a:prstClr>
                            </a:outerShdw>
                          </a:effectLst>
                          <a:latin typeface="+mn-lt"/>
                        </a:rPr>
                        <a:t> JANDARMA ASTSUBAY MESLEK YÜKSEKOKULU</a:t>
                      </a:r>
                      <a:endParaRPr lang="tr-TR" sz="2800" b="1"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pPr algn="ctr"/>
                      <a:endParaRPr lang="tr-TR" sz="20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pic>
        <p:nvPicPr>
          <p:cNvPr id="8194" name="Picture 2" descr="http://www.jandarma.tsk.tr/okullar/images/anasayf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3" y="2204864"/>
            <a:ext cx="8512522" cy="465313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30274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2292" name="Picture 4" descr="samyo hea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974"/>
            <a:ext cx="9144000" cy="150075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lo 11"/>
          <p:cNvGraphicFramePr>
            <a:graphicFrameLocks noGrp="1"/>
          </p:cNvGraphicFramePr>
          <p:nvPr>
            <p:extLst>
              <p:ext uri="{D42A27DB-BD31-4B8C-83A1-F6EECF244321}">
                <p14:modId xmlns:p14="http://schemas.microsoft.com/office/powerpoint/2010/main" val="370445426"/>
              </p:ext>
            </p:extLst>
          </p:nvPr>
        </p:nvGraphicFramePr>
        <p:xfrm>
          <a:off x="1" y="1484784"/>
          <a:ext cx="8555758" cy="5334046"/>
        </p:xfrm>
        <a:graphic>
          <a:graphicData uri="http://schemas.openxmlformats.org/drawingml/2006/table">
            <a:tbl>
              <a:tblPr firstRow="1" firstCol="1" bandRow="1">
                <a:tableStyleId>{69C7853C-536D-4A76-A0AE-DD22124D55A5}</a:tableStyleId>
              </a:tblPr>
              <a:tblGrid>
                <a:gridCol w="8555758"/>
              </a:tblGrid>
              <a:tr h="701086">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tr-TR" sz="1050" b="1" dirty="0" smtClean="0">
                        <a:solidFill>
                          <a:schemeClr val="lt1"/>
                        </a:solidFill>
                        <a:effectLst>
                          <a:outerShdw blurRad="50800" dist="38100" algn="l" rotWithShape="0">
                            <a:prstClr val="black">
                              <a:alpha val="40000"/>
                            </a:prstClr>
                          </a:outerShdw>
                        </a:effectLst>
                        <a:latin typeface="+mn-lt"/>
                      </a:endParaRPr>
                    </a:p>
                    <a:p>
                      <a:pPr marL="0" marR="0" indent="0" algn="ctr" defTabSz="914400" rtl="0" eaLnBrk="1" fontAlgn="auto" latinLnBrk="0" hangingPunct="1">
                        <a:lnSpc>
                          <a:spcPct val="115000"/>
                        </a:lnSpc>
                        <a:spcBef>
                          <a:spcPts val="0"/>
                        </a:spcBef>
                        <a:spcAft>
                          <a:spcPts val="0"/>
                        </a:spcAft>
                        <a:buClrTx/>
                        <a:buSzTx/>
                        <a:buFontTx/>
                        <a:buNone/>
                        <a:tabLst/>
                        <a:defRPr/>
                      </a:pPr>
                      <a:r>
                        <a:rPr lang="tr-TR" sz="2800" b="1" baseline="0" dirty="0" smtClean="0">
                          <a:solidFill>
                            <a:schemeClr val="lt1"/>
                          </a:solidFill>
                          <a:effectLst>
                            <a:outerShdw blurRad="50800" dist="38100" algn="l" rotWithShape="0">
                              <a:prstClr val="black">
                                <a:alpha val="40000"/>
                              </a:prstClr>
                            </a:outerShdw>
                          </a:effectLst>
                          <a:latin typeface="+mn-lt"/>
                        </a:rPr>
                        <a:t> SAĞLIK ASTSUBAY MESLEK YÜKSEKOKULU</a:t>
                      </a:r>
                      <a:endParaRPr lang="tr-TR" sz="2800" b="1"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43665">
                <a:tc>
                  <a:txBody>
                    <a:bodyPr/>
                    <a:lstStyle/>
                    <a:p>
                      <a:pPr marL="457200" indent="-457200" algn="just">
                        <a:buFont typeface="+mj-lt"/>
                        <a:buAutoNum type="arabicPeriod"/>
                      </a:pPr>
                      <a:r>
                        <a:rPr kumimoji="0" lang="tr-TR" sz="2000" b="0" i="0" kern="1200" dirty="0" smtClean="0">
                          <a:solidFill>
                            <a:schemeClr val="dk1"/>
                          </a:solidFill>
                          <a:effectLst/>
                          <a:latin typeface="+mn-lt"/>
                          <a:ea typeface="+mn-ea"/>
                          <a:cs typeface="+mn-cs"/>
                        </a:rPr>
                        <a:t>GATA Sağlık Astsubay Meslek Yüksekokulu, ön lisans düzeyinde eğitim ve öğretim yapan öğrenci ihtiyaçlarının devlet tarafından karşılandığı, iki yıllık yatılı bir okuldur. </a:t>
                      </a:r>
                    </a:p>
                    <a:p>
                      <a:pPr marL="457200" indent="-457200" algn="just">
                        <a:buFont typeface="+mj-lt"/>
                        <a:buAutoNum type="arabicPeriod"/>
                      </a:pPr>
                      <a:endParaRPr kumimoji="0" lang="tr-TR" sz="2000" b="0" i="0" kern="1200" dirty="0" smtClean="0">
                        <a:solidFill>
                          <a:schemeClr val="dk1"/>
                        </a:solidFill>
                        <a:effectLst/>
                        <a:latin typeface="+mn-lt"/>
                        <a:ea typeface="+mn-ea"/>
                        <a:cs typeface="+mn-cs"/>
                      </a:endParaRPr>
                    </a:p>
                    <a:p>
                      <a:pPr marL="457200" indent="-457200" algn="just">
                        <a:buFont typeface="+mj-lt"/>
                        <a:buAutoNum type="arabicPeriod"/>
                      </a:pPr>
                      <a:r>
                        <a:rPr kumimoji="0" lang="tr-TR" sz="2000" b="0" i="0" kern="1200" dirty="0" smtClean="0">
                          <a:solidFill>
                            <a:schemeClr val="dk1"/>
                          </a:solidFill>
                          <a:effectLst/>
                          <a:latin typeface="+mn-lt"/>
                          <a:ea typeface="+mn-ea"/>
                          <a:cs typeface="+mn-cs"/>
                        </a:rPr>
                        <a:t>Astsubay Meslek Yüksekokullarında ön lisans eğitim ve öğretim süresi iki yıldır. Astsubay Meslek Yüksekokulu öğrencileri; ön lisans eğitim ve öğrenimini sağlık nedenleri hariç olmak üzere üç yılda, sağlık nedenleri dâhil olmak üzere azamî dört yılda tamamlamak zorundadır.</a:t>
                      </a:r>
                    </a:p>
                    <a:p>
                      <a:pPr algn="l"/>
                      <a:endParaRPr kumimoji="0" lang="tr-TR" sz="1800" b="1" i="0" kern="1200" dirty="0" smtClean="0">
                        <a:solidFill>
                          <a:schemeClr val="dk1"/>
                        </a:solidFill>
                        <a:effectLst/>
                        <a:latin typeface="+mn-lt"/>
                        <a:ea typeface="+mn-ea"/>
                        <a:cs typeface="+mn-cs"/>
                      </a:endParaRPr>
                    </a:p>
                    <a:p>
                      <a:pPr algn="l"/>
                      <a:endParaRPr kumimoji="0" lang="tr-TR" sz="1800" b="1" i="0" kern="1200" dirty="0" smtClean="0">
                        <a:solidFill>
                          <a:schemeClr val="dk1"/>
                        </a:solidFill>
                        <a:effectLst/>
                        <a:latin typeface="+mn-lt"/>
                        <a:ea typeface="+mn-ea"/>
                        <a:cs typeface="+mn-cs"/>
                      </a:endParaRPr>
                    </a:p>
                    <a:p>
                      <a:pPr algn="l"/>
                      <a:r>
                        <a:rPr kumimoji="0" lang="tr-TR" sz="1800" b="1" i="0" kern="1200" dirty="0" smtClean="0">
                          <a:solidFill>
                            <a:schemeClr val="dk1"/>
                          </a:solidFill>
                          <a:effectLst/>
                          <a:latin typeface="+mn-lt"/>
                          <a:ea typeface="+mn-ea"/>
                          <a:cs typeface="+mn-cs"/>
                        </a:rPr>
                        <a:t>K.K. Astsubay Meslek Yüksek Okulu/Balıkesir</a:t>
                      </a:r>
                      <a:endParaRPr kumimoji="0" lang="tr-TR" sz="1800" b="0" i="0" kern="1200" dirty="0" smtClean="0">
                        <a:solidFill>
                          <a:schemeClr val="dk1"/>
                        </a:solidFill>
                        <a:effectLst/>
                        <a:latin typeface="+mn-lt"/>
                        <a:ea typeface="+mn-ea"/>
                        <a:cs typeface="+mn-cs"/>
                      </a:endParaRPr>
                    </a:p>
                    <a:p>
                      <a:pPr algn="l"/>
                      <a:r>
                        <a:rPr kumimoji="0" lang="tr-TR" sz="1800" b="1" i="0" kern="1200" dirty="0" smtClean="0">
                          <a:solidFill>
                            <a:schemeClr val="dk1"/>
                          </a:solidFill>
                          <a:effectLst/>
                          <a:latin typeface="+mn-lt"/>
                          <a:ea typeface="+mn-ea"/>
                          <a:cs typeface="+mn-cs"/>
                        </a:rPr>
                        <a:t>Tel.Nu.:0-266-221 23 50       Belgegeçer (</a:t>
                      </a:r>
                      <a:r>
                        <a:rPr kumimoji="0" lang="tr-TR" sz="1800" b="1" i="0" kern="1200" dirty="0" err="1" smtClean="0">
                          <a:solidFill>
                            <a:schemeClr val="dk1"/>
                          </a:solidFill>
                          <a:effectLst/>
                          <a:latin typeface="+mn-lt"/>
                          <a:ea typeface="+mn-ea"/>
                          <a:cs typeface="+mn-cs"/>
                        </a:rPr>
                        <a:t>Fax</a:t>
                      </a:r>
                      <a:r>
                        <a:rPr kumimoji="0" lang="tr-TR" sz="1800" b="1" i="0" kern="1200" dirty="0" smtClean="0">
                          <a:solidFill>
                            <a:schemeClr val="dk1"/>
                          </a:solidFill>
                          <a:effectLst/>
                          <a:latin typeface="+mn-lt"/>
                          <a:ea typeface="+mn-ea"/>
                          <a:cs typeface="+mn-cs"/>
                        </a:rPr>
                        <a:t>): 0-266-221 23 58</a:t>
                      </a:r>
                      <a:endParaRPr kumimoji="0" lang="tr-TR" sz="1800" b="0" i="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mj-lt"/>
                        <a:buNone/>
                        <a:tabLst/>
                        <a:defRPr/>
                      </a:pPr>
                      <a:endParaRPr kumimoji="0" lang="tr-TR" sz="1800" b="1" i="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mj-lt"/>
                        <a:buNone/>
                        <a:tabLst/>
                        <a:defRPr/>
                      </a:pPr>
                      <a:r>
                        <a:rPr kumimoji="0" lang="tr-TR" sz="1800" b="1" i="0" kern="1200" dirty="0" smtClean="0">
                          <a:solidFill>
                            <a:schemeClr val="dk1"/>
                          </a:solidFill>
                          <a:effectLst/>
                          <a:latin typeface="+mn-lt"/>
                          <a:ea typeface="+mn-ea"/>
                          <a:cs typeface="+mn-cs"/>
                        </a:rPr>
                        <a:t>GATA Sağlık Astsubay Meslek Yüksek Okulu/Ankara                                                                                               </a:t>
                      </a:r>
                    </a:p>
                    <a:p>
                      <a:pPr marL="0" marR="0" indent="0" algn="l" defTabSz="914400" rtl="0" eaLnBrk="1" fontAlgn="auto" latinLnBrk="0" hangingPunct="1">
                        <a:lnSpc>
                          <a:spcPct val="100000"/>
                        </a:lnSpc>
                        <a:spcBef>
                          <a:spcPts val="0"/>
                        </a:spcBef>
                        <a:spcAft>
                          <a:spcPts val="0"/>
                        </a:spcAft>
                        <a:buClrTx/>
                        <a:buSzTx/>
                        <a:buFont typeface="+mj-lt"/>
                        <a:buNone/>
                        <a:tabLst/>
                        <a:defRPr/>
                      </a:pPr>
                      <a:r>
                        <a:rPr kumimoji="0" lang="tr-TR" sz="1800" b="1" i="0" kern="1200" dirty="0" smtClean="0">
                          <a:solidFill>
                            <a:schemeClr val="dk1"/>
                          </a:solidFill>
                          <a:effectLst/>
                          <a:latin typeface="+mn-lt"/>
                          <a:ea typeface="+mn-ea"/>
                          <a:cs typeface="+mn-cs"/>
                        </a:rPr>
                        <a:t>Tel. Nu.:0-312-304 63 59      Belgegeçer (</a:t>
                      </a:r>
                      <a:r>
                        <a:rPr kumimoji="0" lang="tr-TR" sz="1800" b="1" i="0" kern="1200" dirty="0" err="1" smtClean="0">
                          <a:solidFill>
                            <a:schemeClr val="dk1"/>
                          </a:solidFill>
                          <a:effectLst/>
                          <a:latin typeface="+mn-lt"/>
                          <a:ea typeface="+mn-ea"/>
                          <a:cs typeface="+mn-cs"/>
                        </a:rPr>
                        <a:t>Fax</a:t>
                      </a:r>
                      <a:r>
                        <a:rPr kumimoji="0" lang="tr-TR" sz="1800" b="1" i="0" kern="1200" dirty="0" smtClean="0">
                          <a:solidFill>
                            <a:schemeClr val="dk1"/>
                          </a:solidFill>
                          <a:effectLst/>
                          <a:latin typeface="+mn-lt"/>
                          <a:ea typeface="+mn-ea"/>
                          <a:cs typeface="+mn-cs"/>
                        </a:rPr>
                        <a:t>): 0-312-304 63 00       </a:t>
                      </a:r>
                      <a:endParaRPr kumimoji="0" lang="tr-TR" sz="1800" b="0" i="0" kern="1200" dirty="0" smtClean="0">
                        <a:solidFill>
                          <a:schemeClr val="dk1"/>
                        </a:solidFill>
                        <a:effectLst/>
                        <a:latin typeface="+mn-lt"/>
                        <a:ea typeface="+mn-ea"/>
                        <a:cs typeface="+mn-cs"/>
                      </a:endParaRPr>
                    </a:p>
                  </a:txBody>
                  <a:tcPr marL="68580" marR="68580" marT="0" marB="0"/>
                </a:tc>
              </a:tr>
            </a:tbl>
          </a:graphicData>
        </a:graphic>
      </p:graphicFrame>
      <p:pic>
        <p:nvPicPr>
          <p:cNvPr id="13"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20445762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amyoanasayf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08" y="0"/>
            <a:ext cx="913619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856329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2292" name="Picture 4" descr="samyo hea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974"/>
            <a:ext cx="9144000" cy="150075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2" name="Tablo 11"/>
          <p:cNvGraphicFramePr>
            <a:graphicFrameLocks noGrp="1"/>
          </p:cNvGraphicFramePr>
          <p:nvPr>
            <p:extLst>
              <p:ext uri="{D42A27DB-BD31-4B8C-83A1-F6EECF244321}">
                <p14:modId xmlns:p14="http://schemas.microsoft.com/office/powerpoint/2010/main" val="1375383410"/>
              </p:ext>
            </p:extLst>
          </p:nvPr>
        </p:nvGraphicFramePr>
        <p:xfrm>
          <a:off x="1" y="1484784"/>
          <a:ext cx="8555758" cy="5334046"/>
        </p:xfrm>
        <a:graphic>
          <a:graphicData uri="http://schemas.openxmlformats.org/drawingml/2006/table">
            <a:tbl>
              <a:tblPr firstRow="1" firstCol="1" bandRow="1">
                <a:tableStyleId>{69C7853C-536D-4A76-A0AE-DD22124D55A5}</a:tableStyleId>
              </a:tblPr>
              <a:tblGrid>
                <a:gridCol w="8555758"/>
              </a:tblGrid>
              <a:tr h="701086">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tr-TR" sz="1050" b="1" dirty="0" smtClean="0">
                        <a:solidFill>
                          <a:schemeClr val="lt1"/>
                        </a:solidFill>
                        <a:effectLst>
                          <a:outerShdw blurRad="50800" dist="38100" algn="l" rotWithShape="0">
                            <a:prstClr val="black">
                              <a:alpha val="40000"/>
                            </a:prstClr>
                          </a:outerShdw>
                        </a:effectLst>
                        <a:latin typeface="+mn-lt"/>
                      </a:endParaRPr>
                    </a:p>
                    <a:p>
                      <a:pPr marL="0" marR="0" indent="0" algn="ctr" defTabSz="914400" rtl="0" eaLnBrk="1" fontAlgn="auto" latinLnBrk="0" hangingPunct="1">
                        <a:lnSpc>
                          <a:spcPct val="115000"/>
                        </a:lnSpc>
                        <a:spcBef>
                          <a:spcPts val="0"/>
                        </a:spcBef>
                        <a:spcAft>
                          <a:spcPts val="0"/>
                        </a:spcAft>
                        <a:buClrTx/>
                        <a:buSzTx/>
                        <a:buFontTx/>
                        <a:buNone/>
                        <a:tabLst/>
                        <a:defRPr/>
                      </a:pPr>
                      <a:r>
                        <a:rPr lang="tr-TR" sz="2800" b="1" baseline="0" dirty="0" smtClean="0">
                          <a:solidFill>
                            <a:schemeClr val="lt1"/>
                          </a:solidFill>
                          <a:effectLst>
                            <a:outerShdw blurRad="50800" dist="38100" algn="l" rotWithShape="0">
                              <a:prstClr val="black">
                                <a:alpha val="40000"/>
                              </a:prstClr>
                            </a:outerShdw>
                          </a:effectLst>
                          <a:latin typeface="+mn-lt"/>
                        </a:rPr>
                        <a:t> SAĞLIK ASTSUBAY MESLEK YÜKSEKOKULU</a:t>
                      </a:r>
                      <a:endParaRPr lang="tr-TR" sz="2800" b="1"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43665">
                <a:tc>
                  <a:txBody>
                    <a:bodyPr/>
                    <a:lstStyle/>
                    <a:p>
                      <a:pPr marL="457200" indent="-457200" algn="just">
                        <a:buFont typeface="+mj-lt"/>
                        <a:buAutoNum type="arabicPeriod"/>
                      </a:pPr>
                      <a:r>
                        <a:rPr kumimoji="0" lang="tr-TR" sz="2000" b="0" i="0" kern="1200" dirty="0" smtClean="0">
                          <a:solidFill>
                            <a:schemeClr val="dk1"/>
                          </a:solidFill>
                          <a:effectLst/>
                          <a:latin typeface="+mn-lt"/>
                          <a:ea typeface="+mn-ea"/>
                          <a:cs typeface="+mn-cs"/>
                        </a:rPr>
                        <a:t>GATA Sağlık Astsubay Meslek Yüksekokulu, ön lisans düzeyinde eğitim ve öğretim yapan öğrenci ihtiyaçlarının devlet tarafından karşılandığı, iki yıllık yatılı bir okuldur. </a:t>
                      </a:r>
                    </a:p>
                    <a:p>
                      <a:pPr marL="457200" indent="-457200" algn="just">
                        <a:buFont typeface="+mj-lt"/>
                        <a:buAutoNum type="arabicPeriod"/>
                      </a:pPr>
                      <a:endParaRPr kumimoji="0" lang="tr-TR" sz="2000" b="0" i="0" kern="1200" dirty="0" smtClean="0">
                        <a:solidFill>
                          <a:schemeClr val="dk1"/>
                        </a:solidFill>
                        <a:effectLst/>
                        <a:latin typeface="+mn-lt"/>
                        <a:ea typeface="+mn-ea"/>
                        <a:cs typeface="+mn-cs"/>
                      </a:endParaRPr>
                    </a:p>
                    <a:p>
                      <a:pPr marL="457200" indent="-457200" algn="just">
                        <a:buFont typeface="+mj-lt"/>
                        <a:buAutoNum type="arabicPeriod"/>
                      </a:pPr>
                      <a:r>
                        <a:rPr kumimoji="0" lang="tr-TR" sz="2000" b="0" i="0" kern="1200" dirty="0" smtClean="0">
                          <a:solidFill>
                            <a:schemeClr val="dk1"/>
                          </a:solidFill>
                          <a:effectLst/>
                          <a:latin typeface="+mn-lt"/>
                          <a:ea typeface="+mn-ea"/>
                          <a:cs typeface="+mn-cs"/>
                        </a:rPr>
                        <a:t>Astsubay Meslek Yüksekokullarında ön lisans eğitim ve öğretim süresi iki yıldır. Astsubay Meslek Yüksekokulu öğrencileri; ön lisans eğitim ve öğrenimini sağlık nedenleri hariç olmak üzere üç yılda, sağlık nedenleri dâhil olmak üzere azamî dört yılda tamamlamak zorundadır.</a:t>
                      </a:r>
                    </a:p>
                    <a:p>
                      <a:pPr algn="l"/>
                      <a:endParaRPr kumimoji="0" lang="tr-TR" sz="1800" b="1" i="0" kern="1200" dirty="0" smtClean="0">
                        <a:solidFill>
                          <a:schemeClr val="dk1"/>
                        </a:solidFill>
                        <a:effectLst/>
                        <a:latin typeface="+mn-lt"/>
                        <a:ea typeface="+mn-ea"/>
                        <a:cs typeface="+mn-cs"/>
                      </a:endParaRPr>
                    </a:p>
                    <a:p>
                      <a:pPr algn="l"/>
                      <a:endParaRPr kumimoji="0" lang="tr-TR" sz="1800" b="1" i="0" kern="1200" dirty="0" smtClean="0">
                        <a:solidFill>
                          <a:schemeClr val="dk1"/>
                        </a:solidFill>
                        <a:effectLst/>
                        <a:latin typeface="+mn-lt"/>
                        <a:ea typeface="+mn-ea"/>
                        <a:cs typeface="+mn-cs"/>
                      </a:endParaRPr>
                    </a:p>
                    <a:p>
                      <a:pPr algn="l"/>
                      <a:r>
                        <a:rPr kumimoji="0" lang="tr-TR" sz="1800" b="1" i="0" kern="1200" dirty="0" smtClean="0">
                          <a:solidFill>
                            <a:schemeClr val="dk1"/>
                          </a:solidFill>
                          <a:effectLst/>
                          <a:latin typeface="+mn-lt"/>
                          <a:ea typeface="+mn-ea"/>
                          <a:cs typeface="+mn-cs"/>
                        </a:rPr>
                        <a:t>K.K. Astsubay Meslek Yüksek Okulu/Balıkesir</a:t>
                      </a:r>
                      <a:endParaRPr kumimoji="0" lang="tr-TR" sz="1800" b="0" i="0" kern="1200" dirty="0" smtClean="0">
                        <a:solidFill>
                          <a:schemeClr val="dk1"/>
                        </a:solidFill>
                        <a:effectLst/>
                        <a:latin typeface="+mn-lt"/>
                        <a:ea typeface="+mn-ea"/>
                        <a:cs typeface="+mn-cs"/>
                      </a:endParaRPr>
                    </a:p>
                    <a:p>
                      <a:pPr algn="l"/>
                      <a:r>
                        <a:rPr kumimoji="0" lang="tr-TR" sz="1800" b="1" i="0" kern="1200" dirty="0" smtClean="0">
                          <a:solidFill>
                            <a:schemeClr val="dk1"/>
                          </a:solidFill>
                          <a:effectLst/>
                          <a:latin typeface="+mn-lt"/>
                          <a:ea typeface="+mn-ea"/>
                          <a:cs typeface="+mn-cs"/>
                        </a:rPr>
                        <a:t>Tel.Nu.:0-266-221 23 50       Belgegeçer (</a:t>
                      </a:r>
                      <a:r>
                        <a:rPr kumimoji="0" lang="tr-TR" sz="1800" b="1" i="0" kern="1200" dirty="0" err="1" smtClean="0">
                          <a:solidFill>
                            <a:schemeClr val="dk1"/>
                          </a:solidFill>
                          <a:effectLst/>
                          <a:latin typeface="+mn-lt"/>
                          <a:ea typeface="+mn-ea"/>
                          <a:cs typeface="+mn-cs"/>
                        </a:rPr>
                        <a:t>Fax</a:t>
                      </a:r>
                      <a:r>
                        <a:rPr kumimoji="0" lang="tr-TR" sz="1800" b="1" i="0" kern="1200" dirty="0" smtClean="0">
                          <a:solidFill>
                            <a:schemeClr val="dk1"/>
                          </a:solidFill>
                          <a:effectLst/>
                          <a:latin typeface="+mn-lt"/>
                          <a:ea typeface="+mn-ea"/>
                          <a:cs typeface="+mn-cs"/>
                        </a:rPr>
                        <a:t>): 0-266-221 23 58</a:t>
                      </a:r>
                      <a:endParaRPr kumimoji="0" lang="tr-TR" sz="1800" b="0" i="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mj-lt"/>
                        <a:buNone/>
                        <a:tabLst/>
                        <a:defRPr/>
                      </a:pPr>
                      <a:endParaRPr kumimoji="0" lang="tr-TR" sz="1800" b="1" i="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mj-lt"/>
                        <a:buNone/>
                        <a:tabLst/>
                        <a:defRPr/>
                      </a:pPr>
                      <a:r>
                        <a:rPr kumimoji="0" lang="tr-TR" sz="1800" b="1" i="0" kern="1200" dirty="0" smtClean="0">
                          <a:solidFill>
                            <a:schemeClr val="dk1"/>
                          </a:solidFill>
                          <a:effectLst/>
                          <a:latin typeface="+mn-lt"/>
                          <a:ea typeface="+mn-ea"/>
                          <a:cs typeface="+mn-cs"/>
                        </a:rPr>
                        <a:t>GATA Sağlık Astsubay Meslek Yüksek Okulu/Ankara                                                                                               </a:t>
                      </a:r>
                    </a:p>
                    <a:p>
                      <a:pPr marL="0" marR="0" indent="0" algn="l" defTabSz="914400" rtl="0" eaLnBrk="1" fontAlgn="auto" latinLnBrk="0" hangingPunct="1">
                        <a:lnSpc>
                          <a:spcPct val="100000"/>
                        </a:lnSpc>
                        <a:spcBef>
                          <a:spcPts val="0"/>
                        </a:spcBef>
                        <a:spcAft>
                          <a:spcPts val="0"/>
                        </a:spcAft>
                        <a:buClrTx/>
                        <a:buSzTx/>
                        <a:buFont typeface="+mj-lt"/>
                        <a:buNone/>
                        <a:tabLst/>
                        <a:defRPr/>
                      </a:pPr>
                      <a:r>
                        <a:rPr kumimoji="0" lang="tr-TR" sz="1800" b="1" i="0" kern="1200" dirty="0" smtClean="0">
                          <a:solidFill>
                            <a:schemeClr val="dk1"/>
                          </a:solidFill>
                          <a:effectLst/>
                          <a:latin typeface="+mn-lt"/>
                          <a:ea typeface="+mn-ea"/>
                          <a:cs typeface="+mn-cs"/>
                        </a:rPr>
                        <a:t>Tel. Nu.:0-312-304 63 59      Belgegeçer (</a:t>
                      </a:r>
                      <a:r>
                        <a:rPr kumimoji="0" lang="tr-TR" sz="1800" b="1" i="0" kern="1200" dirty="0" err="1" smtClean="0">
                          <a:solidFill>
                            <a:schemeClr val="dk1"/>
                          </a:solidFill>
                          <a:effectLst/>
                          <a:latin typeface="+mn-lt"/>
                          <a:ea typeface="+mn-ea"/>
                          <a:cs typeface="+mn-cs"/>
                        </a:rPr>
                        <a:t>Fax</a:t>
                      </a:r>
                      <a:r>
                        <a:rPr kumimoji="0" lang="tr-TR" sz="1800" b="1" i="0" kern="1200" dirty="0" smtClean="0">
                          <a:solidFill>
                            <a:schemeClr val="dk1"/>
                          </a:solidFill>
                          <a:effectLst/>
                          <a:latin typeface="+mn-lt"/>
                          <a:ea typeface="+mn-ea"/>
                          <a:cs typeface="+mn-cs"/>
                        </a:rPr>
                        <a:t>): 0-312-304 63 00       </a:t>
                      </a:r>
                      <a:endParaRPr kumimoji="0" lang="tr-TR" sz="1800" b="0" i="0" kern="1200" dirty="0" smtClean="0">
                        <a:solidFill>
                          <a:schemeClr val="dk1"/>
                        </a:solidFill>
                        <a:effectLst/>
                        <a:latin typeface="+mn-lt"/>
                        <a:ea typeface="+mn-ea"/>
                        <a:cs typeface="+mn-cs"/>
                      </a:endParaRPr>
                    </a:p>
                  </a:txBody>
                  <a:tcPr marL="68580" marR="68580" marT="0" marB="0"/>
                </a:tc>
              </a:tr>
            </a:tbl>
          </a:graphicData>
        </a:graphic>
      </p:graphicFrame>
      <p:pic>
        <p:nvPicPr>
          <p:cNvPr id="13" name="1 Resim" descr="ram logo tasarım - Kopya.png"/>
          <p:cNvPicPr/>
          <p:nvPr/>
        </p:nvPicPr>
        <p:blipFill>
          <a:blip r:embed="rId3" cstate="print"/>
          <a:stretch>
            <a:fillRect/>
          </a:stretch>
        </p:blipFill>
        <p:spPr>
          <a:xfrm>
            <a:off x="7874949" y="6237748"/>
            <a:ext cx="1252281" cy="620252"/>
          </a:xfrm>
          <a:prstGeom prst="rect">
            <a:avLst/>
          </a:prstGeom>
          <a:ln>
            <a:noFill/>
          </a:ln>
          <a:effectLst>
            <a:softEdge rad="112500"/>
          </a:effectLst>
        </p:spPr>
      </p:pic>
    </p:spTree>
    <p:extLst>
      <p:ext uri="{BB962C8B-B14F-4D97-AF65-F5344CB8AC3E}">
        <p14:creationId xmlns:p14="http://schemas.microsoft.com/office/powerpoint/2010/main" val="204702053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4034674259"/>
              </p:ext>
            </p:extLst>
          </p:nvPr>
        </p:nvGraphicFramePr>
        <p:xfrm>
          <a:off x="-1" y="1484783"/>
          <a:ext cx="8501089" cy="5373217"/>
        </p:xfrm>
        <a:graphic>
          <a:graphicData uri="http://schemas.openxmlformats.org/drawingml/2006/table">
            <a:tbl>
              <a:tblPr firstRow="1" firstCol="1" bandRow="1">
                <a:tableStyleId>{08FB837D-C827-4EFA-A057-4D05807E0F7C}</a:tableStyleId>
              </a:tblPr>
              <a:tblGrid>
                <a:gridCol w="8501089"/>
              </a:tblGrid>
              <a:tr h="1074643">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3600" dirty="0" smtClean="0">
                          <a:effectLst>
                            <a:outerShdw blurRad="50800" dist="38100" algn="l" rotWithShape="0">
                              <a:prstClr val="black">
                                <a:alpha val="40000"/>
                              </a:prstClr>
                            </a:outerShdw>
                          </a:effectLst>
                        </a:rPr>
                        <a:t>HARP OKULLARI</a:t>
                      </a:r>
                      <a:endParaRPr lang="tr-TR" sz="3600" b="0"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endParaRPr lang="tr-TR" sz="3600" dirty="0" smtClean="0">
                        <a:effectLst>
                          <a:outerShdw blurRad="50800" dist="38100" algn="l" rotWithShape="0">
                            <a:prstClr val="black">
                              <a:alpha val="40000"/>
                            </a:prstClr>
                          </a:outerShdw>
                        </a:effectLst>
                      </a:endParaRPr>
                    </a:p>
                    <a:p>
                      <a:r>
                        <a:rPr lang="tr-TR" sz="3600" dirty="0" smtClean="0">
                          <a:effectLst>
                            <a:outerShdw blurRad="50800" dist="38100" algn="l" rotWithShape="0">
                              <a:prstClr val="black">
                                <a:alpha val="40000"/>
                              </a:prstClr>
                            </a:outerShdw>
                          </a:effectLst>
                        </a:rPr>
                        <a:t>1)</a:t>
                      </a:r>
                      <a:r>
                        <a:rPr kumimoji="0" lang="tr-TR" sz="3600" u="none" strike="noStrike" kern="1200" dirty="0" smtClean="0">
                          <a:effectLst/>
                        </a:rPr>
                        <a:t> Kara Harp</a:t>
                      </a:r>
                      <a:r>
                        <a:rPr kumimoji="0" lang="tr-TR" sz="3600" u="none" strike="noStrike" kern="1200" baseline="0" dirty="0" smtClean="0">
                          <a:effectLst/>
                        </a:rPr>
                        <a:t> Okulu</a:t>
                      </a:r>
                      <a:endParaRPr kumimoji="0" lang="tr-TR" sz="3600" u="none" strike="noStrike" kern="1200" dirty="0" smtClean="0">
                        <a:effectLst/>
                      </a:endParaRPr>
                    </a:p>
                    <a:p>
                      <a:r>
                        <a:rPr kumimoji="0" lang="tr-TR" sz="3600" u="none" strike="noStrike" kern="1200" dirty="0" smtClean="0">
                          <a:effectLst/>
                        </a:rPr>
                        <a:t>2) Deniz</a:t>
                      </a:r>
                      <a:r>
                        <a:rPr kumimoji="0" lang="tr-TR" sz="3600" u="none" strike="noStrike" kern="1200" baseline="0" dirty="0" smtClean="0">
                          <a:effectLst/>
                        </a:rPr>
                        <a:t> Harp Okulu</a:t>
                      </a:r>
                      <a:endParaRPr kumimoji="0" lang="tr-TR" sz="3600" u="none" strike="noStrike" kern="1200" dirty="0" smtClean="0">
                        <a:effectLst/>
                      </a:endParaRPr>
                    </a:p>
                    <a:p>
                      <a:r>
                        <a:rPr kumimoji="0" lang="tr-TR" sz="3600" u="none" strike="noStrike" kern="1200" dirty="0" smtClean="0">
                          <a:effectLst/>
                        </a:rPr>
                        <a:t>3) Hava Harp</a:t>
                      </a:r>
                      <a:r>
                        <a:rPr kumimoji="0" lang="tr-TR" sz="3600" u="none" strike="noStrike" kern="1200" baseline="0" dirty="0" smtClean="0">
                          <a:effectLst/>
                        </a:rPr>
                        <a:t> Okulu</a:t>
                      </a:r>
                      <a:endParaRPr kumimoji="0" lang="tr-TR" sz="3600" u="none" strike="noStrike" kern="1200" dirty="0" smtClean="0">
                        <a:effectLst/>
                      </a:endParaRPr>
                    </a:p>
                    <a:p>
                      <a:r>
                        <a:rPr kumimoji="0" lang="tr-TR" sz="3600" u="none" strike="noStrike" kern="1200" dirty="0" smtClean="0">
                          <a:effectLst/>
                        </a:rPr>
                        <a:t>4) Gülhane Askerî Tıp Akademisi</a:t>
                      </a:r>
                      <a:r>
                        <a:rPr kumimoji="0" lang="tr-TR" sz="3600" u="none" strike="noStrike" kern="1200" baseline="0" dirty="0" smtClean="0">
                          <a:effectLst/>
                        </a:rPr>
                        <a:t> </a:t>
                      </a:r>
                      <a:endParaRPr lang="tr-TR" sz="36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
        <p:nvSpPr>
          <p:cNvPr id="6" name="3 Metin kutusu"/>
          <p:cNvSpPr txBox="1"/>
          <p:nvPr/>
        </p:nvSpPr>
        <p:spPr>
          <a:xfrm>
            <a:off x="8555758" y="1412776"/>
            <a:ext cx="571472" cy="5078313"/>
          </a:xfrm>
          <a:prstGeom prst="rect">
            <a:avLst/>
          </a:prstGeom>
          <a:noFill/>
        </p:spPr>
        <p:txBody>
          <a:bodyPr>
            <a:spAutoFit/>
          </a:bodyPr>
          <a:lstStyle/>
          <a:p>
            <a:pPr algn="ctr" fontAlgn="auto">
              <a:spcBef>
                <a:spcPts val="0"/>
              </a:spcBef>
              <a:spcAft>
                <a:spcPts val="0"/>
              </a:spcAft>
              <a:defRPr/>
            </a:pPr>
            <a:r>
              <a:rPr lang="tr-TR" sz="3600" b="1" spc="50" dirty="0" smtClean="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rPr>
              <a:t>HARP OKULU</a:t>
            </a:r>
            <a:endParaRPr lang="tr-TR" sz="3600" b="1" spc="50" dirty="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30845390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1827521321"/>
              </p:ext>
            </p:extLst>
          </p:nvPr>
        </p:nvGraphicFramePr>
        <p:xfrm>
          <a:off x="-1" y="1484783"/>
          <a:ext cx="8501089" cy="5373217"/>
        </p:xfrm>
        <a:graphic>
          <a:graphicData uri="http://schemas.openxmlformats.org/drawingml/2006/table">
            <a:tbl>
              <a:tblPr firstRow="1" firstCol="1" bandRow="1">
                <a:tableStyleId>{08FB837D-C827-4EFA-A057-4D05807E0F7C}</a:tableStyleId>
              </a:tblPr>
              <a:tblGrid>
                <a:gridCol w="8501089"/>
              </a:tblGrid>
              <a:tr h="1074643">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3600" dirty="0" smtClean="0">
                          <a:effectLst>
                            <a:outerShdw blurRad="50800" dist="38100" algn="l" rotWithShape="0">
                              <a:prstClr val="black">
                                <a:alpha val="40000"/>
                              </a:prstClr>
                            </a:outerShdw>
                          </a:effectLst>
                        </a:rPr>
                        <a:t>HARP OKULLARI</a:t>
                      </a:r>
                      <a:endParaRPr lang="tr-TR" sz="3600" b="0"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endParaRPr kumimoji="0" lang="tr-TR" sz="1800" b="0" i="0" u="none" strike="noStrike" kern="1200" baseline="0" dirty="0" smtClean="0">
                        <a:solidFill>
                          <a:schemeClr val="dk1"/>
                        </a:solidFill>
                        <a:latin typeface="+mn-lt"/>
                        <a:ea typeface="+mn-ea"/>
                        <a:cs typeface="+mn-cs"/>
                      </a:endParaRPr>
                    </a:p>
                    <a:p>
                      <a:pPr algn="just"/>
                      <a:r>
                        <a:rPr kumimoji="0" lang="tr-TR" sz="2400" b="0" i="0" u="none" strike="noStrike" kern="1200" baseline="0" dirty="0" smtClean="0">
                          <a:solidFill>
                            <a:schemeClr val="dk1"/>
                          </a:solidFill>
                          <a:latin typeface="+mn-lt"/>
                          <a:ea typeface="+mn-ea"/>
                          <a:cs typeface="+mn-cs"/>
                        </a:rPr>
                        <a:t>        Harp okulları ; Kara , Hava ve Deniz </a:t>
                      </a:r>
                      <a:r>
                        <a:rPr kumimoji="0" lang="tr-TR" sz="2400" b="0" i="0" u="none" strike="noStrike" kern="1200" baseline="0" dirty="0" err="1" smtClean="0">
                          <a:solidFill>
                            <a:schemeClr val="dk1"/>
                          </a:solidFill>
                          <a:latin typeface="+mn-lt"/>
                          <a:ea typeface="+mn-ea"/>
                          <a:cs typeface="+mn-cs"/>
                        </a:rPr>
                        <a:t>kuv-vetlerine</a:t>
                      </a:r>
                      <a:r>
                        <a:rPr kumimoji="0" lang="tr-TR" sz="2400" b="0" i="0" u="none" strike="noStrike" kern="1200" baseline="0" dirty="0" smtClean="0">
                          <a:solidFill>
                            <a:schemeClr val="dk1"/>
                          </a:solidFill>
                          <a:latin typeface="+mn-lt"/>
                          <a:ea typeface="+mn-ea"/>
                          <a:cs typeface="+mn-cs"/>
                        </a:rPr>
                        <a:t> subay yetiştiren üniversite düzeyinde okul-</a:t>
                      </a:r>
                      <a:r>
                        <a:rPr kumimoji="0" lang="tr-TR" sz="2400" b="0" i="0" u="none" strike="noStrike" kern="1200" baseline="0" dirty="0" err="1" smtClean="0">
                          <a:solidFill>
                            <a:schemeClr val="dk1"/>
                          </a:solidFill>
                          <a:latin typeface="+mn-lt"/>
                          <a:ea typeface="+mn-ea"/>
                          <a:cs typeface="+mn-cs"/>
                        </a:rPr>
                        <a:t>lardır</a:t>
                      </a:r>
                      <a:r>
                        <a:rPr kumimoji="0" lang="tr-TR" sz="2400" b="0" i="0" u="none" strike="noStrike" kern="1200" baseline="0" dirty="0" smtClean="0">
                          <a:solidFill>
                            <a:schemeClr val="dk1"/>
                          </a:solidFill>
                          <a:latin typeface="+mn-lt"/>
                          <a:ea typeface="+mn-ea"/>
                          <a:cs typeface="+mn-cs"/>
                        </a:rPr>
                        <a:t>. Genel anlamda ortak şartlar bulunmasına </a:t>
                      </a:r>
                      <a:r>
                        <a:rPr kumimoji="0" lang="tr-TR" sz="2400" b="0" i="0" u="none" strike="noStrike" kern="1200" baseline="0" dirty="0" err="1" smtClean="0">
                          <a:solidFill>
                            <a:schemeClr val="dk1"/>
                          </a:solidFill>
                          <a:latin typeface="+mn-lt"/>
                          <a:ea typeface="+mn-ea"/>
                          <a:cs typeface="+mn-cs"/>
                        </a:rPr>
                        <a:t>rağ</a:t>
                      </a:r>
                      <a:r>
                        <a:rPr kumimoji="0" lang="tr-TR" sz="2400" b="0" i="0" u="none" strike="noStrike" kern="1200" baseline="0" dirty="0" smtClean="0">
                          <a:solidFill>
                            <a:schemeClr val="dk1"/>
                          </a:solidFill>
                          <a:latin typeface="+mn-lt"/>
                          <a:ea typeface="+mn-ea"/>
                          <a:cs typeface="+mn-cs"/>
                        </a:rPr>
                        <a:t>-men her harp okulunun kendisine ait özel şartları da bulunmaktadır. </a:t>
                      </a:r>
                    </a:p>
                    <a:p>
                      <a:pPr algn="just"/>
                      <a:r>
                        <a:rPr kumimoji="0" lang="tr-TR" sz="2400" b="0" i="0" u="none" strike="noStrike" kern="1200" baseline="0" dirty="0" smtClean="0">
                          <a:solidFill>
                            <a:schemeClr val="dk1"/>
                          </a:solidFill>
                          <a:latin typeface="+mn-lt"/>
                          <a:ea typeface="+mn-ea"/>
                          <a:cs typeface="+mn-cs"/>
                        </a:rPr>
                        <a:t>        Harp okulları üniversite düzeyinde öğretim kurumları olduğundan sadece askeri rütbe ile değil artı bir diploma ile mezun olma imkanı da bulunmak-</a:t>
                      </a:r>
                      <a:r>
                        <a:rPr kumimoji="0" lang="tr-TR" sz="2400" b="0" i="0" u="none" strike="noStrike" kern="1200" baseline="0" dirty="0" err="1" smtClean="0">
                          <a:solidFill>
                            <a:schemeClr val="dk1"/>
                          </a:solidFill>
                          <a:latin typeface="+mn-lt"/>
                          <a:ea typeface="+mn-ea"/>
                          <a:cs typeface="+mn-cs"/>
                        </a:rPr>
                        <a:t>tadır</a:t>
                      </a:r>
                      <a:r>
                        <a:rPr kumimoji="0" lang="tr-TR" sz="2400" b="0" i="0" u="none" strike="noStrike" kern="1200" baseline="0" dirty="0" smtClean="0">
                          <a:solidFill>
                            <a:schemeClr val="dk1"/>
                          </a:solidFill>
                          <a:latin typeface="+mn-lt"/>
                          <a:ea typeface="+mn-ea"/>
                          <a:cs typeface="+mn-cs"/>
                        </a:rPr>
                        <a:t>. Bu diplomalar okuldan okula değişebilmekte-</a:t>
                      </a:r>
                      <a:r>
                        <a:rPr kumimoji="0" lang="tr-TR" sz="2400" b="0" i="0" u="none" strike="noStrike" kern="1200" baseline="0" dirty="0" err="1" smtClean="0">
                          <a:solidFill>
                            <a:schemeClr val="dk1"/>
                          </a:solidFill>
                          <a:latin typeface="+mn-lt"/>
                          <a:ea typeface="+mn-ea"/>
                          <a:cs typeface="+mn-cs"/>
                        </a:rPr>
                        <a:t>dir</a:t>
                      </a:r>
                      <a:r>
                        <a:rPr kumimoji="0" lang="tr-TR" sz="2400" b="0" i="0" u="none" strike="noStrike" kern="1200" baseline="0" dirty="0" smtClean="0">
                          <a:solidFill>
                            <a:schemeClr val="dk1"/>
                          </a:solidFill>
                          <a:latin typeface="+mn-lt"/>
                          <a:ea typeface="+mn-ea"/>
                          <a:cs typeface="+mn-cs"/>
                        </a:rPr>
                        <a:t>. </a:t>
                      </a:r>
                    </a:p>
                    <a:p>
                      <a:pPr algn="just"/>
                      <a:r>
                        <a:rPr kumimoji="0" lang="tr-TR" sz="2400" b="0" i="0" u="none" strike="noStrike" kern="1200" baseline="0" dirty="0" smtClean="0">
                          <a:solidFill>
                            <a:schemeClr val="dk1"/>
                          </a:solidFill>
                          <a:latin typeface="+mn-lt"/>
                          <a:ea typeface="+mn-ea"/>
                          <a:cs typeface="+mn-cs"/>
                        </a:rPr>
                        <a:t>        Harp okulundan mezun olan bir kişi Teğmen rütbesi ile mezun olur ilerleyen yıllarda yükselme şansı vardır. </a:t>
                      </a:r>
                      <a:endParaRPr lang="tr-TR" sz="440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
        <p:nvSpPr>
          <p:cNvPr id="6" name="3 Metin kutusu"/>
          <p:cNvSpPr txBox="1"/>
          <p:nvPr/>
        </p:nvSpPr>
        <p:spPr>
          <a:xfrm>
            <a:off x="8555758" y="1412776"/>
            <a:ext cx="571472" cy="5078313"/>
          </a:xfrm>
          <a:prstGeom prst="rect">
            <a:avLst/>
          </a:prstGeom>
          <a:noFill/>
        </p:spPr>
        <p:txBody>
          <a:bodyPr>
            <a:spAutoFit/>
          </a:bodyPr>
          <a:lstStyle/>
          <a:p>
            <a:pPr algn="ctr" fontAlgn="auto">
              <a:spcBef>
                <a:spcPts val="0"/>
              </a:spcBef>
              <a:spcAft>
                <a:spcPts val="0"/>
              </a:spcAft>
              <a:defRPr/>
            </a:pPr>
            <a:r>
              <a:rPr lang="tr-TR" sz="3600" b="1" spc="50" dirty="0" smtClean="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rPr>
              <a:t>HARP OKULU</a:t>
            </a:r>
            <a:endParaRPr lang="tr-TR" sz="3600" b="1" spc="50" dirty="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32077494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866678836"/>
              </p:ext>
            </p:extLst>
          </p:nvPr>
        </p:nvGraphicFramePr>
        <p:xfrm>
          <a:off x="-1" y="1484783"/>
          <a:ext cx="8501089" cy="5373217"/>
        </p:xfrm>
        <a:graphic>
          <a:graphicData uri="http://schemas.openxmlformats.org/drawingml/2006/table">
            <a:tbl>
              <a:tblPr firstRow="1" firstCol="1" bandRow="1">
                <a:tableStyleId>{08FB837D-C827-4EFA-A057-4D05807E0F7C}</a:tableStyleId>
              </a:tblPr>
              <a:tblGrid>
                <a:gridCol w="8501089"/>
              </a:tblGrid>
              <a:tr h="1074643">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3600" dirty="0" smtClean="0">
                          <a:effectLst>
                            <a:outerShdw blurRad="50800" dist="38100" algn="l" rotWithShape="0">
                              <a:prstClr val="black">
                                <a:alpha val="40000"/>
                              </a:prstClr>
                            </a:outerShdw>
                          </a:effectLst>
                        </a:rPr>
                        <a:t>HARP OKULLARI</a:t>
                      </a:r>
                      <a:endParaRPr lang="tr-TR" sz="3600"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pPr algn="l">
                        <a:lnSpc>
                          <a:spcPct val="115000"/>
                        </a:lnSpc>
                        <a:spcAft>
                          <a:spcPts val="0"/>
                        </a:spcAft>
                      </a:pPr>
                      <a:endParaRPr lang="tr-TR" sz="3600" dirty="0" smtClean="0">
                        <a:effectLst>
                          <a:outerShdw blurRad="50800" dist="38100" algn="l" rotWithShape="0">
                            <a:prstClr val="black">
                              <a:alpha val="40000"/>
                            </a:prstClr>
                          </a:outerShdw>
                        </a:effectLst>
                      </a:endParaRPr>
                    </a:p>
                    <a:p>
                      <a:pPr algn="l">
                        <a:lnSpc>
                          <a:spcPct val="115000"/>
                        </a:lnSpc>
                        <a:spcAft>
                          <a:spcPts val="0"/>
                        </a:spcAft>
                      </a:pPr>
                      <a:r>
                        <a:rPr lang="tr-TR" sz="3600" dirty="0" smtClean="0">
                          <a:effectLst>
                            <a:outerShdw blurRad="50800" dist="38100" algn="l" rotWithShape="0">
                              <a:prstClr val="black">
                                <a:alpha val="40000"/>
                              </a:prstClr>
                            </a:outerShdw>
                          </a:effectLst>
                        </a:rPr>
                        <a:t>1)BAŞVURU</a:t>
                      </a:r>
                      <a:r>
                        <a:rPr lang="tr-TR" sz="3600" baseline="0" dirty="0" smtClean="0">
                          <a:effectLst>
                            <a:outerShdw blurRad="50800" dist="38100" algn="l" rotWithShape="0">
                              <a:prstClr val="black">
                                <a:alpha val="40000"/>
                              </a:prstClr>
                            </a:outerShdw>
                          </a:effectLst>
                        </a:rPr>
                        <a:t> ŞARTLARI</a:t>
                      </a:r>
                    </a:p>
                    <a:p>
                      <a:pPr algn="l">
                        <a:lnSpc>
                          <a:spcPct val="115000"/>
                        </a:lnSpc>
                        <a:spcAft>
                          <a:spcPts val="0"/>
                        </a:spcAft>
                      </a:pPr>
                      <a:r>
                        <a:rPr lang="tr-TR" sz="3600" baseline="0" dirty="0" smtClean="0">
                          <a:effectLst>
                            <a:outerShdw blurRad="50800" dist="38100" algn="l" rotWithShape="0">
                              <a:prstClr val="black">
                                <a:alpha val="40000"/>
                              </a:prstClr>
                            </a:outerShdw>
                          </a:effectLst>
                        </a:rPr>
                        <a:t>2)BAŞVURULARDA GEREKLİ BELGELER</a:t>
                      </a:r>
                    </a:p>
                    <a:p>
                      <a:pPr algn="l">
                        <a:lnSpc>
                          <a:spcPct val="115000"/>
                        </a:lnSpc>
                        <a:spcAft>
                          <a:spcPts val="0"/>
                        </a:spcAft>
                      </a:pPr>
                      <a:r>
                        <a:rPr lang="tr-TR" sz="3600" baseline="0" dirty="0" smtClean="0">
                          <a:effectLst>
                            <a:outerShdw blurRad="50800" dist="38100" algn="l" rotWithShape="0">
                              <a:prstClr val="black">
                                <a:alpha val="40000"/>
                              </a:prstClr>
                            </a:outerShdw>
                          </a:effectLst>
                        </a:rPr>
                        <a:t>3)SINAV TAKVİMİ</a:t>
                      </a:r>
                      <a:endParaRPr lang="tr-TR" sz="3600" b="1" dirty="0">
                        <a:solidFill>
                          <a:schemeClr val="bg1"/>
                        </a:solidFill>
                        <a:effectLst>
                          <a:outerShdw blurRad="50800" dist="38100" algn="l" rotWithShape="0">
                            <a:prstClr val="black">
                              <a:alpha val="40000"/>
                            </a:prstClr>
                          </a:outerShdw>
                        </a:effectLst>
                        <a:latin typeface="Calibri" panose="020F0502020204030204" pitchFamily="34" charset="0"/>
                        <a:ea typeface="Calibri"/>
                        <a:cs typeface="Vijaya" panose="020B0604020202020204" pitchFamily="34" charset="0"/>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78313"/>
          </a:xfrm>
          <a:prstGeom prst="rect">
            <a:avLst/>
          </a:prstGeom>
          <a:noFill/>
        </p:spPr>
        <p:txBody>
          <a:bodyPr>
            <a:spAutoFit/>
          </a:bodyPr>
          <a:lstStyle/>
          <a:p>
            <a:pPr algn="ctr" fontAlgn="auto">
              <a:spcBef>
                <a:spcPts val="0"/>
              </a:spcBef>
              <a:spcAft>
                <a:spcPts val="0"/>
              </a:spcAft>
              <a:defRPr/>
            </a:pPr>
            <a:r>
              <a:rPr lang="tr-TR" sz="3600" b="1" spc="50" dirty="0" smtClean="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rPr>
              <a:t>HARP OKULU</a:t>
            </a:r>
            <a:endParaRPr lang="tr-TR" sz="3600" b="1" spc="50" dirty="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03325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572544704"/>
              </p:ext>
            </p:extLst>
          </p:nvPr>
        </p:nvGraphicFramePr>
        <p:xfrm>
          <a:off x="-1" y="1484783"/>
          <a:ext cx="8501089" cy="5373217"/>
        </p:xfrm>
        <a:graphic>
          <a:graphicData uri="http://schemas.openxmlformats.org/drawingml/2006/table">
            <a:tbl>
              <a:tblPr firstRow="1" firstCol="1" bandRow="1">
                <a:tableStyleId>{08FB837D-C827-4EFA-A057-4D05807E0F7C}</a:tableStyleId>
              </a:tblPr>
              <a:tblGrid>
                <a:gridCol w="8501089"/>
              </a:tblGrid>
              <a:tr h="1074643">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3600" dirty="0" smtClean="0">
                          <a:effectLst>
                            <a:outerShdw blurRad="50800" dist="38100" algn="l" rotWithShape="0">
                              <a:prstClr val="black">
                                <a:alpha val="40000"/>
                              </a:prstClr>
                            </a:outerShdw>
                          </a:effectLst>
                        </a:rPr>
                        <a:t>1)</a:t>
                      </a:r>
                      <a:r>
                        <a:rPr lang="tr-TR" sz="3600" baseline="0" dirty="0" smtClean="0">
                          <a:effectLst>
                            <a:outerShdw blurRad="50800" dist="38100" algn="l" rotWithShape="0">
                              <a:prstClr val="black">
                                <a:alpha val="40000"/>
                              </a:prstClr>
                            </a:outerShdw>
                          </a:effectLst>
                        </a:rPr>
                        <a:t> BAŞVURU ŞARTLARI-1 (2013)</a:t>
                      </a:r>
                      <a:endParaRPr lang="tr-TR" sz="3600"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pPr marL="342900" indent="-342900">
                        <a:buFont typeface="+mj-lt"/>
                        <a:buAutoNum type="arabicPeriod"/>
                      </a:pPr>
                      <a:r>
                        <a:rPr kumimoji="0" lang="tr-TR" sz="1800" b="1" kern="1200" dirty="0" smtClean="0">
                          <a:solidFill>
                            <a:schemeClr val="dk1"/>
                          </a:solidFill>
                          <a:effectLst/>
                          <a:latin typeface="+mn-lt"/>
                          <a:ea typeface="+mn-ea"/>
                          <a:cs typeface="+mn-cs"/>
                        </a:rPr>
                        <a:t>Türkiye Cumhuriyeti vatandaşı olmak, </a:t>
                      </a:r>
                    </a:p>
                    <a:p>
                      <a:pPr marL="342900" indent="-342900">
                        <a:buFont typeface="+mj-lt"/>
                        <a:buAutoNum type="arabicPeriod"/>
                      </a:pPr>
                      <a:r>
                        <a:rPr kumimoji="0" lang="tr-TR" sz="1800" b="1" kern="1200" dirty="0" smtClean="0">
                          <a:solidFill>
                            <a:schemeClr val="dk1"/>
                          </a:solidFill>
                          <a:effectLst/>
                          <a:latin typeface="+mn-lt"/>
                          <a:ea typeface="+mn-ea"/>
                          <a:cs typeface="+mn-cs"/>
                        </a:rPr>
                        <a:t>Yapılacak arşiv araştırması ve soruşturma sonucunda şüpheli ve sakıncalı halleri bulunmamak, </a:t>
                      </a:r>
                    </a:p>
                    <a:p>
                      <a:pPr marL="342900" indent="-342900">
                        <a:buFont typeface="+mj-lt"/>
                        <a:buAutoNum type="arabicPeriod"/>
                      </a:pPr>
                      <a:r>
                        <a:rPr kumimoji="0" lang="tr-TR" sz="1800" b="1" kern="1200" dirty="0" smtClean="0">
                          <a:solidFill>
                            <a:schemeClr val="dk1"/>
                          </a:solidFill>
                          <a:effectLst/>
                          <a:latin typeface="+mn-lt"/>
                          <a:ea typeface="+mn-ea"/>
                          <a:cs typeface="+mn-cs"/>
                        </a:rPr>
                        <a:t>Herhangi bir nedenle askerî okullardan çıkmamış/çıkarılmamış, sivil okullardan çıkarılmamış olmak, </a:t>
                      </a:r>
                    </a:p>
                    <a:p>
                      <a:pPr marL="342900" indent="-342900">
                        <a:buFont typeface="+mj-lt"/>
                        <a:buAutoNum type="arabicPeriod"/>
                      </a:pPr>
                      <a:r>
                        <a:rPr kumimoji="0" lang="tr-TR" sz="1800" b="1" kern="1200" dirty="0" smtClean="0">
                          <a:solidFill>
                            <a:schemeClr val="dk1"/>
                          </a:solidFill>
                          <a:effectLst/>
                          <a:latin typeface="+mn-lt"/>
                          <a:ea typeface="+mn-ea"/>
                          <a:cs typeface="+mn-cs"/>
                        </a:rPr>
                        <a:t>TSK Sağlık Yeteneği Yönetmeliğinde yer alan Askerî Okullara girecek öğrenci adaylarına ilişkin sağlık kriterlerine sahip olmak, </a:t>
                      </a:r>
                    </a:p>
                    <a:p>
                      <a:pPr marL="342900" indent="-342900">
                        <a:buFont typeface="+mj-lt"/>
                        <a:buAutoNum type="arabicPeriod"/>
                      </a:pPr>
                      <a:r>
                        <a:rPr kumimoji="0" lang="tr-TR" sz="1800" b="1" kern="1200" dirty="0" smtClean="0">
                          <a:solidFill>
                            <a:schemeClr val="dk1"/>
                          </a:solidFill>
                          <a:effectLst/>
                          <a:latin typeface="+mn-lt"/>
                          <a:ea typeface="+mn-ea"/>
                          <a:cs typeface="+mn-cs"/>
                        </a:rPr>
                        <a:t>2013 Yılı Yükseköğretime Geçiş (YGS) ile Lisans Yerleştirme Sınavına (LYS) katılmış ve tespit edilecek taban puanı almış olmak, </a:t>
                      </a:r>
                    </a:p>
                    <a:p>
                      <a:pPr marL="342900" indent="-342900">
                        <a:buFont typeface="+mj-lt"/>
                        <a:buAutoNum type="arabicPeriod"/>
                      </a:pPr>
                      <a:r>
                        <a:rPr kumimoji="0" lang="tr-TR" sz="1800" b="1" kern="1200" dirty="0" smtClean="0">
                          <a:solidFill>
                            <a:schemeClr val="dk1"/>
                          </a:solidFill>
                          <a:effectLst/>
                          <a:latin typeface="+mn-lt"/>
                          <a:ea typeface="+mn-ea"/>
                          <a:cs typeface="+mn-cs"/>
                        </a:rPr>
                        <a:t>Herhangi bir mesleğe yönelik olmayan ve ÖSYS Kılavuzunda yer alan okul türlerinden</a:t>
                      </a:r>
                      <a:r>
                        <a:rPr kumimoji="0" lang="tr-TR" sz="1800" b="1" kern="1200" baseline="0" dirty="0" smtClean="0">
                          <a:solidFill>
                            <a:schemeClr val="dk1"/>
                          </a:solidFill>
                          <a:effectLst/>
                          <a:latin typeface="+mn-lt"/>
                          <a:ea typeface="+mn-ea"/>
                          <a:cs typeface="+mn-cs"/>
                        </a:rPr>
                        <a:t> mezun olmak,</a:t>
                      </a:r>
                    </a:p>
                    <a:p>
                      <a:pPr marL="342900" indent="-342900">
                        <a:buFont typeface="+mj-lt"/>
                        <a:buAutoNum type="arabicPeriod"/>
                      </a:pPr>
                      <a:r>
                        <a:rPr kumimoji="0" lang="tr-TR" sz="1800" b="1" kern="1200" dirty="0" smtClean="0">
                          <a:solidFill>
                            <a:schemeClr val="dk1"/>
                          </a:solidFill>
                          <a:effectLst/>
                          <a:latin typeface="+mn-lt"/>
                          <a:ea typeface="+mn-ea"/>
                          <a:cs typeface="+mn-cs"/>
                        </a:rPr>
                        <a:t>7. En fazla 20 yaşında olmak (1993 ve sonrası doğumlu) (yaş düzeltmesi yaptıranların düzeltmeden önceki yaşı dikkate alınır.)</a:t>
                      </a: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
        <p:nvSpPr>
          <p:cNvPr id="6" name="3 Metin kutusu"/>
          <p:cNvSpPr txBox="1"/>
          <p:nvPr/>
        </p:nvSpPr>
        <p:spPr>
          <a:xfrm>
            <a:off x="8555758" y="1412776"/>
            <a:ext cx="571472" cy="5078313"/>
          </a:xfrm>
          <a:prstGeom prst="rect">
            <a:avLst/>
          </a:prstGeom>
          <a:noFill/>
        </p:spPr>
        <p:txBody>
          <a:bodyPr>
            <a:spAutoFit/>
          </a:bodyPr>
          <a:lstStyle/>
          <a:p>
            <a:pPr algn="ctr" fontAlgn="auto">
              <a:spcBef>
                <a:spcPts val="0"/>
              </a:spcBef>
              <a:spcAft>
                <a:spcPts val="0"/>
              </a:spcAft>
              <a:defRPr/>
            </a:pPr>
            <a:r>
              <a:rPr lang="tr-TR" sz="3600" b="1" spc="50" dirty="0" smtClean="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rPr>
              <a:t>HARP OKULU</a:t>
            </a:r>
            <a:endParaRPr lang="tr-TR" sz="3600" b="1" spc="50" dirty="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37594239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799930800"/>
              </p:ext>
            </p:extLst>
          </p:nvPr>
        </p:nvGraphicFramePr>
        <p:xfrm>
          <a:off x="-1" y="1484783"/>
          <a:ext cx="8501089" cy="5373217"/>
        </p:xfrm>
        <a:graphic>
          <a:graphicData uri="http://schemas.openxmlformats.org/drawingml/2006/table">
            <a:tbl>
              <a:tblPr firstRow="1" firstCol="1" bandRow="1">
                <a:tableStyleId>{08FB837D-C827-4EFA-A057-4D05807E0F7C}</a:tableStyleId>
              </a:tblPr>
              <a:tblGrid>
                <a:gridCol w="8501089"/>
              </a:tblGrid>
              <a:tr h="1074643">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3600" dirty="0" smtClean="0">
                          <a:effectLst>
                            <a:outerShdw blurRad="50800" dist="38100" algn="l" rotWithShape="0">
                              <a:prstClr val="black">
                                <a:alpha val="40000"/>
                              </a:prstClr>
                            </a:outerShdw>
                          </a:effectLst>
                        </a:rPr>
                        <a:t>1)</a:t>
                      </a:r>
                      <a:r>
                        <a:rPr lang="tr-TR" sz="3600" baseline="0" dirty="0" smtClean="0">
                          <a:effectLst>
                            <a:outerShdw blurRad="50800" dist="38100" algn="l" rotWithShape="0">
                              <a:prstClr val="black">
                                <a:alpha val="40000"/>
                              </a:prstClr>
                            </a:outerShdw>
                          </a:effectLst>
                        </a:rPr>
                        <a:t> BAŞVURU ŞARTLARI-2 (2013)</a:t>
                      </a:r>
                      <a:endParaRPr lang="tr-TR" sz="3600"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pPr algn="just"/>
                      <a:r>
                        <a:rPr kumimoji="0" lang="tr-TR" sz="2000" b="1" kern="1200" dirty="0" smtClean="0">
                          <a:solidFill>
                            <a:schemeClr val="dk1"/>
                          </a:solidFill>
                          <a:effectLst/>
                          <a:latin typeface="+mn-lt"/>
                          <a:ea typeface="+mn-ea"/>
                          <a:cs typeface="+mn-cs"/>
                        </a:rPr>
                        <a:t>     8. 2013 yılı Haziran döneminde mezun olacak durumda olmak veya dönemine bakılmaksızın 2012 yılında mezun olmak. </a:t>
                      </a:r>
                    </a:p>
                    <a:p>
                      <a:pPr algn="just"/>
                      <a:r>
                        <a:rPr kumimoji="0" lang="tr-TR" sz="2000" b="1" kern="1200" dirty="0" smtClean="0">
                          <a:solidFill>
                            <a:schemeClr val="dk1"/>
                          </a:solidFill>
                          <a:effectLst/>
                          <a:latin typeface="+mn-lt"/>
                          <a:ea typeface="+mn-ea"/>
                          <a:cs typeface="+mn-cs"/>
                        </a:rPr>
                        <a:t>     9. 27 Eylül 2001 tarihli, Harp Okulları Yönetmeliğinin 44’üncü maddesinde düzenlenmiş olan “Harp Okulları Giriş Koşullarını” taşımak, </a:t>
                      </a:r>
                    </a:p>
                    <a:p>
                      <a:pPr algn="just"/>
                      <a:r>
                        <a:rPr kumimoji="0" lang="tr-TR" sz="2000" b="1" kern="1200" dirty="0" smtClean="0">
                          <a:solidFill>
                            <a:schemeClr val="dk1"/>
                          </a:solidFill>
                          <a:effectLst/>
                          <a:latin typeface="+mn-lt"/>
                          <a:ea typeface="+mn-ea"/>
                          <a:cs typeface="+mn-cs"/>
                        </a:rPr>
                        <a:t>     10. Taksirli suçlar hariç olmak üzere, affa veya zaman aşımına uğramış yahut para cezasına çevrilmiş veya ertelenmiş hükümlülüklerine ilişkin kayıtları adlî sicilden çıkartılmış olsa bile bir cürümden hükümlü bulunmamak veya soruşturma altında olmamak, </a:t>
                      </a:r>
                    </a:p>
                    <a:p>
                      <a:pPr algn="just"/>
                      <a:r>
                        <a:rPr kumimoji="0" lang="tr-TR" sz="2000" b="1" kern="1200" dirty="0" smtClean="0">
                          <a:solidFill>
                            <a:schemeClr val="dk1"/>
                          </a:solidFill>
                          <a:effectLst/>
                          <a:latin typeface="+mn-lt"/>
                          <a:ea typeface="+mn-ea"/>
                          <a:cs typeface="+mn-cs"/>
                        </a:rPr>
                        <a:t>     11. Nişanlı, evli, dul, hamile, çocuklu olmamak veya herhangi bir kadınla veya erkekle nikâhsız olarak birlikte yaşamamak, </a:t>
                      </a:r>
                    </a:p>
                    <a:p>
                      <a:pPr algn="just"/>
                      <a:r>
                        <a:rPr kumimoji="0" lang="tr-TR" sz="2000" b="1" kern="1200" dirty="0" smtClean="0">
                          <a:solidFill>
                            <a:schemeClr val="dk1"/>
                          </a:solidFill>
                          <a:effectLst/>
                          <a:latin typeface="+mn-lt"/>
                          <a:ea typeface="+mn-ea"/>
                          <a:cs typeface="+mn-cs"/>
                        </a:rPr>
                        <a:t>     12. Okula karşı uygun nitelikte sorumlu bir veli göstermek (18 yaşından büyük olanlar için kefil göstermek), </a:t>
                      </a: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
        <p:nvSpPr>
          <p:cNvPr id="6" name="3 Metin kutusu"/>
          <p:cNvSpPr txBox="1"/>
          <p:nvPr/>
        </p:nvSpPr>
        <p:spPr>
          <a:xfrm>
            <a:off x="8555758" y="1412776"/>
            <a:ext cx="571472" cy="5078313"/>
          </a:xfrm>
          <a:prstGeom prst="rect">
            <a:avLst/>
          </a:prstGeom>
          <a:noFill/>
        </p:spPr>
        <p:txBody>
          <a:bodyPr>
            <a:spAutoFit/>
          </a:bodyPr>
          <a:lstStyle/>
          <a:p>
            <a:pPr algn="ctr" fontAlgn="auto">
              <a:spcBef>
                <a:spcPts val="0"/>
              </a:spcBef>
              <a:spcAft>
                <a:spcPts val="0"/>
              </a:spcAft>
              <a:defRPr/>
            </a:pPr>
            <a:r>
              <a:rPr lang="tr-TR" sz="3600" b="1" spc="50" dirty="0" smtClean="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rPr>
              <a:t>HARP OKULU</a:t>
            </a:r>
            <a:endParaRPr lang="tr-TR" sz="3600" b="1" spc="50" dirty="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11853039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2262846870"/>
              </p:ext>
            </p:extLst>
          </p:nvPr>
        </p:nvGraphicFramePr>
        <p:xfrm>
          <a:off x="-1" y="1484783"/>
          <a:ext cx="8501089" cy="5373217"/>
        </p:xfrm>
        <a:graphic>
          <a:graphicData uri="http://schemas.openxmlformats.org/drawingml/2006/table">
            <a:tbl>
              <a:tblPr firstRow="1" firstCol="1" bandRow="1">
                <a:tableStyleId>{08FB837D-C827-4EFA-A057-4D05807E0F7C}</a:tableStyleId>
              </a:tblPr>
              <a:tblGrid>
                <a:gridCol w="8501089"/>
              </a:tblGrid>
              <a:tr h="1074643">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3600" dirty="0" smtClean="0">
                          <a:effectLst>
                            <a:outerShdw blurRad="50800" dist="38100" algn="l" rotWithShape="0">
                              <a:prstClr val="black">
                                <a:alpha val="40000"/>
                              </a:prstClr>
                            </a:outerShdw>
                          </a:effectLst>
                        </a:rPr>
                        <a:t>1)</a:t>
                      </a:r>
                      <a:r>
                        <a:rPr lang="tr-TR" sz="3600" baseline="0" dirty="0" smtClean="0">
                          <a:effectLst>
                            <a:outerShdw blurRad="50800" dist="38100" algn="l" rotWithShape="0">
                              <a:prstClr val="black">
                                <a:alpha val="40000"/>
                              </a:prstClr>
                            </a:outerShdw>
                          </a:effectLst>
                        </a:rPr>
                        <a:t> BAŞVURU ŞARTLARI-3 (2013)</a:t>
                      </a:r>
                      <a:endParaRPr lang="tr-TR" sz="3600"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pPr algn="just"/>
                      <a:r>
                        <a:rPr kumimoji="0" lang="tr-TR" sz="1800" b="1" kern="1200" dirty="0" smtClean="0">
                          <a:solidFill>
                            <a:schemeClr val="dk1"/>
                          </a:solidFill>
                          <a:effectLst/>
                          <a:latin typeface="+mn-lt"/>
                          <a:ea typeface="+mn-ea"/>
                          <a:cs typeface="+mn-cs"/>
                        </a:rPr>
                        <a:t>       13. Harp Okulları için yapılacak olan sınav, mülâkat ve diğer seçim işlemleri sonundaki değerlendirme sıralamasında önceden belirlenen kontenjan içinde bulunmak, </a:t>
                      </a:r>
                    </a:p>
                    <a:p>
                      <a:pPr algn="just"/>
                      <a:r>
                        <a:rPr kumimoji="0" lang="tr-TR" sz="1800" b="1" kern="1200" dirty="0" smtClean="0">
                          <a:solidFill>
                            <a:schemeClr val="dk1"/>
                          </a:solidFill>
                          <a:effectLst/>
                          <a:latin typeface="+mn-lt"/>
                          <a:ea typeface="+mn-ea"/>
                          <a:cs typeface="+mn-cs"/>
                        </a:rPr>
                        <a:t>       14. Askerî Okullara Alınan Öğrenciler ile </a:t>
                      </a:r>
                      <a:r>
                        <a:rPr kumimoji="0" lang="tr-TR" sz="1800" b="1" kern="1200" dirty="0" err="1" smtClean="0">
                          <a:solidFill>
                            <a:schemeClr val="dk1"/>
                          </a:solidFill>
                          <a:effectLst/>
                          <a:latin typeface="+mn-lt"/>
                          <a:ea typeface="+mn-ea"/>
                          <a:cs typeface="+mn-cs"/>
                        </a:rPr>
                        <a:t>Silâhlı</a:t>
                      </a:r>
                      <a:r>
                        <a:rPr kumimoji="0" lang="tr-TR" sz="1800" b="1" kern="1200" dirty="0" smtClean="0">
                          <a:solidFill>
                            <a:schemeClr val="dk1"/>
                          </a:solidFill>
                          <a:effectLst/>
                          <a:latin typeface="+mn-lt"/>
                          <a:ea typeface="+mn-ea"/>
                          <a:cs typeface="+mn-cs"/>
                        </a:rPr>
                        <a:t> Kuvvetler Hesabına Fakülte ve Yüksek Okullarda Okuyan Öğrenciler İçin Yüklenme Senedi Düzenlenmesine ve Bu Okullardan Çeşitli Sebeplerle Ayrılacak Öğrencilere veya Kefillerine Ödettirilecek Tazminata Dair Yönetmelikte belirtilen yüklenme ve kefalet senetlerini düzenlemek, </a:t>
                      </a:r>
                    </a:p>
                    <a:p>
                      <a:pPr algn="just"/>
                      <a:r>
                        <a:rPr kumimoji="0" lang="tr-TR" sz="1800" b="1" kern="1200" dirty="0" smtClean="0">
                          <a:solidFill>
                            <a:schemeClr val="dk1"/>
                          </a:solidFill>
                          <a:effectLst/>
                          <a:latin typeface="+mn-lt"/>
                          <a:ea typeface="+mn-ea"/>
                          <a:cs typeface="+mn-cs"/>
                        </a:rPr>
                        <a:t>      15. Öğreniminin herhangi bir safhasında meslek veya mesleğe yönelik okullarda okumamış olmak gerekmektedir. </a:t>
                      </a:r>
                    </a:p>
                    <a:p>
                      <a:pPr algn="just"/>
                      <a:r>
                        <a:rPr kumimoji="0" lang="tr-TR" sz="1800" b="1" kern="1200" dirty="0" smtClean="0">
                          <a:solidFill>
                            <a:schemeClr val="dk1"/>
                          </a:solidFill>
                          <a:effectLst/>
                          <a:latin typeface="+mn-lt"/>
                          <a:ea typeface="+mn-ea"/>
                          <a:cs typeface="+mn-cs"/>
                        </a:rPr>
                        <a:t>      16. Harp Okulları seçim aşamasına katılmak veya bu aşamaların herhangi birinde elenmek/ayrılmak diğer yüksek öğretim programları için kayıt yaptırmaya engel oluşturmamaktadır. </a:t>
                      </a:r>
                    </a:p>
                    <a:p>
                      <a:pPr algn="just"/>
                      <a:r>
                        <a:rPr kumimoji="0" lang="tr-TR" sz="1800" b="1" kern="1200" dirty="0" smtClean="0">
                          <a:solidFill>
                            <a:schemeClr val="dk1"/>
                          </a:solidFill>
                          <a:effectLst/>
                          <a:latin typeface="+mn-lt"/>
                          <a:ea typeface="+mn-ea"/>
                          <a:cs typeface="+mn-cs"/>
                        </a:rPr>
                        <a:t>       17. Birden fazla Harp Okuluna başvurmak isteyen adayların, belirtilen İnternet adreslerine girerek her bir okul için ayrı ayrı başvuru yapması gerekmektedir. </a:t>
                      </a:r>
                    </a:p>
                    <a:p>
                      <a:pPr marL="0" indent="0">
                        <a:buFont typeface="+mj-lt"/>
                        <a:buNone/>
                      </a:pPr>
                      <a:endParaRPr kumimoji="0" lang="tr-TR" sz="1800" b="1" kern="1200" dirty="0" smtClean="0">
                        <a:solidFill>
                          <a:schemeClr val="dk1"/>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
        <p:nvSpPr>
          <p:cNvPr id="6" name="3 Metin kutusu"/>
          <p:cNvSpPr txBox="1"/>
          <p:nvPr/>
        </p:nvSpPr>
        <p:spPr>
          <a:xfrm>
            <a:off x="8555758" y="1412776"/>
            <a:ext cx="571472" cy="5078313"/>
          </a:xfrm>
          <a:prstGeom prst="rect">
            <a:avLst/>
          </a:prstGeom>
          <a:noFill/>
        </p:spPr>
        <p:txBody>
          <a:bodyPr>
            <a:spAutoFit/>
          </a:bodyPr>
          <a:lstStyle/>
          <a:p>
            <a:pPr algn="ctr" fontAlgn="auto">
              <a:spcBef>
                <a:spcPts val="0"/>
              </a:spcBef>
              <a:spcAft>
                <a:spcPts val="0"/>
              </a:spcAft>
              <a:defRPr/>
            </a:pPr>
            <a:r>
              <a:rPr lang="tr-TR" sz="3600" b="1" spc="50" dirty="0" smtClean="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rPr>
              <a:t>HARP OKULU</a:t>
            </a:r>
            <a:endParaRPr lang="tr-TR" sz="3600" b="1" spc="50" dirty="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6038267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1512326265"/>
              </p:ext>
            </p:extLst>
          </p:nvPr>
        </p:nvGraphicFramePr>
        <p:xfrm>
          <a:off x="-1" y="1484783"/>
          <a:ext cx="8501089" cy="5546059"/>
        </p:xfrm>
        <a:graphic>
          <a:graphicData uri="http://schemas.openxmlformats.org/drawingml/2006/table">
            <a:tbl>
              <a:tblPr firstRow="1" firstCol="1" bandRow="1">
                <a:tableStyleId>{69C7853C-536D-4A76-A0AE-DD22124D55A5}</a:tableStyleId>
              </a:tblPr>
              <a:tblGrid>
                <a:gridCol w="8501089"/>
              </a:tblGrid>
              <a:tr h="1074643">
                <a:tc>
                  <a:txBody>
                    <a:bodyPr/>
                    <a:lstStyle/>
                    <a:p>
                      <a:pPr algn="l">
                        <a:lnSpc>
                          <a:spcPct val="115000"/>
                        </a:lnSpc>
                        <a:spcAft>
                          <a:spcPts val="0"/>
                        </a:spcAft>
                      </a:pPr>
                      <a:endParaRPr lang="tr-TR" sz="800" b="0" dirty="0" smtClean="0">
                        <a:effectLst>
                          <a:outerShdw blurRad="50800" dist="38100" algn="l" rotWithShape="0">
                            <a:prstClr val="black">
                              <a:alpha val="40000"/>
                            </a:prstClr>
                          </a:outerShdw>
                        </a:effectLst>
                      </a:endParaRPr>
                    </a:p>
                    <a:p>
                      <a:pPr algn="ctr">
                        <a:lnSpc>
                          <a:spcPct val="115000"/>
                        </a:lnSpc>
                        <a:spcAft>
                          <a:spcPts val="0"/>
                        </a:spcAft>
                      </a:pPr>
                      <a:r>
                        <a:rPr lang="tr-TR" sz="3600" b="0" dirty="0" smtClean="0">
                          <a:effectLst>
                            <a:outerShdw blurRad="50800" dist="38100" algn="l" rotWithShape="0">
                              <a:prstClr val="black">
                                <a:alpha val="40000"/>
                              </a:prstClr>
                            </a:outerShdw>
                          </a:effectLst>
                        </a:rPr>
                        <a:t>ASTSUBAY</a:t>
                      </a:r>
                      <a:r>
                        <a:rPr lang="tr-TR" sz="3600" b="0" baseline="0" dirty="0" smtClean="0">
                          <a:effectLst>
                            <a:outerShdw blurRad="50800" dist="38100" algn="l" rotWithShape="0">
                              <a:prstClr val="black">
                                <a:alpha val="40000"/>
                              </a:prstClr>
                            </a:outerShdw>
                          </a:effectLst>
                        </a:rPr>
                        <a:t> MESLEKYÜKSEKOKULLARI</a:t>
                      </a:r>
                      <a:endParaRPr lang="tr-TR" sz="3600" b="0"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endParaRPr lang="tr-TR" sz="3600" b="0" dirty="0" smtClean="0">
                        <a:solidFill>
                          <a:schemeClr val="tx1"/>
                        </a:solidFill>
                        <a:effectLst>
                          <a:outerShdw blurRad="50800" dist="38100" algn="l" rotWithShape="0">
                            <a:prstClr val="black">
                              <a:alpha val="40000"/>
                            </a:prstClr>
                          </a:outerShdw>
                        </a:effectLst>
                      </a:endParaRPr>
                    </a:p>
                    <a:p>
                      <a:r>
                        <a:rPr lang="tr-TR" sz="3600" b="0" dirty="0" smtClean="0">
                          <a:solidFill>
                            <a:schemeClr val="tx1"/>
                          </a:solidFill>
                          <a:effectLst>
                            <a:outerShdw blurRad="50800" dist="38100" algn="l" rotWithShape="0">
                              <a:prstClr val="black">
                                <a:alpha val="40000"/>
                              </a:prstClr>
                            </a:outerShdw>
                          </a:effectLst>
                        </a:rPr>
                        <a:t>1)</a:t>
                      </a:r>
                      <a:r>
                        <a:rPr kumimoji="0" lang="tr-TR" sz="3600" b="0" i="0" u="none" strike="noStrike" kern="1200" dirty="0" smtClean="0">
                          <a:solidFill>
                            <a:schemeClr val="tx1"/>
                          </a:solidFill>
                          <a:effectLst/>
                          <a:latin typeface="+mn-lt"/>
                          <a:ea typeface="+mn-ea"/>
                          <a:cs typeface="+mn-cs"/>
                        </a:rPr>
                        <a:t> Kara Astsubay Meslek Yüksekokulu</a:t>
                      </a:r>
                    </a:p>
                    <a:p>
                      <a:r>
                        <a:rPr kumimoji="0" lang="tr-TR" sz="3600" b="0" i="0" u="none" strike="noStrike" kern="1200" dirty="0" smtClean="0">
                          <a:solidFill>
                            <a:schemeClr val="tx1"/>
                          </a:solidFill>
                          <a:effectLst/>
                          <a:latin typeface="+mn-lt"/>
                          <a:ea typeface="+mn-ea"/>
                          <a:cs typeface="+mn-cs"/>
                        </a:rPr>
                        <a:t>2)Deniz</a:t>
                      </a:r>
                      <a:r>
                        <a:rPr kumimoji="0" lang="tr-TR" sz="3600" b="0" i="0" u="none" strike="noStrike" kern="1200" baseline="0" dirty="0" smtClean="0">
                          <a:solidFill>
                            <a:schemeClr val="tx1"/>
                          </a:solidFill>
                          <a:effectLst/>
                          <a:latin typeface="+mn-lt"/>
                          <a:ea typeface="+mn-ea"/>
                          <a:cs typeface="+mn-cs"/>
                        </a:rPr>
                        <a:t> Astsubay Meslek Yüksekokulu</a:t>
                      </a:r>
                      <a:endParaRPr kumimoji="0" lang="tr-TR" sz="3600" b="0" i="0" u="none" strike="noStrike" kern="1200" dirty="0" smtClean="0">
                        <a:solidFill>
                          <a:schemeClr val="tx1"/>
                        </a:solidFill>
                        <a:effectLst/>
                        <a:latin typeface="+mn-lt"/>
                        <a:ea typeface="+mn-ea"/>
                        <a:cs typeface="+mn-cs"/>
                      </a:endParaRPr>
                    </a:p>
                    <a:p>
                      <a:r>
                        <a:rPr kumimoji="0" lang="tr-TR" sz="3600" b="0" i="0" u="none" strike="noStrike" kern="1200" dirty="0" smtClean="0">
                          <a:solidFill>
                            <a:schemeClr val="tx1"/>
                          </a:solidFill>
                          <a:effectLst/>
                          <a:latin typeface="+mn-lt"/>
                          <a:ea typeface="+mn-ea"/>
                          <a:cs typeface="+mn-cs"/>
                        </a:rPr>
                        <a:t>3)Hava Astsubay Meslek Yüksekokulu</a:t>
                      </a:r>
                    </a:p>
                    <a:p>
                      <a:r>
                        <a:rPr kumimoji="0" lang="tr-TR" sz="3600" b="0" i="0" u="none" strike="noStrike" kern="1200" dirty="0" smtClean="0">
                          <a:solidFill>
                            <a:schemeClr val="tx1"/>
                          </a:solidFill>
                          <a:effectLst/>
                          <a:latin typeface="+mn-lt"/>
                          <a:ea typeface="+mn-ea"/>
                          <a:cs typeface="+mn-cs"/>
                        </a:rPr>
                        <a:t>4)Jandarma Astsubay Meslek Yüksekokulu</a:t>
                      </a:r>
                    </a:p>
                    <a:p>
                      <a:r>
                        <a:rPr kumimoji="0" lang="tr-TR" sz="3600" b="0" i="0" u="none" strike="noStrike" kern="1200" dirty="0" smtClean="0">
                          <a:solidFill>
                            <a:schemeClr val="tx1"/>
                          </a:solidFill>
                          <a:effectLst/>
                          <a:latin typeface="+mn-lt"/>
                          <a:ea typeface="+mn-ea"/>
                          <a:cs typeface="+mn-cs"/>
                        </a:rPr>
                        <a:t>5)Gülhane Askerî Tıp Akademisi Sağlık Astsubay Meslek Yüksekokulu</a:t>
                      </a:r>
                    </a:p>
                    <a:p>
                      <a:pPr algn="l">
                        <a:lnSpc>
                          <a:spcPct val="115000"/>
                        </a:lnSpc>
                        <a:spcAft>
                          <a:spcPts val="0"/>
                        </a:spcAft>
                      </a:pPr>
                      <a:endParaRPr lang="tr-TR" sz="36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01006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93253003"/>
              </p:ext>
            </p:extLst>
          </p:nvPr>
        </p:nvGraphicFramePr>
        <p:xfrm>
          <a:off x="-1" y="1484783"/>
          <a:ext cx="8501089" cy="5373217"/>
        </p:xfrm>
        <a:graphic>
          <a:graphicData uri="http://schemas.openxmlformats.org/drawingml/2006/table">
            <a:tbl>
              <a:tblPr firstRow="1" firstCol="1" bandRow="1">
                <a:tableStyleId>{08FB837D-C827-4EFA-A057-4D05807E0F7C}</a:tableStyleId>
              </a:tblPr>
              <a:tblGrid>
                <a:gridCol w="8501089"/>
              </a:tblGrid>
              <a:tr h="1074643">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3600" dirty="0" smtClean="0">
                          <a:solidFill>
                            <a:schemeClr val="lt1"/>
                          </a:solidFill>
                          <a:effectLst>
                            <a:outerShdw blurRad="50800" dist="38100" algn="l" rotWithShape="0">
                              <a:prstClr val="black">
                                <a:alpha val="40000"/>
                              </a:prstClr>
                            </a:outerShdw>
                          </a:effectLst>
                          <a:latin typeface="+mn-lt"/>
                        </a:rPr>
                        <a:t>KARA</a:t>
                      </a:r>
                      <a:r>
                        <a:rPr lang="tr-TR" sz="3600" baseline="0" dirty="0" smtClean="0">
                          <a:solidFill>
                            <a:schemeClr val="lt1"/>
                          </a:solidFill>
                          <a:effectLst>
                            <a:outerShdw blurRad="50800" dist="38100" algn="l" rotWithShape="0">
                              <a:prstClr val="black">
                                <a:alpha val="40000"/>
                              </a:prstClr>
                            </a:outerShdw>
                          </a:effectLst>
                          <a:latin typeface="+mn-lt"/>
                        </a:rPr>
                        <a:t> HARP OKULU</a:t>
                      </a:r>
                      <a:endParaRPr lang="tr-TR" sz="3600"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pPr algn="just"/>
                      <a:r>
                        <a:rPr kumimoji="0" lang="tr-TR" sz="1800" b="0" i="0" u="none" strike="noStrike" kern="1200" baseline="0" dirty="0" smtClean="0">
                          <a:solidFill>
                            <a:schemeClr val="dk1"/>
                          </a:solidFill>
                          <a:latin typeface="+mn-lt"/>
                          <a:ea typeface="+mn-ea"/>
                          <a:cs typeface="+mn-cs"/>
                        </a:rPr>
                        <a:t>        </a:t>
                      </a:r>
                      <a:r>
                        <a:rPr kumimoji="0" lang="tr-TR" sz="2000" b="1" i="0" u="none" strike="noStrike" kern="1200" baseline="0" dirty="0" smtClean="0">
                          <a:solidFill>
                            <a:schemeClr val="dk1"/>
                          </a:solidFill>
                          <a:latin typeface="+mn-lt"/>
                          <a:ea typeface="+mn-ea"/>
                          <a:cs typeface="+mn-cs"/>
                        </a:rPr>
                        <a:t>Kara Harp Okulu, Ankara ilinde bulun-maktadır. Kara Kuvvetleri Komutanlığı ve Jandarma Genel Komutanlığının ihtiyaç duyduğu sınıf ve miktarda subay yetiştiren askerî yükseköğretim kurumudur. </a:t>
                      </a:r>
                    </a:p>
                    <a:p>
                      <a:pPr algn="just"/>
                      <a:r>
                        <a:rPr kumimoji="0" lang="tr-TR" sz="1800" b="0" i="0" u="none" strike="noStrike" kern="1200" baseline="0" dirty="0" smtClean="0">
                          <a:solidFill>
                            <a:schemeClr val="dk1"/>
                          </a:solidFill>
                          <a:latin typeface="+mn-lt"/>
                          <a:ea typeface="+mn-ea"/>
                          <a:cs typeface="+mn-cs"/>
                        </a:rPr>
                        <a:t>         </a:t>
                      </a:r>
                      <a:r>
                        <a:rPr kumimoji="0" lang="tr-TR" sz="2000" b="1" i="0" u="none" strike="noStrike" kern="1200" baseline="0" dirty="0" smtClean="0">
                          <a:solidFill>
                            <a:schemeClr val="dk1"/>
                          </a:solidFill>
                          <a:latin typeface="+mn-lt"/>
                          <a:ea typeface="+mn-ea"/>
                          <a:cs typeface="+mn-cs"/>
                        </a:rPr>
                        <a:t>Kara Harp Okulunda, Subay Diplomasının yanı sıra; Mühendislik (Endüstri ve Sistem, Elektronik, Makine, İnşaat, Bilgisayar, Harita), İşletme, Kamu Yönetimi, Sosyoloji ve Ulusla-</a:t>
                      </a:r>
                      <a:r>
                        <a:rPr kumimoji="0" lang="tr-TR" sz="2000" b="1" i="0" u="none" strike="noStrike" kern="1200" baseline="0" dirty="0" err="1" smtClean="0">
                          <a:solidFill>
                            <a:schemeClr val="dk1"/>
                          </a:solidFill>
                          <a:latin typeface="+mn-lt"/>
                          <a:ea typeface="+mn-ea"/>
                          <a:cs typeface="+mn-cs"/>
                        </a:rPr>
                        <a:t>rarası</a:t>
                      </a:r>
                      <a:r>
                        <a:rPr kumimoji="0" lang="tr-TR" sz="2000" b="1" i="0" u="none" strike="noStrike" kern="1200" baseline="0" dirty="0" smtClean="0">
                          <a:solidFill>
                            <a:schemeClr val="dk1"/>
                          </a:solidFill>
                          <a:latin typeface="+mn-lt"/>
                          <a:ea typeface="+mn-ea"/>
                          <a:cs typeface="+mn-cs"/>
                        </a:rPr>
                        <a:t> İlişkiler lisans programlarında ulusal ve uluslararası denkli-</a:t>
                      </a:r>
                      <a:r>
                        <a:rPr kumimoji="0" lang="tr-TR" sz="2000" b="1" i="0" u="none" strike="noStrike" kern="1200" baseline="0" dirty="0" err="1" smtClean="0">
                          <a:solidFill>
                            <a:schemeClr val="dk1"/>
                          </a:solidFill>
                          <a:latin typeface="+mn-lt"/>
                          <a:ea typeface="+mn-ea"/>
                          <a:cs typeface="+mn-cs"/>
                        </a:rPr>
                        <a:t>ği</a:t>
                      </a:r>
                      <a:r>
                        <a:rPr kumimoji="0" lang="tr-TR" sz="2000" b="1" i="0" u="none" strike="noStrike" kern="1200" baseline="0" dirty="0" smtClean="0">
                          <a:solidFill>
                            <a:schemeClr val="dk1"/>
                          </a:solidFill>
                          <a:latin typeface="+mn-lt"/>
                          <a:ea typeface="+mn-ea"/>
                          <a:cs typeface="+mn-cs"/>
                        </a:rPr>
                        <a:t>/geçerliliği olan lisans diploması da verilmektedir. </a:t>
                      </a:r>
                      <a:endParaRPr kumimoji="0" lang="tr-TR" sz="2400" b="1" i="0" u="none" strike="noStrike" kern="1200" baseline="0" dirty="0" smtClean="0">
                        <a:solidFill>
                          <a:schemeClr val="dk1"/>
                        </a:solidFill>
                        <a:latin typeface="+mn-lt"/>
                        <a:ea typeface="+mn-ea"/>
                        <a:cs typeface="+mn-cs"/>
                      </a:endParaRPr>
                    </a:p>
                    <a:p>
                      <a:pPr algn="just"/>
                      <a:r>
                        <a:rPr kumimoji="0" lang="tr-TR" sz="2000" b="1" i="0" u="none" strike="noStrike" kern="1200" baseline="0" dirty="0" smtClean="0">
                          <a:solidFill>
                            <a:schemeClr val="dk1"/>
                          </a:solidFill>
                          <a:latin typeface="+mn-lt"/>
                          <a:ea typeface="+mn-ea"/>
                          <a:cs typeface="+mn-cs"/>
                        </a:rPr>
                        <a:t>        Harbiyelilerin bütün ihtiyaçları (Yeme, yatma, giyim, harçlık, eğitim-öğretim vb.) devlet tarafından karşılanmaktadır. Öğrenimlerini başarı ile tamamlayan öğrenciler, yukarıda belirtilen programlarda verilen lisans diploması ile birlikte Teğmen olarak mezun edilmekte ve sınıf okulu eğitimi sonrasın-da atamaları yapılmaktadır</a:t>
                      </a:r>
                      <a:r>
                        <a:rPr kumimoji="0" lang="tr-TR" sz="1800" b="0" i="0" u="none" strike="noStrike" kern="1200" baseline="0" dirty="0" smtClean="0">
                          <a:solidFill>
                            <a:schemeClr val="dk1"/>
                          </a:solidFill>
                          <a:latin typeface="+mn-lt"/>
                          <a:ea typeface="+mn-ea"/>
                          <a:cs typeface="+mn-cs"/>
                        </a:rPr>
                        <a:t>. </a:t>
                      </a:r>
                      <a:endParaRPr kumimoji="0" lang="tr-TR" sz="1800" b="1" kern="1200" dirty="0" smtClean="0">
                        <a:solidFill>
                          <a:schemeClr val="dk1"/>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6" name="3 Metin kutusu"/>
          <p:cNvSpPr txBox="1"/>
          <p:nvPr/>
        </p:nvSpPr>
        <p:spPr>
          <a:xfrm>
            <a:off x="8555758" y="1412776"/>
            <a:ext cx="571472" cy="5078313"/>
          </a:xfrm>
          <a:prstGeom prst="rect">
            <a:avLst/>
          </a:prstGeom>
          <a:noFill/>
        </p:spPr>
        <p:txBody>
          <a:bodyPr>
            <a:spAutoFit/>
          </a:bodyPr>
          <a:lstStyle/>
          <a:p>
            <a:pPr algn="ctr" fontAlgn="auto">
              <a:spcBef>
                <a:spcPts val="0"/>
              </a:spcBef>
              <a:spcAft>
                <a:spcPts val="0"/>
              </a:spcAft>
              <a:defRPr/>
            </a:pPr>
            <a:r>
              <a:rPr lang="tr-TR" sz="3600" b="1" spc="50" dirty="0" smtClean="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rPr>
              <a:t>HARP OKULU</a:t>
            </a:r>
            <a:endParaRPr lang="tr-TR" sz="3600" b="1" spc="50" dirty="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28" name="Picture 4" descr="http://kho65.com/karaharpokulumezunlar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95" y="1"/>
            <a:ext cx="9103435" cy="1484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528716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1222925470"/>
              </p:ext>
            </p:extLst>
          </p:nvPr>
        </p:nvGraphicFramePr>
        <p:xfrm>
          <a:off x="-1" y="1484783"/>
          <a:ext cx="8501089" cy="5373217"/>
        </p:xfrm>
        <a:graphic>
          <a:graphicData uri="http://schemas.openxmlformats.org/drawingml/2006/table">
            <a:tbl>
              <a:tblPr firstRow="1" firstCol="1" bandRow="1">
                <a:tableStyleId>{08FB837D-C827-4EFA-A057-4D05807E0F7C}</a:tableStyleId>
              </a:tblPr>
              <a:tblGrid>
                <a:gridCol w="8501089"/>
              </a:tblGrid>
              <a:tr h="1074643">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2800" dirty="0" smtClean="0">
                          <a:solidFill>
                            <a:schemeClr val="lt1"/>
                          </a:solidFill>
                          <a:effectLst>
                            <a:outerShdw blurRad="50800" dist="38100" algn="l" rotWithShape="0">
                              <a:prstClr val="black">
                                <a:alpha val="40000"/>
                              </a:prstClr>
                            </a:outerShdw>
                          </a:effectLst>
                          <a:latin typeface="+mn-lt"/>
                        </a:rPr>
                        <a:t>KARA</a:t>
                      </a:r>
                      <a:r>
                        <a:rPr lang="tr-TR" sz="2800" baseline="0" dirty="0" smtClean="0">
                          <a:solidFill>
                            <a:schemeClr val="lt1"/>
                          </a:solidFill>
                          <a:effectLst>
                            <a:outerShdw blurRad="50800" dist="38100" algn="l" rotWithShape="0">
                              <a:prstClr val="black">
                                <a:alpha val="40000"/>
                              </a:prstClr>
                            </a:outerShdw>
                          </a:effectLst>
                          <a:latin typeface="+mn-lt"/>
                        </a:rPr>
                        <a:t> HARP OKULU</a:t>
                      </a:r>
                    </a:p>
                    <a:p>
                      <a:pPr marL="0" marR="0" indent="0" algn="ctr" defTabSz="914400" rtl="0" eaLnBrk="1" fontAlgn="auto" latinLnBrk="0" hangingPunct="1">
                        <a:lnSpc>
                          <a:spcPct val="115000"/>
                        </a:lnSpc>
                        <a:spcBef>
                          <a:spcPts val="0"/>
                        </a:spcBef>
                        <a:spcAft>
                          <a:spcPts val="0"/>
                        </a:spcAft>
                        <a:buClrTx/>
                        <a:buSzTx/>
                        <a:buFontTx/>
                        <a:buNone/>
                        <a:tabLst/>
                        <a:defRPr/>
                      </a:pPr>
                      <a:r>
                        <a:rPr lang="tr-TR" sz="2000" b="1" u="sng" baseline="0" dirty="0" smtClean="0">
                          <a:solidFill>
                            <a:schemeClr val="lt1"/>
                          </a:solidFill>
                          <a:effectLst>
                            <a:outerShdw blurRad="50800" dist="38100" algn="l" rotWithShape="0">
                              <a:prstClr val="black">
                                <a:alpha val="40000"/>
                              </a:prstClr>
                            </a:outerShdw>
                          </a:effectLst>
                          <a:latin typeface="+mn-lt"/>
                        </a:rPr>
                        <a:t>BAŞVURU ŞARTLARI VE  SEÇİM AŞAMALARINA ÇAĞRI ESASLARI (2013)</a:t>
                      </a:r>
                      <a:endParaRPr lang="tr-TR" sz="2000" b="1" u="sng"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endParaRPr kumimoji="0" lang="tr-TR" sz="1800" b="0" i="0" u="none" strike="noStrike" kern="1200" baseline="0" dirty="0" smtClean="0">
                        <a:solidFill>
                          <a:schemeClr val="dk1"/>
                        </a:solidFill>
                        <a:latin typeface="+mn-lt"/>
                        <a:ea typeface="+mn-ea"/>
                        <a:cs typeface="+mn-cs"/>
                      </a:endParaRPr>
                    </a:p>
                    <a:p>
                      <a:r>
                        <a:rPr kumimoji="0" lang="tr-TR" sz="1800" b="0" i="0" u="none" strike="noStrike" kern="1200" baseline="0" dirty="0" smtClean="0">
                          <a:solidFill>
                            <a:schemeClr val="dk1"/>
                          </a:solidFill>
                          <a:latin typeface="+mn-lt"/>
                          <a:ea typeface="+mn-ea"/>
                          <a:cs typeface="+mn-cs"/>
                        </a:rPr>
                        <a:t> </a:t>
                      </a:r>
                    </a:p>
                    <a:p>
                      <a:pPr algn="just"/>
                      <a:r>
                        <a:rPr kumimoji="0" lang="tr-TR" sz="2400" b="1" i="0" u="none" strike="noStrike" kern="1200" baseline="0" dirty="0" smtClean="0">
                          <a:solidFill>
                            <a:schemeClr val="dk1"/>
                          </a:solidFill>
                          <a:latin typeface="+mn-lt"/>
                          <a:ea typeface="+mn-ea"/>
                          <a:cs typeface="+mn-cs"/>
                        </a:rPr>
                        <a:t>İnternet başvuru Tarihleri : </a:t>
                      </a:r>
                      <a:r>
                        <a:rPr kumimoji="0" lang="tr-TR" sz="2400" b="0" i="0" u="none" strike="noStrike" kern="1200" baseline="0" dirty="0" smtClean="0">
                          <a:solidFill>
                            <a:schemeClr val="dk1"/>
                          </a:solidFill>
                          <a:latin typeface="+mn-lt"/>
                          <a:ea typeface="+mn-ea"/>
                          <a:cs typeface="+mn-cs"/>
                        </a:rPr>
                        <a:t>25 Mart—16 Mayıs 2013 </a:t>
                      </a:r>
                    </a:p>
                    <a:p>
                      <a:pPr algn="just"/>
                      <a:r>
                        <a:rPr kumimoji="0" lang="tr-TR" sz="2400" b="1" i="0" u="none" strike="noStrike" kern="1200" baseline="0" dirty="0" smtClean="0">
                          <a:solidFill>
                            <a:schemeClr val="dk1"/>
                          </a:solidFill>
                          <a:latin typeface="+mn-lt"/>
                          <a:ea typeface="+mn-ea"/>
                          <a:cs typeface="+mn-cs"/>
                        </a:rPr>
                        <a:t>Sınava çağırılmak için gereken Puan Türleri: </a:t>
                      </a:r>
                      <a:r>
                        <a:rPr kumimoji="0" lang="tr-TR" sz="2400" b="0" i="0" u="none" strike="noStrike" kern="1200" baseline="0" dirty="0" smtClean="0">
                          <a:solidFill>
                            <a:schemeClr val="dk1"/>
                          </a:solidFill>
                          <a:latin typeface="+mn-lt"/>
                          <a:ea typeface="+mn-ea"/>
                          <a:cs typeface="+mn-cs"/>
                        </a:rPr>
                        <a:t>YGS 1-2 ve 5-6 dan alınacak en yüksek puan</a:t>
                      </a:r>
                    </a:p>
                    <a:p>
                      <a:pPr algn="just"/>
                      <a:r>
                        <a:rPr kumimoji="0" lang="tr-TR" sz="2400" b="0" i="0" u="none" strike="noStrike" kern="1200" baseline="0" dirty="0" smtClean="0">
                          <a:solidFill>
                            <a:schemeClr val="dk1"/>
                          </a:solidFill>
                          <a:latin typeface="+mn-lt"/>
                          <a:ea typeface="+mn-ea"/>
                          <a:cs typeface="+mn-cs"/>
                        </a:rPr>
                        <a:t> </a:t>
                      </a:r>
                      <a:r>
                        <a:rPr kumimoji="0" lang="tr-TR" sz="2400" b="1" i="0" u="none" strike="noStrike" kern="1200" baseline="0" dirty="0" smtClean="0">
                          <a:solidFill>
                            <a:schemeClr val="dk1"/>
                          </a:solidFill>
                          <a:latin typeface="+mn-lt"/>
                          <a:ea typeface="+mn-ea"/>
                          <a:cs typeface="+mn-cs"/>
                        </a:rPr>
                        <a:t>Öğrenci Seçimi : </a:t>
                      </a:r>
                      <a:r>
                        <a:rPr kumimoji="0" lang="tr-TR" sz="2400" b="0" i="0" u="none" strike="noStrike" kern="1200" baseline="0" dirty="0" smtClean="0">
                          <a:solidFill>
                            <a:schemeClr val="dk1"/>
                          </a:solidFill>
                          <a:latin typeface="+mn-lt"/>
                          <a:ea typeface="+mn-ea"/>
                          <a:cs typeface="+mn-cs"/>
                        </a:rPr>
                        <a:t>Mülakat ve Spor puanının %15 i ile , MF ya da TM puan türlerinden en yüksek olan puanın %70 i alınarak hesaplanacaktır. </a:t>
                      </a:r>
                    </a:p>
                    <a:p>
                      <a:pPr algn="just"/>
                      <a:r>
                        <a:rPr kumimoji="0" lang="tr-TR" sz="2400" b="1" i="0" u="none" strike="noStrike" kern="1200" baseline="0" dirty="0" smtClean="0">
                          <a:solidFill>
                            <a:schemeClr val="dk1"/>
                          </a:solidFill>
                          <a:latin typeface="+mn-lt"/>
                          <a:ea typeface="+mn-ea"/>
                          <a:cs typeface="+mn-cs"/>
                        </a:rPr>
                        <a:t>Detaylı bilgi ve İletişim: </a:t>
                      </a:r>
                      <a:r>
                        <a:rPr kumimoji="0" lang="tr-TR" sz="2400" b="0" i="0" u="none" strike="noStrike" kern="1200" baseline="0" dirty="0" smtClean="0">
                          <a:solidFill>
                            <a:schemeClr val="dk1"/>
                          </a:solidFill>
                          <a:latin typeface="+mn-lt"/>
                          <a:ea typeface="+mn-ea"/>
                          <a:cs typeface="+mn-cs"/>
                        </a:rPr>
                        <a:t>Web: </a:t>
                      </a:r>
                      <a:r>
                        <a:rPr kumimoji="0" lang="tr-TR" sz="2400" b="1" i="0" u="sng" strike="noStrike" kern="1200" baseline="0" dirty="0" smtClean="0">
                          <a:solidFill>
                            <a:srgbClr val="002060"/>
                          </a:solidFill>
                          <a:latin typeface="+mn-lt"/>
                          <a:ea typeface="+mn-ea"/>
                          <a:cs typeface="+mn-cs"/>
                        </a:rPr>
                        <a:t>http://www.kho.edu.tr </a:t>
                      </a:r>
                      <a:endParaRPr kumimoji="0" lang="tr-TR" sz="2400" b="1" u="sng" kern="1200" dirty="0" smtClean="0">
                        <a:solidFill>
                          <a:srgbClr val="002060"/>
                        </a:solidFill>
                        <a:effectLst/>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6" name="3 Metin kutusu"/>
          <p:cNvSpPr txBox="1"/>
          <p:nvPr/>
        </p:nvSpPr>
        <p:spPr>
          <a:xfrm>
            <a:off x="8555758" y="1412776"/>
            <a:ext cx="571472" cy="5078313"/>
          </a:xfrm>
          <a:prstGeom prst="rect">
            <a:avLst/>
          </a:prstGeom>
          <a:noFill/>
        </p:spPr>
        <p:txBody>
          <a:bodyPr>
            <a:spAutoFit/>
          </a:bodyPr>
          <a:lstStyle/>
          <a:p>
            <a:pPr algn="ctr" fontAlgn="auto">
              <a:spcBef>
                <a:spcPts val="0"/>
              </a:spcBef>
              <a:spcAft>
                <a:spcPts val="0"/>
              </a:spcAft>
              <a:defRPr/>
            </a:pPr>
            <a:r>
              <a:rPr lang="tr-TR" sz="3600" b="1" spc="50" dirty="0" smtClean="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rPr>
              <a:t>HARP OKULU</a:t>
            </a:r>
            <a:endParaRPr lang="tr-TR" sz="3600" b="1" spc="50" dirty="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7" name="Picture 4" descr="http://kho65.com/karaharpokulumezunlar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20" y="0"/>
            <a:ext cx="9167920" cy="1484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033179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718908606"/>
              </p:ext>
            </p:extLst>
          </p:nvPr>
        </p:nvGraphicFramePr>
        <p:xfrm>
          <a:off x="-1" y="1484783"/>
          <a:ext cx="8501089" cy="5400601"/>
        </p:xfrm>
        <a:graphic>
          <a:graphicData uri="http://schemas.openxmlformats.org/drawingml/2006/table">
            <a:tbl>
              <a:tblPr firstRow="1" firstCol="1" bandRow="1">
                <a:tableStyleId>{08FB837D-C827-4EFA-A057-4D05807E0F7C}</a:tableStyleId>
              </a:tblPr>
              <a:tblGrid>
                <a:gridCol w="8501089"/>
              </a:tblGrid>
              <a:tr h="792089">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2800" baseline="0" dirty="0" smtClean="0">
                          <a:solidFill>
                            <a:schemeClr val="lt1"/>
                          </a:solidFill>
                          <a:effectLst>
                            <a:outerShdw blurRad="50800" dist="38100" algn="l" rotWithShape="0">
                              <a:prstClr val="black">
                                <a:alpha val="40000"/>
                              </a:prstClr>
                            </a:outerShdw>
                          </a:effectLst>
                          <a:latin typeface="+mn-lt"/>
                        </a:rPr>
                        <a:t>DENİZ HARP OKULU</a:t>
                      </a:r>
                    </a:p>
                  </a:txBody>
                  <a:tcPr marL="68580" marR="68580" marT="0" marB="0"/>
                </a:tc>
              </a:tr>
              <a:tr h="4608512">
                <a:tc>
                  <a:txBody>
                    <a:bodyPr/>
                    <a:lstStyle/>
                    <a:p>
                      <a:endParaRPr kumimoji="0" lang="tr-TR" sz="1800" b="0" i="0" u="none" strike="noStrike" kern="1200" baseline="0" dirty="0" smtClean="0">
                        <a:solidFill>
                          <a:schemeClr val="dk1"/>
                        </a:solidFill>
                        <a:latin typeface="+mn-lt"/>
                        <a:ea typeface="+mn-ea"/>
                        <a:cs typeface="+mn-cs"/>
                      </a:endParaRPr>
                    </a:p>
                    <a:p>
                      <a:r>
                        <a:rPr kumimoji="0" lang="tr-TR" sz="1800" b="0" i="0" u="none" strike="noStrike" kern="1200" baseline="0" dirty="0" smtClean="0">
                          <a:solidFill>
                            <a:schemeClr val="dk1"/>
                          </a:solidFill>
                          <a:latin typeface="+mn-lt"/>
                          <a:ea typeface="+mn-ea"/>
                          <a:cs typeface="+mn-cs"/>
                        </a:rPr>
                        <a:t> </a:t>
                      </a:r>
                    </a:p>
                    <a:p>
                      <a:pPr algn="just"/>
                      <a:r>
                        <a:rPr kumimoji="0" lang="tr-TR" sz="1800" b="0" i="0" u="none" strike="noStrike" kern="1200" baseline="0" dirty="0" smtClean="0">
                          <a:solidFill>
                            <a:schemeClr val="dk1"/>
                          </a:solidFill>
                          <a:latin typeface="+mn-lt"/>
                          <a:ea typeface="+mn-ea"/>
                          <a:cs typeface="+mn-cs"/>
                        </a:rPr>
                        <a:t>         </a:t>
                      </a:r>
                      <a:r>
                        <a:rPr kumimoji="0" lang="tr-TR" sz="2000" b="1" i="0" u="none" strike="noStrike" kern="1200" baseline="0" dirty="0" smtClean="0">
                          <a:solidFill>
                            <a:schemeClr val="dk1"/>
                          </a:solidFill>
                          <a:latin typeface="+mn-lt"/>
                          <a:ea typeface="+mn-ea"/>
                          <a:cs typeface="+mn-cs"/>
                        </a:rPr>
                        <a:t>Türk Deniz Kuvvetlerinin temel subay kaynağı olan Deniz Harp Okulu, Deniz Kuvvetlerinin çeşitli birimlerinde görev alacak cesur, dürüst, liderlik özelliklerine sahip, en son teknolojik gelişmeleri izleyebilecek düzeyde akademik eğitim almış deniz subayları yetiştirmektedir. </a:t>
                      </a:r>
                    </a:p>
                    <a:p>
                      <a:pPr algn="just"/>
                      <a:endParaRPr kumimoji="0" lang="tr-TR" sz="2000" b="1" i="0" u="none" strike="noStrike" kern="1200" baseline="0" dirty="0" smtClean="0">
                        <a:solidFill>
                          <a:schemeClr val="dk1"/>
                        </a:solidFill>
                        <a:latin typeface="+mn-lt"/>
                        <a:ea typeface="+mn-ea"/>
                        <a:cs typeface="+mn-cs"/>
                      </a:endParaRPr>
                    </a:p>
                    <a:p>
                      <a:pPr algn="just"/>
                      <a:r>
                        <a:rPr kumimoji="0" lang="tr-TR" sz="2000" b="1" i="0" u="none" strike="noStrike" kern="1200" baseline="0" dirty="0" smtClean="0">
                          <a:solidFill>
                            <a:schemeClr val="dk1"/>
                          </a:solidFill>
                          <a:latin typeface="+mn-lt"/>
                          <a:ea typeface="+mn-ea"/>
                          <a:cs typeface="+mn-cs"/>
                        </a:rPr>
                        <a:t> </a:t>
                      </a:r>
                    </a:p>
                    <a:p>
                      <a:pPr algn="just"/>
                      <a:r>
                        <a:rPr kumimoji="0" lang="tr-TR" sz="2000" b="1" i="0" u="none" strike="noStrike" kern="1200" baseline="0" dirty="0" smtClean="0">
                          <a:solidFill>
                            <a:schemeClr val="dk1"/>
                          </a:solidFill>
                          <a:latin typeface="+mn-lt"/>
                          <a:ea typeface="+mn-ea"/>
                          <a:cs typeface="+mn-cs"/>
                        </a:rPr>
                        <a:t>        Deniz Harp Okulunun İstanbul Tuzla ’</a:t>
                      </a:r>
                      <a:r>
                        <a:rPr kumimoji="0" lang="tr-TR" sz="2000" b="1" i="0" u="none" strike="noStrike" kern="1200" baseline="0" dirty="0" err="1" smtClean="0">
                          <a:solidFill>
                            <a:schemeClr val="dk1"/>
                          </a:solidFill>
                          <a:latin typeface="+mn-lt"/>
                          <a:ea typeface="+mn-ea"/>
                          <a:cs typeface="+mn-cs"/>
                        </a:rPr>
                        <a:t>daki</a:t>
                      </a:r>
                      <a:r>
                        <a:rPr kumimoji="0" lang="tr-TR" sz="2000" b="1" i="0" u="none" strike="noStrike" kern="1200" baseline="0" dirty="0" smtClean="0">
                          <a:solidFill>
                            <a:schemeClr val="dk1"/>
                          </a:solidFill>
                          <a:latin typeface="+mn-lt"/>
                          <a:ea typeface="+mn-ea"/>
                          <a:cs typeface="+mn-cs"/>
                        </a:rPr>
                        <a:t> modern yerleşkesinde endüstri, bilgisayar, makine, gemi inşa, elektrik/ elektronik mühendisliği ve ulusla-</a:t>
                      </a:r>
                      <a:r>
                        <a:rPr kumimoji="0" lang="tr-TR" sz="2000" b="1" i="0" u="none" strike="noStrike" kern="1200" baseline="0" dirty="0" err="1" smtClean="0">
                          <a:solidFill>
                            <a:schemeClr val="dk1"/>
                          </a:solidFill>
                          <a:latin typeface="+mn-lt"/>
                          <a:ea typeface="+mn-ea"/>
                          <a:cs typeface="+mn-cs"/>
                        </a:rPr>
                        <a:t>rarası</a:t>
                      </a:r>
                      <a:r>
                        <a:rPr kumimoji="0" lang="tr-TR" sz="2000" b="1" i="0" u="none" strike="noStrike" kern="1200" baseline="0" dirty="0" smtClean="0">
                          <a:solidFill>
                            <a:schemeClr val="dk1"/>
                          </a:solidFill>
                          <a:latin typeface="+mn-lt"/>
                          <a:ea typeface="+mn-ea"/>
                          <a:cs typeface="+mn-cs"/>
                        </a:rPr>
                        <a:t> ilişkiler dallarında dört yıllık lisans düzeyinde akademik eğitim verilmektedir. </a:t>
                      </a: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6" name="3 Metin kutusu"/>
          <p:cNvSpPr txBox="1"/>
          <p:nvPr/>
        </p:nvSpPr>
        <p:spPr>
          <a:xfrm>
            <a:off x="8555758" y="1412776"/>
            <a:ext cx="571472" cy="5078313"/>
          </a:xfrm>
          <a:prstGeom prst="rect">
            <a:avLst/>
          </a:prstGeom>
          <a:noFill/>
        </p:spPr>
        <p:txBody>
          <a:bodyPr>
            <a:spAutoFit/>
          </a:bodyPr>
          <a:lstStyle/>
          <a:p>
            <a:pPr algn="ctr" fontAlgn="auto">
              <a:spcBef>
                <a:spcPts val="0"/>
              </a:spcBef>
              <a:spcAft>
                <a:spcPts val="0"/>
              </a:spcAft>
              <a:defRPr/>
            </a:pPr>
            <a:r>
              <a:rPr lang="tr-TR" sz="3600" b="1" spc="50" dirty="0" smtClean="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rPr>
              <a:t>HARP OKULU</a:t>
            </a:r>
            <a:endParaRPr lang="tr-TR" sz="3600" b="1" spc="50" dirty="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2050" name="Picture 2" descr="http://www.denizhaber.com/res_upload/1/denizhar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27230"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665341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1827081142"/>
              </p:ext>
            </p:extLst>
          </p:nvPr>
        </p:nvGraphicFramePr>
        <p:xfrm>
          <a:off x="-1" y="1484783"/>
          <a:ext cx="8501089" cy="5400601"/>
        </p:xfrm>
        <a:graphic>
          <a:graphicData uri="http://schemas.openxmlformats.org/drawingml/2006/table">
            <a:tbl>
              <a:tblPr firstRow="1" firstCol="1" bandRow="1">
                <a:tableStyleId>{08FB837D-C827-4EFA-A057-4D05807E0F7C}</a:tableStyleId>
              </a:tblPr>
              <a:tblGrid>
                <a:gridCol w="8501089"/>
              </a:tblGrid>
              <a:tr h="792089">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2800" baseline="0" dirty="0" smtClean="0">
                          <a:solidFill>
                            <a:schemeClr val="lt1"/>
                          </a:solidFill>
                          <a:effectLst>
                            <a:outerShdw blurRad="50800" dist="38100" algn="l" rotWithShape="0">
                              <a:prstClr val="black">
                                <a:alpha val="40000"/>
                              </a:prstClr>
                            </a:outerShdw>
                          </a:effectLst>
                          <a:latin typeface="+mn-lt"/>
                        </a:rPr>
                        <a:t>HAVA HARP OKULU</a:t>
                      </a:r>
                    </a:p>
                  </a:txBody>
                  <a:tcPr marL="68580" marR="68580" marT="0" marB="0"/>
                </a:tc>
              </a:tr>
              <a:tr h="4608512">
                <a:tc>
                  <a:txBody>
                    <a:bodyPr/>
                    <a:lstStyle/>
                    <a:p>
                      <a:pPr algn="just"/>
                      <a:r>
                        <a:rPr kumimoji="0" lang="tr-TR" sz="1800" b="0" i="0" u="none" strike="noStrike" kern="1200" baseline="0" dirty="0" smtClean="0">
                          <a:solidFill>
                            <a:schemeClr val="dk1"/>
                          </a:solidFill>
                          <a:latin typeface="+mn-lt"/>
                          <a:ea typeface="+mn-ea"/>
                          <a:cs typeface="+mn-cs"/>
                        </a:rPr>
                        <a:t>         </a:t>
                      </a:r>
                      <a:r>
                        <a:rPr kumimoji="0" lang="tr-TR" sz="1800" b="1" i="0" u="none" strike="noStrike" kern="1200" baseline="0" dirty="0" smtClean="0">
                          <a:solidFill>
                            <a:schemeClr val="dk1"/>
                          </a:solidFill>
                          <a:latin typeface="+mn-lt"/>
                          <a:ea typeface="+mn-ea"/>
                          <a:cs typeface="+mn-cs"/>
                        </a:rPr>
                        <a:t>Türk Hava Kuvvetlerinin temel subay kaynağı Hava Harp Okulu İstanbul Yeşilyurt’ta bulun-maktadır. Hava Harp Okulunda, Havacılık ve Uzay Mühendisliği, Elektronik Mühendisliği, Bilgisayar Mühendisliği, Endüstri Mühendisliği ve Yönetim Bilimleri dallarında lisans düzeyinde akademik eğitim, askeri eğitim ve özendirici uçuş eğiti-mi verilmektedir. </a:t>
                      </a:r>
                    </a:p>
                    <a:p>
                      <a:pPr algn="just"/>
                      <a:endParaRPr kumimoji="0" lang="tr-TR" sz="1800" b="1" i="0" u="none" strike="noStrike" kern="1200" baseline="0" dirty="0" smtClean="0">
                        <a:solidFill>
                          <a:schemeClr val="dk1"/>
                        </a:solidFill>
                        <a:latin typeface="+mn-lt"/>
                        <a:ea typeface="+mn-ea"/>
                        <a:cs typeface="+mn-cs"/>
                      </a:endParaRPr>
                    </a:p>
                    <a:p>
                      <a:pPr algn="just"/>
                      <a:r>
                        <a:rPr kumimoji="0" lang="tr-TR" sz="1800" b="1" i="0" u="none" strike="noStrike" kern="1200" baseline="0" dirty="0" smtClean="0">
                          <a:solidFill>
                            <a:schemeClr val="dk1"/>
                          </a:solidFill>
                          <a:latin typeface="+mn-lt"/>
                          <a:ea typeface="+mn-ea"/>
                          <a:cs typeface="+mn-cs"/>
                        </a:rPr>
                        <a:t>       Dört yıllık eğitim-öğretimlerini başarıyla tamamlayan Harbiyeliler lisans diplomasına sahip pilot adayı teğmenler olarak mezun olmaktadırlar.</a:t>
                      </a:r>
                    </a:p>
                    <a:p>
                      <a:endParaRPr kumimoji="0" lang="tr-TR" sz="1800" b="0" i="0" u="none" strike="noStrike" kern="1200" baseline="0" dirty="0" smtClean="0">
                        <a:solidFill>
                          <a:schemeClr val="dk1"/>
                        </a:solidFill>
                        <a:latin typeface="+mn-lt"/>
                        <a:ea typeface="+mn-ea"/>
                        <a:cs typeface="+mn-cs"/>
                      </a:endParaRPr>
                    </a:p>
                    <a:p>
                      <a:r>
                        <a:rPr kumimoji="0" lang="tr-TR" sz="2000" b="1" i="0" u="none" strike="noStrike" kern="1200" baseline="0" dirty="0" smtClean="0">
                          <a:solidFill>
                            <a:schemeClr val="dk1"/>
                          </a:solidFill>
                          <a:latin typeface="+mn-lt"/>
                          <a:ea typeface="+mn-ea"/>
                          <a:cs typeface="+mn-cs"/>
                        </a:rPr>
                        <a:t>İnternet başvuru Tarihleri : </a:t>
                      </a:r>
                      <a:r>
                        <a:rPr kumimoji="0" lang="tr-TR" sz="2000" b="0" i="0" u="none" strike="noStrike" kern="1200" baseline="0" dirty="0" smtClean="0">
                          <a:solidFill>
                            <a:schemeClr val="dk1"/>
                          </a:solidFill>
                          <a:latin typeface="+mn-lt"/>
                          <a:ea typeface="+mn-ea"/>
                          <a:cs typeface="+mn-cs"/>
                        </a:rPr>
                        <a:t>25 Mart—16 Mayıs 2013</a:t>
                      </a:r>
                    </a:p>
                    <a:p>
                      <a:r>
                        <a:rPr kumimoji="0" lang="tr-TR" sz="2000" b="0" i="0" u="none" strike="noStrike" kern="1200" baseline="0" dirty="0" smtClean="0">
                          <a:solidFill>
                            <a:schemeClr val="dk1"/>
                          </a:solidFill>
                          <a:latin typeface="+mn-lt"/>
                          <a:ea typeface="+mn-ea"/>
                          <a:cs typeface="+mn-cs"/>
                        </a:rPr>
                        <a:t> </a:t>
                      </a:r>
                      <a:r>
                        <a:rPr kumimoji="0" lang="tr-TR" sz="2000" b="1" i="0" u="none" strike="noStrike" kern="1200" baseline="0" dirty="0" smtClean="0">
                          <a:solidFill>
                            <a:schemeClr val="dk1"/>
                          </a:solidFill>
                          <a:latin typeface="+mn-lt"/>
                          <a:ea typeface="+mn-ea"/>
                          <a:cs typeface="+mn-cs"/>
                        </a:rPr>
                        <a:t>İkinci Aşama İçin gerekli Puan Türleri : </a:t>
                      </a:r>
                      <a:r>
                        <a:rPr kumimoji="0" lang="tr-TR" sz="2000" b="0" i="0" u="none" strike="noStrike" kern="1200" baseline="0" dirty="0" smtClean="0">
                          <a:solidFill>
                            <a:schemeClr val="dk1"/>
                          </a:solidFill>
                          <a:latin typeface="+mn-lt"/>
                          <a:ea typeface="+mn-ea"/>
                          <a:cs typeface="+mn-cs"/>
                        </a:rPr>
                        <a:t>YGS 1-2 ile YGS 5-6 Puan türlerinden her-hangi birinden belirlenen barajı geçmek </a:t>
                      </a:r>
                    </a:p>
                    <a:p>
                      <a:r>
                        <a:rPr kumimoji="0" lang="tr-TR" sz="2000" b="1" i="0" u="none" strike="noStrike" kern="1200" baseline="0" dirty="0" smtClean="0">
                          <a:solidFill>
                            <a:schemeClr val="dk1"/>
                          </a:solidFill>
                          <a:latin typeface="+mn-lt"/>
                          <a:ea typeface="+mn-ea"/>
                          <a:cs typeface="+mn-cs"/>
                        </a:rPr>
                        <a:t>İkinci Aşama: </a:t>
                      </a:r>
                      <a:r>
                        <a:rPr kumimoji="0" lang="tr-TR" sz="2000" b="0" i="0" u="none" strike="noStrike" kern="1200" baseline="0" dirty="0" smtClean="0">
                          <a:solidFill>
                            <a:schemeClr val="dk1"/>
                          </a:solidFill>
                          <a:latin typeface="+mn-lt"/>
                          <a:ea typeface="+mn-ea"/>
                          <a:cs typeface="+mn-cs"/>
                        </a:rPr>
                        <a:t>MF 1-2-3-4 ile TM 1-2-3 puanlarına göre öğrenci alınacaktır. </a:t>
                      </a:r>
                    </a:p>
                    <a:p>
                      <a:pPr algn="ctr"/>
                      <a:endParaRPr kumimoji="0" lang="tr-TR" sz="2000" b="1" i="1" u="none" strike="noStrike" kern="1200" baseline="0" dirty="0" smtClean="0">
                        <a:solidFill>
                          <a:schemeClr val="dk1"/>
                        </a:solidFill>
                        <a:latin typeface="+mn-lt"/>
                        <a:ea typeface="+mn-ea"/>
                        <a:cs typeface="+mn-cs"/>
                      </a:endParaRPr>
                    </a:p>
                    <a:p>
                      <a:pPr algn="ctr"/>
                      <a:r>
                        <a:rPr kumimoji="0" lang="tr-TR" sz="2000" b="1" i="1" u="none" strike="noStrike" kern="1200" baseline="0" dirty="0" smtClean="0">
                          <a:solidFill>
                            <a:schemeClr val="dk1"/>
                          </a:solidFill>
                          <a:latin typeface="+mn-lt"/>
                          <a:ea typeface="+mn-ea"/>
                          <a:cs typeface="+mn-cs"/>
                        </a:rPr>
                        <a:t>İnternet Adresi : </a:t>
                      </a:r>
                      <a:r>
                        <a:rPr kumimoji="0" lang="tr-TR" sz="2000" b="1" i="1" u="sng" strike="noStrike" kern="1200" baseline="0" dirty="0" smtClean="0">
                          <a:solidFill>
                            <a:srgbClr val="002060"/>
                          </a:solidFill>
                          <a:latin typeface="+mn-lt"/>
                          <a:ea typeface="+mn-ea"/>
                          <a:cs typeface="+mn-cs"/>
                        </a:rPr>
                        <a:t>http:www.ikdm.hho.edu.tr </a:t>
                      </a:r>
                      <a:endParaRPr kumimoji="0" lang="tr-TR" sz="2000" b="0" i="0" u="sng" strike="noStrike" kern="1200" baseline="0" dirty="0" smtClean="0">
                        <a:solidFill>
                          <a:srgbClr val="002060"/>
                        </a:solidFill>
                        <a:latin typeface="+mn-lt"/>
                        <a:ea typeface="+mn-ea"/>
                        <a:cs typeface="+mn-cs"/>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6" name="3 Metin kutusu"/>
          <p:cNvSpPr txBox="1"/>
          <p:nvPr/>
        </p:nvSpPr>
        <p:spPr>
          <a:xfrm>
            <a:off x="8555758" y="1412776"/>
            <a:ext cx="571472" cy="5078313"/>
          </a:xfrm>
          <a:prstGeom prst="rect">
            <a:avLst/>
          </a:prstGeom>
          <a:noFill/>
        </p:spPr>
        <p:txBody>
          <a:bodyPr>
            <a:spAutoFit/>
          </a:bodyPr>
          <a:lstStyle/>
          <a:p>
            <a:pPr algn="ctr" fontAlgn="auto">
              <a:spcBef>
                <a:spcPts val="0"/>
              </a:spcBef>
              <a:spcAft>
                <a:spcPts val="0"/>
              </a:spcAft>
              <a:defRPr/>
            </a:pPr>
            <a:r>
              <a:rPr lang="tr-TR" sz="3600" b="1" spc="50" dirty="0" smtClean="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rPr>
              <a:t>HARP OKULU</a:t>
            </a:r>
            <a:endParaRPr lang="tr-TR" sz="3600" b="1" spc="50" dirty="0">
              <a:ln w="13500">
                <a:solidFill>
                  <a:schemeClr val="accent1">
                    <a:shade val="2500"/>
                    <a:alpha val="6500"/>
                  </a:schemeClr>
                </a:solidFill>
                <a:prstDash val="solid"/>
              </a:ln>
              <a:solidFill>
                <a:schemeClr val="tx2">
                  <a:lumMod val="75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2050" name="Picture 2" descr="http://www.denizhaber.com/res_upload/1/denizharp.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27230" cy="1571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4898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lt Başlık 2"/>
          <p:cNvSpPr txBox="1">
            <a:spLocks/>
          </p:cNvSpPr>
          <p:nvPr/>
        </p:nvSpPr>
        <p:spPr>
          <a:xfrm>
            <a:off x="0" y="-1911"/>
            <a:ext cx="9144000" cy="1620863"/>
          </a:xfrm>
          <a:prstGeom prst="bevel">
            <a:avLst/>
          </a:prstGeom>
          <a:ln>
            <a:solidFill>
              <a:schemeClr val="tx1">
                <a:lumMod val="95000"/>
                <a:lumOff val="5000"/>
              </a:schemeClr>
            </a:solidFill>
          </a:ln>
        </p:spPr>
        <p:style>
          <a:lnRef idx="0">
            <a:schemeClr val="accent3"/>
          </a:lnRef>
          <a:fillRef idx="3">
            <a:schemeClr val="accent3"/>
          </a:fillRef>
          <a:effectRef idx="3">
            <a:schemeClr val="accent3"/>
          </a:effectRef>
          <a:fontRef idx="minor">
            <a:schemeClr val="lt1"/>
          </a:fontRef>
        </p:style>
        <p:txBody>
          <a:bodyPr vert="horz">
            <a:noAutofit/>
          </a:bodyPr>
          <a:lstStyle>
            <a:lvl1pPr marL="0" indent="0" algn="ctr" rtl="0" eaLnBrk="1" latinLnBrk="0" hangingPunct="1">
              <a:spcBef>
                <a:spcPct val="20000"/>
              </a:spcBef>
              <a:buClr>
                <a:schemeClr val="accent1"/>
              </a:buClr>
              <a:buSzPct val="85000"/>
              <a:buFont typeface="Wingdings 2"/>
              <a:buNone/>
              <a:defRPr kumimoji="0" sz="1600" b="1" kern="1200" cap="all" spc="250" baseline="0">
                <a:solidFill>
                  <a:schemeClr val="tx2"/>
                </a:solidFill>
                <a:latin typeface="+mn-lt"/>
                <a:ea typeface="+mn-ea"/>
                <a:cs typeface="+mn-cs"/>
              </a:defRPr>
            </a:lvl1pPr>
            <a:lvl2pPr marL="457200" indent="0" algn="ctr" rtl="0" eaLnBrk="1" latinLnBrk="0" hangingPunct="1">
              <a:spcBef>
                <a:spcPct val="20000"/>
              </a:spcBef>
              <a:buClr>
                <a:schemeClr val="accent2"/>
              </a:buClr>
              <a:buSzPct val="70000"/>
              <a:buFont typeface="Wingdings"/>
              <a:buNone/>
              <a:defRPr kumimoji="0" sz="2200" kern="1200">
                <a:solidFill>
                  <a:schemeClr val="dk1"/>
                </a:solidFill>
                <a:latin typeface="+mn-lt"/>
                <a:ea typeface="+mn-ea"/>
                <a:cs typeface="+mn-cs"/>
              </a:defRPr>
            </a:lvl2pPr>
            <a:lvl3pPr marL="914400" indent="0" algn="ctr" rtl="0" eaLnBrk="1" latinLnBrk="0" hangingPunct="1">
              <a:spcBef>
                <a:spcPct val="20000"/>
              </a:spcBef>
              <a:buClr>
                <a:schemeClr val="accent3"/>
              </a:buClr>
              <a:buSzPct val="75000"/>
              <a:buFont typeface="Wingdings 2"/>
              <a:buNone/>
              <a:defRPr kumimoji="0" sz="2000" kern="1200">
                <a:solidFill>
                  <a:schemeClr val="dk1"/>
                </a:solidFill>
                <a:latin typeface="+mn-lt"/>
                <a:ea typeface="+mn-ea"/>
                <a:cs typeface="+mn-cs"/>
              </a:defRPr>
            </a:lvl3pPr>
            <a:lvl4pPr marL="1371600" indent="0" algn="ctr" rtl="0" eaLnBrk="1" latinLnBrk="0" hangingPunct="1">
              <a:spcBef>
                <a:spcPct val="20000"/>
              </a:spcBef>
              <a:buClr>
                <a:schemeClr val="accent4"/>
              </a:buClr>
              <a:buSzPct val="70000"/>
              <a:buFont typeface="Wingdings"/>
              <a:buNone/>
              <a:defRPr kumimoji="0" sz="2000" kern="1200">
                <a:solidFill>
                  <a:schemeClr val="dk1"/>
                </a:solidFill>
                <a:latin typeface="+mn-lt"/>
                <a:ea typeface="+mn-ea"/>
                <a:cs typeface="+mn-cs"/>
              </a:defRPr>
            </a:lvl4pPr>
            <a:lvl5pPr marL="1828800" indent="0" algn="ctr" rtl="0" eaLnBrk="1" latinLnBrk="0" hangingPunct="1">
              <a:spcBef>
                <a:spcPct val="20000"/>
              </a:spcBef>
              <a:buClr>
                <a:schemeClr val="accent5"/>
              </a:buClr>
              <a:buFontTx/>
              <a:buNone/>
              <a:defRPr kumimoji="0" sz="1800" kern="1200">
                <a:solidFill>
                  <a:schemeClr val="dk1"/>
                </a:solidFill>
                <a:latin typeface="+mn-lt"/>
                <a:ea typeface="+mn-ea"/>
                <a:cs typeface="+mn-cs"/>
              </a:defRPr>
            </a:lvl5pPr>
            <a:lvl6pPr marL="2286000" indent="0" algn="ctr" rtl="0" eaLnBrk="1" latinLnBrk="0" hangingPunct="1">
              <a:spcBef>
                <a:spcPct val="20000"/>
              </a:spcBef>
              <a:buClr>
                <a:schemeClr val="accent6"/>
              </a:buClr>
              <a:buSzPct val="80000"/>
              <a:buFont typeface="Wingdings 2"/>
              <a:buNone/>
              <a:defRPr kumimoji="0" sz="1800" kern="1200">
                <a:solidFill>
                  <a:schemeClr val="dk1"/>
                </a:solidFill>
                <a:latin typeface="+mn-lt"/>
                <a:ea typeface="+mn-ea"/>
                <a:cs typeface="+mn-cs"/>
              </a:defRPr>
            </a:lvl6pPr>
            <a:lvl7pPr marL="2743200" indent="0" algn="ctr" rtl="0" eaLnBrk="1" latinLnBrk="0" hangingPunct="1">
              <a:spcBef>
                <a:spcPct val="20000"/>
              </a:spcBef>
              <a:buClr>
                <a:schemeClr val="accent1">
                  <a:shade val="75000"/>
                </a:schemeClr>
              </a:buClr>
              <a:buSzPct val="90000"/>
              <a:buNone/>
              <a:defRPr kumimoji="0" sz="1600" kern="1200" baseline="0">
                <a:solidFill>
                  <a:schemeClr val="dk1"/>
                </a:solidFill>
                <a:latin typeface="+mn-lt"/>
                <a:ea typeface="+mn-ea"/>
                <a:cs typeface="+mn-cs"/>
              </a:defRPr>
            </a:lvl7pPr>
            <a:lvl8pPr marL="3200400" indent="0" algn="ctr" rtl="0" eaLnBrk="1" latinLnBrk="0" hangingPunct="1">
              <a:spcBef>
                <a:spcPct val="20000"/>
              </a:spcBef>
              <a:buClr>
                <a:schemeClr val="accent4">
                  <a:shade val="75000"/>
                </a:schemeClr>
              </a:buClr>
              <a:buNone/>
              <a:defRPr kumimoji="0" sz="1600" kern="1200">
                <a:solidFill>
                  <a:schemeClr val="dk1"/>
                </a:solidFill>
                <a:latin typeface="+mn-lt"/>
                <a:ea typeface="+mn-ea"/>
                <a:cs typeface="+mn-cs"/>
              </a:defRPr>
            </a:lvl8pPr>
            <a:lvl9pPr marL="3657600" indent="0" algn="ctr" rtl="0" eaLnBrk="1" latinLnBrk="0" hangingPunct="1">
              <a:spcBef>
                <a:spcPct val="20000"/>
              </a:spcBef>
              <a:buClr>
                <a:schemeClr val="accent2">
                  <a:shade val="75000"/>
                </a:schemeClr>
              </a:buClr>
              <a:buSzPct val="90000"/>
              <a:buNone/>
              <a:defRPr kumimoji="0" sz="1400" kern="1200" cap="all" baseline="0">
                <a:solidFill>
                  <a:schemeClr val="dk1"/>
                </a:solidFill>
                <a:latin typeface="+mn-lt"/>
                <a:ea typeface="+mn-ea"/>
                <a:cs typeface="+mn-cs"/>
              </a:defRPr>
            </a:lvl9pPr>
          </a:lstStyle>
          <a:p>
            <a:r>
              <a:rPr lang="tr-TR" sz="3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ÇORUM REHBERLİK VE ARAŞTIRMA MERKEZİ</a:t>
            </a:r>
          </a:p>
          <a:p>
            <a:r>
              <a:rPr lang="tr-TR" sz="3200"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ŞUBAT 2014</a:t>
            </a:r>
            <a:endParaRPr lang="tr-TR" sz="3200"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2" name="Başlık 1"/>
          <p:cNvSpPr>
            <a:spLocks noGrp="1"/>
          </p:cNvSpPr>
          <p:nvPr>
            <p:ph type="title"/>
          </p:nvPr>
        </p:nvSpPr>
        <p:spPr>
          <a:xfrm>
            <a:off x="565898" y="2226343"/>
            <a:ext cx="4204901" cy="3960440"/>
          </a:xfrm>
        </p:spPr>
        <p:txBody>
          <a:bodyPr>
            <a:noAutofit/>
          </a:bodyPr>
          <a:lstStyle/>
          <a:p>
            <a:r>
              <a:rPr lang="tr-TR" sz="2400" b="1" u="sng" dirty="0" smtClean="0">
                <a:solidFill>
                  <a:srgbClr val="C00000"/>
                </a:solidFill>
                <a:effectLst>
                  <a:outerShdw blurRad="38100" dist="38100" dir="2700000" algn="tl">
                    <a:srgbClr val="000000">
                      <a:alpha val="43137"/>
                    </a:srgbClr>
                  </a:outerShdw>
                </a:effectLst>
                <a:latin typeface="Palatino Linotype" panose="02040502050505030304" pitchFamily="18" charset="0"/>
              </a:rPr>
              <a:t>ÖNEMLİ NOT:</a:t>
            </a:r>
            <a:br>
              <a:rPr lang="tr-TR" sz="2400" b="1" u="sng" dirty="0" smtClean="0">
                <a:solidFill>
                  <a:srgbClr val="C00000"/>
                </a:solidFill>
                <a:effectLst>
                  <a:outerShdw blurRad="38100" dist="38100" dir="2700000" algn="tl">
                    <a:srgbClr val="000000">
                      <a:alpha val="43137"/>
                    </a:srgbClr>
                  </a:outerShdw>
                </a:effectLst>
                <a:latin typeface="Palatino Linotype" panose="02040502050505030304" pitchFamily="18" charset="0"/>
              </a:rPr>
            </a:br>
            <a:r>
              <a:rPr lang="tr-TR" sz="2400" b="1" dirty="0">
                <a:solidFill>
                  <a:srgbClr val="C00000"/>
                </a:solidFill>
                <a:effectLst>
                  <a:outerShdw blurRad="38100" dist="38100" dir="2700000" algn="tl">
                    <a:srgbClr val="000000">
                      <a:alpha val="43137"/>
                    </a:srgbClr>
                  </a:outerShdw>
                </a:effectLst>
                <a:latin typeface="Palatino Linotype" panose="02040502050505030304" pitchFamily="18" charset="0"/>
              </a:rPr>
              <a:t>S</a:t>
            </a:r>
            <a:r>
              <a:rPr lang="tr-TR" sz="2400" b="1" dirty="0" smtClean="0">
                <a:solidFill>
                  <a:srgbClr val="C00000"/>
                </a:solidFill>
                <a:effectLst>
                  <a:outerShdw blurRad="38100" dist="38100" dir="2700000" algn="tl">
                    <a:srgbClr val="000000">
                      <a:alpha val="43137"/>
                    </a:srgbClr>
                  </a:outerShdw>
                </a:effectLst>
                <a:latin typeface="Palatino Linotype" panose="02040502050505030304" pitchFamily="18" charset="0"/>
              </a:rPr>
              <a:t>unuların İçeriği 2013 yılı başvurularına göre hazırlanmıştır. Eksik ya da yanlış görülen yerler düzeltilebilir. Faydalı olması dileğiyle </a:t>
            </a:r>
            <a:br>
              <a:rPr lang="tr-TR" sz="2400" b="1" dirty="0" smtClean="0">
                <a:solidFill>
                  <a:srgbClr val="C00000"/>
                </a:solidFill>
                <a:effectLst>
                  <a:outerShdw blurRad="38100" dist="38100" dir="2700000" algn="tl">
                    <a:srgbClr val="000000">
                      <a:alpha val="43137"/>
                    </a:srgbClr>
                  </a:outerShdw>
                </a:effectLst>
                <a:latin typeface="Palatino Linotype" panose="02040502050505030304" pitchFamily="18" charset="0"/>
              </a:rPr>
            </a:br>
            <a:r>
              <a:rPr lang="tr-TR" sz="2400" b="1" dirty="0" smtClean="0">
                <a:solidFill>
                  <a:srgbClr val="C00000"/>
                </a:solidFill>
                <a:effectLst>
                  <a:outerShdw blurRad="38100" dist="38100" dir="2700000" algn="tl">
                    <a:srgbClr val="000000">
                      <a:alpha val="43137"/>
                    </a:srgbClr>
                  </a:outerShdw>
                </a:effectLst>
                <a:latin typeface="Palatino Linotype" panose="02040502050505030304" pitchFamily="18" charset="0"/>
              </a:rPr>
              <a:t>İYİ ÇALIŞMALAR</a:t>
            </a:r>
            <a:endParaRPr lang="tr-TR" sz="2400" b="1" dirty="0">
              <a:solidFill>
                <a:srgbClr val="C00000"/>
              </a:solidFill>
              <a:effectLst>
                <a:outerShdw blurRad="38100" dist="38100" dir="2700000" algn="tl">
                  <a:srgbClr val="000000">
                    <a:alpha val="43137"/>
                  </a:srgbClr>
                </a:outerShdw>
              </a:effectLst>
              <a:latin typeface="Palatino Linotype" panose="02040502050505030304" pitchFamily="18" charset="0"/>
            </a:endParaRPr>
          </a:p>
        </p:txBody>
      </p:sp>
      <p:sp>
        <p:nvSpPr>
          <p:cNvPr id="4" name="AutoShape 2" descr="data:image/jpeg;base64,/9j/4AAQSkZJRgABAQAAAQABAAD/2wCEAAkGBhAPEBQUEBQUFBUUFxgUFxUXFBQUFhUXFBQVFBUXGBgYGyYeFxojGhgWHzAgIygpLCwtFx4xNTAqNSYrLCkBCQoKDgwOGg8PGCokHyIsKSkqLSwpLiwpLCktKSksKSkpLCkpLCwsLCwpKSwsKSkpLCkpKSwsKSkpLCwpKSkpLP/AABEIAIwAyAMBIgACEQEDEQH/xAAcAAAABwEBAAAAAAAAAAAAAAAAAQIDBAUGBwj/xABGEAABAwIEAwYCBAsFCQEAAAABAAIDBBEFEiExBkFRBxMiYXGBkaFCUrHBFBUjJTJicnOS0fAWQ1Oy4QgzRFRjhLTD8Rf/xAAbAQACAwEBAQAAAAAAAAAAAAABAgADBAUGB//EAC0RAAICAQIFAwIGAwAAAAAAAAABAhEDEiEEEzFBkQVRYSKBIzJScaHRFEKx/9oADAMBAAIRAxEAPwDs2VFlTuVEWpzC4DJaiyp0tRZUbEcBnKiLU7lQyo2I4DBaiyJ6yGVGxXAYLEzPIGi6kTyBoJ/oqkdOXjMSNb6HouH6v6ouFjy4fnf8fP8AQFj9w5nF4vfXQ20UOJxcXO/RBNvPw7ge907nHdg7ED7AkQeBjdCXEX9z9guV4OUpTblJ22XEhsgaRyFv/inxeIXVfGwbnU8yU/Szka8vVdP0njv8TNbf0vZ/2JOGtUSjGi7tSQ1DIvpMZ6laMnLIpjRFik5EWRNqFcCL3aIxqVkRd2jqBoIuRH3akZEMiOomgjd2h3ak5EWRTUDSR8iCkZEamomgubIrJSCxndoSQiLUpCyItDeVEQnSERCgHEbIUeoqGs1KeqJQxpJ5LOVNRnJN97XC4vqnqf8AiR0w3k/4+SqWwqoqS8kH21+xMw3yt8x8NEJejgXDy3SKZtxY3GXT+XyXg5TllbnJ2ysZqQ5oLdw8j0BJ1UoAt1uHE+X2eSZlLs7ARci53Fjpb2UnJbxPP9eSenSSIkIkfoQTYn5BONZpckm3skQ5nXJBHW9k9IBYX5n2UUbdIKJtHL9Em6mZFVxu6D7vgrdjdAvb+i8TKeN4pf6hcLG8qGVPZUnKu/YmgayIsqeyosqli6BnIhkT2RFlRsGgZyIZE9lRZVLBoGsiCdyoKWDQWFkVkpBUnWEokooWUBQlFZKsiUBRR448lwAdaw29T0VO6QnKHCxuLab+h+5TcTkHfOzbbX6KDUwEA2dtqAdb210K+ccdkeXiZyfvXgxTdsfdcHQ7/cFHe/K7NqeTtOXL4JyUZ9ugt0uf6+aNsmcdDzHSy562FEhwElybAMv13PJGLyEXBt9H+Z81EpobyusNG20J0Vi+XIOl/f1V7pdAoeAtohKCXAaaa67dB96THMLjexG58kzGM5JzWv8ARHwGu9lpxpVaGJbHgnQlx+QVxSklouqmGna0agNt0VzSOu0LvejWszbfYuihWVDKnLIrL1YdI3ZCycyosqgNI3lQyp3IhkUBoGcqGVO5EeVGwaBjKjThagpYNBIQQQVZsAgggoAJEQjRFQhlcQjvI5ridzbzULuHNPgPqDtZK4kc2OZ182tiNzv9VVbsRcQM7Tvob6nyI9F824nG45pr5Zzp7SZY0knhc06Fuu/XUWukOa4WIFjbXz9VXTVLR4oza2hH0iDvopjqsHrYjkVmmn1oWxNLVDvH3Gulht/QVhG3XXUn5KnjktO4XNi0dNbKU2qOjuW3sed00g2TMQqhlDTe5Ow3sNz6JxlZtZtuhdbT71WRVBkkLgdvC02uNN/mp34axgBkI15EDpyCu1bqKDZOjLibl1/bT2V/R2yCyxzcaDj9VvKw19+i2VG68bSOYC9F6Jvkk/gvxO7HrIrI0F6o0UCyFkEFAUBBBBQgEEEFCAsiRoKEFoIIXSloFCxSjdKwhji1w1a4G2o6+SmXQSzipRcWK0mqMlh/GeR5jqgWuabZvPz/ANFqIKhrxdpBB6LI8e8PGRvfxC7mDxtG7mjmPMfYsTg3FUkBsHHL0vt6Liy4nPwktE1qj296Ofzp4ZaZ7o6dxJh5kYHtAuy587LJZmuO1ncgdj6Kzw/jq4AlaHA8xuR6bKuxQQEmSBwIO7DoWX5gcx6bLjeoxxcRLnYnv3XRizywybxYzNA3Zwt1JFx7FR4Xd24tuCHfo63tbWyR+M7eEHP76/H7inXOikFgLE+gd7Lk6WlT6CDNQAJWHk7S3LXVS6uoysdltc+ED1G6q655LLOuHs8QO1wOadMzZXR32yk/Gw5eibl9G+wSRDSZQLuda2wcbD4JOVuwNj1b96ltomncm2+pNre5SX1MQ0aLnqBp6+aRSciB0ULe8aCRcka7Cy3DsYjsRH4so3G3pdYBojsd8p0PI6/1srmteYKdrWkBztbnl8F1eC4ieCEtHV9x45NF0baN9wD1F/ilLO8IYqXxCN5u+MAX6t2HuNloM69ngyLLjU13NccikrFIIg5HdXD2gIIIKEsCCCChLAgiugoCxV0Lqi4g40ocPLRVztiLwS0EOJIBsSAB1VG3tmwUm34T7mOS3+VQO5uCUMyrcJx6mrGZ6aVkreZY4G3kRuD6qeCoK5BkrlnaBwM+IuqKRt2HWSIDVvMuYOm9xyXUroiVVlwxyxplckpKmed6HFbDe7fmFZRYsQeoV72t8NU1HAa2EFj87WuY2wY4vO9von0+CwME5MbHlroxIMzMws142u07H2XA4j0/S7oxZOG7o3lJiDHDxAG/Pn7px0DC67iTy8gOVvLzWCjxUsNtlNg4hI0J9P66FcqXAzTuJSseSPQ0OJucB4SXkeRJHofuUGnqpIyHC21tb6X8vVVGC8XioLvCW5bHU33v/JXIxlpNjqmlhnh+iUSxznDaUS4hlMgvLd3yt7ck9+EMbo57fLm4fBZ6StiOuUfBRnYiwHQfM6qlcOpdbF132NxhMHfSZifybNSDzKhYxivezE2Ba3Qa7edlnn8UysjLQ4NZ0sNfcKz4a4RnriH1GaKn3sSWvlHQD6LfM+3Vb+H4SWR6YoZWzU8Awvc98393bI39Y3BcR5C1vitrnUSnjZG1rGANa0WDQLAAcgll4XrOH4dYYKCLVKlSJPeId4sNxd2mRYbVQQOidIZgCHNe0BuaQx63HldaGs4hp4WOfJK1rWC5PIDqr1GyzU1V9y5zo+8WfwfiumrY+8pnGVl8twCLEciDsVQs7TWHFPxeIHh97d4Xty6Mz/o2upoCpvdexve8QMirjVO5lo97pJqP1vgE3LF5pYmVEqwyj9b7Eablic05F2/MDsQoARcFliOoMwBXUJuzvCnNymip7baRgH4jVct7f5gyvoXHZsZcfQTXK0tR/tA4WAS1lQ48hka2/uXaLMb3bSoyFdh39nuIKdtI53czmMZCb+CV/duYeoDtQSu+3XGeE8GqcfxJmKVTWx08RHcxhwcSY/0W+QB1JNrnktT2v8ZyYbRtEByz1DjGxw3YGgF7h5i7QPNygst2kajE+K6KldlqKiGJ31XSNDvhuFMoMThqGZ4ZGSN2zMcHC/S42K57wv2M0TIGur2OqKiQZpC5z7Nc4XLRY6kcydSVlcfoP7L4pTzUrnClqbiSMkkWY5okHnYPDgTrv5oiUnsjY9u5/M7v3sX2lK4HfSfiGlFZ3XdZNe9y5P03fW5+mqY7cyfxS797H/mKwHDnA9fXUkE0kIqYWsLYIjUd01gDjcloFySddCFHsydYb7bmtq+DMIqw51DWMZkBcW5xKxoG5sSHNaPIkLmbw27+7ka4MdlBvlLxyc0HUj4Jrijhyrw2RspiNLmJDQ2TNy1sbkkW9k7S4a57GvAF3i/Ib9Fmnii96A9MVdlHglYYy+3MD71ZjHR9YKpwbDH1Di1uwALrfJaAcFgi1iD1Qnw8Zu2g5ZY1L6ho4sbaXSRWSE6BNcP05E76eQai9uerdx6WUnFKR8lSylhvc6uIBJsRflyAF/dIuFiuiEdKWlL5+xHGIyB4cJQ1zTcEOGh8tN1q8D4ixAv/ACtXLldzJdJ72CYbwRThmUsufrZrO9VU4CZKWsdTEkjdmuxtcW9Qr4LlvYqeSM4vR2OpU1VHp31e67tgXhhOttATcqTLi2HxPDHzhz3aAOlcSfYBcz7QpTBNQyho7wMLiCxzQSyU2BB3+wrccLdkLWGOprHvfU5hK4AgNa7fKRa7vP5LprNvSF5cVBTk+pkO06eI4jRmMAANZewd/juPPddNxl9NVU0sUxLYnN8RDWx5QCDe521ssB2vQBuK0AAAu1nK3/EuXReP4bYXWaC3cu+0JVKNy2Gl0gV/BuG0tDTuZRl8zXPLnP7xrrusB9DQWAGiwMVS7+1BcG65j4Tc/wBytd2Gj82O/fv+xizsOnFx5eI6/wDbpXJOMdh4pqc18HTTXyBpc/JG0alxIaAPMnZNU1Wai/dVDHgb5Htda/Wx0XPeJcWn4hq/wKhNqWM3mm+i6xtmPVo1yt5nVdIwLhunooGwweFrdzpdzubnG2pKujlt7LYoljUVv1EuoJObs3xQVgWW2I+CCt1sqo5Z28j840H7P/vC7BXcN0c7CyWnhc06EGNnpoQLg+YXJO1+A1tbRyUxbIyNtnkOFm/lg7W/kusniaj/AMeP+JcXnY/1Lyjpt/SqOQ8Dudg3EMtAHHuJiQ0E/q54nftWu2/NO/7RMZ7yhcSQy0rbjkc0RNvO1rfsou02mLsUpa6hLZSwNLw1wBBhfcXv9Zpt7Fbbjmkw/F6MwvqI2OBzxvvcsfbS46EaEfyQ52P9S8obUrTKJvY1mALcUrSCLgh9wQdQR4tiNVHq+wpstu8rqqS22ez7X3tc6KiwfjPGMHYKd8UVZEzRjmvLrNGwD2628nDRXOF9q2IT1MQmpoqeDN+UJcS/LztmI+QTRzY+8l5Elq7MtO24kYO4HlJF8irbsunIwektyYf8zln+1bFYK7DnR00jZHmRjst7GwJudVN4G4gpqTDaaKZ9pGsIc0EHKcxOuvRWc7Fd6kUt/h/cq+3jDm/gTZyLP71jL6DSzjr1VlwVwfTT4bSOeHXdE0mzrbkqD2vYhFXYe2Klc2R/escQHNvYB19/UKy4W4mhpcPpYngl8cTQ4B7NCORuUHxGJO3JAlXLSvuYHsNw6GeSqbILkMjc0XsbZnhx+bfiutO4VpfqH4riHC2DVNIx1TDKIaqN4DY3kFk0Rb4h0vfrofKyvq7tSxidndR08cLzoZQTpfS4Ljlb66owz4vdeQ5ceuVpoawiibU8UStZmcxhkzHMSfBHkN3ftKDi/DLZeI5KZ0j4GvPge0+LWMFoBPXZbPszwSkwxj5J6iJ9RNbMQ64Y25OUE7knUnnYe7XaRgMFe6OopKmKOqi2OfKHhpzN8Q/Rc03sfOymuFfmXkZTjr29qsP/APEmf8/U/L+aRF2MNglbMyqe9zTr3g30sPE25VfRdquLxARy0bJnjTO0lua3M5btPtZX/DnF1XVukGINgp48oyAPObMHa3s7Ntz0280XlwtdV5K58xRe5ke15jxV0AkLSQwDwtLR/vh1OvyXcTIFxjtOon1lXSOpiJmxN8Zabhn5UHmb7LqYx6mJs2WM77ElNDLjt3JeRZP8ONHK+2U3xWg/ZZ/5Ll0LtDJ/FdZ+5d9oWC7Tad1XiNHLAWyMiazO4EWbacuN/bVbfjbEYpsPqo45WOe+JzWtvYuJsQNVFmxrV9S8jvpAz/Ygfza4f9Z/2NWJ4kwuWq4ilhif3bpHZS/owxDP6+G+i23ZKGUtCY6l7YnGR7gCdxZtjp7qkhoieIzU3H4Pcky3GUAw5Re22uinNxuKWpeR06nJkXhnE5OHMRkpKnWnmIIksABu1kt+nJw8vJdnJv0WG7QMIosRpLNnj75l3ROOljzYT0dp72Vf2Z8SSRw/g9f4O7H5KQuBBbtkNuY5eXonjmxxdalX7lWRa46u/c6I6UDchBVkuOUJGs0f8SC0LPi/UvKM9MwCO6SEF82NFh3RIIFQgSh4nGHttmDTfS6VXQgtJ5jzKg0NEyRt3XJ9StOOKX12VuRWzZ43WJB9Cg2Q9VZTYXGNgfim2UDL81t5kaBqGaeInmVOYBZLjgaBojyhZ5TtldtjQfrqgYGnklNYNUGbIX7BG30vQke6TFC4fSd8k6HJSOpksWJinQ9E2EWStlTJosjZpeHMQBiFOyR9PI6S7ZGC4eSLBr7WNgdiNNVLhLaakBdJLG908jJXwta4l0ZADXOJFhuR1Wdo8dqIWZI5HNbqbC2hO9juL+SRRYvPBfupHNzfpDcO15g6Fao5kkr/AGL1JGpoMWjknqJYbkikJcXtaM0jS3xloNr3sfVVuGVclbFUwyOMkjgJ2X3L4xZwHq238KpZsVnLnvMji6RuRx08Tfq7baBRqWpfC4SRuLXt2I3Gn+qPOur+b+5NVm3pJQ2tEDT4aenli8i/uyZD/Fp7BQMFq/wiGOmhlfBKA+wH+7nza+MjUGwtc3Cy8OISxvc9jyHEOBdzOb9K/rcp9nENVHH3TJXBli2wtoDuAd7Jo5l/0mssMUl/NtH+3P8AaxUHet6JUlfI6NsbnEsZctbyBdbNb4KOZCq5tSfgVux0uagkMddEqxT/2Q=="/>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sp>
        <p:nvSpPr>
          <p:cNvPr id="5" name="AutoShape 4" descr="data:image/jpeg;base64,/9j/4AAQSkZJRgABAQAAAQABAAD/2wCEAAkGBhAPEBQUEBQUFBUUFxgUFxUXFBQUFhUXFBQVFBUXGBgYGyYeFxojGhgWHzAgIygpLCwtFx4xNTAqNSYrLCkBCQoKDgwOGg8PGCokHyIsKSkqLSwpLiwpLCktKSksKSkpLCkpLCwsLCwpKSwsKSkpLCkpKSwsKSkpLCwpKSkpLP/AABEIAIwAyAMBIgACEQEDEQH/xAAcAAAABwEBAAAAAAAAAAAAAAAAAQIDBAUGBwj/xABGEAABAwIEAwYCBAsFCQEAAAABAAIDBBEFEiExBkFRBxMiYXGBkaFCUrHBFBUjJTJicnOS0fAWQ1Oy4QgzRFRjhLTD8Rf/xAAbAQACAwEBAQAAAAAAAAAAAAABAgADBAUGB//EAC0RAAICAQIFAwIGAwAAAAAAAAABAhEDEiEEEzFBkQVRYSKBIzJScaHRFEKx/9oADAMBAAIRAxEAPwDs2VFlTuVEWpzC4DJaiyp0tRZUbEcBnKiLU7lQyo2I4DBaiyJ6yGVGxXAYLEzPIGi6kTyBoJ/oqkdOXjMSNb6HouH6v6ouFjy4fnf8fP8AQFj9w5nF4vfXQ20UOJxcXO/RBNvPw7ge907nHdg7ED7AkQeBjdCXEX9z9guV4OUpTblJ22XEhsgaRyFv/inxeIXVfGwbnU8yU/Szka8vVdP0njv8TNbf0vZ/2JOGtUSjGi7tSQ1DIvpMZ6laMnLIpjRFik5EWRNqFcCL3aIxqVkRd2jqBoIuRH3akZEMiOomgjd2h3ak5EWRTUDSR8iCkZEamomgubIrJSCxndoSQiLUpCyItDeVEQnSERCgHEbIUeoqGs1KeqJQxpJ5LOVNRnJN97XC4vqnqf8AiR0w3k/4+SqWwqoqS8kH21+xMw3yt8x8NEJejgXDy3SKZtxY3GXT+XyXg5TllbnJ2ysZqQ5oLdw8j0BJ1UoAt1uHE+X2eSZlLs7ARci53Fjpb2UnJbxPP9eSenSSIkIkfoQTYn5BONZpckm3skQ5nXJBHW9k9IBYX5n2UUbdIKJtHL9Em6mZFVxu6D7vgrdjdAvb+i8TKeN4pf6hcLG8qGVPZUnKu/YmgayIsqeyosqli6BnIhkT2RFlRsGgZyIZE9lRZVLBoGsiCdyoKWDQWFkVkpBUnWEokooWUBQlFZKsiUBRR448lwAdaw29T0VO6QnKHCxuLab+h+5TcTkHfOzbbX6KDUwEA2dtqAdb210K+ccdkeXiZyfvXgxTdsfdcHQ7/cFHe/K7NqeTtOXL4JyUZ9ugt0uf6+aNsmcdDzHSy562FEhwElybAMv13PJGLyEXBt9H+Z81EpobyusNG20J0Vi+XIOl/f1V7pdAoeAtohKCXAaaa67dB96THMLjexG58kzGM5JzWv8ARHwGu9lpxpVaGJbHgnQlx+QVxSklouqmGna0agNt0VzSOu0LvejWszbfYuihWVDKnLIrL1YdI3ZCycyosqgNI3lQyp3IhkUBoGcqGVO5EeVGwaBjKjThagpYNBIQQQVZsAgggoAJEQjRFQhlcQjvI5ridzbzULuHNPgPqDtZK4kc2OZ182tiNzv9VVbsRcQM7Tvob6nyI9F824nG45pr5Zzp7SZY0knhc06Fuu/XUWukOa4WIFjbXz9VXTVLR4oza2hH0iDvopjqsHrYjkVmmn1oWxNLVDvH3Gulht/QVhG3XXUn5KnjktO4XNi0dNbKU2qOjuW3sed00g2TMQqhlDTe5Ow3sNz6JxlZtZtuhdbT71WRVBkkLgdvC02uNN/mp34axgBkI15EDpyCu1bqKDZOjLibl1/bT2V/R2yCyxzcaDj9VvKw19+i2VG68bSOYC9F6Jvkk/gvxO7HrIrI0F6o0UCyFkEFAUBBBBQgEEEFCAsiRoKEFoIIXSloFCxSjdKwhji1w1a4G2o6+SmXQSzipRcWK0mqMlh/GeR5jqgWuabZvPz/ANFqIKhrxdpBB6LI8e8PGRvfxC7mDxtG7mjmPMfYsTg3FUkBsHHL0vt6Liy4nPwktE1qj296Ofzp4ZaZ7o6dxJh5kYHtAuy587LJZmuO1ncgdj6Kzw/jq4AlaHA8xuR6bKuxQQEmSBwIO7DoWX5gcx6bLjeoxxcRLnYnv3XRizywybxYzNA3Zwt1JFx7FR4Xd24tuCHfo63tbWyR+M7eEHP76/H7inXOikFgLE+gd7Lk6WlT6CDNQAJWHk7S3LXVS6uoysdltc+ED1G6q655LLOuHs8QO1wOadMzZXR32yk/Gw5eibl9G+wSRDSZQLuda2wcbD4JOVuwNj1b96ltomncm2+pNre5SX1MQ0aLnqBp6+aRSciB0ULe8aCRcka7Cy3DsYjsRH4so3G3pdYBojsd8p0PI6/1srmteYKdrWkBztbnl8F1eC4ieCEtHV9x45NF0baN9wD1F/ilLO8IYqXxCN5u+MAX6t2HuNloM69ngyLLjU13NccikrFIIg5HdXD2gIIIKEsCCCChLAgiugoCxV0Lqi4g40ocPLRVztiLwS0EOJIBsSAB1VG3tmwUm34T7mOS3+VQO5uCUMyrcJx6mrGZ6aVkreZY4G3kRuD6qeCoK5BkrlnaBwM+IuqKRt2HWSIDVvMuYOm9xyXUroiVVlwxyxplckpKmed6HFbDe7fmFZRYsQeoV72t8NU1HAa2EFj87WuY2wY4vO9von0+CwME5MbHlroxIMzMws142u07H2XA4j0/S7oxZOG7o3lJiDHDxAG/Pn7px0DC67iTy8gOVvLzWCjxUsNtlNg4hI0J9P66FcqXAzTuJSseSPQ0OJucB4SXkeRJHofuUGnqpIyHC21tb6X8vVVGC8XioLvCW5bHU33v/JXIxlpNjqmlhnh+iUSxznDaUS4hlMgvLd3yt7ck9+EMbo57fLm4fBZ6StiOuUfBRnYiwHQfM6qlcOpdbF132NxhMHfSZifybNSDzKhYxivezE2Ba3Qa7edlnn8UysjLQ4NZ0sNfcKz4a4RnriH1GaKn3sSWvlHQD6LfM+3Vb+H4SWR6YoZWzU8Awvc98393bI39Y3BcR5C1vitrnUSnjZG1rGANa0WDQLAAcgll4XrOH4dYYKCLVKlSJPeId4sNxd2mRYbVQQOidIZgCHNe0BuaQx63HldaGs4hp4WOfJK1rWC5PIDqr1GyzU1V9y5zo+8WfwfiumrY+8pnGVl8twCLEciDsVQs7TWHFPxeIHh97d4Xty6Mz/o2upoCpvdexve8QMirjVO5lo97pJqP1vgE3LF5pYmVEqwyj9b7Eablic05F2/MDsQoARcFliOoMwBXUJuzvCnNymip7baRgH4jVct7f5gyvoXHZsZcfQTXK0tR/tA4WAS1lQ48hka2/uXaLMb3bSoyFdh39nuIKdtI53czmMZCb+CV/duYeoDtQSu+3XGeE8GqcfxJmKVTWx08RHcxhwcSY/0W+QB1JNrnktT2v8ZyYbRtEByz1DjGxw3YGgF7h5i7QPNygst2kajE+K6KldlqKiGJ31XSNDvhuFMoMThqGZ4ZGSN2zMcHC/S42K57wv2M0TIGur2OqKiQZpC5z7Nc4XLRY6kcydSVlcfoP7L4pTzUrnClqbiSMkkWY5okHnYPDgTrv5oiUnsjY9u5/M7v3sX2lK4HfSfiGlFZ3XdZNe9y5P03fW5+mqY7cyfxS797H/mKwHDnA9fXUkE0kIqYWsLYIjUd01gDjcloFySddCFHsydYb7bmtq+DMIqw51DWMZkBcW5xKxoG5sSHNaPIkLmbw27+7ka4MdlBvlLxyc0HUj4Jrijhyrw2RspiNLmJDQ2TNy1sbkkW9k7S4a57GvAF3i/Ib9Fmnii96A9MVdlHglYYy+3MD71ZjHR9YKpwbDH1Di1uwALrfJaAcFgi1iD1Qnw8Zu2g5ZY1L6ho4sbaXSRWSE6BNcP05E76eQai9uerdx6WUnFKR8lSylhvc6uIBJsRflyAF/dIuFiuiEdKWlL5+xHGIyB4cJQ1zTcEOGh8tN1q8D4ixAv/ACtXLldzJdJ72CYbwRThmUsufrZrO9VU4CZKWsdTEkjdmuxtcW9Qr4LlvYqeSM4vR2OpU1VHp31e67tgXhhOttATcqTLi2HxPDHzhz3aAOlcSfYBcz7QpTBNQyho7wMLiCxzQSyU2BB3+wrccLdkLWGOprHvfU5hK4AgNa7fKRa7vP5LprNvSF5cVBTk+pkO06eI4jRmMAANZewd/juPPddNxl9NVU0sUxLYnN8RDWx5QCDe521ssB2vQBuK0AAAu1nK3/EuXReP4bYXWaC3cu+0JVKNy2Gl0gV/BuG0tDTuZRl8zXPLnP7xrrusB9DQWAGiwMVS7+1BcG65j4Tc/wBytd2Gj82O/fv+xizsOnFx5eI6/wDbpXJOMdh4pqc18HTTXyBpc/JG0alxIaAPMnZNU1Wai/dVDHgb5Htda/Wx0XPeJcWn4hq/wKhNqWM3mm+i6xtmPVo1yt5nVdIwLhunooGwweFrdzpdzubnG2pKujlt7LYoljUVv1EuoJObs3xQVgWW2I+CCt1sqo5Z28j840H7P/vC7BXcN0c7CyWnhc06EGNnpoQLg+YXJO1+A1tbRyUxbIyNtnkOFm/lg7W/kusniaj/AMeP+JcXnY/1Lyjpt/SqOQ8Dudg3EMtAHHuJiQ0E/q54nftWu2/NO/7RMZ7yhcSQy0rbjkc0RNvO1rfsou02mLsUpa6hLZSwNLw1wBBhfcXv9Zpt7Fbbjmkw/F6MwvqI2OBzxvvcsfbS46EaEfyQ52P9S8obUrTKJvY1mALcUrSCLgh9wQdQR4tiNVHq+wpstu8rqqS22ez7X3tc6KiwfjPGMHYKd8UVZEzRjmvLrNGwD2628nDRXOF9q2IT1MQmpoqeDN+UJcS/LztmI+QTRzY+8l5Elq7MtO24kYO4HlJF8irbsunIwektyYf8zln+1bFYK7DnR00jZHmRjst7GwJudVN4G4gpqTDaaKZ9pGsIc0EHKcxOuvRWc7Fd6kUt/h/cq+3jDm/gTZyLP71jL6DSzjr1VlwVwfTT4bSOeHXdE0mzrbkqD2vYhFXYe2Klc2R/escQHNvYB19/UKy4W4mhpcPpYngl8cTQ4B7NCORuUHxGJO3JAlXLSvuYHsNw6GeSqbILkMjc0XsbZnhx+bfiutO4VpfqH4riHC2DVNIx1TDKIaqN4DY3kFk0Rb4h0vfrofKyvq7tSxidndR08cLzoZQTpfS4Ljlb66owz4vdeQ5ceuVpoawiibU8UStZmcxhkzHMSfBHkN3ftKDi/DLZeI5KZ0j4GvPge0+LWMFoBPXZbPszwSkwxj5J6iJ9RNbMQ64Y25OUE7knUnnYe7XaRgMFe6OopKmKOqi2OfKHhpzN8Q/Rc03sfOymuFfmXkZTjr29qsP/APEmf8/U/L+aRF2MNglbMyqe9zTr3g30sPE25VfRdquLxARy0bJnjTO0lua3M5btPtZX/DnF1XVukGINgp48oyAPObMHa3s7Ntz0280XlwtdV5K58xRe5ke15jxV0AkLSQwDwtLR/vh1OvyXcTIFxjtOon1lXSOpiJmxN8Zabhn5UHmb7LqYx6mJs2WM77ElNDLjt3JeRZP8ONHK+2U3xWg/ZZ/5Ll0LtDJ/FdZ+5d9oWC7Tad1XiNHLAWyMiazO4EWbacuN/bVbfjbEYpsPqo45WOe+JzWtvYuJsQNVFmxrV9S8jvpAz/Ygfza4f9Z/2NWJ4kwuWq4ilhif3bpHZS/owxDP6+G+i23ZKGUtCY6l7YnGR7gCdxZtjp7qkhoieIzU3H4Pcky3GUAw5Re22uinNxuKWpeR06nJkXhnE5OHMRkpKnWnmIIksABu1kt+nJw8vJdnJv0WG7QMIosRpLNnj75l3ROOljzYT0dp72Vf2Z8SSRw/g9f4O7H5KQuBBbtkNuY5eXonjmxxdalX7lWRa46u/c6I6UDchBVkuOUJGs0f8SC0LPi/UvKM9MwCO6SEF82NFh3RIIFQgSh4nGHttmDTfS6VXQgtJ5jzKg0NEyRt3XJ9StOOKX12VuRWzZ43WJB9Cg2Q9VZTYXGNgfim2UDL81t5kaBqGaeInmVOYBZLjgaBojyhZ5TtldtjQfrqgYGnklNYNUGbIX7BG30vQke6TFC4fSd8k6HJSOpksWJinQ9E2EWStlTJosjZpeHMQBiFOyR9PI6S7ZGC4eSLBr7WNgdiNNVLhLaakBdJLG908jJXwta4l0ZADXOJFhuR1Wdo8dqIWZI5HNbqbC2hO9juL+SRRYvPBfupHNzfpDcO15g6Fao5kkr/AGL1JGpoMWjknqJYbkikJcXtaM0jS3xloNr3sfVVuGVclbFUwyOMkjgJ2X3L4xZwHq238KpZsVnLnvMji6RuRx08Tfq7baBRqWpfC4SRuLXt2I3Gn+qPOur+b+5NVm3pJQ2tEDT4aenli8i/uyZD/Fp7BQMFq/wiGOmhlfBKA+wH+7nza+MjUGwtc3Cy8OISxvc9jyHEOBdzOb9K/rcp9nENVHH3TJXBli2wtoDuAd7Jo5l/0mssMUl/NtH+3P8AaxUHet6JUlfI6NsbnEsZctbyBdbNb4KOZCq5tSfgVux0uagkMddEqxT/2Q=="/>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tr-TR"/>
          </a:p>
        </p:txBody>
      </p:sp>
      <p:pic>
        <p:nvPicPr>
          <p:cNvPr id="5126" name="Picture 6" descr="http://www.okuldunyasi.com/images/as/Rehberlik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936627"/>
            <a:ext cx="3672408" cy="4248472"/>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393706138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801306538"/>
              </p:ext>
            </p:extLst>
          </p:nvPr>
        </p:nvGraphicFramePr>
        <p:xfrm>
          <a:off x="-1" y="1484783"/>
          <a:ext cx="8501089" cy="5373217"/>
        </p:xfrm>
        <a:graphic>
          <a:graphicData uri="http://schemas.openxmlformats.org/drawingml/2006/table">
            <a:tbl>
              <a:tblPr firstRow="1" firstCol="1" bandRow="1">
                <a:tableStyleId>{69C7853C-536D-4A76-A0AE-DD22124D55A5}</a:tableStyleId>
              </a:tblPr>
              <a:tblGrid>
                <a:gridCol w="8501089"/>
              </a:tblGrid>
              <a:tr h="1074643">
                <a:tc>
                  <a:txBody>
                    <a:bodyPr/>
                    <a:lstStyle/>
                    <a:p>
                      <a:pPr algn="l">
                        <a:lnSpc>
                          <a:spcPct val="115000"/>
                        </a:lnSpc>
                        <a:spcAft>
                          <a:spcPts val="0"/>
                        </a:spcAft>
                      </a:pPr>
                      <a:endParaRPr lang="tr-TR" sz="800" dirty="0" smtClean="0">
                        <a:effectLst>
                          <a:outerShdw blurRad="50800" dist="38100" algn="l" rotWithShape="0">
                            <a:prstClr val="black">
                              <a:alpha val="40000"/>
                            </a:prstClr>
                          </a:outerShdw>
                        </a:effectLst>
                      </a:endParaRPr>
                    </a:p>
                    <a:p>
                      <a:pPr algn="ctr">
                        <a:lnSpc>
                          <a:spcPct val="115000"/>
                        </a:lnSpc>
                        <a:spcAft>
                          <a:spcPts val="0"/>
                        </a:spcAft>
                      </a:pPr>
                      <a:r>
                        <a:rPr lang="tr-TR" sz="3600" dirty="0" smtClean="0">
                          <a:effectLst>
                            <a:outerShdw blurRad="50800" dist="38100" algn="l" rotWithShape="0">
                              <a:prstClr val="black">
                                <a:alpha val="40000"/>
                              </a:prstClr>
                            </a:outerShdw>
                          </a:effectLst>
                        </a:rPr>
                        <a:t>ASTSUBAY</a:t>
                      </a:r>
                      <a:r>
                        <a:rPr lang="tr-TR" sz="3600" baseline="0" dirty="0" smtClean="0">
                          <a:effectLst>
                            <a:outerShdw blurRad="50800" dist="38100" algn="l" rotWithShape="0">
                              <a:prstClr val="black">
                                <a:alpha val="40000"/>
                              </a:prstClr>
                            </a:outerShdw>
                          </a:effectLst>
                        </a:rPr>
                        <a:t> MESLEKYÜKSEKOKULLARI</a:t>
                      </a:r>
                      <a:endParaRPr lang="tr-TR" sz="3600"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298574">
                <a:tc>
                  <a:txBody>
                    <a:bodyPr/>
                    <a:lstStyle/>
                    <a:p>
                      <a:pPr algn="l">
                        <a:lnSpc>
                          <a:spcPct val="115000"/>
                        </a:lnSpc>
                        <a:spcAft>
                          <a:spcPts val="0"/>
                        </a:spcAft>
                      </a:pPr>
                      <a:endParaRPr lang="tr-TR" sz="3600" dirty="0" smtClean="0">
                        <a:effectLst>
                          <a:outerShdw blurRad="50800" dist="38100" algn="l" rotWithShape="0">
                            <a:prstClr val="black">
                              <a:alpha val="40000"/>
                            </a:prstClr>
                          </a:outerShdw>
                        </a:effectLst>
                      </a:endParaRPr>
                    </a:p>
                    <a:p>
                      <a:pPr algn="l">
                        <a:lnSpc>
                          <a:spcPct val="115000"/>
                        </a:lnSpc>
                        <a:spcAft>
                          <a:spcPts val="0"/>
                        </a:spcAft>
                      </a:pPr>
                      <a:r>
                        <a:rPr lang="tr-TR" sz="3600" dirty="0" smtClean="0">
                          <a:effectLst>
                            <a:outerShdw blurRad="50800" dist="38100" algn="l" rotWithShape="0">
                              <a:prstClr val="black">
                                <a:alpha val="40000"/>
                              </a:prstClr>
                            </a:outerShdw>
                          </a:effectLst>
                        </a:rPr>
                        <a:t>1)BAŞVURU</a:t>
                      </a:r>
                      <a:r>
                        <a:rPr lang="tr-TR" sz="3600" baseline="0" dirty="0" smtClean="0">
                          <a:effectLst>
                            <a:outerShdw blurRad="50800" dist="38100" algn="l" rotWithShape="0">
                              <a:prstClr val="black">
                                <a:alpha val="40000"/>
                              </a:prstClr>
                            </a:outerShdw>
                          </a:effectLst>
                        </a:rPr>
                        <a:t> ŞARTLARI</a:t>
                      </a:r>
                    </a:p>
                    <a:p>
                      <a:pPr algn="l">
                        <a:lnSpc>
                          <a:spcPct val="115000"/>
                        </a:lnSpc>
                        <a:spcAft>
                          <a:spcPts val="0"/>
                        </a:spcAft>
                      </a:pPr>
                      <a:r>
                        <a:rPr lang="tr-TR" sz="3600" baseline="0" dirty="0" smtClean="0">
                          <a:effectLst>
                            <a:outerShdw blurRad="50800" dist="38100" algn="l" rotWithShape="0">
                              <a:prstClr val="black">
                                <a:alpha val="40000"/>
                              </a:prstClr>
                            </a:outerShdw>
                          </a:effectLst>
                        </a:rPr>
                        <a:t>2)BAŞVURULARDA GEREKLİ BELGELER</a:t>
                      </a:r>
                    </a:p>
                    <a:p>
                      <a:pPr algn="l">
                        <a:lnSpc>
                          <a:spcPct val="115000"/>
                        </a:lnSpc>
                        <a:spcAft>
                          <a:spcPts val="0"/>
                        </a:spcAft>
                      </a:pPr>
                      <a:r>
                        <a:rPr lang="tr-TR" sz="3600" baseline="0" dirty="0" smtClean="0">
                          <a:effectLst>
                            <a:outerShdw blurRad="50800" dist="38100" algn="l" rotWithShape="0">
                              <a:prstClr val="black">
                                <a:alpha val="40000"/>
                              </a:prstClr>
                            </a:outerShdw>
                          </a:effectLst>
                        </a:rPr>
                        <a:t>3)SINAV TAKVİMİ</a:t>
                      </a:r>
                      <a:endParaRPr lang="tr-TR" sz="3600" b="1" dirty="0">
                        <a:solidFill>
                          <a:schemeClr val="bg1"/>
                        </a:solidFill>
                        <a:effectLst>
                          <a:outerShdw blurRad="50800" dist="38100" algn="l" rotWithShape="0">
                            <a:prstClr val="black">
                              <a:alpha val="40000"/>
                            </a:prstClr>
                          </a:outerShdw>
                        </a:effectLst>
                        <a:latin typeface="Calibri" panose="020F0502020204030204" pitchFamily="34" charset="0"/>
                        <a:ea typeface="Calibri"/>
                        <a:cs typeface="Vijaya" panose="020B0604020202020204" pitchFamily="34" charset="0"/>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3212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895505346"/>
              </p:ext>
            </p:extLst>
          </p:nvPr>
        </p:nvGraphicFramePr>
        <p:xfrm>
          <a:off x="-1" y="1484783"/>
          <a:ext cx="8501089" cy="5373217"/>
        </p:xfrm>
        <a:graphic>
          <a:graphicData uri="http://schemas.openxmlformats.org/drawingml/2006/table">
            <a:tbl>
              <a:tblPr firstRow="1" firstCol="1" bandRow="1">
                <a:tableStyleId>{69C7853C-536D-4A76-A0AE-DD22124D55A5}</a:tableStyleId>
              </a:tblPr>
              <a:tblGrid>
                <a:gridCol w="8501089"/>
              </a:tblGrid>
              <a:tr h="761836">
                <a:tc>
                  <a:txBody>
                    <a:bodyPr/>
                    <a:lstStyle/>
                    <a:p>
                      <a:pPr algn="l">
                        <a:lnSpc>
                          <a:spcPct val="115000"/>
                        </a:lnSpc>
                        <a:spcAft>
                          <a:spcPts val="0"/>
                        </a:spcAft>
                      </a:pPr>
                      <a:endParaRPr lang="tr-TR" sz="700" b="0" dirty="0" smtClean="0">
                        <a:effectLst>
                          <a:outerShdw blurRad="50800" dist="38100" algn="l" rotWithShape="0">
                            <a:prstClr val="black">
                              <a:alpha val="40000"/>
                            </a:prstClr>
                          </a:outerShdw>
                        </a:effectLst>
                      </a:endParaRPr>
                    </a:p>
                    <a:p>
                      <a:pPr algn="ctr">
                        <a:lnSpc>
                          <a:spcPct val="115000"/>
                        </a:lnSpc>
                        <a:spcAft>
                          <a:spcPts val="0"/>
                        </a:spcAft>
                      </a:pPr>
                      <a:r>
                        <a:rPr lang="tr-TR" sz="3600" b="1" dirty="0" smtClean="0">
                          <a:effectLst>
                            <a:outerShdw blurRad="50800" dist="38100" algn="l" rotWithShape="0">
                              <a:prstClr val="black">
                                <a:alpha val="40000"/>
                              </a:prstClr>
                            </a:outerShdw>
                          </a:effectLst>
                        </a:rPr>
                        <a:t>1)BAŞVURU</a:t>
                      </a:r>
                      <a:r>
                        <a:rPr lang="tr-TR" sz="3600" b="1" baseline="0" dirty="0" smtClean="0">
                          <a:effectLst>
                            <a:outerShdw blurRad="50800" dist="38100" algn="l" rotWithShape="0">
                              <a:prstClr val="black">
                                <a:alpha val="40000"/>
                              </a:prstClr>
                            </a:outerShdw>
                          </a:effectLst>
                        </a:rPr>
                        <a:t> ŞARTLARI-1 (2013 YILI)</a:t>
                      </a:r>
                      <a:endParaRPr lang="tr-TR" sz="3600" b="1"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endParaRPr kumimoji="0" lang="tr-TR" sz="1600" b="1" i="0" u="none" strike="noStrike" kern="1200" baseline="0" dirty="0" smtClean="0">
                        <a:solidFill>
                          <a:schemeClr val="dk1"/>
                        </a:solidFill>
                        <a:latin typeface="+mn-lt"/>
                        <a:ea typeface="+mn-ea"/>
                        <a:cs typeface="+mn-cs"/>
                      </a:endParaRPr>
                    </a:p>
                    <a:p>
                      <a:r>
                        <a:rPr kumimoji="0" lang="tr-TR" sz="1600" b="1" i="0" u="none" strike="noStrike" kern="1200" baseline="0" dirty="0" smtClean="0">
                          <a:solidFill>
                            <a:schemeClr val="dk1"/>
                          </a:solidFill>
                          <a:latin typeface="+mn-lt"/>
                          <a:ea typeface="+mn-ea"/>
                          <a:cs typeface="+mn-cs"/>
                        </a:rPr>
                        <a:t>1.</a:t>
                      </a:r>
                      <a:r>
                        <a:rPr kumimoji="0" lang="tr-TR" sz="1600" b="0" i="0" u="none" strike="noStrike" kern="1200" baseline="0" dirty="0" smtClean="0">
                          <a:solidFill>
                            <a:schemeClr val="dk1"/>
                          </a:solidFill>
                          <a:latin typeface="+mn-lt"/>
                          <a:ea typeface="+mn-ea"/>
                          <a:cs typeface="+mn-cs"/>
                        </a:rPr>
                        <a:t>Türkiye Cumhuriyeti vatandaşı ve erkek olmak, </a:t>
                      </a:r>
                    </a:p>
                    <a:p>
                      <a:r>
                        <a:rPr kumimoji="0" lang="tr-TR" sz="1600" b="1" i="0" u="none" strike="noStrike" kern="1200" baseline="0" dirty="0" smtClean="0">
                          <a:solidFill>
                            <a:schemeClr val="dk1"/>
                          </a:solidFill>
                          <a:latin typeface="+mn-lt"/>
                          <a:ea typeface="+mn-ea"/>
                          <a:cs typeface="+mn-cs"/>
                        </a:rPr>
                        <a:t>2. </a:t>
                      </a:r>
                      <a:r>
                        <a:rPr kumimoji="0" lang="tr-TR" sz="1600" b="0" i="0" u="none" strike="noStrike" kern="1200" baseline="0" dirty="0" smtClean="0">
                          <a:solidFill>
                            <a:schemeClr val="dk1"/>
                          </a:solidFill>
                          <a:latin typeface="+mn-lt"/>
                          <a:ea typeface="+mn-ea"/>
                          <a:cs typeface="+mn-cs"/>
                        </a:rPr>
                        <a:t>Herhangi bir nedenle askerî okullardan çıkmış/çıkarılmamış, sivil okullardan çıkarılmamış olmak, </a:t>
                      </a:r>
                    </a:p>
                    <a:p>
                      <a:r>
                        <a:rPr kumimoji="0" lang="tr-TR" sz="1600" b="1" i="0" u="none" strike="noStrike" kern="1200" baseline="0" dirty="0" smtClean="0">
                          <a:solidFill>
                            <a:schemeClr val="dk1"/>
                          </a:solidFill>
                          <a:latin typeface="+mn-lt"/>
                          <a:ea typeface="+mn-ea"/>
                          <a:cs typeface="+mn-cs"/>
                        </a:rPr>
                        <a:t>3. </a:t>
                      </a:r>
                      <a:r>
                        <a:rPr kumimoji="0" lang="tr-TR" sz="1600" b="0" i="0" u="none" strike="noStrike" kern="1200" baseline="0" dirty="0" smtClean="0">
                          <a:solidFill>
                            <a:schemeClr val="dk1"/>
                          </a:solidFill>
                          <a:latin typeface="+mn-lt"/>
                          <a:ea typeface="+mn-ea"/>
                          <a:cs typeface="+mn-cs"/>
                        </a:rPr>
                        <a:t>TSK Sağlık Yönetmeliğinde yer alan, Askerî Okullara girecek öğrenci </a:t>
                      </a:r>
                      <a:r>
                        <a:rPr kumimoji="0" lang="tr-TR" sz="1600" b="0" i="0" u="none" strike="noStrike" kern="1200" baseline="0" dirty="0" err="1" smtClean="0">
                          <a:solidFill>
                            <a:schemeClr val="dk1"/>
                          </a:solidFill>
                          <a:latin typeface="+mn-lt"/>
                          <a:ea typeface="+mn-ea"/>
                          <a:cs typeface="+mn-cs"/>
                        </a:rPr>
                        <a:t>adaylarınai</a:t>
                      </a:r>
                      <a:r>
                        <a:rPr kumimoji="0" lang="tr-TR" sz="1600" b="0" i="0" u="none" strike="noStrike" kern="1200" baseline="0" dirty="0" smtClean="0">
                          <a:solidFill>
                            <a:schemeClr val="dk1"/>
                          </a:solidFill>
                          <a:latin typeface="+mn-lt"/>
                          <a:ea typeface="+mn-ea"/>
                          <a:cs typeface="+mn-cs"/>
                        </a:rPr>
                        <a:t> </a:t>
                      </a:r>
                      <a:r>
                        <a:rPr kumimoji="0" lang="tr-TR" sz="1600" b="0" i="0" u="none" strike="noStrike" kern="1200" baseline="0" dirty="0" err="1" smtClean="0">
                          <a:solidFill>
                            <a:schemeClr val="dk1"/>
                          </a:solidFill>
                          <a:latin typeface="+mn-lt"/>
                          <a:ea typeface="+mn-ea"/>
                          <a:cs typeface="+mn-cs"/>
                        </a:rPr>
                        <a:t>lişkin</a:t>
                      </a:r>
                      <a:r>
                        <a:rPr kumimoji="0" lang="tr-TR" sz="1600" b="0" i="0" u="none" strike="noStrike" kern="1200" baseline="0" dirty="0" smtClean="0">
                          <a:solidFill>
                            <a:schemeClr val="dk1"/>
                          </a:solidFill>
                          <a:latin typeface="+mn-lt"/>
                          <a:ea typeface="+mn-ea"/>
                          <a:cs typeface="+mn-cs"/>
                        </a:rPr>
                        <a:t> sağlık kriterlerine sahip olmak, </a:t>
                      </a:r>
                    </a:p>
                    <a:p>
                      <a:r>
                        <a:rPr kumimoji="0" lang="tr-TR" sz="1600" b="1" i="0" u="none" strike="noStrike" kern="1200" baseline="0" dirty="0" smtClean="0">
                          <a:solidFill>
                            <a:schemeClr val="dk1"/>
                          </a:solidFill>
                          <a:latin typeface="+mn-lt"/>
                          <a:ea typeface="+mn-ea"/>
                          <a:cs typeface="+mn-cs"/>
                        </a:rPr>
                        <a:t>4. </a:t>
                      </a:r>
                      <a:r>
                        <a:rPr kumimoji="0" lang="tr-TR" sz="1600" b="0" i="0" u="none" strike="noStrike" kern="1200" baseline="0" dirty="0" smtClean="0">
                          <a:solidFill>
                            <a:schemeClr val="dk1"/>
                          </a:solidFill>
                          <a:latin typeface="+mn-lt"/>
                          <a:ea typeface="+mn-ea"/>
                          <a:cs typeface="+mn-cs"/>
                        </a:rPr>
                        <a:t>2012 yılı Haziran döneminde mezun olacak durumda olmak veya dönemine bakılmaksızın 2011 yılında mezun olmak, </a:t>
                      </a:r>
                    </a:p>
                    <a:p>
                      <a:r>
                        <a:rPr kumimoji="0" lang="tr-TR" sz="1600" b="1" i="0" u="none" strike="noStrike" kern="1200" baseline="0" dirty="0" smtClean="0">
                          <a:solidFill>
                            <a:schemeClr val="dk1"/>
                          </a:solidFill>
                          <a:latin typeface="+mn-lt"/>
                          <a:ea typeface="+mn-ea"/>
                          <a:cs typeface="+mn-cs"/>
                        </a:rPr>
                        <a:t>5. </a:t>
                      </a:r>
                      <a:r>
                        <a:rPr kumimoji="0" lang="tr-TR" sz="1600" b="0" i="0" u="none" strike="noStrike" kern="1200" baseline="0" dirty="0" smtClean="0">
                          <a:solidFill>
                            <a:schemeClr val="dk1"/>
                          </a:solidFill>
                          <a:latin typeface="+mn-lt"/>
                          <a:ea typeface="+mn-ea"/>
                          <a:cs typeface="+mn-cs"/>
                        </a:rPr>
                        <a:t>2012 Yılı Yüksek Öğretime Geçiş Sınavına (YGS) katılmış ve belirlenecek taban puanı almış olmak, </a:t>
                      </a:r>
                    </a:p>
                    <a:p>
                      <a:r>
                        <a:rPr kumimoji="0" lang="tr-TR" sz="1600" b="1" i="0" u="none" strike="noStrike" kern="1200" baseline="0" dirty="0" smtClean="0">
                          <a:solidFill>
                            <a:schemeClr val="dk1"/>
                          </a:solidFill>
                          <a:latin typeface="+mn-lt"/>
                          <a:ea typeface="+mn-ea"/>
                          <a:cs typeface="+mn-cs"/>
                        </a:rPr>
                        <a:t>6. </a:t>
                      </a:r>
                      <a:r>
                        <a:rPr kumimoji="0" lang="tr-TR" sz="1600" b="0" i="0" u="none" strike="noStrike" kern="1200" baseline="0" dirty="0" smtClean="0">
                          <a:solidFill>
                            <a:schemeClr val="dk1"/>
                          </a:solidFill>
                          <a:latin typeface="+mn-lt"/>
                          <a:ea typeface="+mn-ea"/>
                          <a:cs typeface="+mn-cs"/>
                        </a:rPr>
                        <a:t>Her Kuvvet Komutanlığı için ayrı ayrı hazırlanacak olan 2012 yılı Astsubay Meslek Yüksek Okulu Kılavuzlarında yer alan kaynak okul ve bölümlerden mezun olmak, </a:t>
                      </a:r>
                    </a:p>
                    <a:p>
                      <a:r>
                        <a:rPr kumimoji="0" lang="tr-TR" sz="1600" b="1" i="0" u="none" strike="noStrike" kern="1200" baseline="0" dirty="0" smtClean="0">
                          <a:solidFill>
                            <a:schemeClr val="dk1"/>
                          </a:solidFill>
                          <a:latin typeface="+mn-lt"/>
                          <a:ea typeface="+mn-ea"/>
                          <a:cs typeface="+mn-cs"/>
                        </a:rPr>
                        <a:t>7. </a:t>
                      </a:r>
                      <a:r>
                        <a:rPr kumimoji="0" lang="tr-TR" sz="1600" b="0" i="0" u="none" strike="noStrike" kern="1200" baseline="0" dirty="0" smtClean="0">
                          <a:solidFill>
                            <a:schemeClr val="dk1"/>
                          </a:solidFill>
                          <a:latin typeface="+mn-lt"/>
                          <a:ea typeface="+mn-ea"/>
                          <a:cs typeface="+mn-cs"/>
                        </a:rPr>
                        <a:t>En fazla 21 yaşında olmak (1991 ve sonrası doğumlu) (Yaş düzeltmesi yaptıranların düzeltmeden önceki yaşı dikkate alınır.), </a:t>
                      </a:r>
                    </a:p>
                    <a:p>
                      <a:r>
                        <a:rPr kumimoji="0" lang="tr-TR" sz="1600" b="1" i="0" u="none" strike="noStrike" kern="1200" baseline="0" dirty="0" smtClean="0">
                          <a:solidFill>
                            <a:schemeClr val="dk1"/>
                          </a:solidFill>
                          <a:latin typeface="+mn-lt"/>
                          <a:ea typeface="+mn-ea"/>
                          <a:cs typeface="+mn-cs"/>
                        </a:rPr>
                        <a:t>8. </a:t>
                      </a:r>
                      <a:r>
                        <a:rPr kumimoji="0" lang="tr-TR" sz="1600" b="0" i="0" u="none" strike="noStrike" kern="1200" baseline="0" dirty="0" smtClean="0">
                          <a:solidFill>
                            <a:schemeClr val="dk1"/>
                          </a:solidFill>
                          <a:latin typeface="+mn-lt"/>
                          <a:ea typeface="+mn-ea"/>
                          <a:cs typeface="+mn-cs"/>
                        </a:rPr>
                        <a:t>Şehit, malul gazi ve muharip gazi çocuklarından belirlenecek baraj puanının % 90’ını alanlar, ikinci seçim aşamalarına davet edilecektir. Seçim aşamalarında başarılı olan ve % 5 kontenjanına giren adaylar Meslek Yüksek Okuluna girmeye hak kazanacaktır. </a:t>
                      </a:r>
                    </a:p>
                    <a:p>
                      <a:r>
                        <a:rPr kumimoji="0" lang="tr-TR" sz="1600" b="1" i="0" u="none" strike="noStrike" kern="1200" baseline="0" dirty="0" smtClean="0">
                          <a:solidFill>
                            <a:schemeClr val="dk1"/>
                          </a:solidFill>
                          <a:latin typeface="+mn-lt"/>
                          <a:ea typeface="+mn-ea"/>
                          <a:cs typeface="+mn-cs"/>
                        </a:rPr>
                        <a:t>9. </a:t>
                      </a:r>
                      <a:r>
                        <a:rPr kumimoji="0" lang="tr-TR" sz="1600" b="0" i="0" u="none" strike="noStrike" kern="1200" baseline="0" dirty="0" smtClean="0">
                          <a:solidFill>
                            <a:schemeClr val="dk1"/>
                          </a:solidFill>
                          <a:latin typeface="+mn-lt"/>
                          <a:ea typeface="+mn-ea"/>
                          <a:cs typeface="+mn-cs"/>
                        </a:rPr>
                        <a:t>Astsubay Meslek Yüksek Okulları Yönetmeliğinin 44’üncü maddesinde düzenlenmiş olan “Astsubay Meslek Yüksek Okulları Giriş Koşullarını” taşımak, </a:t>
                      </a:r>
                    </a:p>
                    <a:p>
                      <a:endParaRPr lang="tr-TR" sz="14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17092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858149106"/>
              </p:ext>
            </p:extLst>
          </p:nvPr>
        </p:nvGraphicFramePr>
        <p:xfrm>
          <a:off x="-1" y="1484783"/>
          <a:ext cx="8501089" cy="5373217"/>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tr-TR" sz="3600" b="1" dirty="0" smtClean="0">
                          <a:effectLst>
                            <a:outerShdw blurRad="50800" dist="38100" algn="l" rotWithShape="0">
                              <a:prstClr val="black">
                                <a:alpha val="40000"/>
                              </a:prstClr>
                            </a:outerShdw>
                          </a:effectLst>
                        </a:rPr>
                        <a:t>1)BAŞVURU</a:t>
                      </a:r>
                      <a:r>
                        <a:rPr lang="tr-TR" sz="3600" b="1" baseline="0" dirty="0" smtClean="0">
                          <a:effectLst>
                            <a:outerShdw blurRad="50800" dist="38100" algn="l" rotWithShape="0">
                              <a:prstClr val="black">
                                <a:alpha val="40000"/>
                              </a:prstClr>
                            </a:outerShdw>
                          </a:effectLst>
                        </a:rPr>
                        <a:t> ŞARTLARI-2 (2013 YILI)</a:t>
                      </a:r>
                      <a:endParaRPr lang="tr-TR" sz="3600" b="1"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r>
                        <a:rPr kumimoji="0" lang="tr-TR" sz="2400" b="1" i="0" u="none" strike="noStrike" kern="1200" baseline="0" dirty="0" smtClean="0">
                          <a:solidFill>
                            <a:schemeClr val="dk1"/>
                          </a:solidFill>
                          <a:latin typeface="+mn-lt"/>
                          <a:ea typeface="+mn-ea"/>
                          <a:cs typeface="+mn-cs"/>
                        </a:rPr>
                        <a:t>10</a:t>
                      </a:r>
                      <a:r>
                        <a:rPr kumimoji="0" lang="tr-TR" sz="2400" b="0" i="0" u="none" strike="noStrike" kern="1200" baseline="0" dirty="0" smtClean="0">
                          <a:solidFill>
                            <a:schemeClr val="dk1"/>
                          </a:solidFill>
                          <a:latin typeface="+mn-lt"/>
                          <a:ea typeface="+mn-ea"/>
                          <a:cs typeface="+mn-cs"/>
                        </a:rPr>
                        <a:t>.Taksirli suçlar hariç olmak üzere, affa veya zaman aşımına uğramış yahut para cezasına çevrilmiş veya ertelenmiş veya ertelenmiş hükümlerine ilişkin kayıtları adli sicilden çıkartılmış olsa bile bir cürümden hükümlü bulunmamak veya soruşturma altında olmamak, </a:t>
                      </a:r>
                    </a:p>
                    <a:p>
                      <a:r>
                        <a:rPr kumimoji="0" lang="tr-TR" sz="2400" b="1" i="0" u="none" strike="noStrike" kern="1200" baseline="0" dirty="0" smtClean="0">
                          <a:solidFill>
                            <a:schemeClr val="dk1"/>
                          </a:solidFill>
                          <a:latin typeface="+mn-lt"/>
                          <a:ea typeface="+mn-ea"/>
                          <a:cs typeface="+mn-cs"/>
                        </a:rPr>
                        <a:t>11. </a:t>
                      </a:r>
                      <a:r>
                        <a:rPr kumimoji="0" lang="tr-TR" sz="2400" b="0" i="0" u="none" strike="noStrike" kern="1200" baseline="0" dirty="0" smtClean="0">
                          <a:solidFill>
                            <a:schemeClr val="dk1"/>
                          </a:solidFill>
                          <a:latin typeface="+mn-lt"/>
                          <a:ea typeface="+mn-ea"/>
                          <a:cs typeface="+mn-cs"/>
                        </a:rPr>
                        <a:t>Nişanlı, evli, dul, çocuklu olmamak veya herhangi bir kadınla nikâhsız olarak birlikte yaşamamak, </a:t>
                      </a:r>
                    </a:p>
                    <a:p>
                      <a:r>
                        <a:rPr kumimoji="0" lang="tr-TR" sz="2400" b="1" i="0" u="none" strike="noStrike" kern="1200" baseline="0" dirty="0" smtClean="0">
                          <a:solidFill>
                            <a:schemeClr val="dk1"/>
                          </a:solidFill>
                          <a:latin typeface="+mn-lt"/>
                          <a:ea typeface="+mn-ea"/>
                          <a:cs typeface="+mn-cs"/>
                        </a:rPr>
                        <a:t>12. </a:t>
                      </a:r>
                      <a:r>
                        <a:rPr kumimoji="0" lang="tr-TR" sz="2400" b="0" i="0" u="none" strike="noStrike" kern="1200" baseline="0" dirty="0" smtClean="0">
                          <a:solidFill>
                            <a:schemeClr val="dk1"/>
                          </a:solidFill>
                          <a:latin typeface="+mn-lt"/>
                          <a:ea typeface="+mn-ea"/>
                          <a:cs typeface="+mn-cs"/>
                        </a:rPr>
                        <a:t>Okula karşı uygun nitelikte sorumlu bir veli göstermek (18 yaşından büyük olanlar için kefil göstermek), </a:t>
                      </a:r>
                    </a:p>
                    <a:p>
                      <a:r>
                        <a:rPr kumimoji="0" lang="tr-TR" sz="2400" b="1" i="0" u="none" strike="noStrike" kern="1200" baseline="0" dirty="0" smtClean="0">
                          <a:solidFill>
                            <a:schemeClr val="dk1"/>
                          </a:solidFill>
                          <a:latin typeface="+mn-lt"/>
                          <a:ea typeface="+mn-ea"/>
                          <a:cs typeface="+mn-cs"/>
                        </a:rPr>
                        <a:t>13. </a:t>
                      </a:r>
                      <a:r>
                        <a:rPr kumimoji="0" lang="tr-TR" sz="2400" b="0" i="0" u="none" strike="noStrike" kern="1200" baseline="0" dirty="0" smtClean="0">
                          <a:solidFill>
                            <a:schemeClr val="dk1"/>
                          </a:solidFill>
                          <a:latin typeface="+mn-lt"/>
                          <a:ea typeface="+mn-ea"/>
                          <a:cs typeface="+mn-cs"/>
                        </a:rPr>
                        <a:t>Astsubay Meslek Yüksek Okulları için yapılacak olan sınav, mülakat ve diğer seçim işlemleri sonundaki değerlendirme sıralamasında önceden belirlenen kontenjan içinde bulunmak, </a:t>
                      </a:r>
                      <a:endParaRPr kumimoji="0" lang="tr-TR" sz="1800" b="0" i="0" u="none" strike="noStrike" kern="1200" baseline="0" dirty="0" smtClean="0">
                        <a:solidFill>
                          <a:schemeClr val="dk1"/>
                        </a:solidFill>
                        <a:latin typeface="+mn-lt"/>
                        <a:ea typeface="+mn-ea"/>
                        <a:cs typeface="+mn-cs"/>
                      </a:endParaRPr>
                    </a:p>
                    <a:p>
                      <a:endParaRPr lang="tr-TR" sz="14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29171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3470784062"/>
              </p:ext>
            </p:extLst>
          </p:nvPr>
        </p:nvGraphicFramePr>
        <p:xfrm>
          <a:off x="-1" y="1484783"/>
          <a:ext cx="8501089" cy="5373217"/>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tr-TR" sz="1050" b="1" dirty="0" smtClean="0">
                        <a:solidFill>
                          <a:schemeClr val="lt1"/>
                        </a:solidFill>
                        <a:effectLst>
                          <a:outerShdw blurRad="50800" dist="38100" algn="l" rotWithShape="0">
                            <a:prstClr val="black">
                              <a:alpha val="40000"/>
                            </a:prstClr>
                          </a:outerShdw>
                        </a:effectLst>
                        <a:latin typeface="+mn-lt"/>
                      </a:endParaRPr>
                    </a:p>
                    <a:p>
                      <a:pPr marL="0" marR="0" indent="0" algn="ctr" defTabSz="914400" rtl="0" eaLnBrk="1" fontAlgn="auto" latinLnBrk="0" hangingPunct="1">
                        <a:lnSpc>
                          <a:spcPct val="115000"/>
                        </a:lnSpc>
                        <a:spcBef>
                          <a:spcPts val="0"/>
                        </a:spcBef>
                        <a:spcAft>
                          <a:spcPts val="0"/>
                        </a:spcAft>
                        <a:buClrTx/>
                        <a:buSzTx/>
                        <a:buFontTx/>
                        <a:buNone/>
                        <a:tabLst/>
                        <a:defRPr/>
                      </a:pPr>
                      <a:r>
                        <a:rPr lang="tr-TR" sz="2800" b="1" dirty="0" smtClean="0">
                          <a:solidFill>
                            <a:schemeClr val="lt1"/>
                          </a:solidFill>
                          <a:effectLst>
                            <a:outerShdw blurRad="50800" dist="38100" algn="l" rotWithShape="0">
                              <a:prstClr val="black">
                                <a:alpha val="40000"/>
                              </a:prstClr>
                            </a:outerShdw>
                          </a:effectLst>
                          <a:latin typeface="+mn-lt"/>
                        </a:rPr>
                        <a:t>KARA</a:t>
                      </a:r>
                      <a:r>
                        <a:rPr lang="tr-TR" sz="2800" b="1" baseline="0" dirty="0" smtClean="0">
                          <a:solidFill>
                            <a:schemeClr val="lt1"/>
                          </a:solidFill>
                          <a:effectLst>
                            <a:outerShdw blurRad="50800" dist="38100" algn="l" rotWithShape="0">
                              <a:prstClr val="black">
                                <a:alpha val="40000"/>
                              </a:prstClr>
                            </a:outerShdw>
                          </a:effectLst>
                          <a:latin typeface="+mn-lt"/>
                        </a:rPr>
                        <a:t> KUVVETLERİ ASTSUBAY MESLEK YÜKSEKOKULU</a:t>
                      </a:r>
                      <a:endParaRPr lang="tr-TR" sz="2800" b="1"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pPr marL="342900" indent="-342900" algn="just">
                        <a:buFont typeface="Wingdings" panose="05000000000000000000" pitchFamily="2" charset="2"/>
                        <a:buChar char="v"/>
                      </a:pPr>
                      <a:r>
                        <a:rPr lang="tr-TR" sz="2400" b="0" dirty="0" smtClean="0">
                          <a:effectLst>
                            <a:outerShdw blurRad="50800" dist="38100" algn="l" rotWithShape="0">
                              <a:prstClr val="black">
                                <a:alpha val="40000"/>
                              </a:prstClr>
                            </a:outerShdw>
                          </a:effectLst>
                        </a:rPr>
                        <a:t>Kara Kuvvetleri Astsubay Meslek Yüksek Okulu Balıkesir ilinde bulunmaktadır. Türk </a:t>
                      </a:r>
                      <a:r>
                        <a:rPr lang="tr-TR" sz="2400" b="0" dirty="0" err="1" smtClean="0">
                          <a:effectLst>
                            <a:outerShdw blurRad="50800" dist="38100" algn="l" rotWithShape="0">
                              <a:prstClr val="black">
                                <a:alpha val="40000"/>
                              </a:prstClr>
                            </a:outerShdw>
                          </a:effectLst>
                        </a:rPr>
                        <a:t>Silâhlı</a:t>
                      </a:r>
                      <a:r>
                        <a:rPr lang="tr-TR" sz="2400" b="0" dirty="0" smtClean="0">
                          <a:effectLst>
                            <a:outerShdw blurRad="50800" dist="38100" algn="l" rotWithShape="0">
                              <a:prstClr val="black">
                                <a:alpha val="40000"/>
                              </a:prstClr>
                            </a:outerShdw>
                          </a:effectLst>
                        </a:rPr>
                        <a:t> Kuvvetlerinin ihtiyaç duyduğu sınıf ve miktarda astsubay yetiştiren parasız yatılı bir askerî yükseköğretim kurumudur. </a:t>
                      </a:r>
                    </a:p>
                    <a:p>
                      <a:pPr marL="0" indent="0" algn="just">
                        <a:buFont typeface="Wingdings" panose="05000000000000000000" pitchFamily="2" charset="2"/>
                        <a:buNone/>
                      </a:pPr>
                      <a:endParaRPr lang="tr-TR" sz="2400" b="0" dirty="0" smtClean="0">
                        <a:effectLst>
                          <a:outerShdw blurRad="50800" dist="38100" algn="l" rotWithShape="0">
                            <a:prstClr val="black">
                              <a:alpha val="40000"/>
                            </a:prstClr>
                          </a:outerShdw>
                        </a:effectLst>
                      </a:endParaRPr>
                    </a:p>
                    <a:p>
                      <a:pPr marL="342900" indent="-342900" algn="just">
                        <a:buFont typeface="Wingdings" panose="05000000000000000000" pitchFamily="2" charset="2"/>
                        <a:buChar char="v"/>
                      </a:pPr>
                      <a:r>
                        <a:rPr lang="tr-TR" sz="2400" b="0" dirty="0" smtClean="0">
                          <a:effectLst>
                            <a:outerShdw blurRad="50800" dist="38100" algn="l" rotWithShape="0">
                              <a:prstClr val="black">
                                <a:alpha val="40000"/>
                              </a:prstClr>
                            </a:outerShdw>
                          </a:effectLst>
                        </a:rPr>
                        <a:t>Kara Kuvvetleri Astsubay Meslek Yüksek Okulunda, İşletme Yönetimi, Elektrik, Elektronik Haberleşme Teknolojisi, Otomotiv Teknolojisi, İnşaat Teknolojisi, Yapı Tesisat Teknolojisi, Bilgisayar Teknolojisi, </a:t>
                      </a:r>
                      <a:r>
                        <a:rPr lang="tr-TR" sz="2400" b="0" dirty="0" err="1" smtClean="0">
                          <a:effectLst>
                            <a:outerShdw blurRad="50800" dist="38100" algn="l" rotWithShape="0">
                              <a:prstClr val="black">
                                <a:alpha val="40000"/>
                              </a:prstClr>
                            </a:outerShdw>
                          </a:effectLst>
                        </a:rPr>
                        <a:t>Mekatronik</a:t>
                      </a:r>
                      <a:r>
                        <a:rPr lang="tr-TR" sz="2400" b="0" dirty="0" smtClean="0">
                          <a:effectLst>
                            <a:outerShdw blurRad="50800" dist="38100" algn="l" rotWithShape="0">
                              <a:prstClr val="black">
                                <a:alpha val="40000"/>
                              </a:prstClr>
                            </a:outerShdw>
                          </a:effectLst>
                        </a:rPr>
                        <a:t> bilim programlarında iki yıl süreli ön lisans eğitimi verilmektedir. </a:t>
                      </a:r>
                    </a:p>
                    <a:p>
                      <a:pPr algn="just"/>
                      <a:endParaRPr lang="tr-TR" sz="24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7"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6598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566026359"/>
              </p:ext>
            </p:extLst>
          </p:nvPr>
        </p:nvGraphicFramePr>
        <p:xfrm>
          <a:off x="-1" y="1484783"/>
          <a:ext cx="8501089" cy="5373217"/>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endParaRPr lang="tr-TR" sz="1050" b="1" dirty="0" smtClean="0">
                        <a:solidFill>
                          <a:schemeClr val="lt1"/>
                        </a:solidFill>
                        <a:effectLst>
                          <a:outerShdw blurRad="50800" dist="38100" algn="l" rotWithShape="0">
                            <a:prstClr val="black">
                              <a:alpha val="40000"/>
                            </a:prstClr>
                          </a:outerShdw>
                        </a:effectLst>
                        <a:latin typeface="+mn-lt"/>
                      </a:endParaRPr>
                    </a:p>
                    <a:p>
                      <a:pPr marL="0" marR="0" indent="0" algn="ctr" defTabSz="914400" rtl="0" eaLnBrk="1" fontAlgn="auto" latinLnBrk="0" hangingPunct="1">
                        <a:lnSpc>
                          <a:spcPct val="115000"/>
                        </a:lnSpc>
                        <a:spcBef>
                          <a:spcPts val="0"/>
                        </a:spcBef>
                        <a:spcAft>
                          <a:spcPts val="0"/>
                        </a:spcAft>
                        <a:buClrTx/>
                        <a:buSzTx/>
                        <a:buFontTx/>
                        <a:buNone/>
                        <a:tabLst/>
                        <a:defRPr/>
                      </a:pPr>
                      <a:r>
                        <a:rPr lang="tr-TR" sz="2800" b="1" dirty="0" smtClean="0">
                          <a:solidFill>
                            <a:schemeClr val="lt1"/>
                          </a:solidFill>
                          <a:effectLst>
                            <a:outerShdw blurRad="50800" dist="38100" algn="l" rotWithShape="0">
                              <a:prstClr val="black">
                                <a:alpha val="40000"/>
                              </a:prstClr>
                            </a:outerShdw>
                          </a:effectLst>
                          <a:latin typeface="+mn-lt"/>
                        </a:rPr>
                        <a:t>KARA</a:t>
                      </a:r>
                      <a:r>
                        <a:rPr lang="tr-TR" sz="2800" b="1" baseline="0" dirty="0" smtClean="0">
                          <a:solidFill>
                            <a:schemeClr val="lt1"/>
                          </a:solidFill>
                          <a:effectLst>
                            <a:outerShdw blurRad="50800" dist="38100" algn="l" rotWithShape="0">
                              <a:prstClr val="black">
                                <a:alpha val="40000"/>
                              </a:prstClr>
                            </a:outerShdw>
                          </a:effectLst>
                          <a:latin typeface="+mn-lt"/>
                        </a:rPr>
                        <a:t> KUVVETLERİ ASTSUBAY MESLEK YÜKSEKOKULU</a:t>
                      </a:r>
                      <a:endParaRPr lang="tr-TR" sz="2800" b="1"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pPr marL="342900" indent="-342900" algn="just">
                        <a:buFont typeface="Wingdings" panose="05000000000000000000" pitchFamily="2" charset="2"/>
                        <a:buChar char="v"/>
                      </a:pPr>
                      <a:r>
                        <a:rPr lang="tr-TR" sz="2400" b="0" dirty="0" smtClean="0">
                          <a:effectLst>
                            <a:outerShdw blurRad="50800" dist="38100" algn="l" rotWithShape="0">
                              <a:prstClr val="black">
                                <a:alpha val="40000"/>
                              </a:prstClr>
                            </a:outerShdw>
                          </a:effectLst>
                        </a:rPr>
                        <a:t>Kara Kuvvetleri Astsubay Meslek Yüksek Okulu Balıkesir ilinde bulunmaktadır. Türk </a:t>
                      </a:r>
                      <a:r>
                        <a:rPr lang="tr-TR" sz="2400" b="0" dirty="0" err="1" smtClean="0">
                          <a:effectLst>
                            <a:outerShdw blurRad="50800" dist="38100" algn="l" rotWithShape="0">
                              <a:prstClr val="black">
                                <a:alpha val="40000"/>
                              </a:prstClr>
                            </a:outerShdw>
                          </a:effectLst>
                        </a:rPr>
                        <a:t>Silâhlı</a:t>
                      </a:r>
                      <a:r>
                        <a:rPr lang="tr-TR" sz="2400" b="0" dirty="0" smtClean="0">
                          <a:effectLst>
                            <a:outerShdw blurRad="50800" dist="38100" algn="l" rotWithShape="0">
                              <a:prstClr val="black">
                                <a:alpha val="40000"/>
                              </a:prstClr>
                            </a:outerShdw>
                          </a:effectLst>
                        </a:rPr>
                        <a:t> Kuvvetlerinin ihtiyaç duyduğu sınıf ve miktarda astsubay yetiştiren parasız yatılı bir askerî yükseköğretim kurumudur. </a:t>
                      </a:r>
                    </a:p>
                    <a:p>
                      <a:pPr marL="0" indent="0" algn="just">
                        <a:buFont typeface="Wingdings" panose="05000000000000000000" pitchFamily="2" charset="2"/>
                        <a:buNone/>
                      </a:pPr>
                      <a:endParaRPr lang="tr-TR" sz="2400" b="0" dirty="0" smtClean="0">
                        <a:effectLst>
                          <a:outerShdw blurRad="50800" dist="38100" algn="l" rotWithShape="0">
                            <a:prstClr val="black">
                              <a:alpha val="40000"/>
                            </a:prstClr>
                          </a:outerShdw>
                        </a:effectLst>
                      </a:endParaRPr>
                    </a:p>
                    <a:p>
                      <a:pPr marL="342900" indent="-342900" algn="just">
                        <a:buFont typeface="Wingdings" panose="05000000000000000000" pitchFamily="2" charset="2"/>
                        <a:buChar char="v"/>
                      </a:pPr>
                      <a:r>
                        <a:rPr lang="tr-TR" sz="2400" b="0" dirty="0" smtClean="0">
                          <a:effectLst>
                            <a:outerShdw blurRad="50800" dist="38100" algn="l" rotWithShape="0">
                              <a:prstClr val="black">
                                <a:alpha val="40000"/>
                              </a:prstClr>
                            </a:outerShdw>
                          </a:effectLst>
                        </a:rPr>
                        <a:t>Kara Kuvvetleri Astsubay Meslek Yüksek Okulunda, İşletme Yönetimi, Elektrik, Elektronik Haberleşme Teknolojisi, Otomotiv Teknolojisi, İnşaat Teknolojisi, Yapı Tesisat Teknolojisi, Bilgisayar Teknolojisi, </a:t>
                      </a:r>
                      <a:r>
                        <a:rPr lang="tr-TR" sz="2400" b="0" dirty="0" err="1" smtClean="0">
                          <a:effectLst>
                            <a:outerShdw blurRad="50800" dist="38100" algn="l" rotWithShape="0">
                              <a:prstClr val="black">
                                <a:alpha val="40000"/>
                              </a:prstClr>
                            </a:outerShdw>
                          </a:effectLst>
                        </a:rPr>
                        <a:t>Mekatronik</a:t>
                      </a:r>
                      <a:r>
                        <a:rPr lang="tr-TR" sz="2400" b="0" dirty="0" smtClean="0">
                          <a:effectLst>
                            <a:outerShdw blurRad="50800" dist="38100" algn="l" rotWithShape="0">
                              <a:prstClr val="black">
                                <a:alpha val="40000"/>
                              </a:prstClr>
                            </a:outerShdw>
                          </a:effectLst>
                        </a:rPr>
                        <a:t> bilim programlarında iki yıl süreli ön lisans eğitimi verilmektedir. </a:t>
                      </a:r>
                    </a:p>
                    <a:p>
                      <a:pPr algn="just"/>
                      <a:endParaRPr lang="tr-TR" sz="2400" b="0" dirty="0" smtClean="0">
                        <a:effectLst>
                          <a:outerShdw blurRad="50800" dist="38100" algn="l" rotWithShape="0">
                            <a:prstClr val="black">
                              <a:alpha val="40000"/>
                            </a:prstClr>
                          </a:outerShdw>
                        </a:effectLst>
                      </a:endParaRP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988724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o 4"/>
          <p:cNvGraphicFramePr>
            <a:graphicFrameLocks noGrp="1"/>
          </p:cNvGraphicFramePr>
          <p:nvPr>
            <p:extLst>
              <p:ext uri="{D42A27DB-BD31-4B8C-83A1-F6EECF244321}">
                <p14:modId xmlns:p14="http://schemas.microsoft.com/office/powerpoint/2010/main" val="2751947782"/>
              </p:ext>
            </p:extLst>
          </p:nvPr>
        </p:nvGraphicFramePr>
        <p:xfrm>
          <a:off x="-1" y="1484783"/>
          <a:ext cx="8501089" cy="5373217"/>
        </p:xfrm>
        <a:graphic>
          <a:graphicData uri="http://schemas.openxmlformats.org/drawingml/2006/table">
            <a:tbl>
              <a:tblPr firstRow="1" firstCol="1" bandRow="1">
                <a:tableStyleId>{69C7853C-536D-4A76-A0AE-DD22124D55A5}</a:tableStyleId>
              </a:tblPr>
              <a:tblGrid>
                <a:gridCol w="8501089"/>
              </a:tblGrid>
              <a:tr h="761836">
                <a:tc>
                  <a:txBody>
                    <a:bodyPr/>
                    <a:lstStyle/>
                    <a:p>
                      <a:pPr marL="0" marR="0" indent="0" algn="l" defTabSz="914400" rtl="0" eaLnBrk="1" fontAlgn="auto" latinLnBrk="0" hangingPunct="1">
                        <a:lnSpc>
                          <a:spcPct val="115000"/>
                        </a:lnSpc>
                        <a:spcBef>
                          <a:spcPts val="0"/>
                        </a:spcBef>
                        <a:spcAft>
                          <a:spcPts val="0"/>
                        </a:spcAft>
                        <a:buClrTx/>
                        <a:buSzTx/>
                        <a:buFontTx/>
                        <a:buNone/>
                        <a:tabLst/>
                        <a:defRPr/>
                      </a:pPr>
                      <a:r>
                        <a:rPr lang="tr-TR" sz="2000" b="1" dirty="0" smtClean="0">
                          <a:solidFill>
                            <a:schemeClr val="lt1"/>
                          </a:solidFill>
                          <a:effectLst>
                            <a:outerShdw blurRad="50800" dist="38100" algn="l" rotWithShape="0">
                              <a:prstClr val="black">
                                <a:alpha val="40000"/>
                              </a:prstClr>
                            </a:outerShdw>
                          </a:effectLst>
                          <a:latin typeface="+mn-lt"/>
                        </a:rPr>
                        <a:t>KARA</a:t>
                      </a:r>
                      <a:r>
                        <a:rPr lang="tr-TR" sz="2000" b="1" baseline="0" dirty="0" smtClean="0">
                          <a:solidFill>
                            <a:schemeClr val="lt1"/>
                          </a:solidFill>
                          <a:effectLst>
                            <a:outerShdw blurRad="50800" dist="38100" algn="l" rotWithShape="0">
                              <a:prstClr val="black">
                                <a:alpha val="40000"/>
                              </a:prstClr>
                            </a:outerShdw>
                          </a:effectLst>
                          <a:latin typeface="+mn-lt"/>
                        </a:rPr>
                        <a:t> KUVVETLERİ ASTSUBAY MESLEK YÜKSEKOKULU</a:t>
                      </a:r>
                    </a:p>
                    <a:p>
                      <a:pPr marL="0" marR="0" indent="0" algn="l" defTabSz="914400" rtl="0" eaLnBrk="1" fontAlgn="auto" latinLnBrk="0" hangingPunct="1">
                        <a:lnSpc>
                          <a:spcPct val="115000"/>
                        </a:lnSpc>
                        <a:spcBef>
                          <a:spcPts val="0"/>
                        </a:spcBef>
                        <a:spcAft>
                          <a:spcPts val="0"/>
                        </a:spcAft>
                        <a:buClrTx/>
                        <a:buSzTx/>
                        <a:buFontTx/>
                        <a:buNone/>
                        <a:tabLst/>
                        <a:defRPr/>
                      </a:pPr>
                      <a:r>
                        <a:rPr lang="tr-TR" sz="2000" b="1" u="sng" baseline="0" dirty="0" smtClean="0">
                          <a:solidFill>
                            <a:schemeClr val="lt1"/>
                          </a:solidFill>
                          <a:effectLst>
                            <a:outerShdw blurRad="50800" dist="38100" algn="l" rotWithShape="0">
                              <a:prstClr val="black">
                                <a:alpha val="40000"/>
                              </a:prstClr>
                            </a:outerShdw>
                          </a:effectLst>
                          <a:latin typeface="+mn-lt"/>
                        </a:rPr>
                        <a:t>BAŞVURU ŞARTLARI VE  SEÇİM AŞAMALARINA ÇAĞRI ESASLARI</a:t>
                      </a:r>
                      <a:endParaRPr lang="tr-TR" sz="2000" b="1" u="sng" dirty="0" smtClean="0">
                        <a:solidFill>
                          <a:schemeClr val="accent3">
                            <a:lumMod val="50000"/>
                          </a:schemeClr>
                        </a:solidFill>
                        <a:effectLst>
                          <a:outerShdw blurRad="50800" dist="38100" algn="l" rotWithShape="0">
                            <a:prstClr val="black">
                              <a:alpha val="40000"/>
                            </a:prstClr>
                          </a:outerShdw>
                        </a:effectLst>
                        <a:latin typeface="Calibri" panose="020F0502020204030204" pitchFamily="34" charset="0"/>
                      </a:endParaRPr>
                    </a:p>
                  </a:txBody>
                  <a:tcPr marL="68580" marR="68580" marT="0" marB="0"/>
                </a:tc>
              </a:tr>
              <a:tr h="4611381">
                <a:tc>
                  <a:txBody>
                    <a:bodyPr/>
                    <a:lstStyle/>
                    <a:p>
                      <a:pPr marL="342900" indent="-342900" algn="just">
                        <a:buFont typeface="+mj-lt"/>
                        <a:buAutoNum type="arabicPeriod"/>
                      </a:pPr>
                      <a:r>
                        <a:rPr lang="tr-TR" sz="1800" b="0" dirty="0" smtClean="0">
                          <a:effectLst/>
                        </a:rPr>
                        <a:t>Kara Kuvvetleri Astsubay Meslek Yüksek Okulu aday adayı olmak isteyenler, 2013 yılı ÖSYS Aday Başvuru Formunun “Askerî okullara girme isteği” alanındaki kutucuğu işaretleyeceklerdir.</a:t>
                      </a:r>
                    </a:p>
                    <a:p>
                      <a:pPr marL="342900" indent="-342900" algn="just">
                        <a:buFont typeface="+mj-lt"/>
                        <a:buAutoNum type="arabicPeriod"/>
                      </a:pPr>
                      <a:r>
                        <a:rPr lang="tr-TR" sz="1800" b="0" dirty="0" smtClean="0">
                          <a:effectLst/>
                        </a:rPr>
                        <a:t>Ancak bu işaretlemeyi yapmak ön kayıt için yeterli değildir. Kara Kuvvetleri Astsubay Meslek Yüksek Okuluna girmek isteyen adaylar, ayrıca aşağıdaki internet adresinden   1 Nisan­-24 Mayıs 2013 (Saat 17.00) tarihine kadar ön kayıt başvurusu yaparak başvurularını tamamlayacaklardır. </a:t>
                      </a:r>
                    </a:p>
                    <a:p>
                      <a:pPr marL="342900" indent="-342900" algn="just">
                        <a:buFont typeface="+mj-lt"/>
                        <a:buAutoNum type="arabicPeriod"/>
                      </a:pPr>
                      <a:r>
                        <a:rPr lang="tr-TR" sz="1800" b="0" dirty="0" smtClean="0">
                          <a:effectLst/>
                        </a:rPr>
                        <a:t>İnternet üzerinden başvuru yapmayan adaylar, ikinci seçim aşaması sınavlarına(Ön sağlık muayenesi, bedeni yeterlilik sınavı, mülakat) çağrılmayacaklardır.</a:t>
                      </a:r>
                    </a:p>
                    <a:p>
                      <a:pPr marL="342900" indent="-342900" algn="just">
                        <a:buFont typeface="+mj-lt"/>
                        <a:buAutoNum type="arabicPeriod"/>
                      </a:pPr>
                      <a:r>
                        <a:rPr lang="tr-TR" sz="1800" b="0" dirty="0" smtClean="0">
                          <a:effectLst/>
                        </a:rPr>
                        <a:t>Başvuruda bulunan adaylar mezun oldukları/olacakları okul öğrenim kolu, alan ve bölümleri dikkate alınarak teknik bölümler ve işletme yönetimi bölümü için YGS-1, YGS-2, YGS-3, YGS-4, YGS-5 ve YGS-6 puan türlerinde aldıkları puanlardan en yüksek olanı esas alınarak sıralanacak ve alınması planlanan aday sayısına bağlı olarak her bilim programı için ayrı ayrı “Öğrenci Seçim Aşamalarına Çağrı Puanı” belirlenecektir</a:t>
                      </a:r>
                    </a:p>
                  </a:txBody>
                  <a:tcPr marL="68580" marR="68580" marT="0" marB="0"/>
                </a:tc>
              </a:tr>
            </a:tbl>
          </a:graphicData>
        </a:graphic>
      </p:graphicFrame>
      <p:pic>
        <p:nvPicPr>
          <p:cNvPr id="8" name="1 Resim" descr="ram logo tasarım - Kopya.png"/>
          <p:cNvPicPr/>
          <p:nvPr/>
        </p:nvPicPr>
        <p:blipFill>
          <a:blip r:embed="rId2" cstate="print"/>
          <a:stretch>
            <a:fillRect/>
          </a:stretch>
        </p:blipFill>
        <p:spPr>
          <a:xfrm>
            <a:off x="7874949" y="6237748"/>
            <a:ext cx="1252281" cy="620252"/>
          </a:xfrm>
          <a:prstGeom prst="rect">
            <a:avLst/>
          </a:prstGeom>
          <a:ln>
            <a:noFill/>
          </a:ln>
          <a:effectLst>
            <a:softEdge rad="112500"/>
          </a:effectLst>
        </p:spPr>
      </p:pic>
      <p:sp>
        <p:nvSpPr>
          <p:cNvPr id="9" name="3 Metin kutusu"/>
          <p:cNvSpPr txBox="1"/>
          <p:nvPr/>
        </p:nvSpPr>
        <p:spPr>
          <a:xfrm>
            <a:off x="8555758" y="1412776"/>
            <a:ext cx="571472" cy="5016758"/>
          </a:xfrm>
          <a:prstGeom prst="rect">
            <a:avLst/>
          </a:prstGeom>
          <a:noFill/>
        </p:spPr>
        <p:txBody>
          <a:bodyPr>
            <a:spAutoFit/>
          </a:bodyPr>
          <a:lstStyle/>
          <a:p>
            <a:pPr algn="ctr" fontAlgn="auto">
              <a:spcBef>
                <a:spcPts val="0"/>
              </a:spcBef>
              <a:spcAft>
                <a:spcPts val="0"/>
              </a:spcAft>
              <a:defRPr/>
            </a:pPr>
            <a:r>
              <a:rPr lang="tr-TR" sz="4000" b="1" spc="50" dirty="0" smtClean="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rPr>
              <a:t>ASTSBMYO</a:t>
            </a:r>
            <a:endParaRPr lang="tr-TR" sz="4000" b="1" spc="50" dirty="0">
              <a:ln w="13500">
                <a:solidFill>
                  <a:schemeClr val="accent1">
                    <a:shade val="2500"/>
                    <a:alpha val="6500"/>
                  </a:schemeClr>
                </a:solidFill>
                <a:prstDash val="solid"/>
              </a:ln>
              <a:solidFill>
                <a:schemeClr val="accent3">
                  <a:lumMod val="50000"/>
                  <a:alpha val="95000"/>
                </a:schemeClr>
              </a:solidFill>
              <a:effectLst>
                <a:outerShdw blurRad="38100" dist="38100" dir="2700000" algn="tl">
                  <a:srgbClr val="000000">
                    <a:alpha val="43137"/>
                  </a:srgbClr>
                </a:outerShdw>
              </a:effectLst>
              <a:latin typeface="Arial" pitchFamily="34" charset="0"/>
              <a:cs typeface="Arial" pitchFamily="34" charset="0"/>
            </a:endParaRPr>
          </a:p>
        </p:txBody>
      </p:sp>
      <p:pic>
        <p:nvPicPr>
          <p:cNvPr id="10" name="Picture 6" descr="http://img704.imageshack.us/img704/1043/tsklogola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3" y="-4125"/>
            <a:ext cx="9155433" cy="1488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2086003"/>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yan">
  <a:themeElements>
    <a:clrScheme name="Medyan">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fontScheme name="Medy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Medy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1361</TotalTime>
  <Words>2130</Words>
  <Application>Microsoft Office PowerPoint</Application>
  <PresentationFormat>Ekran Gösterisi (4:3)</PresentationFormat>
  <Paragraphs>259</Paragraphs>
  <Slides>34</Slides>
  <Notes>0</Notes>
  <HiddenSlides>0</HiddenSlides>
  <MMClips>0</MMClips>
  <ScaleCrop>false</ScaleCrop>
  <HeadingPairs>
    <vt:vector size="4" baseType="variant">
      <vt:variant>
        <vt:lpstr>Tema</vt:lpstr>
      </vt:variant>
      <vt:variant>
        <vt:i4>1</vt:i4>
      </vt:variant>
      <vt:variant>
        <vt:lpstr>Slayt Başlıkları</vt:lpstr>
      </vt:variant>
      <vt:variant>
        <vt:i4>34</vt:i4>
      </vt:variant>
    </vt:vector>
  </HeadingPairs>
  <TitlesOfParts>
    <vt:vector size="35" baseType="lpstr">
      <vt:lpstr>Medyan</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ÖNEMLİ NOT: Sunuların İçeriği 2013 yılı başvurularına göre hazırlanmıştır. Eksik ya da yanlış görülen yerler düzeltilebilir. Faydalı olması dileğiyle  İYİ ÇALIŞMALAR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OKULA BAŞLIYORUM</dc:title>
  <dc:creator>GOKHAN</dc:creator>
  <cp:lastModifiedBy>GOKHAN</cp:lastModifiedBy>
  <cp:revision>238</cp:revision>
  <dcterms:modified xsi:type="dcterms:W3CDTF">2014-02-03T11:40:19Z</dcterms:modified>
</cp:coreProperties>
</file>