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57" r:id="rId2"/>
    <p:sldId id="338" r:id="rId3"/>
    <p:sldId id="337" r:id="rId4"/>
    <p:sldId id="442" r:id="rId5"/>
    <p:sldId id="462" r:id="rId6"/>
    <p:sldId id="444" r:id="rId7"/>
    <p:sldId id="279" r:id="rId8"/>
    <p:sldId id="282" r:id="rId9"/>
    <p:sldId id="280" r:id="rId10"/>
    <p:sldId id="281" r:id="rId11"/>
    <p:sldId id="284" r:id="rId12"/>
    <p:sldId id="285" r:id="rId13"/>
    <p:sldId id="286" r:id="rId14"/>
    <p:sldId id="287" r:id="rId15"/>
    <p:sldId id="288" r:id="rId16"/>
    <p:sldId id="289" r:id="rId17"/>
    <p:sldId id="291" r:id="rId18"/>
    <p:sldId id="292" r:id="rId19"/>
    <p:sldId id="326" r:id="rId20"/>
    <p:sldId id="327" r:id="rId21"/>
    <p:sldId id="328" r:id="rId22"/>
    <p:sldId id="329" r:id="rId23"/>
    <p:sldId id="434" r:id="rId24"/>
    <p:sldId id="463" r:id="rId25"/>
    <p:sldId id="464" r:id="rId26"/>
    <p:sldId id="435" r:id="rId27"/>
    <p:sldId id="437" r:id="rId28"/>
    <p:sldId id="438" r:id="rId29"/>
    <p:sldId id="439" r:id="rId30"/>
    <p:sldId id="440" r:id="rId31"/>
    <p:sldId id="502" r:id="rId32"/>
    <p:sldId id="503" r:id="rId33"/>
    <p:sldId id="504" r:id="rId34"/>
    <p:sldId id="505" r:id="rId35"/>
    <p:sldId id="506" r:id="rId36"/>
    <p:sldId id="507" r:id="rId37"/>
    <p:sldId id="510" r:id="rId38"/>
    <p:sldId id="508" r:id="rId39"/>
    <p:sldId id="509" r:id="rId40"/>
    <p:sldId id="511" r:id="rId41"/>
    <p:sldId id="512" r:id="rId42"/>
    <p:sldId id="340" r:id="rId43"/>
    <p:sldId id="499" r:id="rId44"/>
    <p:sldId id="500" r:id="rId45"/>
    <p:sldId id="501" r:id="rId46"/>
    <p:sldId id="339" r:id="rId47"/>
    <p:sldId id="344" r:id="rId48"/>
    <p:sldId id="341" r:id="rId49"/>
    <p:sldId id="465" r:id="rId50"/>
    <p:sldId id="354" r:id="rId51"/>
    <p:sldId id="342" r:id="rId52"/>
    <p:sldId id="466" r:id="rId53"/>
    <p:sldId id="355" r:id="rId54"/>
    <p:sldId id="343" r:id="rId55"/>
    <p:sldId id="467" r:id="rId56"/>
    <p:sldId id="356" r:id="rId57"/>
    <p:sldId id="345" r:id="rId58"/>
    <p:sldId id="347" r:id="rId59"/>
    <p:sldId id="348" r:id="rId60"/>
    <p:sldId id="270" r:id="rId61"/>
    <p:sldId id="349" r:id="rId62"/>
    <p:sldId id="350" r:id="rId63"/>
    <p:sldId id="258" r:id="rId64"/>
    <p:sldId id="259" r:id="rId65"/>
    <p:sldId id="474" r:id="rId66"/>
    <p:sldId id="476" r:id="rId67"/>
    <p:sldId id="475" r:id="rId68"/>
    <p:sldId id="477" r:id="rId69"/>
    <p:sldId id="478" r:id="rId70"/>
    <p:sldId id="479" r:id="rId71"/>
    <p:sldId id="480" r:id="rId72"/>
    <p:sldId id="481" r:id="rId73"/>
    <p:sldId id="482" r:id="rId74"/>
    <p:sldId id="485" r:id="rId75"/>
    <p:sldId id="486" r:id="rId76"/>
    <p:sldId id="487" r:id="rId77"/>
    <p:sldId id="488" r:id="rId78"/>
    <p:sldId id="489" r:id="rId79"/>
    <p:sldId id="490" r:id="rId80"/>
    <p:sldId id="491" r:id="rId81"/>
    <p:sldId id="492" r:id="rId82"/>
    <p:sldId id="493" r:id="rId83"/>
    <p:sldId id="494" r:id="rId84"/>
    <p:sldId id="495" r:id="rId85"/>
    <p:sldId id="496" r:id="rId86"/>
    <p:sldId id="497" r:id="rId87"/>
    <p:sldId id="498" r:id="rId88"/>
    <p:sldId id="352" r:id="rId89"/>
    <p:sldId id="263" r:id="rId90"/>
    <p:sldId id="264" r:id="rId91"/>
    <p:sldId id="265" r:id="rId92"/>
    <p:sldId id="272" r:id="rId93"/>
    <p:sldId id="266" r:id="rId94"/>
    <p:sldId id="273" r:id="rId95"/>
    <p:sldId id="351" r:id="rId96"/>
    <p:sldId id="269" r:id="rId9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WndLP5lIC68ssp682XoaOA==" hashData="/DjjUk0Q2g4fSpLCm60T2qg1xEg="/>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4F81BD"/>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C56F3F-62DC-4AFF-82F6-19994347FCC3}" type="datetimeFigureOut">
              <a:rPr lang="tr-TR" smtClean="0"/>
              <a:t>28.11.2013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C8AC38-23B0-4749-9A48-1A9AFB4FA5F5}" type="slidenum">
              <a:rPr lang="tr-TR" smtClean="0"/>
              <a:t>‹#›</a:t>
            </a:fld>
            <a:endParaRPr lang="tr-TR"/>
          </a:p>
        </p:txBody>
      </p:sp>
    </p:spTree>
    <p:extLst>
      <p:ext uri="{BB962C8B-B14F-4D97-AF65-F5344CB8AC3E}">
        <p14:creationId xmlns:p14="http://schemas.microsoft.com/office/powerpoint/2010/main" val="3304121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174193B-B3AE-455B-AE3E-2B782EC10FA1}" type="datetimeFigureOut">
              <a:rPr lang="tr-TR" smtClean="0"/>
              <a:t>28.11.2013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221822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174193B-B3AE-455B-AE3E-2B782EC10FA1}" type="datetimeFigureOut">
              <a:rPr lang="tr-TR" smtClean="0"/>
              <a:t>28.11.2013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1375413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174193B-B3AE-455B-AE3E-2B782EC10FA1}" type="datetimeFigureOut">
              <a:rPr lang="tr-TR" smtClean="0"/>
              <a:t>28.11.2013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1218764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174193B-B3AE-455B-AE3E-2B782EC10FA1}" type="datetimeFigureOut">
              <a:rPr lang="tr-TR" smtClean="0"/>
              <a:t>28.11.2013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3212185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174193B-B3AE-455B-AE3E-2B782EC10FA1}" type="datetimeFigureOut">
              <a:rPr lang="tr-TR" smtClean="0"/>
              <a:t>28.11.2013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3403178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174193B-B3AE-455B-AE3E-2B782EC10FA1}" type="datetimeFigureOut">
              <a:rPr lang="tr-TR" smtClean="0"/>
              <a:t>28.11.2013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412828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174193B-B3AE-455B-AE3E-2B782EC10FA1}" type="datetimeFigureOut">
              <a:rPr lang="tr-TR" smtClean="0"/>
              <a:t>28.11.2013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368837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174193B-B3AE-455B-AE3E-2B782EC10FA1}" type="datetimeFigureOut">
              <a:rPr lang="tr-TR" smtClean="0"/>
              <a:t>28.11.2013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2028895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174193B-B3AE-455B-AE3E-2B782EC10FA1}" type="datetimeFigureOut">
              <a:rPr lang="tr-TR" smtClean="0"/>
              <a:t>28.11.2013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2567121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174193B-B3AE-455B-AE3E-2B782EC10FA1}" type="datetimeFigureOut">
              <a:rPr lang="tr-TR" smtClean="0"/>
              <a:t>28.11.2013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3621421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174193B-B3AE-455B-AE3E-2B782EC10FA1}" type="datetimeFigureOut">
              <a:rPr lang="tr-TR" smtClean="0"/>
              <a:t>28.11.2013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935EE2-AA8F-4946-BA8F-CAE89F68CD2D}" type="slidenum">
              <a:rPr lang="tr-TR" smtClean="0"/>
              <a:t>‹#›</a:t>
            </a:fld>
            <a:endParaRPr lang="tr-TR"/>
          </a:p>
        </p:txBody>
      </p:sp>
    </p:spTree>
    <p:extLst>
      <p:ext uri="{BB962C8B-B14F-4D97-AF65-F5344CB8AC3E}">
        <p14:creationId xmlns:p14="http://schemas.microsoft.com/office/powerpoint/2010/main" val="713748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74193B-B3AE-455B-AE3E-2B782EC10FA1}" type="datetimeFigureOut">
              <a:rPr lang="tr-TR" smtClean="0"/>
              <a:t>28.11.2013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5EE2-AA8F-4946-BA8F-CAE89F68CD2D}" type="slidenum">
              <a:rPr lang="tr-TR" smtClean="0"/>
              <a:t>‹#›</a:t>
            </a:fld>
            <a:endParaRPr lang="tr-TR"/>
          </a:p>
        </p:txBody>
      </p:sp>
    </p:spTree>
    <p:extLst>
      <p:ext uri="{BB962C8B-B14F-4D97-AF65-F5344CB8AC3E}">
        <p14:creationId xmlns:p14="http://schemas.microsoft.com/office/powerpoint/2010/main" val="816403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9.wmf"/><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4.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23.wmf"/><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483768" y="548680"/>
            <a:ext cx="3918059" cy="1815882"/>
          </a:xfrm>
          <a:prstGeom prst="rect">
            <a:avLst/>
          </a:prstGeom>
          <a:solidFill>
            <a:schemeClr val="accent6">
              <a:lumMod val="20000"/>
              <a:lumOff val="80000"/>
            </a:schemeClr>
          </a:solidFill>
          <a:ln>
            <a:solidFill>
              <a:srgbClr val="FF0000"/>
            </a:solidFill>
          </a:ln>
        </p:spPr>
        <p:txBody>
          <a:bodyPr wrap="none">
            <a:spAutoFit/>
          </a:bodyPr>
          <a:lstStyle/>
          <a:p>
            <a:pPr algn="ctr"/>
            <a:r>
              <a:rPr lang="tr-TR" sz="2800" b="1" dirty="0"/>
              <a:t>ARAŞTIRMALAR </a:t>
            </a:r>
            <a:endParaRPr lang="tr-TR" sz="2800" b="1" dirty="0" smtClean="0"/>
          </a:p>
          <a:p>
            <a:pPr algn="ctr"/>
            <a:r>
              <a:rPr lang="tr-TR" sz="2800" b="1" dirty="0" smtClean="0"/>
              <a:t>İÇİN </a:t>
            </a:r>
          </a:p>
          <a:p>
            <a:pPr algn="ctr"/>
            <a:r>
              <a:rPr lang="tr-TR" sz="2800" b="1" dirty="0" smtClean="0"/>
              <a:t>İLK </a:t>
            </a:r>
            <a:r>
              <a:rPr lang="tr-TR" sz="2800" b="1" dirty="0"/>
              <a:t>ADIM VERİ </a:t>
            </a:r>
            <a:r>
              <a:rPr lang="tr-TR" sz="2800" b="1" dirty="0" smtClean="0"/>
              <a:t>TOPLAMA</a:t>
            </a:r>
          </a:p>
          <a:p>
            <a:pPr algn="ctr"/>
            <a:r>
              <a:rPr lang="tr-TR" sz="2800" b="1" dirty="0" smtClean="0"/>
              <a:t>VERİ İŞLEME</a:t>
            </a:r>
            <a:endParaRPr lang="tr-TR" sz="2800" dirty="0"/>
          </a:p>
        </p:txBody>
      </p:sp>
      <p:sp>
        <p:nvSpPr>
          <p:cNvPr id="5" name="Dikdörtgen 4"/>
          <p:cNvSpPr/>
          <p:nvPr/>
        </p:nvSpPr>
        <p:spPr>
          <a:xfrm>
            <a:off x="179512" y="4581128"/>
            <a:ext cx="8784976" cy="1815882"/>
          </a:xfrm>
          <a:prstGeom prst="rect">
            <a:avLst/>
          </a:prstGeom>
          <a:solidFill>
            <a:schemeClr val="accent6">
              <a:lumMod val="20000"/>
              <a:lumOff val="80000"/>
            </a:schemeClr>
          </a:solidFill>
          <a:ln>
            <a:solidFill>
              <a:srgbClr val="FF0000"/>
            </a:solidFill>
          </a:ln>
        </p:spPr>
        <p:txBody>
          <a:bodyPr wrap="square">
            <a:spAutoFit/>
          </a:bodyPr>
          <a:lstStyle/>
          <a:p>
            <a:r>
              <a:rPr lang="tr-TR" sz="2800" b="1" dirty="0" smtClean="0"/>
              <a:t>ÖMER ASKERDEN</a:t>
            </a:r>
          </a:p>
          <a:p>
            <a:r>
              <a:rPr lang="tr-TR" sz="2800" b="1" dirty="0" smtClean="0"/>
              <a:t>UZMAN İLKÖĞRETİM MATEMATİK ÖĞRETMENİ</a:t>
            </a:r>
          </a:p>
          <a:p>
            <a:r>
              <a:rPr lang="tr-TR" sz="2800" b="1" dirty="0" smtClean="0"/>
              <a:t>PİRİ MEHMET PAŞA ORTAOKULU</a:t>
            </a:r>
          </a:p>
          <a:p>
            <a:pPr algn="r"/>
            <a:r>
              <a:rPr lang="tr-TR" sz="2800" b="1" dirty="0" smtClean="0"/>
              <a:t>omeraskerden@hotmail.com.tr</a:t>
            </a:r>
            <a:endParaRPr lang="tr-TR" sz="2800" dirty="0"/>
          </a:p>
        </p:txBody>
      </p:sp>
    </p:spTree>
    <p:extLst>
      <p:ext uri="{BB962C8B-B14F-4D97-AF65-F5344CB8AC3E}">
        <p14:creationId xmlns:p14="http://schemas.microsoft.com/office/powerpoint/2010/main" val="71812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up 41"/>
          <p:cNvGrpSpPr/>
          <p:nvPr/>
        </p:nvGrpSpPr>
        <p:grpSpPr>
          <a:xfrm>
            <a:off x="1375936" y="919415"/>
            <a:ext cx="3799839" cy="5400600"/>
            <a:chOff x="1852281" y="332656"/>
            <a:chExt cx="3799839" cy="5400600"/>
          </a:xfrm>
        </p:grpSpPr>
        <p:cxnSp>
          <p:nvCxnSpPr>
            <p:cNvPr id="5" name="Düz Ok Bağlayıcısı 4"/>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H="1" flipV="1">
              <a:off x="2051720" y="332656"/>
              <a:ext cx="23378" cy="5400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Metin kutusu 16"/>
          <p:cNvSpPr txBox="1"/>
          <p:nvPr/>
        </p:nvSpPr>
        <p:spPr>
          <a:xfrm>
            <a:off x="1103007" y="5343261"/>
            <a:ext cx="314510" cy="400110"/>
          </a:xfrm>
          <a:prstGeom prst="rect">
            <a:avLst/>
          </a:prstGeom>
          <a:noFill/>
        </p:spPr>
        <p:txBody>
          <a:bodyPr wrap="none" rtlCol="0">
            <a:spAutoFit/>
          </a:bodyPr>
          <a:lstStyle/>
          <a:p>
            <a:r>
              <a:rPr lang="tr-TR" sz="2000" b="1" dirty="0" smtClean="0"/>
              <a:t>5</a:t>
            </a:r>
            <a:endParaRPr lang="tr-TR" sz="2000" b="1" dirty="0"/>
          </a:p>
        </p:txBody>
      </p:sp>
      <p:sp>
        <p:nvSpPr>
          <p:cNvPr id="18" name="Metin kutusu 17"/>
          <p:cNvSpPr txBox="1"/>
          <p:nvPr/>
        </p:nvSpPr>
        <p:spPr>
          <a:xfrm>
            <a:off x="1014293" y="4463776"/>
            <a:ext cx="444352" cy="400110"/>
          </a:xfrm>
          <a:prstGeom prst="rect">
            <a:avLst/>
          </a:prstGeom>
          <a:noFill/>
        </p:spPr>
        <p:txBody>
          <a:bodyPr wrap="none" rtlCol="0">
            <a:spAutoFit/>
          </a:bodyPr>
          <a:lstStyle/>
          <a:p>
            <a:r>
              <a:rPr lang="tr-TR" sz="2000" b="1" dirty="0" smtClean="0"/>
              <a:t>10</a:t>
            </a:r>
            <a:endParaRPr lang="tr-TR" sz="2000" b="1" dirty="0"/>
          </a:p>
        </p:txBody>
      </p:sp>
      <p:sp>
        <p:nvSpPr>
          <p:cNvPr id="19" name="Metin kutusu 18"/>
          <p:cNvSpPr txBox="1"/>
          <p:nvPr/>
        </p:nvSpPr>
        <p:spPr>
          <a:xfrm>
            <a:off x="1038086" y="3419660"/>
            <a:ext cx="444352" cy="400110"/>
          </a:xfrm>
          <a:prstGeom prst="rect">
            <a:avLst/>
          </a:prstGeom>
          <a:noFill/>
        </p:spPr>
        <p:txBody>
          <a:bodyPr wrap="none" rtlCol="0">
            <a:spAutoFit/>
          </a:bodyPr>
          <a:lstStyle/>
          <a:p>
            <a:r>
              <a:rPr lang="tr-TR" sz="2000" b="1" dirty="0" smtClean="0"/>
              <a:t>15</a:t>
            </a:r>
            <a:endParaRPr lang="tr-TR" sz="2000" b="1" dirty="0"/>
          </a:p>
        </p:txBody>
      </p:sp>
      <p:sp>
        <p:nvSpPr>
          <p:cNvPr id="20" name="Metin kutusu 19"/>
          <p:cNvSpPr txBox="1"/>
          <p:nvPr/>
        </p:nvSpPr>
        <p:spPr>
          <a:xfrm>
            <a:off x="1038086" y="2303536"/>
            <a:ext cx="444352" cy="400110"/>
          </a:xfrm>
          <a:prstGeom prst="rect">
            <a:avLst/>
          </a:prstGeom>
          <a:noFill/>
        </p:spPr>
        <p:txBody>
          <a:bodyPr wrap="none" rtlCol="0">
            <a:spAutoFit/>
          </a:bodyPr>
          <a:lstStyle/>
          <a:p>
            <a:r>
              <a:rPr lang="tr-TR" sz="2000" b="1" dirty="0" smtClean="0"/>
              <a:t>20</a:t>
            </a:r>
            <a:endParaRPr lang="tr-TR" sz="2000" b="1" dirty="0"/>
          </a:p>
        </p:txBody>
      </p:sp>
      <p:sp>
        <p:nvSpPr>
          <p:cNvPr id="21" name="Metin kutusu 20"/>
          <p:cNvSpPr txBox="1"/>
          <p:nvPr/>
        </p:nvSpPr>
        <p:spPr>
          <a:xfrm>
            <a:off x="1004887" y="1295424"/>
            <a:ext cx="444352" cy="400110"/>
          </a:xfrm>
          <a:prstGeom prst="rect">
            <a:avLst/>
          </a:prstGeom>
          <a:noFill/>
        </p:spPr>
        <p:txBody>
          <a:bodyPr wrap="none" rtlCol="0">
            <a:spAutoFit/>
          </a:bodyPr>
          <a:lstStyle/>
          <a:p>
            <a:r>
              <a:rPr lang="tr-TR" sz="2000" b="1" dirty="0" smtClean="0"/>
              <a:t>25</a:t>
            </a:r>
            <a:endParaRPr lang="tr-TR" sz="2000" b="1" dirty="0"/>
          </a:p>
        </p:txBody>
      </p:sp>
      <p:sp>
        <p:nvSpPr>
          <p:cNvPr id="49" name="Metin kutusu 48"/>
          <p:cNvSpPr txBox="1"/>
          <p:nvPr/>
        </p:nvSpPr>
        <p:spPr>
          <a:xfrm>
            <a:off x="1165376" y="4063666"/>
            <a:ext cx="444352" cy="400110"/>
          </a:xfrm>
          <a:prstGeom prst="rect">
            <a:avLst/>
          </a:prstGeom>
          <a:noFill/>
        </p:spPr>
        <p:txBody>
          <a:bodyPr wrap="none" rtlCol="0">
            <a:spAutoFit/>
          </a:bodyPr>
          <a:lstStyle/>
          <a:p>
            <a:r>
              <a:rPr lang="tr-TR" sz="2000" b="1" dirty="0" smtClean="0"/>
              <a:t>11</a:t>
            </a:r>
            <a:endParaRPr lang="tr-TR" sz="2000" b="1" dirty="0"/>
          </a:p>
        </p:txBody>
      </p:sp>
      <p:sp>
        <p:nvSpPr>
          <p:cNvPr id="50" name="Metin kutusu 49"/>
          <p:cNvSpPr txBox="1"/>
          <p:nvPr/>
        </p:nvSpPr>
        <p:spPr>
          <a:xfrm>
            <a:off x="1165376" y="3681419"/>
            <a:ext cx="444352" cy="400110"/>
          </a:xfrm>
          <a:prstGeom prst="rect">
            <a:avLst/>
          </a:prstGeom>
          <a:noFill/>
        </p:spPr>
        <p:txBody>
          <a:bodyPr wrap="none" rtlCol="0">
            <a:spAutoFit/>
          </a:bodyPr>
          <a:lstStyle/>
          <a:p>
            <a:r>
              <a:rPr lang="tr-TR" sz="2000" b="1" dirty="0" smtClean="0"/>
              <a:t>12</a:t>
            </a:r>
            <a:endParaRPr lang="tr-TR" sz="2000" b="1" dirty="0"/>
          </a:p>
        </p:txBody>
      </p:sp>
      <p:grpSp>
        <p:nvGrpSpPr>
          <p:cNvPr id="55" name="Grup 54"/>
          <p:cNvGrpSpPr/>
          <p:nvPr/>
        </p:nvGrpSpPr>
        <p:grpSpPr>
          <a:xfrm>
            <a:off x="1573744" y="1495479"/>
            <a:ext cx="3458015" cy="4824536"/>
            <a:chOff x="2050089" y="908720"/>
            <a:chExt cx="3458015" cy="4824536"/>
          </a:xfrm>
        </p:grpSpPr>
        <p:grpSp>
          <p:nvGrpSpPr>
            <p:cNvPr id="48" name="Grup 47"/>
            <p:cNvGrpSpPr/>
            <p:nvPr/>
          </p:nvGrpSpPr>
          <p:grpSpPr>
            <a:xfrm>
              <a:off x="2063409" y="908720"/>
              <a:ext cx="3444695" cy="4824536"/>
              <a:chOff x="2063409" y="908720"/>
              <a:chExt cx="3444695" cy="4824536"/>
            </a:xfrm>
          </p:grpSpPr>
          <p:grpSp>
            <p:nvGrpSpPr>
              <p:cNvPr id="43" name="Grup 42"/>
              <p:cNvGrpSpPr/>
              <p:nvPr/>
            </p:nvGrpSpPr>
            <p:grpSpPr>
              <a:xfrm>
                <a:off x="2212321" y="908720"/>
                <a:ext cx="3295783" cy="4824536"/>
                <a:chOff x="2212321" y="908720"/>
                <a:chExt cx="3295783" cy="4824536"/>
              </a:xfrm>
            </p:grpSpPr>
            <p:cxnSp>
              <p:nvCxnSpPr>
                <p:cNvPr id="23" name="Düz Bağlayıcı 22"/>
                <p:cNvCxnSpPr/>
                <p:nvPr/>
              </p:nvCxnSpPr>
              <p:spPr>
                <a:xfrm>
                  <a:off x="2243429" y="4941168"/>
                  <a:ext cx="32646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a:off x="2212321" y="4077072"/>
                  <a:ext cx="32957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a:off x="2230109" y="3032956"/>
                  <a:ext cx="32779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a:off x="2243429" y="1916832"/>
                  <a:ext cx="32646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Bağlayıcı 30"/>
                <p:cNvCxnSpPr/>
                <p:nvPr/>
              </p:nvCxnSpPr>
              <p:spPr>
                <a:xfrm>
                  <a:off x="2212321" y="908720"/>
                  <a:ext cx="32957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Düz Bağlayıcı 32"/>
                <p:cNvCxnSpPr/>
                <p:nvPr/>
              </p:nvCxnSpPr>
              <p:spPr>
                <a:xfrm flipV="1">
                  <a:off x="3275856"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flipV="1">
                  <a:off x="3995936"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flipV="1">
                  <a:off x="4644008"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flipV="1">
                  <a:off x="2627784"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flipV="1">
                  <a:off x="5220072" y="908720"/>
                  <a:ext cx="0" cy="482453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5" name="Düz Bağlayıcı 44"/>
              <p:cNvCxnSpPr/>
              <p:nvPr/>
            </p:nvCxnSpPr>
            <p:spPr>
              <a:xfrm>
                <a:off x="2086073" y="3717032"/>
                <a:ext cx="34220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2063409" y="3320988"/>
                <a:ext cx="3444695"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2" name="Düz Bağlayıcı 51"/>
            <p:cNvCxnSpPr/>
            <p:nvPr/>
          </p:nvCxnSpPr>
          <p:spPr>
            <a:xfrm>
              <a:off x="2063409" y="1556792"/>
              <a:ext cx="34446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Düz Bağlayıcı 53"/>
            <p:cNvCxnSpPr/>
            <p:nvPr/>
          </p:nvCxnSpPr>
          <p:spPr>
            <a:xfrm>
              <a:off x="2050089" y="1268760"/>
              <a:ext cx="345801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6" name="Metin kutusu 55"/>
          <p:cNvSpPr txBox="1"/>
          <p:nvPr/>
        </p:nvSpPr>
        <p:spPr>
          <a:xfrm>
            <a:off x="1095600" y="1903426"/>
            <a:ext cx="444352" cy="400110"/>
          </a:xfrm>
          <a:prstGeom prst="rect">
            <a:avLst/>
          </a:prstGeom>
          <a:noFill/>
        </p:spPr>
        <p:txBody>
          <a:bodyPr wrap="none" rtlCol="0">
            <a:spAutoFit/>
          </a:bodyPr>
          <a:lstStyle/>
          <a:p>
            <a:r>
              <a:rPr lang="tr-TR" sz="2000" b="1" dirty="0" smtClean="0"/>
              <a:t>21</a:t>
            </a:r>
            <a:endParaRPr lang="tr-TR" sz="2000" b="1" dirty="0"/>
          </a:p>
        </p:txBody>
      </p:sp>
      <p:sp>
        <p:nvSpPr>
          <p:cNvPr id="57" name="Metin kutusu 56"/>
          <p:cNvSpPr txBox="1"/>
          <p:nvPr/>
        </p:nvSpPr>
        <p:spPr>
          <a:xfrm>
            <a:off x="1095600" y="1655464"/>
            <a:ext cx="444352" cy="400110"/>
          </a:xfrm>
          <a:prstGeom prst="rect">
            <a:avLst/>
          </a:prstGeom>
          <a:noFill/>
        </p:spPr>
        <p:txBody>
          <a:bodyPr wrap="none" rtlCol="0">
            <a:spAutoFit/>
          </a:bodyPr>
          <a:lstStyle/>
          <a:p>
            <a:r>
              <a:rPr lang="tr-TR" sz="2000" b="1" dirty="0" smtClean="0"/>
              <a:t>22</a:t>
            </a:r>
            <a:endParaRPr lang="tr-TR" sz="2000" b="1" dirty="0"/>
          </a:p>
        </p:txBody>
      </p:sp>
      <p:sp>
        <p:nvSpPr>
          <p:cNvPr id="58" name="Metin kutusu 57"/>
          <p:cNvSpPr txBox="1"/>
          <p:nvPr/>
        </p:nvSpPr>
        <p:spPr>
          <a:xfrm>
            <a:off x="1677248" y="878765"/>
            <a:ext cx="1130631" cy="400110"/>
          </a:xfrm>
          <a:prstGeom prst="rect">
            <a:avLst/>
          </a:prstGeom>
          <a:noFill/>
        </p:spPr>
        <p:txBody>
          <a:bodyPr wrap="none" rtlCol="0">
            <a:spAutoFit/>
          </a:bodyPr>
          <a:lstStyle/>
          <a:p>
            <a:r>
              <a:rPr lang="tr-TR" sz="2000" b="1" dirty="0" smtClean="0"/>
              <a:t>Oy Sayısı</a:t>
            </a:r>
            <a:endParaRPr lang="tr-TR" sz="2000" b="1" dirty="0"/>
          </a:p>
        </p:txBody>
      </p:sp>
      <p:sp>
        <p:nvSpPr>
          <p:cNvPr id="59" name="Metin kutusu 58"/>
          <p:cNvSpPr txBox="1"/>
          <p:nvPr/>
        </p:nvSpPr>
        <p:spPr>
          <a:xfrm>
            <a:off x="5319791" y="6119960"/>
            <a:ext cx="1032527" cy="400110"/>
          </a:xfrm>
          <a:prstGeom prst="rect">
            <a:avLst/>
          </a:prstGeom>
          <a:noFill/>
        </p:spPr>
        <p:txBody>
          <a:bodyPr wrap="none" rtlCol="0">
            <a:spAutoFit/>
          </a:bodyPr>
          <a:lstStyle/>
          <a:p>
            <a:r>
              <a:rPr lang="tr-TR" sz="2000" b="1" dirty="0" smtClean="0"/>
              <a:t>Hayvan </a:t>
            </a:r>
            <a:endParaRPr lang="tr-TR" sz="2000" b="1" dirty="0"/>
          </a:p>
        </p:txBody>
      </p:sp>
      <p:sp>
        <p:nvSpPr>
          <p:cNvPr id="60" name="Metin kutusu 59"/>
          <p:cNvSpPr txBox="1"/>
          <p:nvPr/>
        </p:nvSpPr>
        <p:spPr>
          <a:xfrm>
            <a:off x="3187284" y="165441"/>
            <a:ext cx="252056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hayvan </a:t>
            </a:r>
            <a:endParaRPr lang="tr-TR" sz="2400" b="1" dirty="0"/>
          </a:p>
        </p:txBody>
      </p:sp>
      <p:sp>
        <p:nvSpPr>
          <p:cNvPr id="61" name="Dikdörtgen 60"/>
          <p:cNvSpPr/>
          <p:nvPr/>
        </p:nvSpPr>
        <p:spPr>
          <a:xfrm>
            <a:off x="2810234" y="3881474"/>
            <a:ext cx="709357" cy="241226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Köpek</a:t>
            </a:r>
            <a:endParaRPr lang="tr-TR" sz="2400" b="1" dirty="0">
              <a:solidFill>
                <a:schemeClr val="tx1"/>
              </a:solidFill>
            </a:endParaRPr>
          </a:p>
        </p:txBody>
      </p:sp>
      <p:sp>
        <p:nvSpPr>
          <p:cNvPr id="62" name="Dikdörtgen 61"/>
          <p:cNvSpPr/>
          <p:nvPr/>
        </p:nvSpPr>
        <p:spPr>
          <a:xfrm>
            <a:off x="2151440" y="1825413"/>
            <a:ext cx="648072" cy="447650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Kuzu</a:t>
            </a:r>
            <a:endParaRPr lang="tr-TR" sz="2400" b="1" dirty="0">
              <a:solidFill>
                <a:schemeClr val="tx1"/>
              </a:solidFill>
            </a:endParaRPr>
          </a:p>
        </p:txBody>
      </p:sp>
      <p:sp>
        <p:nvSpPr>
          <p:cNvPr id="44" name="Dikdörtgen 43"/>
          <p:cNvSpPr/>
          <p:nvPr/>
        </p:nvSpPr>
        <p:spPr>
          <a:xfrm>
            <a:off x="3518714" y="4637558"/>
            <a:ext cx="648072" cy="1656184"/>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At</a:t>
            </a:r>
            <a:endParaRPr lang="tr-TR" sz="2400" b="1" dirty="0">
              <a:solidFill>
                <a:schemeClr val="tx1"/>
              </a:solidFill>
            </a:endParaRPr>
          </a:p>
        </p:txBody>
      </p:sp>
      <p:sp>
        <p:nvSpPr>
          <p:cNvPr id="46" name="Dikdörtgen 45"/>
          <p:cNvSpPr/>
          <p:nvPr/>
        </p:nvSpPr>
        <p:spPr>
          <a:xfrm>
            <a:off x="4186773" y="3619714"/>
            <a:ext cx="556954" cy="270006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İnek</a:t>
            </a:r>
            <a:endParaRPr lang="tr-TR" sz="2400" b="1" dirty="0">
              <a:solidFill>
                <a:schemeClr val="tx1"/>
              </a:solidFill>
            </a:endParaRPr>
          </a:p>
        </p:txBody>
      </p:sp>
      <p:sp>
        <p:nvSpPr>
          <p:cNvPr id="51" name="Dikdörtgen 50"/>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08775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1000"/>
                                        <p:tgtEl>
                                          <p:spTgt spid="57"/>
                                        </p:tgtEl>
                                      </p:cBhvr>
                                    </p:animEffect>
                                    <p:anim calcmode="lin" valueType="num">
                                      <p:cBhvr>
                                        <p:cTn id="78" dur="1000" fill="hold"/>
                                        <p:tgtEl>
                                          <p:spTgt spid="57"/>
                                        </p:tgtEl>
                                        <p:attrNameLst>
                                          <p:attrName>ppt_x</p:attrName>
                                        </p:attrNameLst>
                                      </p:cBhvr>
                                      <p:tavLst>
                                        <p:tav tm="0">
                                          <p:val>
                                            <p:strVal val="#ppt_x"/>
                                          </p:val>
                                        </p:tav>
                                        <p:tav tm="100000">
                                          <p:val>
                                            <p:strVal val="#ppt_x"/>
                                          </p:val>
                                        </p:tav>
                                      </p:tavLst>
                                    </p:anim>
                                    <p:anim calcmode="lin" valueType="num">
                                      <p:cBhvr>
                                        <p:cTn id="7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1000"/>
                                        <p:tgtEl>
                                          <p:spTgt spid="58"/>
                                        </p:tgtEl>
                                      </p:cBhvr>
                                    </p:animEffect>
                                    <p:anim calcmode="lin" valueType="num">
                                      <p:cBhvr>
                                        <p:cTn id="92" dur="1000" fill="hold"/>
                                        <p:tgtEl>
                                          <p:spTgt spid="58"/>
                                        </p:tgtEl>
                                        <p:attrNameLst>
                                          <p:attrName>ppt_x</p:attrName>
                                        </p:attrNameLst>
                                      </p:cBhvr>
                                      <p:tavLst>
                                        <p:tav tm="0">
                                          <p:val>
                                            <p:strVal val="#ppt_x"/>
                                          </p:val>
                                        </p:tav>
                                        <p:tav tm="100000">
                                          <p:val>
                                            <p:strVal val="#ppt_x"/>
                                          </p:val>
                                        </p:tav>
                                      </p:tavLst>
                                    </p:anim>
                                    <p:anim calcmode="lin" valueType="num">
                                      <p:cBhvr>
                                        <p:cTn id="9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1000"/>
                                        <p:tgtEl>
                                          <p:spTgt spid="62"/>
                                        </p:tgtEl>
                                      </p:cBhvr>
                                    </p:animEffect>
                                    <p:anim calcmode="lin" valueType="num">
                                      <p:cBhvr>
                                        <p:cTn id="106" dur="1000" fill="hold"/>
                                        <p:tgtEl>
                                          <p:spTgt spid="62"/>
                                        </p:tgtEl>
                                        <p:attrNameLst>
                                          <p:attrName>ppt_x</p:attrName>
                                        </p:attrNameLst>
                                      </p:cBhvr>
                                      <p:tavLst>
                                        <p:tav tm="0">
                                          <p:val>
                                            <p:strVal val="#ppt_x"/>
                                          </p:val>
                                        </p:tav>
                                        <p:tav tm="100000">
                                          <p:val>
                                            <p:strVal val="#ppt_x"/>
                                          </p:val>
                                        </p:tav>
                                      </p:tavLst>
                                    </p:anim>
                                    <p:anim calcmode="lin" valueType="num">
                                      <p:cBhvr>
                                        <p:cTn id="10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fade">
                                      <p:cBhvr>
                                        <p:cTn id="112" dur="1000"/>
                                        <p:tgtEl>
                                          <p:spTgt spid="61"/>
                                        </p:tgtEl>
                                      </p:cBhvr>
                                    </p:animEffect>
                                    <p:anim calcmode="lin" valueType="num">
                                      <p:cBhvr>
                                        <p:cTn id="113" dur="1000" fill="hold"/>
                                        <p:tgtEl>
                                          <p:spTgt spid="61"/>
                                        </p:tgtEl>
                                        <p:attrNameLst>
                                          <p:attrName>ppt_x</p:attrName>
                                        </p:attrNameLst>
                                      </p:cBhvr>
                                      <p:tavLst>
                                        <p:tav tm="0">
                                          <p:val>
                                            <p:strVal val="#ppt_x"/>
                                          </p:val>
                                        </p:tav>
                                        <p:tav tm="100000">
                                          <p:val>
                                            <p:strVal val="#ppt_x"/>
                                          </p:val>
                                        </p:tav>
                                      </p:tavLst>
                                    </p:anim>
                                    <p:anim calcmode="lin" valueType="num">
                                      <p:cBhvr>
                                        <p:cTn id="11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1000"/>
                                        <p:tgtEl>
                                          <p:spTgt spid="44"/>
                                        </p:tgtEl>
                                      </p:cBhvr>
                                    </p:animEffect>
                                    <p:anim calcmode="lin" valueType="num">
                                      <p:cBhvr>
                                        <p:cTn id="120" dur="1000" fill="hold"/>
                                        <p:tgtEl>
                                          <p:spTgt spid="44"/>
                                        </p:tgtEl>
                                        <p:attrNameLst>
                                          <p:attrName>ppt_x</p:attrName>
                                        </p:attrNameLst>
                                      </p:cBhvr>
                                      <p:tavLst>
                                        <p:tav tm="0">
                                          <p:val>
                                            <p:strVal val="#ppt_x"/>
                                          </p:val>
                                        </p:tav>
                                        <p:tav tm="100000">
                                          <p:val>
                                            <p:strVal val="#ppt_x"/>
                                          </p:val>
                                        </p:tav>
                                      </p:tavLst>
                                    </p:anim>
                                    <p:anim calcmode="lin" valueType="num">
                                      <p:cBhvr>
                                        <p:cTn id="12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fade">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49" grpId="0"/>
      <p:bldP spid="50" grpId="0"/>
      <p:bldP spid="56" grpId="0"/>
      <p:bldP spid="57" grpId="0"/>
      <p:bldP spid="58" grpId="0"/>
      <p:bldP spid="59" grpId="0"/>
      <p:bldP spid="60" grpId="0" animBg="1"/>
      <p:bldP spid="61" grpId="0" animBg="1"/>
      <p:bldP spid="62" grpId="0" animBg="1"/>
      <p:bldP spid="44" grpId="0" animBg="1"/>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23070" y="764704"/>
            <a:ext cx="8841418" cy="4562788"/>
          </a:xfrm>
          <a:prstGeom prst="rect">
            <a:avLst/>
          </a:prstGeom>
          <a:noFill/>
          <a:ln>
            <a:solidFill>
              <a:srgbClr val="FF0000"/>
            </a:solidFill>
          </a:ln>
        </p:spPr>
        <p:txBody>
          <a:bodyPr wrap="square" rtlCol="0">
            <a:spAutoFit/>
          </a:bodyPr>
          <a:lstStyle/>
          <a:p>
            <a:r>
              <a:rPr lang="tr-TR" sz="2000" b="1" dirty="0" smtClean="0">
                <a:solidFill>
                  <a:srgbClr val="FF0000"/>
                </a:solidFill>
              </a:rPr>
              <a:t>ÖRNEK-3 :</a:t>
            </a:r>
            <a:r>
              <a:rPr lang="tr-TR" sz="2000" b="1" dirty="0"/>
              <a:t>Ali ile Pınar kendi arkadaşları arasında bir araştırma yapmak istiyor. Araştırma sorusu olarak aşağıdaki </a:t>
            </a:r>
            <a:r>
              <a:rPr lang="tr-TR" sz="2000" b="1" dirty="0" smtClean="0"/>
              <a:t> </a:t>
            </a:r>
            <a:r>
              <a:rPr lang="tr-TR" sz="2000" b="1" dirty="0"/>
              <a:t>soruyu seçtiler.</a:t>
            </a:r>
          </a:p>
          <a:p>
            <a:endParaRPr lang="tr-TR" sz="2000" b="1" dirty="0" smtClean="0">
              <a:solidFill>
                <a:srgbClr val="FF0000"/>
              </a:solidFill>
            </a:endParaRPr>
          </a:p>
          <a:p>
            <a:endParaRPr lang="tr-TR" sz="2000" b="1" dirty="0" smtClean="0"/>
          </a:p>
          <a:p>
            <a:r>
              <a:rPr lang="tr-TR" sz="2000" b="1" dirty="0" smtClean="0"/>
              <a:t>1</a:t>
            </a:r>
            <a:r>
              <a:rPr lang="tr-TR" sz="2000" b="1" dirty="0"/>
              <a:t>) En çok sevdiğiniz pasta </a:t>
            </a:r>
            <a:r>
              <a:rPr lang="tr-TR" sz="2000" b="1" dirty="0" smtClean="0"/>
              <a:t>hangisidir</a:t>
            </a:r>
            <a:r>
              <a:rPr lang="tr-TR" sz="2000" b="1" dirty="0"/>
              <a:t>? </a:t>
            </a:r>
          </a:p>
          <a:p>
            <a:endParaRPr lang="tr-TR" sz="2000" b="1" dirty="0"/>
          </a:p>
          <a:p>
            <a:r>
              <a:rPr lang="tr-TR" sz="2000" b="1" dirty="0"/>
              <a:t>a) Çikolatalı,</a:t>
            </a:r>
          </a:p>
          <a:p>
            <a:r>
              <a:rPr lang="tr-TR" sz="2000" b="1" dirty="0" smtClean="0"/>
              <a:t>b</a:t>
            </a:r>
            <a:r>
              <a:rPr lang="tr-TR" sz="2000" b="1" dirty="0"/>
              <a:t>) Çilekli,</a:t>
            </a:r>
          </a:p>
          <a:p>
            <a:r>
              <a:rPr lang="tr-TR" sz="2000" b="1" dirty="0" smtClean="0"/>
              <a:t>c</a:t>
            </a:r>
            <a:r>
              <a:rPr lang="tr-TR" sz="2000" b="1" dirty="0"/>
              <a:t>)  Muzlu,</a:t>
            </a:r>
          </a:p>
          <a:p>
            <a:r>
              <a:rPr lang="tr-TR" sz="2000" b="1" dirty="0"/>
              <a:t>d) Mozaik,</a:t>
            </a:r>
          </a:p>
          <a:p>
            <a:endParaRPr lang="tr-TR" sz="1050" b="1" dirty="0"/>
          </a:p>
          <a:p>
            <a:r>
              <a:rPr lang="tr-TR" sz="2000" b="1" dirty="0" smtClean="0">
                <a:solidFill>
                  <a:srgbClr val="FF0000"/>
                </a:solidFill>
              </a:rPr>
              <a:t>   	</a:t>
            </a:r>
          </a:p>
          <a:p>
            <a:endParaRPr lang="tr-TR" sz="2000" b="1" dirty="0">
              <a:solidFill>
                <a:srgbClr val="FF0000"/>
              </a:solidFill>
            </a:endParaRPr>
          </a:p>
          <a:p>
            <a:r>
              <a:rPr lang="tr-TR" sz="2000" b="1" dirty="0" smtClean="0">
                <a:solidFill>
                  <a:srgbClr val="FF0000"/>
                </a:solidFill>
              </a:rPr>
              <a:t>	</a:t>
            </a:r>
            <a:r>
              <a:rPr lang="tr-TR" sz="2000" b="1" dirty="0" smtClean="0"/>
              <a:t>Arkadaşlarına  sorulan bu  soru aşağıdaki şekilde düzenlendi. Çetele tablosu oluşturuldu.</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30660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8"/>
            <a:ext cx="8509121"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0111308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812274" cy="400110"/>
          </a:xfrm>
          <a:prstGeom prst="rect">
            <a:avLst/>
          </a:prstGeom>
          <a:noFill/>
        </p:spPr>
        <p:txBody>
          <a:bodyPr wrap="none" rtlCol="0">
            <a:spAutoFit/>
          </a:bodyPr>
          <a:lstStyle/>
          <a:p>
            <a:r>
              <a:rPr lang="tr-TR" sz="2000" b="1" dirty="0" smtClean="0"/>
              <a:t>Pasta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295885"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pasta </a:t>
            </a:r>
            <a:endParaRPr lang="tr-TR" sz="2400" b="1" dirty="0"/>
          </a:p>
        </p:txBody>
      </p:sp>
      <p:sp>
        <p:nvSpPr>
          <p:cNvPr id="78" name="Serbest Form 77"/>
          <p:cNvSpPr/>
          <p:nvPr/>
        </p:nvSpPr>
        <p:spPr>
          <a:xfrm>
            <a:off x="1463040" y="914400"/>
            <a:ext cx="441960" cy="530352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Çikolatalı</a:t>
            </a:r>
            <a:endParaRPr lang="tr-TR" sz="2400" b="1" dirty="0">
              <a:solidFill>
                <a:schemeClr val="tx1"/>
              </a:solidFill>
            </a:endParaRPr>
          </a:p>
        </p:txBody>
      </p:sp>
      <p:sp>
        <p:nvSpPr>
          <p:cNvPr id="79" name="Serbest Form 78"/>
          <p:cNvSpPr/>
          <p:nvPr/>
        </p:nvSpPr>
        <p:spPr>
          <a:xfrm>
            <a:off x="1905000" y="2910078"/>
            <a:ext cx="487680" cy="329297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Çilekli</a:t>
            </a:r>
            <a:endParaRPr lang="tr-TR" sz="2400" b="1" dirty="0">
              <a:solidFill>
                <a:schemeClr val="tx1"/>
              </a:solidFill>
            </a:endParaRPr>
          </a:p>
        </p:txBody>
      </p:sp>
      <p:sp>
        <p:nvSpPr>
          <p:cNvPr id="80" name="Serbest Form 79"/>
          <p:cNvSpPr/>
          <p:nvPr/>
        </p:nvSpPr>
        <p:spPr>
          <a:xfrm>
            <a:off x="2380196" y="1860064"/>
            <a:ext cx="457200" cy="435785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Muzlu</a:t>
            </a:r>
            <a:endParaRPr lang="tr-TR" sz="2400" b="1" dirty="0">
              <a:solidFill>
                <a:schemeClr val="tx1"/>
              </a:solidFill>
            </a:endParaRPr>
          </a:p>
        </p:txBody>
      </p:sp>
      <p:sp>
        <p:nvSpPr>
          <p:cNvPr id="81" name="Serbest Form 80"/>
          <p:cNvSpPr/>
          <p:nvPr/>
        </p:nvSpPr>
        <p:spPr>
          <a:xfrm>
            <a:off x="2816132" y="4926302"/>
            <a:ext cx="459723" cy="1276752"/>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Mozaik</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24277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49956" y="1124743"/>
            <a:ext cx="8841418" cy="4255011"/>
          </a:xfrm>
          <a:prstGeom prst="rect">
            <a:avLst/>
          </a:prstGeom>
          <a:noFill/>
          <a:ln>
            <a:solidFill>
              <a:srgbClr val="FF0000"/>
            </a:solidFill>
          </a:ln>
        </p:spPr>
        <p:txBody>
          <a:bodyPr wrap="square" rtlCol="0">
            <a:spAutoFit/>
          </a:bodyPr>
          <a:lstStyle/>
          <a:p>
            <a:r>
              <a:rPr lang="tr-TR" sz="2000" b="1" dirty="0" smtClean="0">
                <a:solidFill>
                  <a:srgbClr val="FF0000"/>
                </a:solidFill>
              </a:rPr>
              <a:t>ÖRNEK-4:</a:t>
            </a:r>
            <a:r>
              <a:rPr lang="tr-TR" sz="2000" b="1" dirty="0" smtClean="0"/>
              <a:t>Ali </a:t>
            </a:r>
            <a:r>
              <a:rPr lang="tr-TR" sz="2000" b="1" dirty="0"/>
              <a:t>ile Pınar kendi arkadaşları arasında bir araştırma yapmak istiyor. Araştırma sorusu olarak aşağıdaki  soruyu seçtiler.</a:t>
            </a:r>
          </a:p>
          <a:p>
            <a:endParaRPr lang="tr-TR" sz="2000" b="1" dirty="0" smtClean="0">
              <a:solidFill>
                <a:srgbClr val="FF0000"/>
              </a:solidFill>
            </a:endParaRPr>
          </a:p>
          <a:p>
            <a:endParaRPr lang="tr-TR" sz="1050" b="1" dirty="0"/>
          </a:p>
          <a:p>
            <a:r>
              <a:rPr lang="tr-TR" sz="2000" b="1" dirty="0" smtClean="0"/>
              <a:t>1) </a:t>
            </a:r>
            <a:r>
              <a:rPr lang="tr-TR" sz="2000" b="1" dirty="0"/>
              <a:t>En çok sevdiğiniz içecek hangisidir? </a:t>
            </a:r>
          </a:p>
          <a:p>
            <a:endParaRPr lang="tr-TR" sz="2000" b="1" dirty="0"/>
          </a:p>
          <a:p>
            <a:r>
              <a:rPr lang="tr-TR" sz="2000" b="1" dirty="0"/>
              <a:t>a) Süt,</a:t>
            </a:r>
          </a:p>
          <a:p>
            <a:r>
              <a:rPr lang="tr-TR" sz="2000" b="1" dirty="0"/>
              <a:t>b) Gazoz,</a:t>
            </a:r>
          </a:p>
          <a:p>
            <a:r>
              <a:rPr lang="tr-TR" sz="2000" b="1" dirty="0"/>
              <a:t>c) Ayran,</a:t>
            </a:r>
          </a:p>
          <a:p>
            <a:r>
              <a:rPr lang="tr-TR" sz="2000" b="1" dirty="0"/>
              <a:t>d) Meyve </a:t>
            </a:r>
            <a:r>
              <a:rPr lang="tr-TR" sz="2000" b="1" dirty="0" smtClean="0"/>
              <a:t>Suyu</a:t>
            </a:r>
            <a:endParaRPr lang="tr-TR" sz="1200" b="1" dirty="0"/>
          </a:p>
          <a:p>
            <a:r>
              <a:rPr lang="tr-TR" sz="2000" b="1" dirty="0" smtClean="0">
                <a:solidFill>
                  <a:srgbClr val="FF0000"/>
                </a:solidFill>
              </a:rPr>
              <a:t>    	</a:t>
            </a:r>
          </a:p>
          <a:p>
            <a:endParaRPr lang="tr-TR" sz="2000" b="1" dirty="0">
              <a:solidFill>
                <a:srgbClr val="FF0000"/>
              </a:solidFill>
            </a:endParaRPr>
          </a:p>
          <a:p>
            <a:r>
              <a:rPr lang="tr-TR" sz="2000" b="1" dirty="0" smtClean="0">
                <a:solidFill>
                  <a:srgbClr val="FF0000"/>
                </a:solidFill>
              </a:rPr>
              <a:t>	</a:t>
            </a:r>
            <a:r>
              <a:rPr lang="tr-TR" sz="2000" b="1" dirty="0" smtClean="0"/>
              <a:t>Arkadaşlarına  sorulan bu  soru aşağıdaki şekilde düzenlendi. Çetele tablosu oluşturuldu.</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5607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8272919"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2090790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909223" cy="400110"/>
          </a:xfrm>
          <a:prstGeom prst="rect">
            <a:avLst/>
          </a:prstGeom>
          <a:noFill/>
        </p:spPr>
        <p:txBody>
          <a:bodyPr wrap="none" rtlCol="0">
            <a:spAutoFit/>
          </a:bodyPr>
          <a:lstStyle/>
          <a:p>
            <a:r>
              <a:rPr lang="tr-TR" sz="2000" b="1" dirty="0" smtClean="0"/>
              <a:t>İçecek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39854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İçecek </a:t>
            </a:r>
            <a:endParaRPr lang="tr-TR" sz="2400" b="1" dirty="0"/>
          </a:p>
        </p:txBody>
      </p:sp>
      <p:sp>
        <p:nvSpPr>
          <p:cNvPr id="78" name="Serbest Form 77"/>
          <p:cNvSpPr/>
          <p:nvPr/>
        </p:nvSpPr>
        <p:spPr>
          <a:xfrm>
            <a:off x="1463040" y="2924944"/>
            <a:ext cx="441960" cy="3292976"/>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Süt</a:t>
            </a:r>
            <a:endParaRPr lang="tr-TR" sz="2400" b="1" dirty="0">
              <a:solidFill>
                <a:schemeClr val="tx1"/>
              </a:solidFill>
            </a:endParaRPr>
          </a:p>
        </p:txBody>
      </p:sp>
      <p:sp>
        <p:nvSpPr>
          <p:cNvPr id="79" name="Serbest Form 78"/>
          <p:cNvSpPr/>
          <p:nvPr/>
        </p:nvSpPr>
        <p:spPr>
          <a:xfrm>
            <a:off x="1907704" y="1844824"/>
            <a:ext cx="487680" cy="437309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Gazoz</a:t>
            </a:r>
            <a:endParaRPr lang="tr-TR" sz="2400" b="1" dirty="0">
              <a:solidFill>
                <a:schemeClr val="tx1"/>
              </a:solidFill>
            </a:endParaRPr>
          </a:p>
        </p:txBody>
      </p:sp>
      <p:sp>
        <p:nvSpPr>
          <p:cNvPr id="80" name="Serbest Form 79"/>
          <p:cNvSpPr/>
          <p:nvPr/>
        </p:nvSpPr>
        <p:spPr>
          <a:xfrm>
            <a:off x="2357199" y="4005064"/>
            <a:ext cx="457200" cy="2221813"/>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Ayran</a:t>
            </a:r>
            <a:endParaRPr lang="tr-TR" sz="2400" b="1" dirty="0">
              <a:solidFill>
                <a:schemeClr val="tx1"/>
              </a:solidFill>
            </a:endParaRPr>
          </a:p>
        </p:txBody>
      </p:sp>
      <p:sp>
        <p:nvSpPr>
          <p:cNvPr id="81" name="Serbest Form 80"/>
          <p:cNvSpPr/>
          <p:nvPr/>
        </p:nvSpPr>
        <p:spPr>
          <a:xfrm>
            <a:off x="2825810" y="1853781"/>
            <a:ext cx="438460" cy="4373096"/>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Meyve Suyu</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3436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2597" y="214211"/>
            <a:ext cx="8784976" cy="2431435"/>
          </a:xfrm>
          <a:prstGeom prst="rect">
            <a:avLst/>
          </a:prstGeom>
          <a:noFill/>
          <a:ln>
            <a:solidFill>
              <a:srgbClr val="FF0000"/>
            </a:solidFill>
          </a:ln>
        </p:spPr>
        <p:txBody>
          <a:bodyPr wrap="square" rtlCol="0">
            <a:spAutoFit/>
          </a:bodyPr>
          <a:lstStyle/>
          <a:p>
            <a:r>
              <a:rPr lang="tr-TR" sz="2000" b="1" dirty="0" smtClean="0">
                <a:solidFill>
                  <a:srgbClr val="FF0000"/>
                </a:solidFill>
              </a:rPr>
              <a:t>ÖRNEK-5 : </a:t>
            </a:r>
            <a:r>
              <a:rPr lang="tr-TR" sz="2000" b="1" dirty="0" smtClean="0"/>
              <a:t>Ahmet ile Elif kendi arkadaşları arasında bir araştırma yapmak istiyor. Araştırma sorusu olarak aşağıdaki soruyu seçtiler.</a:t>
            </a:r>
          </a:p>
          <a:p>
            <a:endParaRPr lang="tr-TR" sz="1200" b="1" dirty="0"/>
          </a:p>
          <a:p>
            <a:r>
              <a:rPr lang="tr-TR" sz="2000" b="1" dirty="0" smtClean="0"/>
              <a:t>1) Hangi spor dalı ile ilgileniyorsunuz?</a:t>
            </a:r>
          </a:p>
          <a:p>
            <a:r>
              <a:rPr lang="tr-TR" sz="2000" b="1" dirty="0" smtClean="0"/>
              <a:t>a) Basketbol,</a:t>
            </a:r>
          </a:p>
          <a:p>
            <a:r>
              <a:rPr lang="tr-TR" sz="2000" b="1" dirty="0" smtClean="0"/>
              <a:t>b) Futbol,</a:t>
            </a:r>
          </a:p>
          <a:p>
            <a:r>
              <a:rPr lang="tr-TR" sz="2000" b="1" dirty="0" smtClean="0"/>
              <a:t>c) Hentbol,</a:t>
            </a:r>
          </a:p>
          <a:p>
            <a:r>
              <a:rPr lang="tr-TR" sz="2000" b="1" dirty="0" smtClean="0"/>
              <a:t>d) Voleybol,</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843" y="2780929"/>
            <a:ext cx="7355558"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494927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1401346" cy="400110"/>
          </a:xfrm>
          <a:prstGeom prst="rect">
            <a:avLst/>
          </a:prstGeom>
          <a:noFill/>
        </p:spPr>
        <p:txBody>
          <a:bodyPr wrap="none" rtlCol="0">
            <a:spAutoFit/>
          </a:bodyPr>
          <a:lstStyle/>
          <a:p>
            <a:r>
              <a:rPr lang="tr-TR" sz="2000" b="1" dirty="0" smtClean="0"/>
              <a:t>Spor dalları</a:t>
            </a:r>
            <a:endParaRPr lang="tr-TR" sz="2000" b="1" dirty="0"/>
          </a:p>
        </p:txBody>
      </p:sp>
      <p:sp>
        <p:nvSpPr>
          <p:cNvPr id="76" name="Metin kutusu 75"/>
          <p:cNvSpPr txBox="1"/>
          <p:nvPr/>
        </p:nvSpPr>
        <p:spPr>
          <a:xfrm>
            <a:off x="1147391" y="-6017"/>
            <a:ext cx="1695208" cy="400110"/>
          </a:xfrm>
          <a:prstGeom prst="rect">
            <a:avLst/>
          </a:prstGeom>
          <a:noFill/>
        </p:spPr>
        <p:txBody>
          <a:bodyPr wrap="none" rtlCol="0">
            <a:spAutoFit/>
          </a:bodyPr>
          <a:lstStyle/>
          <a:p>
            <a:r>
              <a:rPr lang="tr-TR" sz="2000" b="1" dirty="0" smtClean="0"/>
              <a:t>Öğrenci  sayısı</a:t>
            </a:r>
            <a:endParaRPr lang="tr-TR" sz="2000" b="1" dirty="0"/>
          </a:p>
        </p:txBody>
      </p:sp>
      <p:sp>
        <p:nvSpPr>
          <p:cNvPr id="77" name="Metin kutusu 76"/>
          <p:cNvSpPr txBox="1"/>
          <p:nvPr/>
        </p:nvSpPr>
        <p:spPr>
          <a:xfrm>
            <a:off x="5796136" y="181858"/>
            <a:ext cx="282263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Okuldaki spor dalları</a:t>
            </a:r>
            <a:endParaRPr lang="tr-TR" sz="2400" b="1" dirty="0"/>
          </a:p>
        </p:txBody>
      </p:sp>
      <p:sp>
        <p:nvSpPr>
          <p:cNvPr id="78" name="Serbest Form 77"/>
          <p:cNvSpPr/>
          <p:nvPr/>
        </p:nvSpPr>
        <p:spPr>
          <a:xfrm>
            <a:off x="1463040" y="1844824"/>
            <a:ext cx="441960" cy="4373096"/>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Basketbol</a:t>
            </a:r>
            <a:endParaRPr lang="tr-TR" sz="2400" b="1" dirty="0">
              <a:solidFill>
                <a:schemeClr val="tx1"/>
              </a:solidFill>
            </a:endParaRPr>
          </a:p>
        </p:txBody>
      </p:sp>
      <p:sp>
        <p:nvSpPr>
          <p:cNvPr id="79" name="Serbest Form 78"/>
          <p:cNvSpPr/>
          <p:nvPr/>
        </p:nvSpPr>
        <p:spPr>
          <a:xfrm>
            <a:off x="1893774" y="913697"/>
            <a:ext cx="487680" cy="5309200"/>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a:solidFill>
                  <a:schemeClr val="tx1"/>
                </a:solidFill>
              </a:rPr>
              <a:t>H</a:t>
            </a:r>
            <a:r>
              <a:rPr lang="tr-TR" sz="2400" b="1" dirty="0" smtClean="0">
                <a:solidFill>
                  <a:schemeClr val="tx1"/>
                </a:solidFill>
              </a:rPr>
              <a:t>entbol</a:t>
            </a:r>
            <a:endParaRPr lang="tr-TR" sz="2400" b="1" dirty="0">
              <a:solidFill>
                <a:schemeClr val="tx1"/>
              </a:solidFill>
            </a:endParaRPr>
          </a:p>
        </p:txBody>
      </p:sp>
      <p:sp>
        <p:nvSpPr>
          <p:cNvPr id="80" name="Serbest Form 79"/>
          <p:cNvSpPr/>
          <p:nvPr/>
        </p:nvSpPr>
        <p:spPr>
          <a:xfrm>
            <a:off x="2357199" y="2940184"/>
            <a:ext cx="457200" cy="327773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Futbol</a:t>
            </a:r>
            <a:endParaRPr lang="tr-TR" sz="2400" b="1" dirty="0">
              <a:solidFill>
                <a:schemeClr val="tx1"/>
              </a:solidFill>
            </a:endParaRPr>
          </a:p>
        </p:txBody>
      </p:sp>
      <p:sp>
        <p:nvSpPr>
          <p:cNvPr id="81" name="Serbest Form 80"/>
          <p:cNvSpPr/>
          <p:nvPr/>
        </p:nvSpPr>
        <p:spPr>
          <a:xfrm>
            <a:off x="2837396" y="1378518"/>
            <a:ext cx="438460" cy="4839402"/>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Voleybol</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010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07504" y="111780"/>
            <a:ext cx="8928992"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ÖRNEK-1:  </a:t>
            </a:r>
            <a:r>
              <a:rPr lang="tr-TR" b="1" dirty="0"/>
              <a:t>Aşağıdaki tabloda bir sınıftaki 5 öğrencinin ağırlıkları </a:t>
            </a:r>
            <a:r>
              <a:rPr lang="tr-TR" b="1" dirty="0" smtClean="0"/>
              <a:t>verilmiştir. Buna göre; ağırlığı </a:t>
            </a:r>
            <a:r>
              <a:rPr lang="tr-TR" b="1" dirty="0"/>
              <a:t>en az olan öğrenci ile ağırlığı en fazla olan öğrencinin ağırlıkları toplamı kaçtır?   </a:t>
            </a:r>
          </a:p>
          <a:p>
            <a:r>
              <a:rPr lang="tr-TR" b="1" dirty="0"/>
              <a:t>	</a:t>
            </a:r>
            <a:endParaRPr lang="tr-TR" b="1" dirty="0" smtClean="0"/>
          </a:p>
          <a:p>
            <a:r>
              <a:rPr lang="tr-TR" b="1" dirty="0"/>
              <a:t>	</a:t>
            </a:r>
            <a:r>
              <a:rPr lang="tr-TR" b="1" dirty="0" smtClean="0"/>
              <a:t>a)120  		b)150  	  	c)210  	  	d)180</a:t>
            </a:r>
            <a:r>
              <a:rPr lang="tr-TR" b="1" dirty="0"/>
              <a:t>		</a:t>
            </a:r>
          </a:p>
        </p:txBody>
      </p:sp>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772816"/>
            <a:ext cx="6324600" cy="4521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Nesne 3"/>
          <p:cNvGraphicFramePr>
            <a:graphicFrameLocks noChangeAspect="1"/>
          </p:cNvGraphicFramePr>
          <p:nvPr>
            <p:extLst>
              <p:ext uri="{D42A27DB-BD31-4B8C-83A1-F6EECF244321}">
                <p14:modId xmlns:p14="http://schemas.microsoft.com/office/powerpoint/2010/main" val="40694191"/>
              </p:ext>
            </p:extLst>
          </p:nvPr>
        </p:nvGraphicFramePr>
        <p:xfrm>
          <a:off x="6732240" y="3067993"/>
          <a:ext cx="2160089" cy="1930846"/>
        </p:xfrm>
        <a:graphic>
          <a:graphicData uri="http://schemas.openxmlformats.org/presentationml/2006/ole">
            <mc:AlternateContent xmlns:mc="http://schemas.openxmlformats.org/markup-compatibility/2006">
              <mc:Choice xmlns:v="urn:schemas-microsoft-com:vml" Requires="v">
                <p:oleObj spid="_x0000_s2202" name="Denklem" r:id="rId4" imgW="1117440" imgH="888840" progId="Equation.3">
                  <p:embed/>
                </p:oleObj>
              </mc:Choice>
              <mc:Fallback>
                <p:oleObj name="Denklem" r:id="rId4" imgW="1117440" imgH="888840" progId="Equation.3">
                  <p:embed/>
                  <p:pic>
                    <p:nvPicPr>
                      <p:cNvPr id="0" name=""/>
                      <p:cNvPicPr>
                        <a:picLocks noChangeAspect="1" noChangeArrowheads="1"/>
                      </p:cNvPicPr>
                      <p:nvPr/>
                    </p:nvPicPr>
                    <p:blipFill>
                      <a:blip r:embed="rId5"/>
                      <a:srcRect/>
                      <a:stretch>
                        <a:fillRect/>
                      </a:stretch>
                    </p:blipFill>
                    <p:spPr bwMode="auto">
                      <a:xfrm>
                        <a:off x="6732240" y="3067993"/>
                        <a:ext cx="2160089" cy="1930846"/>
                      </a:xfrm>
                      <a:prstGeom prst="rect">
                        <a:avLst/>
                      </a:prstGeom>
                      <a:noFill/>
                      <a:ln>
                        <a:solidFill>
                          <a:srgbClr val="FF0000"/>
                        </a:solidFill>
                      </a:ln>
                      <a:effectLst/>
                    </p:spPr>
                  </p:pic>
                </p:oleObj>
              </mc:Fallback>
            </mc:AlternateContent>
          </a:graphicData>
        </a:graphic>
      </p:graphicFrame>
      <p:sp>
        <p:nvSpPr>
          <p:cNvPr id="5" name="Dikdörtgen 4"/>
          <p:cNvSpPr/>
          <p:nvPr/>
        </p:nvSpPr>
        <p:spPr>
          <a:xfrm>
            <a:off x="2339752" y="711944"/>
            <a:ext cx="2016224" cy="600165"/>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549716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88640"/>
            <a:ext cx="8784976" cy="6186309"/>
          </a:xfrm>
          <a:prstGeom prst="rect">
            <a:avLst/>
          </a:prstGeom>
          <a:ln>
            <a:solidFill>
              <a:srgbClr val="FF0000"/>
            </a:solidFill>
          </a:ln>
        </p:spPr>
        <p:txBody>
          <a:bodyPr wrap="square">
            <a:spAutoFit/>
          </a:bodyPr>
          <a:lstStyle/>
          <a:p>
            <a:r>
              <a:rPr lang="tr-TR" sz="2200" b="1" dirty="0">
                <a:solidFill>
                  <a:srgbClr val="FF0000"/>
                </a:solidFill>
              </a:rPr>
              <a:t>3.Olasılık </a:t>
            </a:r>
            <a:r>
              <a:rPr lang="tr-TR" sz="2200" b="1" dirty="0" smtClean="0">
                <a:solidFill>
                  <a:srgbClr val="FF0000"/>
                </a:solidFill>
              </a:rPr>
              <a:t>ve istatistik</a:t>
            </a:r>
          </a:p>
          <a:p>
            <a:r>
              <a:rPr lang="tr-TR" sz="2200" b="1" dirty="0">
                <a:solidFill>
                  <a:schemeClr val="tx2"/>
                </a:solidFill>
              </a:rPr>
              <a:t>3.1 Alıştırmalar için soru oluşturma ve veri toplama</a:t>
            </a:r>
            <a:endParaRPr lang="tr-TR" sz="2200" dirty="0">
              <a:solidFill>
                <a:schemeClr val="tx2"/>
              </a:solidFill>
            </a:endParaRPr>
          </a:p>
          <a:p>
            <a:r>
              <a:rPr lang="tr-TR" sz="2200" b="1" dirty="0">
                <a:solidFill>
                  <a:srgbClr val="FF0000"/>
                </a:solidFill>
              </a:rPr>
              <a:t> 3.1.1 </a:t>
            </a:r>
            <a:r>
              <a:rPr lang="tr-TR" sz="2200" b="1" dirty="0" smtClean="0">
                <a:solidFill>
                  <a:srgbClr val="FF0000"/>
                </a:solidFill>
              </a:rPr>
              <a:t> </a:t>
            </a:r>
            <a:r>
              <a:rPr lang="tr-TR" sz="2200" b="1" dirty="0" smtClean="0"/>
              <a:t>Bir </a:t>
            </a:r>
            <a:r>
              <a:rPr lang="tr-TR" sz="2200" b="1" dirty="0"/>
              <a:t>sorunla ilgili araştırma soruları üretir, uygun örneklem seçer ve veri </a:t>
            </a:r>
            <a:r>
              <a:rPr lang="tr-TR" sz="2200" b="1" dirty="0" smtClean="0"/>
              <a:t>toplar.2</a:t>
            </a:r>
          </a:p>
          <a:p>
            <a:r>
              <a:rPr lang="tr-TR" sz="2200" b="1" dirty="0" smtClean="0">
                <a:solidFill>
                  <a:srgbClr val="FF0000"/>
                </a:solidFill>
              </a:rPr>
              <a:t>3.1.1. </a:t>
            </a:r>
            <a:r>
              <a:rPr lang="tr-TR" sz="2200" b="1" dirty="0"/>
              <a:t>Bir sorunla ilgili araştırma soruları üretir, uygun örneklem seçer ve veri </a:t>
            </a:r>
            <a:r>
              <a:rPr lang="tr-TR" sz="2200" b="1" dirty="0" smtClean="0"/>
              <a:t>toplar.2</a:t>
            </a:r>
          </a:p>
          <a:p>
            <a:r>
              <a:rPr lang="tr-TR" sz="2200" b="1" dirty="0" smtClean="0">
                <a:solidFill>
                  <a:srgbClr val="FF0000"/>
                </a:solidFill>
              </a:rPr>
              <a:t>3.2.1.</a:t>
            </a:r>
            <a:r>
              <a:rPr lang="tr-TR" sz="2200" dirty="0" smtClean="0">
                <a:solidFill>
                  <a:srgbClr val="FF0000"/>
                </a:solidFill>
              </a:rPr>
              <a:t> </a:t>
            </a:r>
            <a:r>
              <a:rPr lang="tr-TR" sz="2200" b="1" dirty="0"/>
              <a:t>Verileri uygun istatistiksel temsil biçimleri ile gösterir ve yorumlar.2</a:t>
            </a:r>
            <a:endParaRPr lang="tr-TR" sz="2200" dirty="0"/>
          </a:p>
          <a:p>
            <a:r>
              <a:rPr lang="tr-TR" sz="2200" b="1" dirty="0" smtClean="0">
                <a:solidFill>
                  <a:schemeClr val="tx2"/>
                </a:solidFill>
              </a:rPr>
              <a:t>3.2 </a:t>
            </a:r>
            <a:r>
              <a:rPr lang="tr-TR" sz="2200" b="1" dirty="0">
                <a:solidFill>
                  <a:schemeClr val="tx2"/>
                </a:solidFill>
              </a:rPr>
              <a:t>Tablo ve grafikler</a:t>
            </a:r>
            <a:endParaRPr lang="tr-TR" sz="2200" dirty="0">
              <a:solidFill>
                <a:schemeClr val="tx2"/>
              </a:solidFill>
            </a:endParaRPr>
          </a:p>
          <a:p>
            <a:r>
              <a:rPr lang="tr-TR" sz="2200" b="1" dirty="0">
                <a:solidFill>
                  <a:schemeClr val="tx2"/>
                </a:solidFill>
              </a:rPr>
              <a:t> </a:t>
            </a:r>
            <a:r>
              <a:rPr lang="tr-TR" sz="2200" b="1" dirty="0" smtClean="0">
                <a:solidFill>
                  <a:srgbClr val="FF0000"/>
                </a:solidFill>
              </a:rPr>
              <a:t>3.2.2. </a:t>
            </a:r>
            <a:r>
              <a:rPr lang="tr-TR" sz="2200" b="1" dirty="0"/>
              <a:t>Sütun grafiklerinin hangi durumlarda yanlış yorumlara yol açabileceğini </a:t>
            </a:r>
            <a:r>
              <a:rPr lang="tr-TR" sz="2200" b="1" dirty="0" smtClean="0"/>
              <a:t>açıklar.1</a:t>
            </a:r>
          </a:p>
          <a:p>
            <a:r>
              <a:rPr lang="tr-TR" sz="2200" b="1" dirty="0" smtClean="0">
                <a:solidFill>
                  <a:srgbClr val="FF0000"/>
                </a:solidFill>
              </a:rPr>
              <a:t>3.2.2. </a:t>
            </a:r>
            <a:r>
              <a:rPr lang="tr-TR" sz="2200" b="1" dirty="0"/>
              <a:t>Sütun grafiklerinin hangi durumlarda yanlış yorumlara yol açabileceğini </a:t>
            </a:r>
            <a:r>
              <a:rPr lang="tr-TR" sz="2200" b="1" dirty="0" smtClean="0"/>
              <a:t>açıklar.1</a:t>
            </a:r>
          </a:p>
          <a:p>
            <a:r>
              <a:rPr lang="tr-TR" sz="2200" b="1" dirty="0" smtClean="0">
                <a:solidFill>
                  <a:srgbClr val="FF0000"/>
                </a:solidFill>
              </a:rPr>
              <a:t>3.2.2. </a:t>
            </a:r>
            <a:r>
              <a:rPr lang="tr-TR" sz="2200" b="1" dirty="0"/>
              <a:t>Sütun grafiklerinin hangi durumlarda yanlış yorumlara yol açabileceğini açıklar.1</a:t>
            </a:r>
            <a:endParaRPr lang="tr-TR" sz="2200" dirty="0"/>
          </a:p>
          <a:p>
            <a:r>
              <a:rPr lang="tr-TR" sz="2200" b="1" dirty="0" smtClean="0">
                <a:solidFill>
                  <a:schemeClr val="tx2"/>
                </a:solidFill>
              </a:rPr>
              <a:t>3.3 </a:t>
            </a:r>
            <a:r>
              <a:rPr lang="tr-TR" sz="2200" b="1" dirty="0">
                <a:solidFill>
                  <a:schemeClr val="tx2"/>
                </a:solidFill>
              </a:rPr>
              <a:t>Merkezi eğilim ve yayılım ölçüleri</a:t>
            </a:r>
            <a:endParaRPr lang="tr-TR" sz="2200" dirty="0">
              <a:solidFill>
                <a:schemeClr val="tx2"/>
              </a:solidFill>
            </a:endParaRPr>
          </a:p>
          <a:p>
            <a:r>
              <a:rPr lang="tr-TR" sz="2200" b="1" dirty="0" smtClean="0">
                <a:solidFill>
                  <a:srgbClr val="FF0000"/>
                </a:solidFill>
              </a:rPr>
              <a:t>3.3.1. </a:t>
            </a:r>
            <a:r>
              <a:rPr lang="tr-TR" sz="2200" b="1" dirty="0"/>
              <a:t>Verilerin aritmetik ortalamasını ve açıklığını hesaplayarak yorumlar.2</a:t>
            </a:r>
            <a:endParaRPr lang="tr-TR" sz="2200" dirty="0"/>
          </a:p>
          <a:p>
            <a:r>
              <a:rPr lang="tr-TR" sz="2200" b="1" dirty="0" smtClean="0">
                <a:solidFill>
                  <a:srgbClr val="FF0000"/>
                </a:solidFill>
              </a:rPr>
              <a:t>3.3.2.</a:t>
            </a:r>
            <a:r>
              <a:rPr lang="tr-TR" sz="2200" dirty="0" smtClean="0">
                <a:solidFill>
                  <a:srgbClr val="FF0000"/>
                </a:solidFill>
              </a:rPr>
              <a:t> </a:t>
            </a:r>
            <a:r>
              <a:rPr lang="tr-TR" sz="2200" b="1" dirty="0"/>
              <a:t>Verilere dayalı olarak tahminler yürütür.2</a:t>
            </a:r>
            <a:endParaRPr lang="tr-TR" sz="2200" dirty="0">
              <a:solidFill>
                <a:srgbClr val="FF0000"/>
              </a:solidFill>
            </a:endParaRPr>
          </a:p>
        </p:txBody>
      </p:sp>
      <p:sp>
        <p:nvSpPr>
          <p:cNvPr id="5" name="Dikdörtgen 4"/>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12380484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79512" y="188640"/>
            <a:ext cx="8784976" cy="6413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a:solidFill>
                  <a:srgbClr val="FF0000"/>
                </a:solidFill>
              </a:rPr>
              <a:t>ÖRNEK-2:  </a:t>
            </a:r>
            <a:r>
              <a:rPr lang="tr-TR" b="1"/>
              <a:t>Aşağıdaki tabloda bir sınıftaki 4 öğrencinin yaşları verilmiştir.Buna göre; Bu tabloya ait sütun grafiği aşağıdakilerden hangisidir?		</a:t>
            </a:r>
          </a:p>
        </p:txBody>
      </p:sp>
      <p:graphicFrame>
        <p:nvGraphicFramePr>
          <p:cNvPr id="5" name="Group 40"/>
          <p:cNvGraphicFramePr>
            <a:graphicFrameLocks noGrp="1"/>
          </p:cNvGraphicFramePr>
          <p:nvPr>
            <p:extLst>
              <p:ext uri="{D42A27DB-BD31-4B8C-83A1-F6EECF244321}">
                <p14:modId xmlns:p14="http://schemas.microsoft.com/office/powerpoint/2010/main" val="1447555413"/>
              </p:ext>
            </p:extLst>
          </p:nvPr>
        </p:nvGraphicFramePr>
        <p:xfrm>
          <a:off x="179512" y="1052736"/>
          <a:ext cx="1371599" cy="1981200"/>
        </p:xfrm>
        <a:graphic>
          <a:graphicData uri="http://schemas.openxmlformats.org/drawingml/2006/table">
            <a:tbl>
              <a:tblPr/>
              <a:tblGrid>
                <a:gridCol w="763412"/>
                <a:gridCol w="608187"/>
              </a:tblGrid>
              <a:tr h="3444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Grup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Yaş</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smtClean="0">
                          <a:ln>
                            <a:noFill/>
                          </a:ln>
                          <a:solidFill>
                            <a:schemeClr val="tx1"/>
                          </a:solidFill>
                          <a:effectLst/>
                          <a:latin typeface="Arial" charset="0"/>
                          <a:cs typeface="Arial"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0" i="0" u="none" strike="noStrike" cap="none" normalizeH="0" baseline="0" dirty="0" smtClean="0">
                          <a:ln>
                            <a:noFill/>
                          </a:ln>
                          <a:solidFill>
                            <a:schemeClr val="tx1"/>
                          </a:solidFill>
                          <a:effectLst/>
                          <a:latin typeface="Arial" charset="0"/>
                          <a:cs typeface="Arial" charset="0"/>
                        </a:rPr>
                        <a:t>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196752"/>
            <a:ext cx="257810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273410"/>
            <a:ext cx="2433638" cy="2514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4077072"/>
            <a:ext cx="2819400" cy="24257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152" y="3886200"/>
            <a:ext cx="2667000" cy="26447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45"/>
          <p:cNvSpPr txBox="1">
            <a:spLocks noChangeArrowheads="1"/>
          </p:cNvSpPr>
          <p:nvPr/>
        </p:nvSpPr>
        <p:spPr bwMode="auto">
          <a:xfrm>
            <a:off x="3933915" y="4414683"/>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13</a:t>
            </a:r>
          </a:p>
        </p:txBody>
      </p:sp>
      <p:sp>
        <p:nvSpPr>
          <p:cNvPr id="11" name="Text Box 44"/>
          <p:cNvSpPr txBox="1">
            <a:spLocks noChangeArrowheads="1"/>
          </p:cNvSpPr>
          <p:nvPr/>
        </p:nvSpPr>
        <p:spPr bwMode="auto">
          <a:xfrm>
            <a:off x="3525299" y="4598039"/>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12</a:t>
            </a:r>
          </a:p>
        </p:txBody>
      </p:sp>
      <p:sp>
        <p:nvSpPr>
          <p:cNvPr id="12" name="Text Box 43"/>
          <p:cNvSpPr txBox="1">
            <a:spLocks noChangeArrowheads="1"/>
          </p:cNvSpPr>
          <p:nvPr/>
        </p:nvSpPr>
        <p:spPr bwMode="auto">
          <a:xfrm>
            <a:off x="3097424" y="4216578"/>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14</a:t>
            </a:r>
          </a:p>
        </p:txBody>
      </p:sp>
      <p:sp>
        <p:nvSpPr>
          <p:cNvPr id="13" name="Text Box 42"/>
          <p:cNvSpPr txBox="1">
            <a:spLocks noChangeArrowheads="1"/>
          </p:cNvSpPr>
          <p:nvPr/>
        </p:nvSpPr>
        <p:spPr bwMode="auto">
          <a:xfrm>
            <a:off x="2659274" y="4033221"/>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15</a:t>
            </a:r>
          </a:p>
        </p:txBody>
      </p:sp>
      <p:sp>
        <p:nvSpPr>
          <p:cNvPr id="14" name="Dikdörtgen 13"/>
          <p:cNvSpPr/>
          <p:nvPr/>
        </p:nvSpPr>
        <p:spPr>
          <a:xfrm>
            <a:off x="2117676" y="3886200"/>
            <a:ext cx="3030388" cy="2783160"/>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Dikdörtgen 1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15620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ppt_x</p:attrName>
                                        </p:attrNameLst>
                                      </p:cBhvr>
                                      <p:tavLst>
                                        <p:tav tm="0">
                                          <p:val>
                                            <p:strVal val="#ppt_x-.2"/>
                                          </p:val>
                                        </p:tav>
                                        <p:tav tm="100000">
                                          <p:val>
                                            <p:strVal val="#ppt_x"/>
                                          </p:val>
                                        </p:tav>
                                      </p:tavLst>
                                    </p:anim>
                                    <p:anim calcmode="lin" valueType="num">
                                      <p:cBhvr>
                                        <p:cTn id="5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ppt_x</p:attrName>
                                        </p:attrNameLst>
                                      </p:cBhvr>
                                      <p:tavLst>
                                        <p:tav tm="0">
                                          <p:val>
                                            <p:strVal val="#ppt_x-.2"/>
                                          </p:val>
                                        </p:tav>
                                        <p:tav tm="100000">
                                          <p:val>
                                            <p:strVal val="#ppt_x"/>
                                          </p:val>
                                        </p:tav>
                                      </p:tavLst>
                                    </p:anim>
                                    <p:anim calcmode="lin" valueType="num">
                                      <p:cBhvr>
                                        <p:cTn id="5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ppt_x</p:attrName>
                                        </p:attrNameLst>
                                      </p:cBhvr>
                                      <p:tavLst>
                                        <p:tav tm="0">
                                          <p:val>
                                            <p:strVal val="#ppt_x-.2"/>
                                          </p:val>
                                        </p:tav>
                                        <p:tav tm="100000">
                                          <p:val>
                                            <p:strVal val="#ppt_x"/>
                                          </p:val>
                                        </p:tav>
                                      </p:tavLst>
                                    </p:anim>
                                    <p:anim calcmode="lin" valueType="num">
                                      <p:cBhvr>
                                        <p:cTn id="6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1000" fill="hold"/>
                                        <p:tgtEl>
                                          <p:spTgt spid="13"/>
                                        </p:tgtEl>
                                        <p:attrNameLst>
                                          <p:attrName>ppt_x</p:attrName>
                                        </p:attrNameLst>
                                      </p:cBhvr>
                                      <p:tavLst>
                                        <p:tav tm="0">
                                          <p:val>
                                            <p:strVal val="#ppt_x-.2"/>
                                          </p:val>
                                        </p:tav>
                                        <p:tav tm="100000">
                                          <p:val>
                                            <p:strVal val="#ppt_x"/>
                                          </p:val>
                                        </p:tav>
                                      </p:tavLst>
                                    </p:anim>
                                    <p:anim calcmode="lin" valueType="num">
                                      <p:cBhvr>
                                        <p:cTn id="7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P spid="12" grpId="0"/>
      <p:bldP spid="13"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79512" y="188640"/>
            <a:ext cx="8784976" cy="6413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a:solidFill>
                  <a:srgbClr val="FF0000"/>
                </a:solidFill>
              </a:rPr>
              <a:t>ÖRNEK-3:  </a:t>
            </a:r>
            <a:r>
              <a:rPr lang="tr-TR" b="1"/>
              <a:t>Aşağıdaki grafikte bir oto galerisinde 6 yıl boyunca satılan araç sayıları verilmiştir.Grafiğe göre,aşağıda verilen bilgilerden hangisi yanlıştır?	</a:t>
            </a: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196752"/>
            <a:ext cx="4104456" cy="33820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p:cNvSpPr>
            <a:spLocks noChangeArrowheads="1"/>
          </p:cNvSpPr>
          <p:nvPr/>
        </p:nvSpPr>
        <p:spPr bwMode="auto">
          <a:xfrm>
            <a:off x="179512" y="4800600"/>
            <a:ext cx="8784976" cy="14652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a:t>a) 2004 ve 2006 yıllarında eşit sayıda araba satılmıştır.</a:t>
            </a:r>
          </a:p>
          <a:p>
            <a:r>
              <a:rPr lang="tr-TR" b="1"/>
              <a:t>b) 2001 ve 2003 yıllarında eşit sayıda araba satılmıştır.</a:t>
            </a:r>
          </a:p>
          <a:p>
            <a:r>
              <a:rPr lang="tr-TR" b="1"/>
              <a:t>c) 2002 yılında en az araba satılmıştır.</a:t>
            </a:r>
          </a:p>
          <a:p>
            <a:r>
              <a:rPr lang="tr-TR" b="1"/>
              <a:t>d) 2004 ve 2006 yıllarında satılan toplam araç sayısı 2005 yılında satılan araç sayısından fazladır.	</a:t>
            </a:r>
          </a:p>
        </p:txBody>
      </p:sp>
      <p:sp>
        <p:nvSpPr>
          <p:cNvPr id="5" name="Dikdörtgen 4"/>
          <p:cNvSpPr/>
          <p:nvPr/>
        </p:nvSpPr>
        <p:spPr>
          <a:xfrm>
            <a:off x="179512" y="5661248"/>
            <a:ext cx="8784976" cy="604615"/>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068257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79512" y="49512"/>
            <a:ext cx="8856984" cy="14773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smtClean="0">
                <a:solidFill>
                  <a:srgbClr val="FF0000"/>
                </a:solidFill>
              </a:rPr>
              <a:t>ÖRNEK-4: </a:t>
            </a:r>
            <a:r>
              <a:rPr lang="tr-TR" b="1" dirty="0"/>
              <a:t>Aşağıdaki grafik bir okul kantininin öğrencilerin en sevdiği yiyecekleri belirlemek için yaptığı anketi  göstermektedir. Bu verilere </a:t>
            </a:r>
            <a:r>
              <a:rPr lang="tr-TR" b="1" dirty="0" smtClean="0"/>
              <a:t>göre, Kantin </a:t>
            </a:r>
            <a:r>
              <a:rPr lang="tr-TR" b="1" dirty="0"/>
              <a:t>sahibi Şaban Bey kantinde aşağıdaki yiyeceklerden hangisini kesinlikle bulundurmalıdır</a:t>
            </a:r>
            <a:r>
              <a:rPr lang="tr-TR" b="1" dirty="0" smtClean="0"/>
              <a:t>?</a:t>
            </a:r>
          </a:p>
          <a:p>
            <a:endParaRPr lang="tr-TR" b="1" dirty="0"/>
          </a:p>
          <a:p>
            <a:r>
              <a:rPr lang="tr-TR" b="1" dirty="0"/>
              <a:t>	</a:t>
            </a:r>
            <a:r>
              <a:rPr lang="tr-TR" b="1" dirty="0" smtClean="0"/>
              <a:t>a)</a:t>
            </a:r>
            <a:r>
              <a:rPr lang="tr-TR" b="1" dirty="0" err="1" smtClean="0"/>
              <a:t>Boğaça</a:t>
            </a:r>
            <a:r>
              <a:rPr lang="tr-TR" b="1" dirty="0" smtClean="0"/>
              <a:t>  	b)Simit  		c)Tost  		d)Patates </a:t>
            </a:r>
            <a:r>
              <a:rPr lang="tr-TR" b="1" dirty="0"/>
              <a:t>kızartması</a:t>
            </a: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70" y="1772816"/>
            <a:ext cx="4150834" cy="4653880"/>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7"/>
          <p:cNvSpPr>
            <a:spLocks noChangeArrowheads="1"/>
          </p:cNvSpPr>
          <p:nvPr/>
        </p:nvSpPr>
        <p:spPr bwMode="auto">
          <a:xfrm>
            <a:off x="5668662" y="3284984"/>
            <a:ext cx="2520280" cy="2520280"/>
          </a:xfrm>
          <a:prstGeom prst="wedgeRectCallout">
            <a:avLst>
              <a:gd name="adj1" fmla="val -63863"/>
              <a:gd name="adj2" fmla="val -33207"/>
            </a:avLst>
          </a:prstGeom>
          <a:noFill/>
          <a:ln w="9525">
            <a:solidFill>
              <a:srgbClr val="FF0000"/>
            </a:solidFill>
            <a:miter lim="800000"/>
            <a:headEnd/>
            <a:tailEnd/>
          </a:ln>
          <a:effectLst/>
        </p:spPr>
        <p:txBody>
          <a:bodyPr/>
          <a:lstStyle/>
          <a:p>
            <a:pPr algn="ctr"/>
            <a:r>
              <a:rPr lang="tr-TR" sz="2000" b="1"/>
              <a:t>Öğrenci sayısı 30 dur.Bu öğrencilerin hepsi okulda tost satılmasını istemektedir.Kantin sahibi Şaban Bey Tost satışını kesinlikle yapmalıdır.</a:t>
            </a:r>
          </a:p>
        </p:txBody>
      </p:sp>
      <p:sp>
        <p:nvSpPr>
          <p:cNvPr id="7" name="Dikdörtgen 6"/>
          <p:cNvSpPr/>
          <p:nvPr/>
        </p:nvSpPr>
        <p:spPr>
          <a:xfrm>
            <a:off x="4139952" y="980729"/>
            <a:ext cx="2016224" cy="54611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76622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98320" y="271581"/>
            <a:ext cx="8928992" cy="621708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smtClean="0">
                <a:solidFill>
                  <a:srgbClr val="FF0000"/>
                </a:solidFill>
              </a:rPr>
              <a:t>B) ÇİZGİ </a:t>
            </a:r>
            <a:r>
              <a:rPr lang="tr-TR" sz="2000" b="1" dirty="0">
                <a:solidFill>
                  <a:srgbClr val="FF0000"/>
                </a:solidFill>
              </a:rPr>
              <a:t>GRAFİĞİ:</a:t>
            </a:r>
            <a:r>
              <a:rPr lang="tr-TR" sz="2000" dirty="0">
                <a:solidFill>
                  <a:srgbClr val="FF0000"/>
                </a:solidFill>
              </a:rPr>
              <a:t> </a:t>
            </a:r>
            <a:r>
              <a:rPr lang="tr-TR" sz="2000" dirty="0"/>
              <a:t> </a:t>
            </a:r>
          </a:p>
          <a:p>
            <a:r>
              <a:rPr lang="tr-TR" b="1" dirty="0"/>
              <a:t>	 </a:t>
            </a:r>
            <a:r>
              <a:rPr lang="tr-TR" altLang="zh-CN" b="1" dirty="0"/>
              <a:t>Araştırmalar sonucu elde edilen bilgilerin çizgi ile ifade edilerek gösterilmesine çizgi grafiği denir.</a:t>
            </a:r>
            <a:r>
              <a:rPr lang="tr-TR" altLang="zh-CN" dirty="0"/>
              <a:t> </a:t>
            </a:r>
            <a:r>
              <a:rPr lang="tr-TR" b="1" dirty="0"/>
              <a:t>Çok yönlü kullanma imkânı olduğu için en çok kullanılan grafiktir. </a:t>
            </a:r>
            <a:r>
              <a:rPr lang="tr-TR" b="1" dirty="0" smtClean="0"/>
              <a:t>	Hastanelerde</a:t>
            </a:r>
            <a:r>
              <a:rPr lang="tr-TR" b="1" dirty="0"/>
              <a:t>, hastaların günlük vücut sıcaklıkları genellikle bu tür grafiklerle gösterilir. </a:t>
            </a:r>
            <a:endParaRPr lang="tr-TR" b="1" dirty="0" smtClean="0"/>
          </a:p>
          <a:p>
            <a:r>
              <a:rPr lang="tr-TR" altLang="zh-CN" b="1" dirty="0"/>
              <a:t>	</a:t>
            </a:r>
            <a:r>
              <a:rPr lang="tr-TR" b="1" dirty="0"/>
              <a:t> Çizgi grafikleri araştırılmak istenen konudaki değişimleri ve gidişatı gösterir ve ileriki durumlar için kestirimde (tahminlerde) bulunulmasına olanak sağlar.</a:t>
            </a:r>
            <a:r>
              <a:rPr lang="tr-TR" dirty="0"/>
              <a:t> </a:t>
            </a:r>
            <a:endParaRPr lang="tr-TR" altLang="zh-CN" b="1" dirty="0" smtClean="0"/>
          </a:p>
          <a:p>
            <a:r>
              <a:rPr lang="tr-TR" b="1" dirty="0" smtClean="0"/>
              <a:t>	Çizgi </a:t>
            </a:r>
            <a:r>
              <a:rPr lang="tr-TR" b="1" dirty="0"/>
              <a:t>grafiği artış ve düşüşleri vurgulamada ön plana çıkar. Çizgi grafiği sıfırdan veya sıfırdan farklı bir sayıdan da başlayabilir. Süreklilik vardır. Bir önceki artış veya azalış miktarını net olarak görebilirsiniz. Buradaki olay veya aktiviteler sürekli devam ediyor.</a:t>
            </a:r>
          </a:p>
          <a:p>
            <a:endParaRPr lang="tr-TR" altLang="zh-CN" b="1" dirty="0" smtClean="0">
              <a:solidFill>
                <a:srgbClr val="FF0000"/>
              </a:solidFill>
            </a:endParaRPr>
          </a:p>
          <a:p>
            <a:r>
              <a:rPr lang="tr-TR" altLang="zh-CN" b="1" dirty="0" smtClean="0">
                <a:solidFill>
                  <a:srgbClr val="FF0000"/>
                </a:solidFill>
              </a:rPr>
              <a:t>AÇIKLAMA</a:t>
            </a:r>
            <a:r>
              <a:rPr lang="tr-TR" altLang="zh-CN" b="1" dirty="0">
                <a:solidFill>
                  <a:srgbClr val="FF0000"/>
                </a:solidFill>
              </a:rPr>
              <a:t>:</a:t>
            </a:r>
            <a:r>
              <a:rPr lang="tr-TR" altLang="zh-CN" b="1" dirty="0"/>
              <a:t> </a:t>
            </a:r>
            <a:endParaRPr lang="tr-TR" altLang="zh-CN" b="1" dirty="0" smtClean="0"/>
          </a:p>
          <a:p>
            <a:r>
              <a:rPr lang="tr-TR" altLang="zh-CN" b="1" dirty="0">
                <a:solidFill>
                  <a:srgbClr val="FF0000"/>
                </a:solidFill>
              </a:rPr>
              <a:t>	</a:t>
            </a:r>
            <a:r>
              <a:rPr lang="tr-TR" altLang="zh-CN" b="1" dirty="0" smtClean="0">
                <a:solidFill>
                  <a:srgbClr val="FF0000"/>
                </a:solidFill>
              </a:rPr>
              <a:t>Değerler </a:t>
            </a:r>
            <a:r>
              <a:rPr lang="tr-TR" altLang="zh-CN" b="1" dirty="0">
                <a:solidFill>
                  <a:srgbClr val="FF0000"/>
                </a:solidFill>
              </a:rPr>
              <a:t>arasındaki değişimi görmek istediğimizde çizgi grafiği kullanmamız daha uygun </a:t>
            </a:r>
            <a:r>
              <a:rPr lang="tr-TR" altLang="zh-CN" b="1" dirty="0" smtClean="0">
                <a:solidFill>
                  <a:srgbClr val="FF0000"/>
                </a:solidFill>
              </a:rPr>
              <a:t>olur. </a:t>
            </a:r>
            <a:endParaRPr lang="tr-TR" b="1" dirty="0" smtClean="0"/>
          </a:p>
          <a:p>
            <a:r>
              <a:rPr lang="tr-TR" b="1" dirty="0" smtClean="0"/>
              <a:t>1)Çizgi grafiğine başlık yazılmalıdır,</a:t>
            </a:r>
          </a:p>
          <a:p>
            <a:r>
              <a:rPr lang="tr-TR" b="1" dirty="0" smtClean="0"/>
              <a:t>2)Eksenler [Yatay veya dikey </a:t>
            </a:r>
            <a:r>
              <a:rPr lang="tr-TR" b="1" dirty="0"/>
              <a:t> </a:t>
            </a:r>
            <a:r>
              <a:rPr lang="tr-TR" b="1" dirty="0" smtClean="0"/>
              <a:t>eksen ] isimlendirilmelidir,</a:t>
            </a:r>
          </a:p>
          <a:p>
            <a:r>
              <a:rPr lang="tr-TR" b="1" dirty="0" smtClean="0"/>
              <a:t>3)İleriki durumlar için tahmin yapmak daha kolaydır,</a:t>
            </a:r>
          </a:p>
          <a:p>
            <a:r>
              <a:rPr lang="tr-TR" b="1" dirty="0" smtClean="0"/>
              <a:t>4)Çizgi grafiği değerler , veriler arasındaki değişimi gösterir, inceler,</a:t>
            </a:r>
          </a:p>
          <a:p>
            <a:r>
              <a:rPr lang="tr-TR" b="1" dirty="0" smtClean="0"/>
              <a:t>5)Veriler arasındaki artış ve düşüşleri vurgulamada ön plana çıkar,</a:t>
            </a:r>
          </a:p>
          <a:p>
            <a:r>
              <a:rPr lang="tr-TR" b="1" dirty="0" smtClean="0"/>
              <a:t>6)Çizgi grafiği sıfırdan veya sıfırdan farklı bir sayıdan da başlayabilir,</a:t>
            </a:r>
          </a:p>
          <a:p>
            <a:r>
              <a:rPr lang="tr-TR" b="1" dirty="0" smtClean="0"/>
              <a:t>7)Süreklilik vardır. Bir önceki artış veya azalış miktarı net olarak görülebilir,</a:t>
            </a:r>
          </a:p>
          <a:p>
            <a:r>
              <a:rPr lang="tr-TR" b="1" dirty="0" smtClean="0">
                <a:solidFill>
                  <a:srgbClr val="FF0000"/>
                </a:solidFill>
              </a:rPr>
              <a:t>8)</a:t>
            </a:r>
            <a:r>
              <a:rPr lang="tr-TR" altLang="zh-CN" b="1" dirty="0">
                <a:solidFill>
                  <a:srgbClr val="FF0000"/>
                </a:solidFill>
              </a:rPr>
              <a:t> Çizgi grafiği veriler arasındaki değişimi inceler</a:t>
            </a:r>
            <a:r>
              <a:rPr lang="tr-TR" altLang="zh-CN" b="1" dirty="0" smtClean="0">
                <a:solidFill>
                  <a:srgbClr val="FF0000"/>
                </a:solidFill>
              </a:rPr>
              <a:t>.</a:t>
            </a:r>
            <a:endParaRPr lang="tr-TR" b="1" dirty="0" smtClean="0">
              <a:solidFill>
                <a:srgbClr val="FF0000"/>
              </a:solidFill>
            </a:endParaRPr>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600448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784975" cy="1261884"/>
          </a:xfrm>
          <a:prstGeom prst="rect">
            <a:avLst/>
          </a:prstGeom>
          <a:ln>
            <a:solidFill>
              <a:srgbClr val="FF0000"/>
            </a:solidFill>
          </a:ln>
        </p:spPr>
        <p:txBody>
          <a:bodyPr wrap="square">
            <a:spAutoFit/>
          </a:bodyPr>
          <a:lstStyle/>
          <a:p>
            <a:r>
              <a:rPr lang="tr-TR" altLang="tr-TR" sz="2400" b="1" dirty="0" smtClean="0">
                <a:solidFill>
                  <a:srgbClr val="FF0000"/>
                </a:solidFill>
                <a:effectLst>
                  <a:outerShdw blurRad="38100" dist="38100" dir="2700000" algn="tl">
                    <a:srgbClr val="FFFFFF"/>
                  </a:outerShdw>
                </a:effectLst>
              </a:rPr>
              <a:t>ÖRNEK :  </a:t>
            </a:r>
            <a:r>
              <a:rPr lang="tr-TR" altLang="tr-TR" sz="2400" b="1" dirty="0" smtClean="0">
                <a:effectLst>
                  <a:outerShdw blurRad="38100" dist="38100" dir="2700000" algn="tl">
                    <a:srgbClr val="FFFFFF"/>
                  </a:outerShdw>
                </a:effectLst>
              </a:rPr>
              <a:t>Bir </a:t>
            </a:r>
            <a:r>
              <a:rPr lang="tr-TR" altLang="tr-TR" sz="2400" b="1" dirty="0">
                <a:effectLst>
                  <a:outerShdw blurRad="38100" dist="38100" dir="2700000" algn="tl">
                    <a:srgbClr val="FFFFFF"/>
                  </a:outerShdw>
                </a:effectLst>
              </a:rPr>
              <a:t>öğrenci Salı günü 80, çarşamba110 ve Cumartesi günü 140 soru çözmüştür.</a:t>
            </a:r>
            <a:r>
              <a:rPr lang="tr-TR" altLang="tr-TR" sz="2800" b="1" dirty="0">
                <a:effectLst>
                  <a:outerShdw blurRad="38100" dist="38100" dir="2700000" algn="tl">
                    <a:srgbClr val="FFFFFF"/>
                  </a:outerShdw>
                </a:effectLst>
              </a:rPr>
              <a:t> </a:t>
            </a:r>
            <a:r>
              <a:rPr lang="tr-TR" altLang="tr-TR" sz="2400" b="1" dirty="0" smtClean="0">
                <a:effectLst>
                  <a:outerShdw blurRad="38100" dist="38100" dir="2700000" algn="tl">
                    <a:srgbClr val="FFFFFF"/>
                  </a:outerShdw>
                </a:effectLst>
              </a:rPr>
              <a:t>Öğrencisin </a:t>
            </a:r>
            <a:r>
              <a:rPr lang="tr-TR" altLang="tr-TR" sz="2400" b="1" dirty="0">
                <a:effectLst>
                  <a:outerShdw blurRad="38100" dist="38100" dir="2700000" algn="tl">
                    <a:srgbClr val="FFFFFF"/>
                  </a:outerShdw>
                </a:effectLst>
              </a:rPr>
              <a:t>3 günlük soru çözme sayılarını </a:t>
            </a:r>
            <a:r>
              <a:rPr lang="tr-TR" altLang="tr-TR" sz="2400" b="1" dirty="0"/>
              <a:t>çizgi grafiği ile gösterelim.</a:t>
            </a:r>
          </a:p>
        </p:txBody>
      </p:sp>
      <p:grpSp>
        <p:nvGrpSpPr>
          <p:cNvPr id="30" name="Grup 29"/>
          <p:cNvGrpSpPr/>
          <p:nvPr/>
        </p:nvGrpSpPr>
        <p:grpSpPr>
          <a:xfrm>
            <a:off x="779630" y="2166228"/>
            <a:ext cx="5376546" cy="4061283"/>
            <a:chOff x="779630" y="2166228"/>
            <a:chExt cx="5376546" cy="4061283"/>
          </a:xfrm>
        </p:grpSpPr>
        <p:grpSp>
          <p:nvGrpSpPr>
            <p:cNvPr id="19" name="Grup 18"/>
            <p:cNvGrpSpPr/>
            <p:nvPr/>
          </p:nvGrpSpPr>
          <p:grpSpPr>
            <a:xfrm>
              <a:off x="779630" y="2166228"/>
              <a:ext cx="5376546" cy="4032448"/>
              <a:chOff x="1403648" y="2132856"/>
              <a:chExt cx="5376546" cy="4032448"/>
            </a:xfrm>
          </p:grpSpPr>
          <p:cxnSp>
            <p:nvCxnSpPr>
              <p:cNvPr id="3" name="Düz Ok Bağlayıcısı 2"/>
              <p:cNvCxnSpPr/>
              <p:nvPr/>
            </p:nvCxnSpPr>
            <p:spPr>
              <a:xfrm flipV="1">
                <a:off x="1403648" y="6156724"/>
                <a:ext cx="5376546" cy="85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flipV="1">
                <a:off x="1403648" y="2132856"/>
                <a:ext cx="0" cy="40324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403648" y="4509120"/>
                <a:ext cx="4800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403648" y="3573016"/>
                <a:ext cx="4800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403648" y="2564904"/>
                <a:ext cx="4800482" cy="288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V="1">
                <a:off x="2195736"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2987824" y="25563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3779912"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4571999"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5364088" y="2564904"/>
                <a:ext cx="0" cy="360040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8" name="Düz Bağlayıcı 17"/>
            <p:cNvCxnSpPr/>
            <p:nvPr/>
          </p:nvCxnSpPr>
          <p:spPr>
            <a:xfrm flipV="1">
              <a:off x="5580112" y="2627111"/>
              <a:ext cx="0" cy="36004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0" name="Metin kutusu 19"/>
          <p:cNvSpPr txBox="1"/>
          <p:nvPr/>
        </p:nvSpPr>
        <p:spPr>
          <a:xfrm>
            <a:off x="29437" y="2303653"/>
            <a:ext cx="732893" cy="4247317"/>
          </a:xfrm>
          <a:prstGeom prst="rect">
            <a:avLst/>
          </a:prstGeom>
          <a:noFill/>
        </p:spPr>
        <p:txBody>
          <a:bodyPr wrap="none" rtlCol="0">
            <a:spAutoFit/>
          </a:bodyPr>
          <a:lstStyle/>
          <a:p>
            <a:r>
              <a:rPr lang="tr-TR" sz="2800" b="1" dirty="0" smtClean="0"/>
              <a:t>140</a:t>
            </a:r>
          </a:p>
          <a:p>
            <a:endParaRPr lang="tr-TR" sz="1100" b="1" dirty="0"/>
          </a:p>
          <a:p>
            <a:endParaRPr lang="tr-TR" sz="2800" b="1" dirty="0" smtClean="0"/>
          </a:p>
          <a:p>
            <a:r>
              <a:rPr lang="tr-TR" sz="2800" b="1" dirty="0" smtClean="0"/>
              <a:t>110</a:t>
            </a:r>
          </a:p>
          <a:p>
            <a:endParaRPr lang="tr-TR" sz="1100" b="1" dirty="0"/>
          </a:p>
          <a:p>
            <a:endParaRPr lang="tr-TR" sz="2400" b="1" dirty="0" smtClean="0"/>
          </a:p>
          <a:p>
            <a:r>
              <a:rPr lang="tr-TR" sz="2800" b="1" dirty="0" smtClean="0"/>
              <a:t>  80</a:t>
            </a:r>
          </a:p>
          <a:p>
            <a:endParaRPr lang="tr-TR" sz="2800" b="1" dirty="0"/>
          </a:p>
          <a:p>
            <a:endParaRPr lang="tr-TR" sz="2800" b="1" dirty="0" smtClean="0"/>
          </a:p>
          <a:p>
            <a:endParaRPr lang="tr-TR" sz="2000" b="1" dirty="0"/>
          </a:p>
          <a:p>
            <a:r>
              <a:rPr lang="tr-TR" sz="2800" b="1" dirty="0" smtClean="0"/>
              <a:t>    0</a:t>
            </a:r>
            <a:endParaRPr lang="tr-TR" sz="2800" b="1" dirty="0"/>
          </a:p>
        </p:txBody>
      </p:sp>
      <p:sp>
        <p:nvSpPr>
          <p:cNvPr id="21" name="Serbest Form 20"/>
          <p:cNvSpPr/>
          <p:nvPr/>
        </p:nvSpPr>
        <p:spPr>
          <a:xfrm rot="5400000">
            <a:off x="2116922" y="6030510"/>
            <a:ext cx="483758" cy="83058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  SALI  </a:t>
            </a:r>
            <a:endParaRPr lang="tr-TR" sz="2000" b="1" dirty="0">
              <a:solidFill>
                <a:schemeClr val="tx1"/>
              </a:solidFill>
            </a:endParaRPr>
          </a:p>
        </p:txBody>
      </p:sp>
      <p:sp>
        <p:nvSpPr>
          <p:cNvPr id="23" name="Serbest Form 22"/>
          <p:cNvSpPr/>
          <p:nvPr/>
        </p:nvSpPr>
        <p:spPr>
          <a:xfrm rot="5400000">
            <a:off x="3706102" y="6034719"/>
            <a:ext cx="483758" cy="794512"/>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 ÇRBA </a:t>
            </a:r>
            <a:endParaRPr lang="tr-TR" sz="2000" b="1" dirty="0">
              <a:solidFill>
                <a:schemeClr val="tx1"/>
              </a:solidFill>
            </a:endParaRPr>
          </a:p>
        </p:txBody>
      </p:sp>
      <p:sp>
        <p:nvSpPr>
          <p:cNvPr id="24" name="Serbest Form 23"/>
          <p:cNvSpPr/>
          <p:nvPr/>
        </p:nvSpPr>
        <p:spPr>
          <a:xfrm rot="5400000">
            <a:off x="5306276" y="6060428"/>
            <a:ext cx="505876" cy="840042"/>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 CRTSİ</a:t>
            </a:r>
            <a:endParaRPr lang="tr-TR" sz="2000" b="1" dirty="0">
              <a:solidFill>
                <a:schemeClr val="tx1"/>
              </a:solidFill>
            </a:endParaRPr>
          </a:p>
        </p:txBody>
      </p:sp>
      <p:sp>
        <p:nvSpPr>
          <p:cNvPr id="25" name="Metin kutusu 24"/>
          <p:cNvSpPr txBox="1"/>
          <p:nvPr/>
        </p:nvSpPr>
        <p:spPr>
          <a:xfrm>
            <a:off x="6156176" y="5955082"/>
            <a:ext cx="907621" cy="400110"/>
          </a:xfrm>
          <a:prstGeom prst="rect">
            <a:avLst/>
          </a:prstGeom>
          <a:noFill/>
        </p:spPr>
        <p:txBody>
          <a:bodyPr wrap="none" rtlCol="0">
            <a:spAutoFit/>
          </a:bodyPr>
          <a:lstStyle/>
          <a:p>
            <a:r>
              <a:rPr lang="tr-TR" sz="2000" b="1" dirty="0" smtClean="0"/>
              <a:t>Günler</a:t>
            </a:r>
            <a:endParaRPr lang="tr-TR" sz="2000" b="1" dirty="0"/>
          </a:p>
        </p:txBody>
      </p:sp>
      <p:sp>
        <p:nvSpPr>
          <p:cNvPr id="26" name="Metin kutusu 25"/>
          <p:cNvSpPr txBox="1"/>
          <p:nvPr/>
        </p:nvSpPr>
        <p:spPr>
          <a:xfrm>
            <a:off x="779630" y="2150554"/>
            <a:ext cx="1324593" cy="400110"/>
          </a:xfrm>
          <a:prstGeom prst="rect">
            <a:avLst/>
          </a:prstGeom>
          <a:noFill/>
        </p:spPr>
        <p:txBody>
          <a:bodyPr wrap="none" rtlCol="0">
            <a:spAutoFit/>
          </a:bodyPr>
          <a:lstStyle/>
          <a:p>
            <a:r>
              <a:rPr lang="tr-TR" sz="2000" b="1" dirty="0" smtClean="0"/>
              <a:t>Soru Sayısı</a:t>
            </a:r>
            <a:endParaRPr lang="tr-TR" sz="2000" b="1" dirty="0"/>
          </a:p>
        </p:txBody>
      </p:sp>
      <p:sp>
        <p:nvSpPr>
          <p:cNvPr id="27" name="Metin kutusu 26"/>
          <p:cNvSpPr txBox="1"/>
          <p:nvPr/>
        </p:nvSpPr>
        <p:spPr>
          <a:xfrm>
            <a:off x="1943511" y="1715992"/>
            <a:ext cx="2628488" cy="400110"/>
          </a:xfrm>
          <a:prstGeom prst="rect">
            <a:avLst/>
          </a:prstGeom>
          <a:noFill/>
        </p:spPr>
        <p:txBody>
          <a:bodyPr wrap="square" rtlCol="0">
            <a:spAutoFit/>
          </a:bodyPr>
          <a:lstStyle/>
          <a:p>
            <a:r>
              <a:rPr lang="tr-TR" sz="2000" b="1" dirty="0" smtClean="0"/>
              <a:t>Grafik: Soru Çözme</a:t>
            </a:r>
            <a:endParaRPr lang="tr-TR" sz="20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5315807" y="2456215"/>
            <a:ext cx="4230395" cy="2575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Oval 27"/>
          <p:cNvSpPr/>
          <p:nvPr/>
        </p:nvSpPr>
        <p:spPr>
          <a:xfrm>
            <a:off x="2238929" y="4402703"/>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Oval 30"/>
          <p:cNvSpPr/>
          <p:nvPr/>
        </p:nvSpPr>
        <p:spPr>
          <a:xfrm>
            <a:off x="3823104" y="3446164"/>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144" name="Düz Bağlayıcı 6143"/>
          <p:cNvCxnSpPr/>
          <p:nvPr/>
        </p:nvCxnSpPr>
        <p:spPr>
          <a:xfrm flipV="1">
            <a:off x="2358801" y="3606388"/>
            <a:ext cx="1589180" cy="9452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5455235" y="2550664"/>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6" name="Düz Bağlayıcı 35"/>
          <p:cNvCxnSpPr/>
          <p:nvPr/>
        </p:nvCxnSpPr>
        <p:spPr>
          <a:xfrm flipV="1">
            <a:off x="4053197" y="2592851"/>
            <a:ext cx="1589180" cy="94523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Dikdörtgen 28"/>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249517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1000"/>
                                        <p:tgtEl>
                                          <p:spTgt spid="6146"/>
                                        </p:tgtEl>
                                      </p:cBhvr>
                                    </p:animEffect>
                                    <p:anim calcmode="lin" valueType="num">
                                      <p:cBhvr>
                                        <p:cTn id="15" dur="1000" fill="hold"/>
                                        <p:tgtEl>
                                          <p:spTgt spid="6146"/>
                                        </p:tgtEl>
                                        <p:attrNameLst>
                                          <p:attrName>ppt_x</p:attrName>
                                        </p:attrNameLst>
                                      </p:cBhvr>
                                      <p:tavLst>
                                        <p:tav tm="0">
                                          <p:val>
                                            <p:strVal val="#ppt_x"/>
                                          </p:val>
                                        </p:tav>
                                        <p:tav tm="100000">
                                          <p:val>
                                            <p:strVal val="#ppt_x"/>
                                          </p:val>
                                        </p:tav>
                                      </p:tavLst>
                                    </p:anim>
                                    <p:anim calcmode="lin" valueType="num">
                                      <p:cBhvr>
                                        <p:cTn id="16"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6144"/>
                                        </p:tgtEl>
                                        <p:attrNameLst>
                                          <p:attrName>style.visibility</p:attrName>
                                        </p:attrNameLst>
                                      </p:cBhvr>
                                      <p:to>
                                        <p:strVal val="visible"/>
                                      </p:to>
                                    </p:set>
                                    <p:animEffect transition="in" filter="fade">
                                      <p:cBhvr>
                                        <p:cTn id="91" dur="1000"/>
                                        <p:tgtEl>
                                          <p:spTgt spid="6144"/>
                                        </p:tgtEl>
                                      </p:cBhvr>
                                    </p:animEffect>
                                    <p:anim calcmode="lin" valueType="num">
                                      <p:cBhvr>
                                        <p:cTn id="92" dur="1000" fill="hold"/>
                                        <p:tgtEl>
                                          <p:spTgt spid="6144"/>
                                        </p:tgtEl>
                                        <p:attrNameLst>
                                          <p:attrName>ppt_x</p:attrName>
                                        </p:attrNameLst>
                                      </p:cBhvr>
                                      <p:tavLst>
                                        <p:tav tm="0">
                                          <p:val>
                                            <p:strVal val="#ppt_x"/>
                                          </p:val>
                                        </p:tav>
                                        <p:tav tm="100000">
                                          <p:val>
                                            <p:strVal val="#ppt_x"/>
                                          </p:val>
                                        </p:tav>
                                      </p:tavLst>
                                    </p:anim>
                                    <p:anim calcmode="lin" valueType="num">
                                      <p:cBhvr>
                                        <p:cTn id="93" dur="1000" fill="hold"/>
                                        <p:tgtEl>
                                          <p:spTgt spid="6144"/>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1000"/>
                                        <p:tgtEl>
                                          <p:spTgt spid="36"/>
                                        </p:tgtEl>
                                      </p:cBhvr>
                                    </p:animEffect>
                                    <p:anim calcmode="lin" valueType="num">
                                      <p:cBhvr>
                                        <p:cTn id="106" dur="1000" fill="hold"/>
                                        <p:tgtEl>
                                          <p:spTgt spid="36"/>
                                        </p:tgtEl>
                                        <p:attrNameLst>
                                          <p:attrName>ppt_x</p:attrName>
                                        </p:attrNameLst>
                                      </p:cBhvr>
                                      <p:tavLst>
                                        <p:tav tm="0">
                                          <p:val>
                                            <p:strVal val="#ppt_x"/>
                                          </p:val>
                                        </p:tav>
                                        <p:tav tm="100000">
                                          <p:val>
                                            <p:strVal val="#ppt_x"/>
                                          </p:val>
                                        </p:tav>
                                      </p:tavLst>
                                    </p:anim>
                                    <p:anim calcmode="lin" valueType="num">
                                      <p:cBhvr>
                                        <p:cTn id="10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animBg="1"/>
      <p:bldP spid="23" grpId="0" animBg="1"/>
      <p:bldP spid="24" grpId="0" animBg="1"/>
      <p:bldP spid="25" grpId="0"/>
      <p:bldP spid="26" grpId="0"/>
      <p:bldP spid="27" grpId="0"/>
      <p:bldP spid="28" grpId="0" animBg="1"/>
      <p:bldP spid="31"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45651" y="46866"/>
            <a:ext cx="8856984"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ÖRNEK-2: </a:t>
            </a:r>
            <a:r>
              <a:rPr lang="tr-TR" altLang="zh-CN" b="1" dirty="0"/>
              <a:t>Aşağıda verilen çizgi grafiği sınavlara hazırlanan bir öğrencinin çözdüğü günlük soru sayısını </a:t>
            </a:r>
            <a:r>
              <a:rPr lang="tr-TR" altLang="zh-CN" b="1" dirty="0" smtClean="0"/>
              <a:t>göstermektedir. Bu </a:t>
            </a:r>
            <a:r>
              <a:rPr lang="tr-TR" altLang="zh-CN" b="1" dirty="0"/>
              <a:t>grafiğe </a:t>
            </a:r>
            <a:r>
              <a:rPr lang="tr-TR" altLang="zh-CN" b="1" dirty="0" smtClean="0"/>
              <a:t>göre, öğrenci </a:t>
            </a:r>
            <a:r>
              <a:rPr lang="tr-TR" altLang="zh-CN" b="1" dirty="0"/>
              <a:t>en fazla soruyu hangi gün çözmüştür</a:t>
            </a:r>
            <a:r>
              <a:rPr lang="tr-TR" altLang="zh-CN" b="1" dirty="0" smtClean="0"/>
              <a:t>?</a:t>
            </a:r>
          </a:p>
          <a:p>
            <a:endParaRPr lang="tr-TR" altLang="zh-CN" b="1" dirty="0"/>
          </a:p>
          <a:p>
            <a:r>
              <a:rPr lang="tr-TR" altLang="zh-CN" b="1" dirty="0" smtClean="0"/>
              <a:t>a)Cuma </a:t>
            </a:r>
            <a:r>
              <a:rPr lang="tr-TR" altLang="zh-CN" b="1" dirty="0"/>
              <a:t>günü  </a:t>
            </a:r>
            <a:r>
              <a:rPr lang="tr-TR" altLang="zh-CN" b="1" dirty="0" smtClean="0"/>
              <a:t>    	b)Perşembe </a:t>
            </a:r>
            <a:r>
              <a:rPr lang="tr-TR" altLang="zh-CN" b="1" dirty="0"/>
              <a:t>günü  </a:t>
            </a:r>
            <a:r>
              <a:rPr lang="tr-TR" altLang="zh-CN" b="1" dirty="0" smtClean="0"/>
              <a:t>    	c)Çarşamba </a:t>
            </a:r>
            <a:r>
              <a:rPr lang="tr-TR" altLang="zh-CN" b="1" dirty="0"/>
              <a:t>günü  </a:t>
            </a:r>
            <a:r>
              <a:rPr lang="tr-TR" altLang="zh-CN" b="1" dirty="0" smtClean="0"/>
              <a:t>   	d)Salı </a:t>
            </a:r>
            <a:r>
              <a:rPr lang="tr-TR" altLang="zh-CN" b="1" dirty="0"/>
              <a:t>günü</a:t>
            </a:r>
          </a:p>
        </p:txBody>
      </p:sp>
      <p:grpSp>
        <p:nvGrpSpPr>
          <p:cNvPr id="29" name="Grup 28"/>
          <p:cNvGrpSpPr/>
          <p:nvPr/>
        </p:nvGrpSpPr>
        <p:grpSpPr>
          <a:xfrm>
            <a:off x="755653" y="1585169"/>
            <a:ext cx="5400523" cy="4061283"/>
            <a:chOff x="755653" y="2166228"/>
            <a:chExt cx="5400523" cy="4061283"/>
          </a:xfrm>
        </p:grpSpPr>
        <p:grpSp>
          <p:nvGrpSpPr>
            <p:cNvPr id="20" name="Grup 19"/>
            <p:cNvGrpSpPr/>
            <p:nvPr/>
          </p:nvGrpSpPr>
          <p:grpSpPr>
            <a:xfrm>
              <a:off x="755653" y="2166228"/>
              <a:ext cx="5400523" cy="4061283"/>
              <a:chOff x="755653" y="2166228"/>
              <a:chExt cx="5400523" cy="4061283"/>
            </a:xfrm>
          </p:grpSpPr>
          <p:grpSp>
            <p:nvGrpSpPr>
              <p:cNvPr id="5" name="Grup 4"/>
              <p:cNvGrpSpPr/>
              <p:nvPr/>
            </p:nvGrpSpPr>
            <p:grpSpPr>
              <a:xfrm>
                <a:off x="755653" y="2166228"/>
                <a:ext cx="5400523" cy="4061283"/>
                <a:chOff x="755653" y="2166228"/>
                <a:chExt cx="5400523" cy="4061283"/>
              </a:xfrm>
            </p:grpSpPr>
            <p:grpSp>
              <p:nvGrpSpPr>
                <p:cNvPr id="6" name="Grup 5"/>
                <p:cNvGrpSpPr/>
                <p:nvPr/>
              </p:nvGrpSpPr>
              <p:grpSpPr>
                <a:xfrm>
                  <a:off x="755653" y="2166228"/>
                  <a:ext cx="5400523" cy="4032448"/>
                  <a:chOff x="1379671" y="2132856"/>
                  <a:chExt cx="5400523" cy="4032448"/>
                </a:xfrm>
              </p:grpSpPr>
              <p:cxnSp>
                <p:nvCxnSpPr>
                  <p:cNvPr id="8" name="Düz Ok Bağlayıcısı 7"/>
                  <p:cNvCxnSpPr/>
                  <p:nvPr/>
                </p:nvCxnSpPr>
                <p:spPr>
                  <a:xfrm flipV="1">
                    <a:off x="1403648" y="6156724"/>
                    <a:ext cx="5376546" cy="85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V="1">
                    <a:off x="1403648" y="2132856"/>
                    <a:ext cx="0" cy="40324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379671" y="4763780"/>
                    <a:ext cx="4800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379671" y="3971692"/>
                    <a:ext cx="4800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403648" y="3251612"/>
                    <a:ext cx="4800482" cy="288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flipV="1">
                    <a:off x="2195736" y="2499890"/>
                    <a:ext cx="0" cy="3665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2987824" y="2499890"/>
                    <a:ext cx="0" cy="36568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3779912" y="2499890"/>
                    <a:ext cx="0" cy="3665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4571999" y="2514307"/>
                    <a:ext cx="0" cy="3650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5364088" y="2514307"/>
                    <a:ext cx="0" cy="3650997"/>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7" name="Düz Bağlayıcı 6"/>
                <p:cNvCxnSpPr/>
                <p:nvPr/>
              </p:nvCxnSpPr>
              <p:spPr>
                <a:xfrm flipV="1">
                  <a:off x="5580112" y="2533262"/>
                  <a:ext cx="0" cy="369424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9" name="Düz Bağlayıcı 18"/>
              <p:cNvCxnSpPr/>
              <p:nvPr/>
            </p:nvCxnSpPr>
            <p:spPr>
              <a:xfrm>
                <a:off x="755653" y="5517232"/>
                <a:ext cx="4800482"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8" name="Düz Bağlayıcı 27"/>
            <p:cNvCxnSpPr/>
            <p:nvPr/>
          </p:nvCxnSpPr>
          <p:spPr>
            <a:xfrm>
              <a:off x="779630" y="2533262"/>
              <a:ext cx="480048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Metin kutusu 30"/>
          <p:cNvSpPr txBox="1"/>
          <p:nvPr/>
        </p:nvSpPr>
        <p:spPr>
          <a:xfrm>
            <a:off x="1734137" y="1335809"/>
            <a:ext cx="3000281" cy="400110"/>
          </a:xfrm>
          <a:prstGeom prst="rect">
            <a:avLst/>
          </a:prstGeom>
          <a:noFill/>
        </p:spPr>
        <p:txBody>
          <a:bodyPr wrap="square" rtlCol="0">
            <a:spAutoFit/>
          </a:bodyPr>
          <a:lstStyle/>
          <a:p>
            <a:r>
              <a:rPr lang="tr-TR" sz="2000" b="1" dirty="0" smtClean="0"/>
              <a:t>Grafik: Çözülen soru sayısı</a:t>
            </a:r>
            <a:endParaRPr lang="tr-TR" sz="2000" b="1" dirty="0"/>
          </a:p>
        </p:txBody>
      </p:sp>
      <p:sp>
        <p:nvSpPr>
          <p:cNvPr id="32" name="Metin kutusu 31"/>
          <p:cNvSpPr txBox="1"/>
          <p:nvPr/>
        </p:nvSpPr>
        <p:spPr>
          <a:xfrm>
            <a:off x="6187446" y="5446397"/>
            <a:ext cx="907621" cy="400110"/>
          </a:xfrm>
          <a:prstGeom prst="rect">
            <a:avLst/>
          </a:prstGeom>
          <a:noFill/>
        </p:spPr>
        <p:txBody>
          <a:bodyPr wrap="none" rtlCol="0">
            <a:spAutoFit/>
          </a:bodyPr>
          <a:lstStyle/>
          <a:p>
            <a:r>
              <a:rPr lang="tr-TR" sz="2000" b="1" dirty="0" smtClean="0"/>
              <a:t>Günler</a:t>
            </a:r>
            <a:endParaRPr lang="tr-TR" sz="2000" b="1" dirty="0"/>
          </a:p>
        </p:txBody>
      </p:sp>
      <p:sp>
        <p:nvSpPr>
          <p:cNvPr id="33" name="Metin kutusu 32"/>
          <p:cNvSpPr txBox="1"/>
          <p:nvPr/>
        </p:nvSpPr>
        <p:spPr>
          <a:xfrm>
            <a:off x="779630" y="1611955"/>
            <a:ext cx="1324593" cy="400110"/>
          </a:xfrm>
          <a:prstGeom prst="rect">
            <a:avLst/>
          </a:prstGeom>
          <a:noFill/>
        </p:spPr>
        <p:txBody>
          <a:bodyPr wrap="none" rtlCol="0">
            <a:spAutoFit/>
          </a:bodyPr>
          <a:lstStyle/>
          <a:p>
            <a:r>
              <a:rPr lang="tr-TR" sz="2000" b="1" dirty="0" smtClean="0"/>
              <a:t>Soru Sayısı</a:t>
            </a:r>
            <a:endParaRPr lang="tr-TR" sz="2000" b="1" dirty="0"/>
          </a:p>
        </p:txBody>
      </p:sp>
      <p:sp>
        <p:nvSpPr>
          <p:cNvPr id="34" name="Metin kutusu 33"/>
          <p:cNvSpPr txBox="1"/>
          <p:nvPr/>
        </p:nvSpPr>
        <p:spPr>
          <a:xfrm>
            <a:off x="22760" y="1692029"/>
            <a:ext cx="732893" cy="4185761"/>
          </a:xfrm>
          <a:prstGeom prst="rect">
            <a:avLst/>
          </a:prstGeom>
          <a:noFill/>
        </p:spPr>
        <p:txBody>
          <a:bodyPr wrap="none" rtlCol="0">
            <a:spAutoFit/>
          </a:bodyPr>
          <a:lstStyle/>
          <a:p>
            <a:r>
              <a:rPr lang="tr-TR" sz="2800" b="1" dirty="0" smtClean="0"/>
              <a:t>100</a:t>
            </a:r>
          </a:p>
          <a:p>
            <a:endParaRPr lang="tr-TR" sz="600" b="1" dirty="0"/>
          </a:p>
          <a:p>
            <a:r>
              <a:rPr lang="tr-TR" sz="1200" b="1" dirty="0" smtClean="0"/>
              <a:t>  </a:t>
            </a:r>
          </a:p>
          <a:p>
            <a:r>
              <a:rPr lang="tr-TR" sz="2800" b="1" dirty="0"/>
              <a:t> </a:t>
            </a:r>
            <a:r>
              <a:rPr lang="tr-TR" sz="2800" b="1" dirty="0" smtClean="0"/>
              <a:t> 80</a:t>
            </a:r>
          </a:p>
          <a:p>
            <a:endParaRPr lang="tr-TR" sz="2000" b="1" dirty="0" smtClean="0"/>
          </a:p>
          <a:p>
            <a:r>
              <a:rPr lang="tr-TR" sz="2800" b="1" dirty="0" smtClean="0"/>
              <a:t>  60</a:t>
            </a:r>
            <a:endParaRPr lang="tr-TR" sz="2400" b="1" dirty="0" smtClean="0"/>
          </a:p>
          <a:p>
            <a:r>
              <a:rPr lang="tr-TR" sz="2400" b="1" dirty="0"/>
              <a:t> </a:t>
            </a:r>
            <a:r>
              <a:rPr lang="tr-TR" sz="2400" b="1" dirty="0" smtClean="0"/>
              <a:t>  </a:t>
            </a:r>
            <a:endParaRPr lang="tr-TR" sz="1600" b="1" dirty="0" smtClean="0"/>
          </a:p>
          <a:p>
            <a:r>
              <a:rPr lang="tr-TR" sz="2800" b="1" dirty="0"/>
              <a:t> </a:t>
            </a:r>
            <a:r>
              <a:rPr lang="tr-TR" sz="2800" b="1" dirty="0" smtClean="0"/>
              <a:t> 40</a:t>
            </a:r>
          </a:p>
          <a:p>
            <a:endParaRPr lang="tr-TR" sz="2400" b="1" dirty="0"/>
          </a:p>
          <a:p>
            <a:r>
              <a:rPr lang="tr-TR" sz="2400" b="1" dirty="0" smtClean="0"/>
              <a:t>   20</a:t>
            </a:r>
            <a:endParaRPr lang="tr-TR" sz="1200" b="1" dirty="0"/>
          </a:p>
          <a:p>
            <a:r>
              <a:rPr lang="tr-TR" sz="1400" b="1" dirty="0" smtClean="0"/>
              <a:t>    </a:t>
            </a:r>
          </a:p>
          <a:p>
            <a:r>
              <a:rPr lang="tr-TR" sz="2800" b="1" dirty="0" smtClean="0"/>
              <a:t>    0</a:t>
            </a:r>
            <a:endParaRPr lang="tr-TR" sz="2800" b="1" dirty="0"/>
          </a:p>
        </p:txBody>
      </p:sp>
      <p:sp>
        <p:nvSpPr>
          <p:cNvPr id="35" name="Dikdörtgen 34"/>
          <p:cNvSpPr/>
          <p:nvPr/>
        </p:nvSpPr>
        <p:spPr>
          <a:xfrm rot="3151065">
            <a:off x="1304475" y="5872584"/>
            <a:ext cx="1041632" cy="369332"/>
          </a:xfrm>
          <a:prstGeom prst="rect">
            <a:avLst/>
          </a:prstGeom>
        </p:spPr>
        <p:txBody>
          <a:bodyPr wrap="none">
            <a:spAutoFit/>
          </a:bodyPr>
          <a:lstStyle/>
          <a:p>
            <a:r>
              <a:rPr lang="tr-TR" b="1" dirty="0"/>
              <a:t>Pazartesi</a:t>
            </a:r>
            <a:endParaRPr lang="tr-TR" dirty="0"/>
          </a:p>
        </p:txBody>
      </p:sp>
      <p:sp>
        <p:nvSpPr>
          <p:cNvPr id="36" name="Dikdörtgen 35"/>
          <p:cNvSpPr/>
          <p:nvPr/>
        </p:nvSpPr>
        <p:spPr>
          <a:xfrm rot="3123582">
            <a:off x="2253366" y="5680767"/>
            <a:ext cx="519694" cy="369332"/>
          </a:xfrm>
          <a:prstGeom prst="rect">
            <a:avLst/>
          </a:prstGeom>
        </p:spPr>
        <p:txBody>
          <a:bodyPr wrap="none">
            <a:spAutoFit/>
          </a:bodyPr>
          <a:lstStyle/>
          <a:p>
            <a:r>
              <a:rPr lang="tr-TR" b="1" dirty="0"/>
              <a:t>Salı</a:t>
            </a:r>
            <a:endParaRPr lang="tr-TR" dirty="0"/>
          </a:p>
        </p:txBody>
      </p:sp>
      <p:sp>
        <p:nvSpPr>
          <p:cNvPr id="37" name="Dikdörtgen 36"/>
          <p:cNvSpPr/>
          <p:nvPr/>
        </p:nvSpPr>
        <p:spPr>
          <a:xfrm rot="3344190">
            <a:off x="2795970" y="5917515"/>
            <a:ext cx="1129220" cy="369332"/>
          </a:xfrm>
          <a:prstGeom prst="rect">
            <a:avLst/>
          </a:prstGeom>
        </p:spPr>
        <p:txBody>
          <a:bodyPr wrap="none">
            <a:spAutoFit/>
          </a:bodyPr>
          <a:lstStyle/>
          <a:p>
            <a:r>
              <a:rPr lang="tr-TR" b="1" dirty="0"/>
              <a:t>Çarşamba</a:t>
            </a:r>
            <a:endParaRPr lang="tr-TR" dirty="0"/>
          </a:p>
        </p:txBody>
      </p:sp>
      <p:sp>
        <p:nvSpPr>
          <p:cNvPr id="38" name="Dikdörtgen 37"/>
          <p:cNvSpPr/>
          <p:nvPr/>
        </p:nvSpPr>
        <p:spPr>
          <a:xfrm rot="3142325">
            <a:off x="3676672" y="5932092"/>
            <a:ext cx="1131913" cy="369332"/>
          </a:xfrm>
          <a:prstGeom prst="rect">
            <a:avLst/>
          </a:prstGeom>
        </p:spPr>
        <p:txBody>
          <a:bodyPr wrap="none">
            <a:spAutoFit/>
          </a:bodyPr>
          <a:lstStyle/>
          <a:p>
            <a:r>
              <a:rPr lang="tr-TR" b="1" dirty="0"/>
              <a:t>Perşembe</a:t>
            </a:r>
            <a:endParaRPr lang="tr-TR" dirty="0"/>
          </a:p>
        </p:txBody>
      </p:sp>
      <p:sp>
        <p:nvSpPr>
          <p:cNvPr id="39" name="Dikdörtgen 38"/>
          <p:cNvSpPr/>
          <p:nvPr/>
        </p:nvSpPr>
        <p:spPr>
          <a:xfrm rot="3414612">
            <a:off x="4535952" y="5695250"/>
            <a:ext cx="731290" cy="369332"/>
          </a:xfrm>
          <a:prstGeom prst="rect">
            <a:avLst/>
          </a:prstGeom>
        </p:spPr>
        <p:txBody>
          <a:bodyPr wrap="none">
            <a:spAutoFit/>
          </a:bodyPr>
          <a:lstStyle/>
          <a:p>
            <a:r>
              <a:rPr lang="tr-TR" b="1" dirty="0"/>
              <a:t>Cuma</a:t>
            </a:r>
            <a:endParaRPr lang="tr-TR" dirty="0"/>
          </a:p>
        </p:txBody>
      </p:sp>
      <p:sp>
        <p:nvSpPr>
          <p:cNvPr id="41" name="Oval 40"/>
          <p:cNvSpPr/>
          <p:nvPr/>
        </p:nvSpPr>
        <p:spPr>
          <a:xfrm>
            <a:off x="1409545" y="4787256"/>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Oval 41"/>
          <p:cNvSpPr/>
          <p:nvPr/>
        </p:nvSpPr>
        <p:spPr>
          <a:xfrm>
            <a:off x="2263459" y="2583843"/>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a:off x="3018084" y="3275088"/>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4609540" y="1863148"/>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1" name="Düz Bağlayıcı 50"/>
          <p:cNvCxnSpPr>
            <a:endCxn id="41" idx="4"/>
          </p:cNvCxnSpPr>
          <p:nvPr/>
        </p:nvCxnSpPr>
        <p:spPr>
          <a:xfrm flipH="1">
            <a:off x="1534422" y="2732760"/>
            <a:ext cx="853914" cy="2352329"/>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Düz Bağlayıcı 59"/>
          <p:cNvCxnSpPr/>
          <p:nvPr/>
        </p:nvCxnSpPr>
        <p:spPr>
          <a:xfrm>
            <a:off x="2388336" y="2732759"/>
            <a:ext cx="754625" cy="691246"/>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Düz Bağlayıcı 62"/>
          <p:cNvCxnSpPr>
            <a:endCxn id="43" idx="3"/>
          </p:cNvCxnSpPr>
          <p:nvPr/>
        </p:nvCxnSpPr>
        <p:spPr>
          <a:xfrm flipH="1">
            <a:off x="3054660" y="1970431"/>
            <a:ext cx="1685410" cy="1558873"/>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AutoShape 9"/>
          <p:cNvSpPr>
            <a:spLocks noChangeArrowheads="1"/>
          </p:cNvSpPr>
          <p:nvPr/>
        </p:nvSpPr>
        <p:spPr bwMode="auto">
          <a:xfrm>
            <a:off x="6663266" y="2510372"/>
            <a:ext cx="2133600" cy="2540496"/>
          </a:xfrm>
          <a:prstGeom prst="wedgeRectCallout">
            <a:avLst>
              <a:gd name="adj1" fmla="val -59208"/>
              <a:gd name="adj2" fmla="val -11525"/>
            </a:avLst>
          </a:prstGeom>
          <a:solidFill>
            <a:schemeClr val="accent6">
              <a:lumMod val="40000"/>
              <a:lumOff val="60000"/>
            </a:schemeClr>
          </a:solidFill>
          <a:ln w="9525">
            <a:solidFill>
              <a:srgbClr val="FF0000"/>
            </a:solidFill>
            <a:miter lim="800000"/>
            <a:headEnd/>
            <a:tailEnd/>
          </a:ln>
          <a:effectLst/>
        </p:spPr>
        <p:txBody>
          <a:bodyPr/>
          <a:lstStyle/>
          <a:p>
            <a:pPr algn="ctr"/>
            <a:r>
              <a:rPr lang="tr-TR" sz="2000" b="1" dirty="0"/>
              <a:t>Bu öğrenci en fazla soruyu Cuma günü çözmüştür.</a:t>
            </a:r>
          </a:p>
          <a:p>
            <a:pPr algn="ctr"/>
            <a:r>
              <a:rPr lang="tr-TR" sz="2000" b="1" dirty="0"/>
              <a:t>Pazartesi=20,</a:t>
            </a:r>
          </a:p>
          <a:p>
            <a:pPr algn="ctr"/>
            <a:r>
              <a:rPr lang="tr-TR" sz="2000" b="1" dirty="0"/>
              <a:t>Salı=80,</a:t>
            </a:r>
          </a:p>
          <a:p>
            <a:pPr algn="ctr"/>
            <a:r>
              <a:rPr lang="tr-TR" sz="2000" b="1" dirty="0"/>
              <a:t>Çarşamba=60,</a:t>
            </a:r>
          </a:p>
          <a:p>
            <a:pPr algn="ctr"/>
            <a:r>
              <a:rPr lang="tr-TR" sz="2000" b="1" dirty="0"/>
              <a:t>Perşembe=?</a:t>
            </a:r>
          </a:p>
          <a:p>
            <a:pPr algn="ctr"/>
            <a:r>
              <a:rPr lang="tr-TR" sz="2000" b="1" dirty="0">
                <a:solidFill>
                  <a:srgbClr val="FF0000"/>
                </a:solidFill>
              </a:rPr>
              <a:t>Cuma=100</a:t>
            </a:r>
          </a:p>
        </p:txBody>
      </p:sp>
      <p:sp>
        <p:nvSpPr>
          <p:cNvPr id="66" name="Dikdörtgen 65"/>
          <p:cNvSpPr/>
          <p:nvPr/>
        </p:nvSpPr>
        <p:spPr>
          <a:xfrm>
            <a:off x="167395" y="647030"/>
            <a:ext cx="1676028" cy="596129"/>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Dikdörtgen 6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61936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0"/>
                                        <p:tgtEl>
                                          <p:spTgt spid="36"/>
                                        </p:tgtEl>
                                      </p:cBhvr>
                                    </p:animEffect>
                                    <p:anim calcmode="lin" valueType="num">
                                      <p:cBhvr>
                                        <p:cTn id="57" dur="1000" fill="hold"/>
                                        <p:tgtEl>
                                          <p:spTgt spid="36"/>
                                        </p:tgtEl>
                                        <p:attrNameLst>
                                          <p:attrName>ppt_x</p:attrName>
                                        </p:attrNameLst>
                                      </p:cBhvr>
                                      <p:tavLst>
                                        <p:tav tm="0">
                                          <p:val>
                                            <p:strVal val="#ppt_x"/>
                                          </p:val>
                                        </p:tav>
                                        <p:tav tm="100000">
                                          <p:val>
                                            <p:strVal val="#ppt_x"/>
                                          </p:val>
                                        </p:tav>
                                      </p:tavLst>
                                    </p:anim>
                                    <p:anim calcmode="lin" valueType="num">
                                      <p:cBhvr>
                                        <p:cTn id="5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1000"/>
                                        <p:tgtEl>
                                          <p:spTgt spid="43"/>
                                        </p:tgtEl>
                                      </p:cBhvr>
                                    </p:animEffect>
                                    <p:anim calcmode="lin" valueType="num">
                                      <p:cBhvr>
                                        <p:cTn id="99" dur="1000" fill="hold"/>
                                        <p:tgtEl>
                                          <p:spTgt spid="43"/>
                                        </p:tgtEl>
                                        <p:attrNameLst>
                                          <p:attrName>ppt_x</p:attrName>
                                        </p:attrNameLst>
                                      </p:cBhvr>
                                      <p:tavLst>
                                        <p:tav tm="0">
                                          <p:val>
                                            <p:strVal val="#ppt_x"/>
                                          </p:val>
                                        </p:tav>
                                        <p:tav tm="100000">
                                          <p:val>
                                            <p:strVal val="#ppt_x"/>
                                          </p:val>
                                        </p:tav>
                                      </p:tavLst>
                                    </p:anim>
                                    <p:anim calcmode="lin" valueType="num">
                                      <p:cBhvr>
                                        <p:cTn id="10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ppt_x</p:attrName>
                                        </p:attrNameLst>
                                      </p:cBhvr>
                                      <p:tavLst>
                                        <p:tav tm="0">
                                          <p:val>
                                            <p:strVal val="#ppt_x"/>
                                          </p:val>
                                        </p:tav>
                                        <p:tav tm="100000">
                                          <p:val>
                                            <p:strVal val="#ppt_x"/>
                                          </p:val>
                                        </p:tav>
                                      </p:tavLst>
                                    </p:anim>
                                    <p:anim calcmode="lin" valueType="num">
                                      <p:cBhvr>
                                        <p:cTn id="10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1000"/>
                                        <p:tgtEl>
                                          <p:spTgt spid="51"/>
                                        </p:tgtEl>
                                      </p:cBhvr>
                                    </p:animEffect>
                                    <p:anim calcmode="lin" valueType="num">
                                      <p:cBhvr>
                                        <p:cTn id="113" dur="1000" fill="hold"/>
                                        <p:tgtEl>
                                          <p:spTgt spid="51"/>
                                        </p:tgtEl>
                                        <p:attrNameLst>
                                          <p:attrName>ppt_x</p:attrName>
                                        </p:attrNameLst>
                                      </p:cBhvr>
                                      <p:tavLst>
                                        <p:tav tm="0">
                                          <p:val>
                                            <p:strVal val="#ppt_x"/>
                                          </p:val>
                                        </p:tav>
                                        <p:tav tm="100000">
                                          <p:val>
                                            <p:strVal val="#ppt_x"/>
                                          </p:val>
                                        </p:tav>
                                      </p:tavLst>
                                    </p:anim>
                                    <p:anim calcmode="lin" valueType="num">
                                      <p:cBhvr>
                                        <p:cTn id="11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1000"/>
                                        <p:tgtEl>
                                          <p:spTgt spid="60"/>
                                        </p:tgtEl>
                                      </p:cBhvr>
                                    </p:animEffect>
                                    <p:anim calcmode="lin" valueType="num">
                                      <p:cBhvr>
                                        <p:cTn id="120" dur="1000" fill="hold"/>
                                        <p:tgtEl>
                                          <p:spTgt spid="60"/>
                                        </p:tgtEl>
                                        <p:attrNameLst>
                                          <p:attrName>ppt_x</p:attrName>
                                        </p:attrNameLst>
                                      </p:cBhvr>
                                      <p:tavLst>
                                        <p:tav tm="0">
                                          <p:val>
                                            <p:strVal val="#ppt_x"/>
                                          </p:val>
                                        </p:tav>
                                        <p:tav tm="100000">
                                          <p:val>
                                            <p:strVal val="#ppt_x"/>
                                          </p:val>
                                        </p:tav>
                                      </p:tavLst>
                                    </p:anim>
                                    <p:anim calcmode="lin" valueType="num">
                                      <p:cBhvr>
                                        <p:cTn id="12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nodeType="click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1000"/>
                                        <p:tgtEl>
                                          <p:spTgt spid="63"/>
                                        </p:tgtEl>
                                      </p:cBhvr>
                                    </p:animEffect>
                                    <p:anim calcmode="lin" valueType="num">
                                      <p:cBhvr>
                                        <p:cTn id="127" dur="1000" fill="hold"/>
                                        <p:tgtEl>
                                          <p:spTgt spid="63"/>
                                        </p:tgtEl>
                                        <p:attrNameLst>
                                          <p:attrName>ppt_x</p:attrName>
                                        </p:attrNameLst>
                                      </p:cBhvr>
                                      <p:tavLst>
                                        <p:tav tm="0">
                                          <p:val>
                                            <p:strVal val="#ppt_x"/>
                                          </p:val>
                                        </p:tav>
                                        <p:tav tm="100000">
                                          <p:val>
                                            <p:strVal val="#ppt_x"/>
                                          </p:val>
                                        </p:tav>
                                      </p:tavLst>
                                    </p:anim>
                                    <p:anim calcmode="lin" valueType="num">
                                      <p:cBhvr>
                                        <p:cTn id="12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9" presetClass="entr" presetSubtype="0" fill="hold" grpId="0" nodeType="clickEffect">
                                  <p:stCondLst>
                                    <p:cond delay="0"/>
                                  </p:stCondLst>
                                  <p:childTnLst>
                                    <p:set>
                                      <p:cBhvr>
                                        <p:cTn id="132" dur="1" fill="hold">
                                          <p:stCondLst>
                                            <p:cond delay="0"/>
                                          </p:stCondLst>
                                        </p:cTn>
                                        <p:tgtEl>
                                          <p:spTgt spid="65"/>
                                        </p:tgtEl>
                                        <p:attrNameLst>
                                          <p:attrName>style.visibility</p:attrName>
                                        </p:attrNameLst>
                                      </p:cBhvr>
                                      <p:to>
                                        <p:strVal val="visible"/>
                                      </p:to>
                                    </p:set>
                                    <p:anim calcmode="lin" valueType="num">
                                      <p:cBhvr>
                                        <p:cTn id="133" dur="1000" fill="hold"/>
                                        <p:tgtEl>
                                          <p:spTgt spid="65"/>
                                        </p:tgtEl>
                                        <p:attrNameLst>
                                          <p:attrName>ppt_x</p:attrName>
                                        </p:attrNameLst>
                                      </p:cBhvr>
                                      <p:tavLst>
                                        <p:tav tm="0">
                                          <p:val>
                                            <p:strVal val="#ppt_x-.2"/>
                                          </p:val>
                                        </p:tav>
                                        <p:tav tm="100000">
                                          <p:val>
                                            <p:strVal val="#ppt_x"/>
                                          </p:val>
                                        </p:tav>
                                      </p:tavLst>
                                    </p:anim>
                                    <p:anim calcmode="lin" valueType="num">
                                      <p:cBhvr>
                                        <p:cTn id="134" dur="10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135" dur="1000"/>
                                        <p:tgtEl>
                                          <p:spTgt spid="65"/>
                                        </p:tgtEl>
                                      </p:cBhvr>
                                    </p:animEffect>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66"/>
                                        </p:tgtEl>
                                        <p:attrNameLst>
                                          <p:attrName>style.visibility</p:attrName>
                                        </p:attrNameLst>
                                      </p:cBhvr>
                                      <p:to>
                                        <p:strVal val="visible"/>
                                      </p:to>
                                    </p:set>
                                    <p:animEffect transition="in" filter="fade">
                                      <p:cBhvr>
                                        <p:cTn id="140" dur="1000"/>
                                        <p:tgtEl>
                                          <p:spTgt spid="66"/>
                                        </p:tgtEl>
                                      </p:cBhvr>
                                    </p:animEffect>
                                    <p:anim calcmode="lin" valueType="num">
                                      <p:cBhvr>
                                        <p:cTn id="141" dur="1000" fill="hold"/>
                                        <p:tgtEl>
                                          <p:spTgt spid="66"/>
                                        </p:tgtEl>
                                        <p:attrNameLst>
                                          <p:attrName>ppt_x</p:attrName>
                                        </p:attrNameLst>
                                      </p:cBhvr>
                                      <p:tavLst>
                                        <p:tav tm="0">
                                          <p:val>
                                            <p:strVal val="#ppt_x"/>
                                          </p:val>
                                        </p:tav>
                                        <p:tav tm="100000">
                                          <p:val>
                                            <p:strVal val="#ppt_x"/>
                                          </p:val>
                                        </p:tav>
                                      </p:tavLst>
                                    </p:anim>
                                    <p:anim calcmode="lin" valueType="num">
                                      <p:cBhvr>
                                        <p:cTn id="142"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p:bldP spid="32" grpId="0"/>
      <p:bldP spid="33" grpId="0"/>
      <p:bldP spid="34" grpId="0"/>
      <p:bldP spid="35" grpId="0"/>
      <p:bldP spid="36" grpId="0"/>
      <p:bldP spid="37" grpId="0"/>
      <p:bldP spid="38" grpId="0"/>
      <p:bldP spid="39" grpId="0"/>
      <p:bldP spid="41" grpId="0" animBg="1"/>
      <p:bldP spid="42" grpId="0" animBg="1"/>
      <p:bldP spid="43" grpId="0" animBg="1"/>
      <p:bldP spid="44" grpId="0" animBg="1"/>
      <p:bldP spid="65" grpId="0" animBg="1"/>
      <p:bldP spid="6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27498" y="76393"/>
            <a:ext cx="8836990" cy="64633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ÖRNEK-1:</a:t>
            </a:r>
            <a:r>
              <a:rPr lang="tr-TR" altLang="zh-CN" b="1" dirty="0"/>
              <a:t> 25 öğrencisi olan bir sınıfta öğrencilerin matematik sınavından aldığı notlar ve öğrenci sayıları aşağıda verilmiştir. Bu bilgileri çizgi grafiği ile gösterelim.</a:t>
            </a:r>
          </a:p>
        </p:txBody>
      </p:sp>
      <p:graphicFrame>
        <p:nvGraphicFramePr>
          <p:cNvPr id="3" name="Group 34"/>
          <p:cNvGraphicFramePr>
            <a:graphicFrameLocks noGrp="1"/>
          </p:cNvGraphicFramePr>
          <p:nvPr>
            <p:extLst>
              <p:ext uri="{D42A27DB-BD31-4B8C-83A1-F6EECF244321}">
                <p14:modId xmlns:p14="http://schemas.microsoft.com/office/powerpoint/2010/main" val="2435387464"/>
              </p:ext>
            </p:extLst>
          </p:nvPr>
        </p:nvGraphicFramePr>
        <p:xfrm>
          <a:off x="2699792" y="980728"/>
          <a:ext cx="3940446" cy="930275"/>
        </p:xfrm>
        <a:graphic>
          <a:graphicData uri="http://schemas.openxmlformats.org/drawingml/2006/table">
            <a:tbl>
              <a:tblPr/>
              <a:tblGrid>
                <a:gridCol w="1658851"/>
                <a:gridCol w="495999"/>
                <a:gridCol w="396799"/>
                <a:gridCol w="403687"/>
                <a:gridCol w="328370"/>
                <a:gridCol w="328370"/>
                <a:gridCol w="328370"/>
              </a:tblGrid>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CN" sz="12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ÖĞRENCİ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CN" sz="12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SAYISI</a:t>
                      </a:r>
                      <a:endParaRPr kumimoji="0" lang="tr-TR" altLang="zh-CN" sz="1200" b="1" i="0" u="none" strike="noStrike" cap="none" normalizeH="0" baseline="0" dirty="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1</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4</a:t>
                      </a:r>
                      <a:endParaRPr kumimoji="0" lang="tr-TR" altLang="zh-CN" sz="1600" b="1" i="0" u="none" strike="noStrike" cap="none" normalizeH="0" baseline="0" dirty="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6</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7</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7</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zh-CN" sz="12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ALDIKLARI NOTLAR</a:t>
                      </a:r>
                      <a:endParaRPr kumimoji="0" lang="tr-TR" altLang="zh-CN" sz="12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0</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1</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2</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3</a:t>
                      </a:r>
                      <a:endParaRPr kumimoji="0" lang="tr-TR" altLang="zh-CN" sz="1600" b="1" i="0" u="none" strike="noStrike" cap="none" normalizeH="0" baseline="0" dirty="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smtClean="0">
                          <a:ln>
                            <a:noFill/>
                          </a:ln>
                          <a:solidFill>
                            <a:schemeClr val="tx1"/>
                          </a:solidFill>
                          <a:effectLst/>
                          <a:latin typeface="Verdana" pitchFamily="34" charset="0"/>
                          <a:ea typeface="SimSun" pitchFamily="2" charset="-122"/>
                          <a:cs typeface="Times New Roman" pitchFamily="18" charset="0"/>
                        </a:rPr>
                        <a:t>4</a:t>
                      </a:r>
                      <a:endParaRPr kumimoji="0" lang="tr-TR" altLang="zh-CN" sz="1600" b="1" i="0" u="none" strike="noStrike" cap="none" normalizeH="0" baseline="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16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5</a:t>
                      </a:r>
                      <a:endParaRPr kumimoji="0" lang="tr-TR" altLang="zh-CN" sz="1600" b="1" i="0" u="none" strike="noStrike" cap="none" normalizeH="0" baseline="0" dirty="0" smtClean="0">
                        <a:ln>
                          <a:noFill/>
                        </a:ln>
                        <a:solidFill>
                          <a:schemeClr val="tx1"/>
                        </a:solidFill>
                        <a:effectLst/>
                        <a:latin typeface="Arial" charset="0"/>
                        <a:ea typeface="SimSun"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4"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093" y="2132856"/>
            <a:ext cx="5400600" cy="433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88515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79512" y="116632"/>
            <a:ext cx="8856984" cy="11906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ÖRNEK-3: </a:t>
            </a:r>
            <a:r>
              <a:rPr lang="tr-TR" altLang="zh-CN" b="1" dirty="0"/>
              <a:t>Aşağıda verilen çizgi grafiği bir ilimizin haftanın belirli günlerinde ki sıcaklık dağılımını </a:t>
            </a:r>
            <a:r>
              <a:rPr lang="tr-TR" altLang="zh-CN" b="1" dirty="0" smtClean="0"/>
              <a:t>göstermektedir. Buna göre, en </a:t>
            </a:r>
            <a:r>
              <a:rPr lang="tr-TR" altLang="zh-CN" b="1" dirty="0"/>
              <a:t>sıcak gün ile en soğuk gün arasındaki sıcaklık farkı kaç derecedir?</a:t>
            </a:r>
          </a:p>
          <a:p>
            <a:r>
              <a:rPr lang="tr-TR" altLang="zh-CN" b="1" dirty="0"/>
              <a:t>		</a:t>
            </a:r>
            <a:r>
              <a:rPr lang="tr-TR" altLang="zh-CN" b="1" dirty="0" smtClean="0"/>
              <a:t>a)17  	  b)16  	   c)15  	     d)14</a:t>
            </a:r>
            <a:endParaRPr lang="tr-TR" altLang="zh-CN" b="1" dirty="0"/>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545" y="1556792"/>
            <a:ext cx="5429871" cy="504056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
          <p:cNvSpPr txBox="1">
            <a:spLocks noChangeArrowheads="1"/>
          </p:cNvSpPr>
          <p:nvPr/>
        </p:nvSpPr>
        <p:spPr bwMode="auto">
          <a:xfrm>
            <a:off x="6823406" y="3619078"/>
            <a:ext cx="1481368" cy="92333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tr-TR" b="1"/>
              <a:t>Perşembe=22</a:t>
            </a:r>
          </a:p>
          <a:p>
            <a:pPr algn="ctr"/>
            <a:r>
              <a:rPr lang="tr-TR" b="1"/>
              <a:t>Cumartesi=6</a:t>
            </a:r>
          </a:p>
          <a:p>
            <a:pPr algn="ctr"/>
            <a:r>
              <a:rPr lang="tr-TR" b="1"/>
              <a:t>22-6=16</a:t>
            </a:r>
          </a:p>
        </p:txBody>
      </p:sp>
      <p:sp>
        <p:nvSpPr>
          <p:cNvPr id="5" name="Dikdörtgen 4"/>
          <p:cNvSpPr/>
          <p:nvPr/>
        </p:nvSpPr>
        <p:spPr>
          <a:xfrm>
            <a:off x="2771801" y="894222"/>
            <a:ext cx="1152128" cy="4082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6328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79512" y="188640"/>
            <a:ext cx="8784976" cy="14773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ÖRNEK-4: </a:t>
            </a:r>
            <a:r>
              <a:rPr lang="tr-TR" altLang="zh-CN" b="1" dirty="0"/>
              <a:t>Aşağıda verilen çizgi grafiği iki ilimizin haftanın 5 gününde ki sıcaklık dağılımını </a:t>
            </a:r>
            <a:r>
              <a:rPr lang="tr-TR" altLang="zh-CN" b="1" dirty="0" smtClean="0"/>
              <a:t>göstermektedir. Buna </a:t>
            </a:r>
            <a:r>
              <a:rPr lang="tr-TR" altLang="zh-CN" b="1" dirty="0"/>
              <a:t>göre,”K” ilimizin en sıcak günü ile “L” ilimizin en soğuk günü arasındaki sıcaklık farkı kaç derecedir</a:t>
            </a:r>
            <a:r>
              <a:rPr lang="tr-TR" altLang="zh-CN" b="1" dirty="0" smtClean="0"/>
              <a:t>?</a:t>
            </a:r>
          </a:p>
          <a:p>
            <a:endParaRPr lang="tr-TR" altLang="zh-CN" b="1" dirty="0"/>
          </a:p>
          <a:p>
            <a:r>
              <a:rPr lang="tr-TR" altLang="zh-CN" b="1" dirty="0"/>
              <a:t>		</a:t>
            </a:r>
            <a:r>
              <a:rPr lang="tr-TR" altLang="zh-CN" b="1" dirty="0" smtClean="0"/>
              <a:t>a)20  	b)21  	c)22  	d)23</a:t>
            </a:r>
            <a:endParaRPr lang="tr-TR" altLang="zh-CN" b="1" dirty="0"/>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4824"/>
            <a:ext cx="5286375" cy="4676775"/>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6"/>
          <p:cNvSpPr txBox="1">
            <a:spLocks noChangeArrowheads="1"/>
          </p:cNvSpPr>
          <p:nvPr/>
        </p:nvSpPr>
        <p:spPr bwMode="auto">
          <a:xfrm>
            <a:off x="6429479" y="3579736"/>
            <a:ext cx="1543050" cy="91598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a:t>K ili =24</a:t>
            </a:r>
          </a:p>
          <a:p>
            <a:r>
              <a:rPr lang="tr-TR" b="1"/>
              <a:t>L ili = 4</a:t>
            </a:r>
          </a:p>
          <a:p>
            <a:r>
              <a:rPr lang="tr-TR" b="1"/>
              <a:t>K-L=24-4=20</a:t>
            </a:r>
          </a:p>
        </p:txBody>
      </p:sp>
      <p:sp>
        <p:nvSpPr>
          <p:cNvPr id="7" name="Dikdörtgen 6"/>
          <p:cNvSpPr/>
          <p:nvPr/>
        </p:nvSpPr>
        <p:spPr>
          <a:xfrm>
            <a:off x="1670571" y="1257727"/>
            <a:ext cx="1152128" cy="4082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941275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79512" y="116632"/>
            <a:ext cx="8784976" cy="1465263"/>
          </a:xfrm>
          <a:prstGeom prst="rect">
            <a:avLst/>
          </a:prstGeom>
          <a:noFill/>
          <a:ln>
            <a:solidFill>
              <a:srgbClr val="FF0000"/>
            </a:solidFill>
          </a:ln>
          <a:effectLst/>
        </p:spPr>
        <p:txBody>
          <a:bodyPr wrap="square" anchor="ctr">
            <a:spAutoFit/>
          </a:bodyPr>
          <a:lstStyle/>
          <a:p>
            <a:r>
              <a:rPr lang="tr-TR" altLang="zh-CN" b="1" dirty="0">
                <a:solidFill>
                  <a:srgbClr val="FF0000"/>
                </a:solidFill>
              </a:rPr>
              <a:t>ÖRNEK-5: </a:t>
            </a:r>
            <a:r>
              <a:rPr lang="tr-TR" altLang="zh-CN" b="1" dirty="0"/>
              <a:t>Aşağıda verilen çizgi grafiği bir okulumuzdaki öğrencilerin matematik sınavından aldıkları notları </a:t>
            </a:r>
            <a:r>
              <a:rPr lang="tr-TR" altLang="zh-CN" b="1" dirty="0" smtClean="0"/>
              <a:t>göstermektedir. Grafiğe </a:t>
            </a:r>
            <a:r>
              <a:rPr lang="tr-TR" altLang="zh-CN" b="1" dirty="0"/>
              <a:t>göre notu en düşük olan öğrenci sayısı ile notu en yüksek olan öğrenci sayısı arasındaki fark sorulursa aşağıdaki ifadelerden hangisi doğru olur?</a:t>
            </a:r>
          </a:p>
          <a:p>
            <a:r>
              <a:rPr lang="tr-TR" altLang="zh-CN" b="1" dirty="0"/>
              <a:t>		</a:t>
            </a:r>
            <a:r>
              <a:rPr lang="tr-TR" altLang="zh-CN" b="1" dirty="0" smtClean="0"/>
              <a:t>a)10  	b)11  	c)12  	d)13</a:t>
            </a:r>
            <a:endParaRPr lang="tr-TR" altLang="zh-CN" b="1" dirty="0"/>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36" y="1752600"/>
            <a:ext cx="6589713" cy="4762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6"/>
          <p:cNvSpPr txBox="1">
            <a:spLocks noChangeArrowheads="1"/>
          </p:cNvSpPr>
          <p:nvPr/>
        </p:nvSpPr>
        <p:spPr bwMode="auto">
          <a:xfrm>
            <a:off x="6576566" y="3712137"/>
            <a:ext cx="2387922" cy="11906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tr-TR" b="1"/>
              <a:t>En yüksek 16 kişi 100</a:t>
            </a:r>
          </a:p>
          <a:p>
            <a:r>
              <a:rPr lang="tr-TR" b="1"/>
              <a:t>En düşük 4 kişi 5 puan </a:t>
            </a:r>
          </a:p>
          <a:p>
            <a:r>
              <a:rPr lang="tr-TR" b="1"/>
              <a:t>Almış.</a:t>
            </a:r>
          </a:p>
          <a:p>
            <a:r>
              <a:rPr lang="tr-TR" b="1"/>
              <a:t>16-4=12 kişi</a:t>
            </a:r>
          </a:p>
        </p:txBody>
      </p:sp>
      <p:sp>
        <p:nvSpPr>
          <p:cNvPr id="6" name="Dikdörtgen 5"/>
          <p:cNvSpPr/>
          <p:nvPr/>
        </p:nvSpPr>
        <p:spPr>
          <a:xfrm>
            <a:off x="3563888" y="1177768"/>
            <a:ext cx="1152128" cy="4082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641955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11560" y="2204864"/>
            <a:ext cx="7776864"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t>OLASILIK VE İSTATİSTİK</a:t>
            </a:r>
          </a:p>
          <a:p>
            <a:pPr algn="ctr"/>
            <a:r>
              <a:rPr lang="tr-TR" sz="6000" b="1" dirty="0" smtClean="0"/>
              <a:t>MATEMATİK 6</a:t>
            </a:r>
            <a:endParaRPr lang="tr-TR" sz="6000" b="1" dirty="0"/>
          </a:p>
        </p:txBody>
      </p:sp>
      <p:sp>
        <p:nvSpPr>
          <p:cNvPr id="3" name="Dikdörtgen 2"/>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194872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1DB3AC3A-7EA3-4FBC-BA77-EBF47AB02E9E}" type="slidenum">
              <a:rPr lang="tr-TR" smtClean="0"/>
              <a:pPr/>
              <a:t>30</a:t>
            </a:fld>
            <a:endParaRPr lang="tr-TR"/>
          </a:p>
        </p:txBody>
      </p:sp>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6858000" cy="561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5"/>
          <p:cNvSpPr txBox="1">
            <a:spLocks noChangeArrowheads="1"/>
          </p:cNvSpPr>
          <p:nvPr/>
        </p:nvSpPr>
        <p:spPr bwMode="auto">
          <a:xfrm>
            <a:off x="1166659" y="1100138"/>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50</a:t>
            </a:r>
          </a:p>
        </p:txBody>
      </p:sp>
      <p:sp>
        <p:nvSpPr>
          <p:cNvPr id="5" name="Text Box 6"/>
          <p:cNvSpPr txBox="1">
            <a:spLocks noChangeArrowheads="1"/>
          </p:cNvSpPr>
          <p:nvPr/>
        </p:nvSpPr>
        <p:spPr bwMode="auto">
          <a:xfrm>
            <a:off x="1752600" y="2670465"/>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a:solidFill>
                  <a:srgbClr val="FF0000"/>
                </a:solidFill>
              </a:rPr>
              <a:t>20</a:t>
            </a:r>
          </a:p>
        </p:txBody>
      </p:sp>
      <p:sp>
        <p:nvSpPr>
          <p:cNvPr id="6" name="Text Box 7"/>
          <p:cNvSpPr txBox="1">
            <a:spLocks noChangeArrowheads="1"/>
          </p:cNvSpPr>
          <p:nvPr/>
        </p:nvSpPr>
        <p:spPr bwMode="auto">
          <a:xfrm>
            <a:off x="2202733" y="1100138"/>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40</a:t>
            </a:r>
          </a:p>
        </p:txBody>
      </p:sp>
      <p:sp>
        <p:nvSpPr>
          <p:cNvPr id="7" name="Text Box 8"/>
          <p:cNvSpPr txBox="1">
            <a:spLocks noChangeArrowheads="1"/>
          </p:cNvSpPr>
          <p:nvPr/>
        </p:nvSpPr>
        <p:spPr bwMode="auto">
          <a:xfrm>
            <a:off x="2895600" y="1676400"/>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30</a:t>
            </a:r>
          </a:p>
        </p:txBody>
      </p:sp>
      <p:sp>
        <p:nvSpPr>
          <p:cNvPr id="8" name="Text Box 9"/>
          <p:cNvSpPr txBox="1">
            <a:spLocks noChangeArrowheads="1"/>
          </p:cNvSpPr>
          <p:nvPr/>
        </p:nvSpPr>
        <p:spPr bwMode="auto">
          <a:xfrm>
            <a:off x="3252019" y="3276600"/>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10</a:t>
            </a:r>
          </a:p>
        </p:txBody>
      </p:sp>
      <p:sp>
        <p:nvSpPr>
          <p:cNvPr id="9" name="Text Box 10"/>
          <p:cNvSpPr txBox="1">
            <a:spLocks noChangeArrowheads="1"/>
          </p:cNvSpPr>
          <p:nvPr/>
        </p:nvSpPr>
        <p:spPr bwMode="auto">
          <a:xfrm>
            <a:off x="4038600" y="2133600"/>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30</a:t>
            </a:r>
          </a:p>
        </p:txBody>
      </p:sp>
      <p:sp>
        <p:nvSpPr>
          <p:cNvPr id="10" name="Text Box 11"/>
          <p:cNvSpPr txBox="1">
            <a:spLocks noChangeArrowheads="1"/>
          </p:cNvSpPr>
          <p:nvPr/>
        </p:nvSpPr>
        <p:spPr bwMode="auto">
          <a:xfrm>
            <a:off x="3819525" y="933374"/>
            <a:ext cx="43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solidFill>
                  <a:srgbClr val="FF0000"/>
                </a:solidFill>
              </a:rPr>
              <a:t>50</a:t>
            </a:r>
          </a:p>
        </p:txBody>
      </p:sp>
      <p:graphicFrame>
        <p:nvGraphicFramePr>
          <p:cNvPr id="3" name="Nesne 2"/>
          <p:cNvGraphicFramePr>
            <a:graphicFrameLocks noChangeAspect="1"/>
          </p:cNvGraphicFramePr>
          <p:nvPr>
            <p:extLst>
              <p:ext uri="{D42A27DB-BD31-4B8C-83A1-F6EECF244321}">
                <p14:modId xmlns:p14="http://schemas.microsoft.com/office/powerpoint/2010/main" val="1844248244"/>
              </p:ext>
            </p:extLst>
          </p:nvPr>
        </p:nvGraphicFramePr>
        <p:xfrm>
          <a:off x="2133600" y="5845756"/>
          <a:ext cx="5140136" cy="402644"/>
        </p:xfrm>
        <a:graphic>
          <a:graphicData uri="http://schemas.openxmlformats.org/presentationml/2006/ole">
            <mc:AlternateContent xmlns:mc="http://schemas.openxmlformats.org/markup-compatibility/2006">
              <mc:Choice xmlns:v="urn:schemas-microsoft-com:vml" Requires="v">
                <p:oleObj spid="_x0000_s5203" name="Denklem" r:id="rId4" imgW="2272314" imgH="177723" progId="Equation.3">
                  <p:embed/>
                </p:oleObj>
              </mc:Choice>
              <mc:Fallback>
                <p:oleObj name="Denklem" r:id="rId4" imgW="2272314" imgH="177723"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5845756"/>
                        <a:ext cx="5140136" cy="402644"/>
                      </a:xfrm>
                      <a:prstGeom prst="rect">
                        <a:avLst/>
                      </a:prstGeom>
                      <a:noFill/>
                      <a:ln>
                        <a:noFill/>
                      </a:ln>
                      <a:effectLst/>
                    </p:spPr>
                  </p:pic>
                </p:oleObj>
              </mc:Fallback>
            </mc:AlternateContent>
          </a:graphicData>
        </a:graphic>
      </p:graphicFrame>
      <p:sp>
        <p:nvSpPr>
          <p:cNvPr id="12" name="Dikdörtgen 11"/>
          <p:cNvSpPr/>
          <p:nvPr/>
        </p:nvSpPr>
        <p:spPr>
          <a:xfrm>
            <a:off x="5763546" y="846573"/>
            <a:ext cx="1246854" cy="7167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15395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fade">
                                      <p:cBhvr>
                                        <p:cTn id="7" dur="1000"/>
                                        <p:tgtEl>
                                          <p:spTgt spid="71682"/>
                                        </p:tgtEl>
                                      </p:cBhvr>
                                    </p:animEffect>
                                    <p:anim calcmode="lin" valueType="num">
                                      <p:cBhvr>
                                        <p:cTn id="8" dur="1000" fill="hold"/>
                                        <p:tgtEl>
                                          <p:spTgt spid="71682"/>
                                        </p:tgtEl>
                                        <p:attrNameLst>
                                          <p:attrName>ppt_x</p:attrName>
                                        </p:attrNameLst>
                                      </p:cBhvr>
                                      <p:tavLst>
                                        <p:tav tm="0">
                                          <p:val>
                                            <p:strVal val="#ppt_x"/>
                                          </p:val>
                                        </p:tav>
                                        <p:tav tm="100000">
                                          <p:val>
                                            <p:strVal val="#ppt_x"/>
                                          </p:val>
                                        </p:tav>
                                      </p:tavLst>
                                    </p:anim>
                                    <p:anim calcmode="lin" valueType="num">
                                      <p:cBhvr>
                                        <p:cTn id="9" dur="1000" fill="hold"/>
                                        <p:tgtEl>
                                          <p:spTgt spid="716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ppt_x</p:attrName>
                                        </p:attrNameLst>
                                      </p:cBhvr>
                                      <p:tavLst>
                                        <p:tav tm="0">
                                          <p:val>
                                            <p:strVal val="#ppt_x-.2"/>
                                          </p:val>
                                        </p:tav>
                                        <p:tav tm="100000">
                                          <p:val>
                                            <p:strVal val="#ppt_x"/>
                                          </p:val>
                                        </p:tav>
                                      </p:tavLst>
                                    </p:anim>
                                    <p:anim calcmode="lin" valueType="num">
                                      <p:cBhvr>
                                        <p:cTn id="5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1" dur="10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ppt_x</p:attrName>
                                        </p:attrNameLst>
                                      </p:cBhvr>
                                      <p:tavLst>
                                        <p:tav tm="0">
                                          <p:val>
                                            <p:strVal val="#ppt_x-.2"/>
                                          </p:val>
                                        </p:tav>
                                        <p:tav tm="100000">
                                          <p:val>
                                            <p:strVal val="#ppt_x"/>
                                          </p:val>
                                        </p:tav>
                                      </p:tavLst>
                                    </p:anim>
                                    <p:anim calcmode="lin" valueType="num">
                                      <p:cBhvr>
                                        <p:cTn id="5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1000" fill="hold"/>
                                        <p:tgtEl>
                                          <p:spTgt spid="3"/>
                                        </p:tgtEl>
                                        <p:attrNameLst>
                                          <p:attrName>ppt_x</p:attrName>
                                        </p:attrNameLst>
                                      </p:cBhvr>
                                      <p:tavLst>
                                        <p:tav tm="0">
                                          <p:val>
                                            <p:strVal val="#ppt_x-.2"/>
                                          </p:val>
                                        </p:tav>
                                        <p:tav tm="100000">
                                          <p:val>
                                            <p:strVal val="#ppt_x"/>
                                          </p:val>
                                        </p:tav>
                                      </p:tavLst>
                                    </p:anim>
                                    <p:anim calcmode="lin" valueType="num">
                                      <p:cBhvr>
                                        <p:cTn id="6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96831" y="188639"/>
            <a:ext cx="8784976" cy="1190625"/>
          </a:xfrm>
          <a:prstGeom prst="rect">
            <a:avLst/>
          </a:prstGeom>
          <a:solidFill>
            <a:srgbClr val="FFFF00">
              <a:alpha val="30196"/>
            </a:srgbClr>
          </a:solidFill>
          <a:ln w="9525">
            <a:solidFill>
              <a:srgbClr val="FF0000"/>
            </a:solidFill>
            <a:miter lim="800000"/>
            <a:headEnd/>
            <a:tailEnd/>
          </a:ln>
          <a:effectLst/>
          <a:extLst/>
        </p:spPr>
        <p:txBody>
          <a:bodyPr wrap="square" anchor="ctr">
            <a:spAutoFit/>
          </a:bodyPr>
          <a:lstStyle/>
          <a:p>
            <a:r>
              <a:rPr lang="tr-TR" b="1" dirty="0" smtClean="0">
                <a:solidFill>
                  <a:srgbClr val="FF0000"/>
                </a:solidFill>
              </a:rPr>
              <a:t>DAİRE </a:t>
            </a:r>
            <a:r>
              <a:rPr lang="tr-TR" b="1" dirty="0">
                <a:solidFill>
                  <a:srgbClr val="FF0000"/>
                </a:solidFill>
              </a:rPr>
              <a:t>GRAFİĞİ :</a:t>
            </a:r>
            <a:br>
              <a:rPr lang="tr-TR" b="1" dirty="0">
                <a:solidFill>
                  <a:srgbClr val="FF0000"/>
                </a:solidFill>
              </a:rPr>
            </a:br>
            <a:r>
              <a:rPr lang="tr-TR" b="1" dirty="0">
                <a:solidFill>
                  <a:srgbClr val="FF0000"/>
                </a:solidFill>
              </a:rPr>
              <a:t>	</a:t>
            </a:r>
            <a:r>
              <a:rPr lang="tr-TR" altLang="zh-CN" b="1" dirty="0"/>
              <a:t>Araştırmalar sonucu toplanan bilgilerin amaca uygun olarak çizilen dairenin dilimlere ayrılarak gösterilmesine daire grafiği denir. Grafiğe başlık yazılır. Bir daireye karşılık 360 derece gelir.</a:t>
            </a:r>
            <a:r>
              <a:rPr lang="tr-TR" b="1" dirty="0"/>
              <a:t>	</a:t>
            </a:r>
            <a:endParaRPr lang="tr-TR" dirty="0"/>
          </a:p>
        </p:txBody>
      </p:sp>
      <p:sp>
        <p:nvSpPr>
          <p:cNvPr id="3" name="Rectangle 5"/>
          <p:cNvSpPr>
            <a:spLocks noChangeArrowheads="1"/>
          </p:cNvSpPr>
          <p:nvPr/>
        </p:nvSpPr>
        <p:spPr bwMode="auto">
          <a:xfrm>
            <a:off x="244570" y="1700808"/>
            <a:ext cx="3943121"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ÖRNEK-1:</a:t>
            </a:r>
            <a:r>
              <a:rPr lang="tr-TR" altLang="zh-CN" b="1" dirty="0"/>
              <a:t>Bir sınıfta yapılan matematik sınavında öğrencilerin</a:t>
            </a:r>
            <a:r>
              <a:rPr lang="tr-TR" altLang="zh-CN" b="1" dirty="0" smtClean="0"/>
              <a:t>;</a:t>
            </a:r>
          </a:p>
          <a:p>
            <a:r>
              <a:rPr lang="tr-TR" altLang="zh-CN" b="1" dirty="0" smtClean="0"/>
              <a:t> </a:t>
            </a:r>
            <a:r>
              <a:rPr lang="tr-TR" altLang="zh-CN" b="1" dirty="0"/>
              <a:t>% 5 ‘i     1</a:t>
            </a:r>
            <a:r>
              <a:rPr lang="tr-TR" altLang="zh-CN" b="1" dirty="0" smtClean="0"/>
              <a:t>,</a:t>
            </a:r>
          </a:p>
          <a:p>
            <a:r>
              <a:rPr lang="tr-TR" altLang="zh-CN" b="1" dirty="0" smtClean="0"/>
              <a:t>% </a:t>
            </a:r>
            <a:r>
              <a:rPr lang="tr-TR" altLang="zh-CN" b="1" dirty="0"/>
              <a:t>20 ‘si </a:t>
            </a:r>
            <a:r>
              <a:rPr lang="tr-TR" altLang="zh-CN" b="1" dirty="0" smtClean="0"/>
              <a:t> 2,</a:t>
            </a:r>
          </a:p>
          <a:p>
            <a:r>
              <a:rPr lang="tr-TR" altLang="zh-CN" b="1" dirty="0" smtClean="0"/>
              <a:t>% </a:t>
            </a:r>
            <a:r>
              <a:rPr lang="tr-TR" altLang="zh-CN" b="1" dirty="0"/>
              <a:t>50 ‘si </a:t>
            </a:r>
            <a:r>
              <a:rPr lang="tr-TR" altLang="zh-CN" b="1" dirty="0" smtClean="0"/>
              <a:t> 3,</a:t>
            </a:r>
          </a:p>
          <a:p>
            <a:r>
              <a:rPr lang="tr-TR" altLang="zh-CN" b="1" dirty="0" smtClean="0"/>
              <a:t>% </a:t>
            </a:r>
            <a:r>
              <a:rPr lang="tr-TR" altLang="zh-CN" b="1" dirty="0"/>
              <a:t>15’i    4 </a:t>
            </a:r>
            <a:r>
              <a:rPr lang="tr-TR" altLang="zh-CN" b="1" dirty="0" smtClean="0"/>
              <a:t> ve </a:t>
            </a:r>
          </a:p>
          <a:p>
            <a:r>
              <a:rPr lang="tr-TR" altLang="zh-CN" b="1" dirty="0" smtClean="0"/>
              <a:t>%</a:t>
            </a:r>
            <a:r>
              <a:rPr lang="tr-TR" altLang="zh-CN" b="1" dirty="0"/>
              <a:t>10 ‘u   5 almıştır. Bu bilgileri daire grafiğinde gösterip merkez açılarının kaçar derece olduğunu gösterelim.</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514501"/>
            <a:ext cx="4625831" cy="472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971600" y="4651440"/>
            <a:ext cx="2019300" cy="20313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t>5+20+50+15+10</a:t>
            </a:r>
            <a:r>
              <a:rPr lang="tr-TR" altLang="zh-CN" b="1" dirty="0" smtClean="0"/>
              <a:t>=</a:t>
            </a:r>
          </a:p>
          <a:p>
            <a:r>
              <a:rPr lang="tr-TR" altLang="zh-CN" b="1" dirty="0" smtClean="0"/>
              <a:t>100 </a:t>
            </a:r>
            <a:r>
              <a:rPr lang="tr-TR" altLang="zh-CN" b="1" dirty="0"/>
              <a:t>360:100=3,6 </a:t>
            </a:r>
            <a:endParaRPr lang="tr-TR" altLang="zh-CN" dirty="0"/>
          </a:p>
          <a:p>
            <a:r>
              <a:rPr lang="tr-TR" altLang="zh-CN" b="1" dirty="0"/>
              <a:t>5.3,6=18  1 alan,</a:t>
            </a:r>
          </a:p>
          <a:p>
            <a:r>
              <a:rPr lang="tr-TR" altLang="zh-CN" b="1" dirty="0"/>
              <a:t>20.3,6=72  2 alan ,</a:t>
            </a:r>
          </a:p>
          <a:p>
            <a:r>
              <a:rPr lang="tr-TR" altLang="zh-CN" b="1" dirty="0"/>
              <a:t>50.3,6=180  3 alan, </a:t>
            </a:r>
            <a:endParaRPr lang="tr-TR" altLang="zh-CN" dirty="0"/>
          </a:p>
          <a:p>
            <a:r>
              <a:rPr lang="tr-TR" altLang="zh-CN" b="1" dirty="0"/>
              <a:t>15.3,6=54  4 alan,</a:t>
            </a:r>
          </a:p>
          <a:p>
            <a:r>
              <a:rPr lang="tr-TR" altLang="zh-CN" b="1" dirty="0"/>
              <a:t>10.3,6=36 5 alan</a:t>
            </a:r>
          </a:p>
        </p:txBody>
      </p:sp>
    </p:spTree>
    <p:extLst>
      <p:ext uri="{BB962C8B-B14F-4D97-AF65-F5344CB8AC3E}">
        <p14:creationId xmlns:p14="http://schemas.microsoft.com/office/powerpoint/2010/main" val="170697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79512" y="111780"/>
            <a:ext cx="8784976"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ÖRNEK-5: </a:t>
            </a:r>
            <a:r>
              <a:rPr lang="tr-TR" b="1" dirty="0" smtClean="0"/>
              <a:t>Aşağıda Ayşe’nin </a:t>
            </a:r>
            <a:r>
              <a:rPr lang="tr-TR" b="1" dirty="0"/>
              <a:t>üç dersten 5’lik sistemde aldığı notlar daire grafiği ile , derslerin kredileri ise tablo olarak verilmiştir. </a:t>
            </a:r>
            <a:r>
              <a:rPr lang="tr-TR" b="1" dirty="0">
                <a:solidFill>
                  <a:srgbClr val="FF0000"/>
                </a:solidFill>
              </a:rPr>
              <a:t> </a:t>
            </a:r>
            <a:r>
              <a:rPr lang="tr-TR" b="1" dirty="0"/>
              <a:t>Buna göre Ayşe matematik dersinden kaç almıştır?  </a:t>
            </a:r>
          </a:p>
          <a:p>
            <a:r>
              <a:rPr lang="tr-TR" b="1" dirty="0" smtClean="0"/>
              <a:t>		</a:t>
            </a:r>
          </a:p>
          <a:p>
            <a:r>
              <a:rPr lang="tr-TR" b="1" dirty="0"/>
              <a:t>	</a:t>
            </a:r>
            <a:r>
              <a:rPr lang="tr-TR" b="1" dirty="0" smtClean="0"/>
              <a:t>	a)2  	b)5   	c)4  	d)3</a:t>
            </a:r>
            <a:endParaRPr lang="tr-TR" b="1"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507" y="1628800"/>
            <a:ext cx="6968985" cy="3672408"/>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7"/>
          <p:cNvSpPr txBox="1">
            <a:spLocks noChangeArrowheads="1"/>
          </p:cNvSpPr>
          <p:nvPr/>
        </p:nvSpPr>
        <p:spPr bwMode="auto">
          <a:xfrm>
            <a:off x="1835696" y="5589240"/>
            <a:ext cx="5080000" cy="91598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t>Kredi toplamı=5+4+3=12 Kredi</a:t>
            </a:r>
          </a:p>
          <a:p>
            <a:r>
              <a:rPr lang="tr-TR" b="1" dirty="0"/>
              <a:t>360:12=30 Bir kredi 30 derece ile gösteriliyor.</a:t>
            </a:r>
          </a:p>
          <a:p>
            <a:r>
              <a:rPr lang="tr-TR" b="1" dirty="0"/>
              <a:t>Matematik 150:30=5 not almıştır. </a:t>
            </a:r>
          </a:p>
        </p:txBody>
      </p:sp>
      <p:sp>
        <p:nvSpPr>
          <p:cNvPr id="7" name="Dikdörtgen 6"/>
          <p:cNvSpPr/>
          <p:nvPr/>
        </p:nvSpPr>
        <p:spPr>
          <a:xfrm>
            <a:off x="2627784" y="911702"/>
            <a:ext cx="1008112" cy="4082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8171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41132"/>
            <a:ext cx="7964730" cy="470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491880" y="4293095"/>
            <a:ext cx="1656183"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aphicFrame>
        <p:nvGraphicFramePr>
          <p:cNvPr id="4" name="Nesne 3"/>
          <p:cNvGraphicFramePr>
            <a:graphicFrameLocks noChangeAspect="1"/>
          </p:cNvGraphicFramePr>
          <p:nvPr>
            <p:extLst>
              <p:ext uri="{D42A27DB-BD31-4B8C-83A1-F6EECF244321}">
                <p14:modId xmlns:p14="http://schemas.microsoft.com/office/powerpoint/2010/main" val="2134732095"/>
              </p:ext>
            </p:extLst>
          </p:nvPr>
        </p:nvGraphicFramePr>
        <p:xfrm>
          <a:off x="394347" y="5517232"/>
          <a:ext cx="3352800" cy="857250"/>
        </p:xfrm>
        <a:graphic>
          <a:graphicData uri="http://schemas.openxmlformats.org/presentationml/2006/ole">
            <mc:AlternateContent xmlns:mc="http://schemas.openxmlformats.org/markup-compatibility/2006">
              <mc:Choice xmlns:v="urn:schemas-microsoft-com:vml" Requires="v">
                <p:oleObj spid="_x0000_s6160" name="Denklem" r:id="rId4" imgW="1586811" imgH="406224" progId="Equation.3">
                  <p:embed/>
                </p:oleObj>
              </mc:Choice>
              <mc:Fallback>
                <p:oleObj name="Denklem" r:id="rId4" imgW="1586811" imgH="406224"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347" y="5517232"/>
                        <a:ext cx="33528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Nesne 5"/>
          <p:cNvGraphicFramePr>
            <a:graphicFrameLocks noChangeAspect="1"/>
          </p:cNvGraphicFramePr>
          <p:nvPr/>
        </p:nvGraphicFramePr>
        <p:xfrm>
          <a:off x="4876800" y="5943600"/>
          <a:ext cx="3810000" cy="434975"/>
        </p:xfrm>
        <a:graphic>
          <a:graphicData uri="http://schemas.openxmlformats.org/presentationml/2006/ole">
            <mc:AlternateContent xmlns:mc="http://schemas.openxmlformats.org/markup-compatibility/2006">
              <mc:Choice xmlns:v="urn:schemas-microsoft-com:vml" Requires="v">
                <p:oleObj spid="_x0000_s6161" name="Denklem" r:id="rId6" imgW="1777229" imgH="203112" progId="Equation.3">
                  <p:embed/>
                </p:oleObj>
              </mc:Choice>
              <mc:Fallback>
                <p:oleObj name="Denklem" r:id="rId6" imgW="1777229" imgH="203112"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5943600"/>
                        <a:ext cx="3810000"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02843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11" y="188640"/>
            <a:ext cx="7023577" cy="6510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395536" y="5229200"/>
            <a:ext cx="6552728"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319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8"/>
            <a:ext cx="8512946"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4702161" y="4835980"/>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216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1000"/>
                                        <p:tgtEl>
                                          <p:spTgt spid="18434"/>
                                        </p:tgtEl>
                                      </p:cBhvr>
                                    </p:animEffect>
                                    <p:anim calcmode="lin" valueType="num">
                                      <p:cBhvr>
                                        <p:cTn id="8" dur="1000" fill="hold"/>
                                        <p:tgtEl>
                                          <p:spTgt spid="18434"/>
                                        </p:tgtEl>
                                        <p:attrNameLst>
                                          <p:attrName>ppt_x</p:attrName>
                                        </p:attrNameLst>
                                      </p:cBhvr>
                                      <p:tavLst>
                                        <p:tav tm="0">
                                          <p:val>
                                            <p:strVal val="#ppt_x"/>
                                          </p:val>
                                        </p:tav>
                                        <p:tav tm="100000">
                                          <p:val>
                                            <p:strVal val="#ppt_x"/>
                                          </p:val>
                                        </p:tav>
                                      </p:tavLst>
                                    </p:anim>
                                    <p:anim calcmode="lin" valueType="num">
                                      <p:cBhvr>
                                        <p:cTn id="9"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7776864" cy="6348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6084168" y="188640"/>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0295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6557324" cy="504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3275856" y="4653136"/>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Metin kutusu 1"/>
          <p:cNvSpPr txBox="1"/>
          <p:nvPr/>
        </p:nvSpPr>
        <p:spPr>
          <a:xfrm>
            <a:off x="4644008" y="366019"/>
            <a:ext cx="4320480" cy="1384995"/>
          </a:xfrm>
          <a:prstGeom prst="rect">
            <a:avLst/>
          </a:prstGeom>
          <a:noFill/>
        </p:spPr>
        <p:txBody>
          <a:bodyPr wrap="square" rtlCol="0">
            <a:spAutoFit/>
          </a:bodyPr>
          <a:lstStyle/>
          <a:p>
            <a:pPr marL="342900" indent="-342900">
              <a:buAutoNum type="arabicPlain" startAt="35"/>
            </a:pPr>
            <a:r>
              <a:rPr lang="tr-TR" sz="2800" b="1" dirty="0" smtClean="0"/>
              <a:t>     28</a:t>
            </a:r>
          </a:p>
          <a:p>
            <a:r>
              <a:rPr lang="tr-TR" sz="2800" b="1" dirty="0" smtClean="0"/>
              <a:t>40      X         35.X=40.28</a:t>
            </a:r>
          </a:p>
          <a:p>
            <a:r>
              <a:rPr lang="tr-TR" sz="2800" b="1" dirty="0" smtClean="0"/>
              <a:t>                           X=8.4=32     </a:t>
            </a:r>
            <a:endParaRPr lang="tr-TR" sz="2800" b="1" dirty="0"/>
          </a:p>
        </p:txBody>
      </p:sp>
    </p:spTree>
    <p:extLst>
      <p:ext uri="{BB962C8B-B14F-4D97-AF65-F5344CB8AC3E}">
        <p14:creationId xmlns:p14="http://schemas.microsoft.com/office/powerpoint/2010/main" val="279585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60647"/>
            <a:ext cx="5904656" cy="6239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1475656" y="5805264"/>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21346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1000"/>
                                        <p:tgtEl>
                                          <p:spTgt spid="20482"/>
                                        </p:tgtEl>
                                      </p:cBhvr>
                                    </p:animEffect>
                                    <p:anim calcmode="lin" valueType="num">
                                      <p:cBhvr>
                                        <p:cTn id="8" dur="1000" fill="hold"/>
                                        <p:tgtEl>
                                          <p:spTgt spid="20482"/>
                                        </p:tgtEl>
                                        <p:attrNameLst>
                                          <p:attrName>ppt_x</p:attrName>
                                        </p:attrNameLst>
                                      </p:cBhvr>
                                      <p:tavLst>
                                        <p:tav tm="0">
                                          <p:val>
                                            <p:strVal val="#ppt_x"/>
                                          </p:val>
                                        </p:tav>
                                        <p:tav tm="100000">
                                          <p:val>
                                            <p:strVal val="#ppt_x"/>
                                          </p:val>
                                        </p:tav>
                                      </p:tavLst>
                                    </p:anim>
                                    <p:anim calcmode="lin" valueType="num">
                                      <p:cBhvr>
                                        <p:cTn id="9"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7504" y="116632"/>
            <a:ext cx="8928992" cy="1015663"/>
          </a:xfrm>
          <a:prstGeom prst="rect">
            <a:avLst/>
          </a:prstGeom>
          <a:solidFill>
            <a:srgbClr val="FFFF00">
              <a:alpha val="30196"/>
            </a:srgbClr>
          </a:solidFill>
          <a:ln>
            <a:solidFill>
              <a:srgbClr val="FF0000"/>
            </a:solidFill>
          </a:ln>
        </p:spPr>
        <p:txBody>
          <a:bodyPr wrap="square" rtlCol="0">
            <a:spAutoFit/>
          </a:bodyPr>
          <a:lstStyle/>
          <a:p>
            <a:r>
              <a:rPr lang="tr-TR" sz="2000" b="1" dirty="0" smtClean="0">
                <a:solidFill>
                  <a:srgbClr val="FF0000"/>
                </a:solidFill>
              </a:rPr>
              <a:t> </a:t>
            </a:r>
            <a:r>
              <a:rPr lang="tr-TR" sz="2000" b="1" dirty="0" smtClean="0">
                <a:solidFill>
                  <a:srgbClr val="FF0000"/>
                </a:solidFill>
              </a:rPr>
              <a:t>RESİM VEYA ŞEKİL GRAFİĞİ:</a:t>
            </a:r>
          </a:p>
          <a:p>
            <a:r>
              <a:rPr lang="tr-TR" altLang="zh-CN" sz="2000" b="1" dirty="0" smtClean="0"/>
              <a:t>	Bu tür grafikte sayılar resim veya şekillerle gösterilir. Grafiğin alt köşesinde bir şeklin veya bir resmin kaç sayı karşılığı olduğu belirtilir.</a:t>
            </a:r>
            <a:r>
              <a:rPr lang="tr-TR" sz="2000" b="1" dirty="0">
                <a:solidFill>
                  <a:srgbClr val="FF0000"/>
                </a:solidFill>
              </a:rPr>
              <a:t>	</a:t>
            </a:r>
            <a:endParaRPr lang="tr-TR" sz="2000" b="1" dirty="0"/>
          </a:p>
        </p:txBody>
      </p:sp>
      <p:sp>
        <p:nvSpPr>
          <p:cNvPr id="3" name="Rectangle 8"/>
          <p:cNvSpPr>
            <a:spLocks noChangeArrowheads="1"/>
          </p:cNvSpPr>
          <p:nvPr/>
        </p:nvSpPr>
        <p:spPr bwMode="auto">
          <a:xfrm>
            <a:off x="107504" y="1536543"/>
            <a:ext cx="8932305"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ÖRNEK-1)  </a:t>
            </a:r>
            <a:r>
              <a:rPr lang="tr-TR" altLang="zh-CN" sz="2000" b="1" dirty="0" smtClean="0">
                <a:solidFill>
                  <a:srgbClr val="FF0000"/>
                </a:solidFill>
              </a:rPr>
              <a:t>        </a:t>
            </a:r>
            <a:r>
              <a:rPr lang="tr-TR" altLang="zh-CN" sz="2000" b="1" dirty="0" smtClean="0"/>
              <a:t>5A sınıfı öğrencilerinin </a:t>
            </a:r>
            <a:r>
              <a:rPr lang="tr-TR" altLang="zh-CN" sz="2000" b="1" dirty="0"/>
              <a:t>bulunduğu bir sınıf için bir grafik çizildiğinde, grafik </a:t>
            </a:r>
            <a:r>
              <a:rPr lang="tr-TR" altLang="zh-CN" sz="2000" b="1" dirty="0" smtClean="0"/>
              <a:t>aşağıdaki şekildeki gibi olur. Buna göre;5A sınıfının öğrenci sayısı kaçtır?</a:t>
            </a:r>
          </a:p>
          <a:p>
            <a:endParaRPr lang="tr-TR" altLang="zh-CN" sz="2000" b="1" dirty="0" smtClean="0"/>
          </a:p>
          <a:p>
            <a:r>
              <a:rPr lang="tr-TR" altLang="zh-CN" sz="2000" b="1" dirty="0"/>
              <a:t>	</a:t>
            </a:r>
            <a:r>
              <a:rPr lang="tr-TR" altLang="zh-CN" sz="2000" b="1" dirty="0" smtClean="0"/>
              <a:t>a)20        		b)16      		c)8       		d)12</a:t>
            </a:r>
            <a:endParaRPr lang="tr-TR" altLang="zh-CN" sz="2000" b="1" dirty="0"/>
          </a:p>
        </p:txBody>
      </p:sp>
      <p:pic>
        <p:nvPicPr>
          <p:cNvPr id="4"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055" y="3128612"/>
            <a:ext cx="5031890" cy="3686855"/>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7504" y="2244077"/>
            <a:ext cx="2232248" cy="615905"/>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8062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3916" y="980728"/>
            <a:ext cx="8928992" cy="3170099"/>
          </a:xfrm>
          <a:prstGeom prst="rect">
            <a:avLst/>
          </a:prstGeom>
          <a:noFill/>
          <a:ln>
            <a:solidFill>
              <a:srgbClr val="FF0000"/>
            </a:solidFill>
          </a:ln>
        </p:spPr>
        <p:txBody>
          <a:bodyPr wrap="square" rtlCol="0">
            <a:spAutoFit/>
          </a:bodyPr>
          <a:lstStyle/>
          <a:p>
            <a:r>
              <a:rPr lang="tr-TR" sz="2000" b="1" dirty="0" smtClean="0">
                <a:solidFill>
                  <a:srgbClr val="FF0000"/>
                </a:solidFill>
              </a:rPr>
              <a:t>GRAFİKLER:</a:t>
            </a:r>
          </a:p>
          <a:p>
            <a:r>
              <a:rPr lang="tr-TR" sz="2000" b="1" dirty="0">
                <a:solidFill>
                  <a:srgbClr val="FF0000"/>
                </a:solidFill>
              </a:rPr>
              <a:t>	</a:t>
            </a:r>
            <a:r>
              <a:rPr lang="tr-TR" sz="2000" b="1" dirty="0" smtClean="0"/>
              <a:t>İstatistik çalışmaları sonunda çeşitli yöntemlerle elde edilen sonuçların çizgi veya şekiller ile ifade edilmesine grafik denir. Buna göre;</a:t>
            </a:r>
          </a:p>
          <a:p>
            <a:r>
              <a:rPr lang="tr-TR" sz="2000" b="1" dirty="0"/>
              <a:t>	</a:t>
            </a:r>
            <a:r>
              <a:rPr lang="tr-TR" sz="2000" b="1" dirty="0" smtClean="0"/>
              <a:t>a)Grafiklere başlık yazılır.</a:t>
            </a:r>
          </a:p>
          <a:p>
            <a:r>
              <a:rPr lang="tr-TR" sz="2000" b="1" dirty="0"/>
              <a:t>	</a:t>
            </a:r>
            <a:r>
              <a:rPr lang="tr-TR" sz="2000" b="1" dirty="0" smtClean="0"/>
              <a:t>b)Eksenler </a:t>
            </a:r>
            <a:r>
              <a:rPr lang="tr-TR" sz="2000" b="1" dirty="0"/>
              <a:t>isimlendirilir. [Yatay veya dikey eksen ] </a:t>
            </a:r>
            <a:endParaRPr lang="tr-TR" sz="2000" b="1" dirty="0" smtClean="0"/>
          </a:p>
          <a:p>
            <a:r>
              <a:rPr lang="tr-TR" sz="2000" b="1" dirty="0"/>
              <a:t>	</a:t>
            </a:r>
            <a:r>
              <a:rPr lang="tr-TR" sz="2000" b="1" dirty="0" smtClean="0"/>
              <a:t>c)Grafik , verileri görsel hale getirir.</a:t>
            </a:r>
          </a:p>
          <a:p>
            <a:r>
              <a:rPr lang="tr-TR" sz="2000" b="1" dirty="0"/>
              <a:t>	</a:t>
            </a:r>
            <a:r>
              <a:rPr lang="tr-TR" sz="2000" b="1" dirty="0" smtClean="0"/>
              <a:t>d)Veriler daha iyi yorumlanır.</a:t>
            </a:r>
          </a:p>
          <a:p>
            <a:r>
              <a:rPr lang="tr-TR" sz="2000" b="1" dirty="0"/>
              <a:t>	</a:t>
            </a:r>
            <a:r>
              <a:rPr lang="tr-TR" sz="2000" b="1" dirty="0" smtClean="0"/>
              <a:t>e)Daha iyi tahmin yapılır.</a:t>
            </a:r>
          </a:p>
          <a:p>
            <a:r>
              <a:rPr lang="tr-TR" sz="2000" b="1" dirty="0"/>
              <a:t>	</a:t>
            </a:r>
            <a:r>
              <a:rPr lang="tr-TR" sz="2000" b="1" dirty="0" smtClean="0"/>
              <a:t>f)Bilgiyi özetler ve bilgiyi görünür hale getirir.</a:t>
            </a:r>
          </a:p>
          <a:p>
            <a:r>
              <a:rPr lang="tr-TR" sz="2000" b="1" dirty="0"/>
              <a:t>	</a:t>
            </a:r>
            <a:r>
              <a:rPr lang="tr-TR" sz="2000" b="1" dirty="0" smtClean="0"/>
              <a:t>g)Grafikler yanlış yorumlara yol açmamalıdır.</a:t>
            </a:r>
            <a:endParaRPr lang="tr-TR" sz="2000" b="1" dirty="0"/>
          </a:p>
        </p:txBody>
      </p:sp>
      <p:sp>
        <p:nvSpPr>
          <p:cNvPr id="3" name="Metin kutusu 2"/>
          <p:cNvSpPr txBox="1"/>
          <p:nvPr/>
        </p:nvSpPr>
        <p:spPr>
          <a:xfrm>
            <a:off x="125710" y="4871889"/>
            <a:ext cx="8928992" cy="1631216"/>
          </a:xfrm>
          <a:prstGeom prst="rect">
            <a:avLst/>
          </a:prstGeom>
          <a:noFill/>
          <a:ln>
            <a:solidFill>
              <a:srgbClr val="FF0000"/>
            </a:solidFill>
          </a:ln>
        </p:spPr>
        <p:txBody>
          <a:bodyPr wrap="square" rtlCol="0">
            <a:spAutoFit/>
          </a:bodyPr>
          <a:lstStyle/>
          <a:p>
            <a:r>
              <a:rPr lang="tr-TR" sz="2000" b="1" dirty="0" smtClean="0">
                <a:solidFill>
                  <a:srgbClr val="FF0000"/>
                </a:solidFill>
              </a:rPr>
              <a:t>GRAFİK ÇEŞİTLERİ:</a:t>
            </a:r>
          </a:p>
          <a:p>
            <a:r>
              <a:rPr lang="tr-TR" sz="2000" b="1" dirty="0">
                <a:solidFill>
                  <a:srgbClr val="FF0000"/>
                </a:solidFill>
              </a:rPr>
              <a:t>	</a:t>
            </a:r>
            <a:r>
              <a:rPr lang="tr-TR" sz="2000" b="1" dirty="0" smtClean="0"/>
              <a:t>A)Resim veya şekil grafiği,</a:t>
            </a:r>
          </a:p>
          <a:p>
            <a:r>
              <a:rPr lang="tr-TR" sz="2000" b="1" dirty="0"/>
              <a:t>	</a:t>
            </a:r>
            <a:r>
              <a:rPr lang="tr-TR" sz="2000" b="1" dirty="0" smtClean="0"/>
              <a:t>b)Çizgi grafiği,</a:t>
            </a:r>
          </a:p>
          <a:p>
            <a:r>
              <a:rPr lang="tr-TR" sz="2000" b="1" dirty="0"/>
              <a:t>	</a:t>
            </a:r>
            <a:r>
              <a:rPr lang="tr-TR" sz="2000" b="1" dirty="0" smtClean="0"/>
              <a:t>c)Sütun grafiği ,</a:t>
            </a:r>
          </a:p>
          <a:p>
            <a:r>
              <a:rPr lang="tr-TR" sz="2000" b="1" dirty="0"/>
              <a:t>	</a:t>
            </a:r>
            <a:r>
              <a:rPr lang="tr-TR" sz="2000" b="1" dirty="0" smtClean="0"/>
              <a:t>d)Daire grafiği.</a:t>
            </a:r>
            <a:endParaRPr lang="tr-TR" sz="2000" b="1" dirty="0"/>
          </a:p>
        </p:txBody>
      </p:sp>
      <p:sp>
        <p:nvSpPr>
          <p:cNvPr id="4" name="Dikdörtgen 3"/>
          <p:cNvSpPr/>
          <p:nvPr/>
        </p:nvSpPr>
        <p:spPr>
          <a:xfrm>
            <a:off x="3444509" y="116632"/>
            <a:ext cx="2287806" cy="646331"/>
          </a:xfrm>
          <a:prstGeom prst="rect">
            <a:avLst/>
          </a:prstGeom>
          <a:solidFill>
            <a:srgbClr val="FFFF00">
              <a:alpha val="50196"/>
            </a:srgbClr>
          </a:solidFill>
          <a:ln>
            <a:solidFill>
              <a:srgbClr val="FF0000"/>
            </a:solidFill>
          </a:ln>
        </p:spPr>
        <p:txBody>
          <a:bodyPr wrap="none">
            <a:spAutoFit/>
          </a:bodyPr>
          <a:lstStyle/>
          <a:p>
            <a:r>
              <a:rPr lang="tr-TR" sz="3600" b="1" dirty="0">
                <a:solidFill>
                  <a:srgbClr val="FF0000"/>
                </a:solidFill>
              </a:rPr>
              <a:t>GRAFİKLER</a:t>
            </a:r>
            <a:endParaRPr lang="tr-TR" sz="3600" dirty="0"/>
          </a:p>
        </p:txBody>
      </p:sp>
      <p:sp>
        <p:nvSpPr>
          <p:cNvPr id="5" name="Dikdörtgen 4"/>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2091105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260648"/>
            <a:ext cx="6912769" cy="53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1907704" y="4797152"/>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Metin kutusu 1"/>
          <p:cNvSpPr txBox="1"/>
          <p:nvPr/>
        </p:nvSpPr>
        <p:spPr>
          <a:xfrm>
            <a:off x="6717551" y="731957"/>
            <a:ext cx="2160240" cy="1384995"/>
          </a:xfrm>
          <a:prstGeom prst="rect">
            <a:avLst/>
          </a:prstGeom>
          <a:noFill/>
        </p:spPr>
        <p:txBody>
          <a:bodyPr wrap="square" rtlCol="0">
            <a:spAutoFit/>
          </a:bodyPr>
          <a:lstStyle/>
          <a:p>
            <a:r>
              <a:rPr lang="tr-TR" sz="2800" b="1" dirty="0" smtClean="0"/>
              <a:t>   4.5=20</a:t>
            </a:r>
          </a:p>
          <a:p>
            <a:r>
              <a:rPr lang="tr-TR" sz="2800" b="1" dirty="0" smtClean="0"/>
              <a:t>2.3.5=30</a:t>
            </a:r>
          </a:p>
          <a:p>
            <a:r>
              <a:rPr lang="tr-TR" sz="2800" b="1" dirty="0" smtClean="0"/>
              <a:t>30+20=50 </a:t>
            </a:r>
            <a:endParaRPr lang="tr-TR" sz="2800" b="1" dirty="0"/>
          </a:p>
        </p:txBody>
      </p:sp>
    </p:spTree>
    <p:extLst>
      <p:ext uri="{BB962C8B-B14F-4D97-AF65-F5344CB8AC3E}">
        <p14:creationId xmlns:p14="http://schemas.microsoft.com/office/powerpoint/2010/main" val="238730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750" y="188639"/>
            <a:ext cx="6665513" cy="60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3275856" y="4941168"/>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1161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2136339"/>
            <a:ext cx="8784976" cy="3046988"/>
          </a:xfrm>
          <a:prstGeom prst="rect">
            <a:avLst/>
          </a:prstGeom>
          <a:ln>
            <a:solidFill>
              <a:srgbClr val="FF0000"/>
            </a:solidFill>
          </a:ln>
        </p:spPr>
        <p:txBody>
          <a:bodyPr wrap="square">
            <a:spAutoFit/>
          </a:bodyPr>
          <a:lstStyle/>
          <a:p>
            <a:r>
              <a:rPr lang="tr-TR" sz="2400" b="1" dirty="0">
                <a:solidFill>
                  <a:srgbClr val="FF0000"/>
                </a:solidFill>
              </a:rPr>
              <a:t>3.Olasılık ve istatistik</a:t>
            </a:r>
          </a:p>
          <a:p>
            <a:r>
              <a:rPr lang="tr-TR" sz="2400" b="1" dirty="0">
                <a:solidFill>
                  <a:schemeClr val="tx2"/>
                </a:solidFill>
              </a:rPr>
              <a:t>3.1 Alıştırmalar için soru oluşturma ve veri toplama</a:t>
            </a:r>
          </a:p>
          <a:p>
            <a:r>
              <a:rPr lang="tr-TR" sz="2400" b="1" dirty="0">
                <a:solidFill>
                  <a:srgbClr val="FF0000"/>
                </a:solidFill>
              </a:rPr>
              <a:t> 3.1.1  </a:t>
            </a:r>
            <a:r>
              <a:rPr lang="tr-TR" sz="2400" b="1" dirty="0"/>
              <a:t>Bir sorunla ilgili araştırma soruları üretir, uygun örneklem seçer ve veri toplar.2</a:t>
            </a:r>
          </a:p>
          <a:p>
            <a:r>
              <a:rPr lang="tr-TR" sz="2400" b="1" dirty="0">
                <a:solidFill>
                  <a:srgbClr val="FF0000"/>
                </a:solidFill>
              </a:rPr>
              <a:t>3.1.1. </a:t>
            </a:r>
            <a:r>
              <a:rPr lang="tr-TR" sz="2400" b="1" dirty="0"/>
              <a:t>Bir sorunla ilgili araştırma soruları üretir, uygun örneklem seçer ve veri toplar.2</a:t>
            </a:r>
          </a:p>
          <a:p>
            <a:r>
              <a:rPr lang="tr-TR" sz="2400" b="1" dirty="0">
                <a:solidFill>
                  <a:srgbClr val="FF0000"/>
                </a:solidFill>
              </a:rPr>
              <a:t>3.2.1. </a:t>
            </a:r>
            <a:r>
              <a:rPr lang="tr-TR" sz="2400" b="1" dirty="0"/>
              <a:t>Verileri uygun istatistiksel temsil biçimleri ile gösterir ve yorumlar.2</a:t>
            </a:r>
          </a:p>
        </p:txBody>
      </p:sp>
      <p:sp>
        <p:nvSpPr>
          <p:cNvPr id="3" name="Dikdörtgen 2"/>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321720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920" y="188640"/>
            <a:ext cx="4794937" cy="6530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730604" y="2025534"/>
            <a:ext cx="4953956" cy="3440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251521" y="6022902"/>
            <a:ext cx="4949336" cy="71675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61026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fade">
                                      <p:cBhvr>
                                        <p:cTn id="14" dur="1000"/>
                                        <p:tgtEl>
                                          <p:spTgt spid="6147"/>
                                        </p:tgtEl>
                                      </p:cBhvr>
                                    </p:animEffect>
                                    <p:anim calcmode="lin" valueType="num">
                                      <p:cBhvr>
                                        <p:cTn id="15" dur="1000" fill="hold"/>
                                        <p:tgtEl>
                                          <p:spTgt spid="6147"/>
                                        </p:tgtEl>
                                        <p:attrNameLst>
                                          <p:attrName>ppt_x</p:attrName>
                                        </p:attrNameLst>
                                      </p:cBhvr>
                                      <p:tavLst>
                                        <p:tav tm="0">
                                          <p:val>
                                            <p:strVal val="#ppt_x"/>
                                          </p:val>
                                        </p:tav>
                                        <p:tav tm="100000">
                                          <p:val>
                                            <p:strVal val="#ppt_x"/>
                                          </p:val>
                                        </p:tav>
                                      </p:tavLst>
                                    </p:anim>
                                    <p:anim calcmode="lin" valueType="num">
                                      <p:cBhvr>
                                        <p:cTn id="16"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4687"/>
            <a:ext cx="5040560" cy="636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793586" y="2775367"/>
            <a:ext cx="5611609" cy="1590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323528" y="5085184"/>
            <a:ext cx="2304256" cy="50073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33861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gtEl>
                                        <p:attrNameLst>
                                          <p:attrName>style.visibility</p:attrName>
                                        </p:attrNameLst>
                                      </p:cBhvr>
                                      <p:to>
                                        <p:strVal val="visible"/>
                                      </p:to>
                                    </p:set>
                                    <p:animEffect transition="in" filter="fade">
                                      <p:cBhvr>
                                        <p:cTn id="14" dur="1000"/>
                                        <p:tgtEl>
                                          <p:spTgt spid="7171"/>
                                        </p:tgtEl>
                                      </p:cBhvr>
                                    </p:animEffect>
                                    <p:anim calcmode="lin" valueType="num">
                                      <p:cBhvr>
                                        <p:cTn id="15" dur="1000" fill="hold"/>
                                        <p:tgtEl>
                                          <p:spTgt spid="7171"/>
                                        </p:tgtEl>
                                        <p:attrNameLst>
                                          <p:attrName>ppt_x</p:attrName>
                                        </p:attrNameLst>
                                      </p:cBhvr>
                                      <p:tavLst>
                                        <p:tav tm="0">
                                          <p:val>
                                            <p:strVal val="#ppt_x"/>
                                          </p:val>
                                        </p:tav>
                                        <p:tav tm="100000">
                                          <p:val>
                                            <p:strVal val="#ppt_x"/>
                                          </p:val>
                                        </p:tav>
                                      </p:tavLst>
                                    </p:anim>
                                    <p:anim calcmode="lin" valueType="num">
                                      <p:cBhvr>
                                        <p:cTn id="16"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39"/>
            <a:ext cx="7056784" cy="6274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1691680" y="5805264"/>
            <a:ext cx="1584176"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6745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81285" y="2276872"/>
            <a:ext cx="8784976" cy="304698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tr-TR" sz="2400" b="1" dirty="0">
                <a:solidFill>
                  <a:srgbClr val="FF0000"/>
                </a:solidFill>
              </a:rPr>
              <a:t>Bir araştırma yapılırken aşağıdaki aşamalar takip edilir</a:t>
            </a:r>
            <a:r>
              <a:rPr lang="tr-TR" sz="2400" b="1" dirty="0" smtClean="0">
                <a:solidFill>
                  <a:srgbClr val="FF0000"/>
                </a:solidFill>
              </a:rPr>
              <a:t>:</a:t>
            </a:r>
          </a:p>
          <a:p>
            <a:endParaRPr lang="tr-TR" sz="2400" b="1" dirty="0">
              <a:solidFill>
                <a:srgbClr val="FF0000"/>
              </a:solidFill>
            </a:endParaRPr>
          </a:p>
          <a:p>
            <a:r>
              <a:rPr lang="tr-TR" sz="2400" b="1" dirty="0"/>
              <a:t>1)Araştırma  sorusu belirlenir.</a:t>
            </a:r>
          </a:p>
          <a:p>
            <a:r>
              <a:rPr lang="tr-TR" sz="2400" b="1" dirty="0"/>
              <a:t>2) Uygun örneklem seçilir.</a:t>
            </a:r>
          </a:p>
          <a:p>
            <a:r>
              <a:rPr lang="tr-TR" sz="2400" b="1" dirty="0"/>
              <a:t>3)Veriler toplanır.</a:t>
            </a:r>
          </a:p>
          <a:p>
            <a:r>
              <a:rPr lang="tr-TR" sz="2400" b="1" dirty="0"/>
              <a:t>4)Veriler tabloya aktarılır.</a:t>
            </a:r>
          </a:p>
          <a:p>
            <a:r>
              <a:rPr lang="tr-TR" sz="2400" b="1" dirty="0"/>
              <a:t>	Veriler toplanırken anket, görüşme, tarama vb. veri toplama araçları kullanılır.</a:t>
            </a: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11338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2875002"/>
            <a:ext cx="8784976" cy="707886"/>
          </a:xfrm>
          <a:prstGeom prst="rect">
            <a:avLst/>
          </a:prstGeom>
          <a:solidFill>
            <a:srgbClr val="FFCCFF"/>
          </a:solidFill>
          <a:ln>
            <a:solidFill>
              <a:srgbClr val="FF0000"/>
            </a:solidFill>
          </a:ln>
        </p:spPr>
        <p:txBody>
          <a:bodyPr wrap="square">
            <a:spAutoFit/>
          </a:bodyPr>
          <a:lstStyle/>
          <a:p>
            <a:r>
              <a:rPr lang="tr-TR" sz="4000" b="1" dirty="0"/>
              <a:t>1)Araştırma  sorusu belirlenir.</a:t>
            </a:r>
          </a:p>
        </p:txBody>
      </p:sp>
      <p:sp>
        <p:nvSpPr>
          <p:cNvPr id="3" name="Dikdörtgen 2"/>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336234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88640"/>
            <a:ext cx="8784976" cy="6140142"/>
          </a:xfrm>
          <a:prstGeom prst="rect">
            <a:avLst/>
          </a:prstGeom>
          <a:ln>
            <a:solidFill>
              <a:srgbClr val="FF0000"/>
            </a:solidFill>
          </a:ln>
        </p:spPr>
        <p:txBody>
          <a:bodyPr wrap="square">
            <a:spAutoFit/>
          </a:bodyPr>
          <a:lstStyle/>
          <a:p>
            <a:r>
              <a:rPr lang="tr-TR" sz="2400" b="1" dirty="0" smtClean="0">
                <a:solidFill>
                  <a:srgbClr val="FF0000"/>
                </a:solidFill>
              </a:rPr>
              <a:t>ÖRNEK-1:</a:t>
            </a:r>
            <a:r>
              <a:rPr lang="tr-TR" sz="2400" b="1" dirty="0" smtClean="0"/>
              <a:t> </a:t>
            </a:r>
            <a:endParaRPr lang="tr-TR" sz="2400" b="1" dirty="0"/>
          </a:p>
          <a:p>
            <a:r>
              <a:rPr lang="tr-TR" sz="2400" b="1" dirty="0"/>
              <a:t>	Bir İlköğretim okulunda açılacak olan öğrenci kantini için bir araştırma yapılacaktır. Bunun için her sınıftan 6 öğrenci alınarak ÖRNEKLEM oluşturuldu. Hazırlanacak olan ANKETTE aşağıdaki sorular öğrencilere sorulacaktır</a:t>
            </a:r>
            <a:r>
              <a:rPr lang="tr-TR" sz="2400" b="1" dirty="0" smtClean="0"/>
              <a:t>.</a:t>
            </a:r>
          </a:p>
          <a:p>
            <a:endParaRPr lang="tr-TR" sz="900" b="1" dirty="0"/>
          </a:p>
          <a:p>
            <a:r>
              <a:rPr lang="tr-TR" sz="2400" b="1" dirty="0">
                <a:solidFill>
                  <a:srgbClr val="FF0000"/>
                </a:solidFill>
              </a:rPr>
              <a:t>1) Okul kantinin de Hangi içeceklerin olmasını istersiniz?</a:t>
            </a:r>
          </a:p>
          <a:p>
            <a:r>
              <a:rPr lang="tr-TR" sz="2400" b="1" dirty="0"/>
              <a:t>a)Kola, </a:t>
            </a:r>
          </a:p>
          <a:p>
            <a:r>
              <a:rPr lang="tr-TR" sz="2400" b="1" dirty="0"/>
              <a:t>b)Ayran, </a:t>
            </a:r>
          </a:p>
          <a:p>
            <a:r>
              <a:rPr lang="tr-TR" sz="2400" b="1" dirty="0"/>
              <a:t>c)Gazoz, </a:t>
            </a:r>
          </a:p>
          <a:p>
            <a:r>
              <a:rPr lang="tr-TR" sz="2400" b="1" dirty="0"/>
              <a:t>d)Meyve suyu, </a:t>
            </a:r>
          </a:p>
          <a:p>
            <a:r>
              <a:rPr lang="tr-TR" sz="2400" b="1" dirty="0"/>
              <a:t>e)Su, </a:t>
            </a:r>
          </a:p>
          <a:p>
            <a:r>
              <a:rPr lang="tr-TR" sz="2400" b="1" dirty="0"/>
              <a:t>f)Boza, </a:t>
            </a:r>
          </a:p>
          <a:p>
            <a:r>
              <a:rPr lang="tr-TR" sz="2400" b="1" dirty="0" smtClean="0"/>
              <a:t>h)Süt</a:t>
            </a:r>
          </a:p>
          <a:p>
            <a:endParaRPr lang="tr-TR" sz="2400" b="1" dirty="0"/>
          </a:p>
          <a:p>
            <a:endParaRPr lang="tr-TR" sz="2400" b="1" dirty="0" smtClean="0"/>
          </a:p>
          <a:p>
            <a:endParaRPr lang="tr-TR" sz="2400" b="1" dirty="0"/>
          </a:p>
        </p:txBody>
      </p:sp>
      <p:sp>
        <p:nvSpPr>
          <p:cNvPr id="3" name="Dikdörtgen 2"/>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5519337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8309" y="653606"/>
            <a:ext cx="6060033" cy="5868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1832108" y="68831"/>
            <a:ext cx="5152436" cy="584775"/>
          </a:xfrm>
          <a:prstGeom prst="rect">
            <a:avLst/>
          </a:prstGeom>
          <a:noFill/>
        </p:spPr>
        <p:txBody>
          <a:bodyPr wrap="none" rtlCol="0">
            <a:spAutoFit/>
          </a:bodyPr>
          <a:lstStyle/>
          <a:p>
            <a:r>
              <a:rPr lang="tr-TR" sz="3200" b="1" dirty="0" smtClean="0"/>
              <a:t>Tablo: Kantinde içecek seçimi</a:t>
            </a:r>
            <a:endParaRPr lang="tr-TR" sz="3200" b="1" dirty="0"/>
          </a:p>
        </p:txBody>
      </p:sp>
      <p:sp>
        <p:nvSpPr>
          <p:cNvPr id="6" name="Dikdörtgen 5"/>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222463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14709" y="361111"/>
            <a:ext cx="8729109" cy="606319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400" b="1" dirty="0" smtClean="0">
                <a:solidFill>
                  <a:srgbClr val="FF0000"/>
                </a:solidFill>
              </a:rPr>
              <a:t>SÜTUN GRAFİĞİ:     </a:t>
            </a:r>
            <a:r>
              <a:rPr lang="tr-TR" sz="2000" b="1" dirty="0" smtClean="0">
                <a:solidFill>
                  <a:schemeClr val="tx2"/>
                </a:solidFill>
              </a:rPr>
              <a:t>Araştırmalar</a:t>
            </a:r>
            <a:r>
              <a:rPr lang="tr-TR" altLang="zh-CN" b="1" dirty="0" smtClean="0">
                <a:solidFill>
                  <a:schemeClr val="tx2"/>
                </a:solidFill>
              </a:rPr>
              <a:t> </a:t>
            </a:r>
            <a:r>
              <a:rPr lang="tr-TR" altLang="zh-CN" sz="2000" b="1" dirty="0">
                <a:solidFill>
                  <a:schemeClr val="tx2"/>
                </a:solidFill>
              </a:rPr>
              <a:t>sonucu toplanan verilerin ve bilgilerin sütun grafiği ile gösterilmesine </a:t>
            </a:r>
            <a:r>
              <a:rPr lang="tr-TR" altLang="zh-CN" sz="2000" b="1" dirty="0" smtClean="0">
                <a:solidFill>
                  <a:schemeClr val="tx2"/>
                </a:solidFill>
              </a:rPr>
              <a:t>denir</a:t>
            </a:r>
            <a:r>
              <a:rPr lang="tr-TR" altLang="zh-CN" sz="2000" b="1" dirty="0">
                <a:solidFill>
                  <a:schemeClr val="tx2"/>
                </a:solidFill>
              </a:rPr>
              <a:t>. </a:t>
            </a:r>
            <a:r>
              <a:rPr lang="tr-TR" sz="2000" b="1" dirty="0"/>
              <a:t/>
            </a:r>
            <a:br>
              <a:rPr lang="tr-TR" sz="2000" b="1" dirty="0"/>
            </a:br>
            <a:r>
              <a:rPr lang="tr-TR" sz="2000" b="1" dirty="0"/>
              <a:t> 	Bu tip grafikte gösterilmek istenen değerler sütun veya çubuklarla ifade edilir. </a:t>
            </a:r>
            <a:r>
              <a:rPr lang="tr-TR" sz="2000" b="1" dirty="0" smtClean="0"/>
              <a:t>Karşılaştırılacak </a:t>
            </a:r>
            <a:r>
              <a:rPr lang="tr-TR" sz="2000" b="1" dirty="0"/>
              <a:t>değerler bu aralıklar üzerinde işaretlenir. </a:t>
            </a:r>
            <a:endParaRPr lang="tr-TR" sz="2000" b="1" dirty="0" smtClean="0"/>
          </a:p>
          <a:p>
            <a:pPr lvl="0"/>
            <a:r>
              <a:rPr lang="tr-TR" altLang="zh-CN" sz="2000" dirty="0"/>
              <a:t>	</a:t>
            </a:r>
            <a:endParaRPr lang="tr-TR" sz="2000" b="1" dirty="0" smtClean="0"/>
          </a:p>
          <a:p>
            <a:r>
              <a:rPr lang="tr-TR" sz="2000" b="1" dirty="0" smtClean="0">
                <a:solidFill>
                  <a:schemeClr val="tx2"/>
                </a:solidFill>
              </a:rPr>
              <a:t>1)Çetele ve sıklık tablosu yapılır.</a:t>
            </a:r>
          </a:p>
          <a:p>
            <a:r>
              <a:rPr lang="tr-TR" sz="2000" b="1" dirty="0" smtClean="0">
                <a:solidFill>
                  <a:schemeClr val="tx2"/>
                </a:solidFill>
              </a:rPr>
              <a:t>2)Sütun </a:t>
            </a:r>
            <a:r>
              <a:rPr lang="tr-TR" sz="2000" b="1" dirty="0">
                <a:solidFill>
                  <a:schemeClr val="tx2"/>
                </a:solidFill>
              </a:rPr>
              <a:t>grafiğine başlık </a:t>
            </a:r>
            <a:r>
              <a:rPr lang="tr-TR" sz="2000" b="1" dirty="0" smtClean="0">
                <a:solidFill>
                  <a:schemeClr val="tx2"/>
                </a:solidFill>
              </a:rPr>
              <a:t>yazılmalıdır.</a:t>
            </a:r>
            <a:endParaRPr lang="tr-TR" sz="2000" b="1" dirty="0">
              <a:solidFill>
                <a:schemeClr val="tx2"/>
              </a:solidFill>
            </a:endParaRPr>
          </a:p>
          <a:p>
            <a:r>
              <a:rPr lang="tr-TR" sz="2000" b="1" dirty="0" smtClean="0">
                <a:solidFill>
                  <a:schemeClr val="tx2"/>
                </a:solidFill>
              </a:rPr>
              <a:t>3)Eksenler isimlendirilmelidir.</a:t>
            </a:r>
            <a:r>
              <a:rPr lang="tr-TR" sz="2000" b="1" dirty="0">
                <a:solidFill>
                  <a:schemeClr val="tx2"/>
                </a:solidFill>
              </a:rPr>
              <a:t> [Yatay veya dikey eksen ] </a:t>
            </a:r>
          </a:p>
          <a:p>
            <a:r>
              <a:rPr lang="tr-TR" sz="2000" b="1" dirty="0" smtClean="0">
                <a:solidFill>
                  <a:schemeClr val="tx2"/>
                </a:solidFill>
              </a:rPr>
              <a:t>4)Sütunlar </a:t>
            </a:r>
            <a:r>
              <a:rPr lang="tr-TR" sz="2000" b="1" dirty="0">
                <a:solidFill>
                  <a:schemeClr val="tx2"/>
                </a:solidFill>
              </a:rPr>
              <a:t>aynı genişlikte olmalıdır,</a:t>
            </a:r>
          </a:p>
          <a:p>
            <a:r>
              <a:rPr lang="tr-TR" sz="2000" b="1" dirty="0" smtClean="0">
                <a:solidFill>
                  <a:schemeClr val="tx2"/>
                </a:solidFill>
              </a:rPr>
              <a:t>5)Sütun </a:t>
            </a:r>
            <a:r>
              <a:rPr lang="tr-TR" sz="2000" b="1" dirty="0">
                <a:solidFill>
                  <a:schemeClr val="tx2"/>
                </a:solidFill>
              </a:rPr>
              <a:t>grafiğinde başlangıç noktası daima sıfırdır,</a:t>
            </a:r>
          </a:p>
          <a:p>
            <a:pPr lvl="0" eaLnBrk="0" fontAlgn="base" hangingPunct="0">
              <a:spcBef>
                <a:spcPct val="0"/>
              </a:spcBef>
              <a:spcAft>
                <a:spcPct val="0"/>
              </a:spcAft>
            </a:pPr>
            <a:r>
              <a:rPr lang="tr-TR" sz="2000" b="1" dirty="0" smtClean="0">
                <a:solidFill>
                  <a:schemeClr val="tx2"/>
                </a:solidFill>
              </a:rPr>
              <a:t>6)Süreklilik </a:t>
            </a:r>
            <a:r>
              <a:rPr lang="tr-TR" sz="2000" b="1" dirty="0">
                <a:solidFill>
                  <a:schemeClr val="tx2"/>
                </a:solidFill>
              </a:rPr>
              <a:t>yoktur. Her olay diğerinden </a:t>
            </a:r>
            <a:r>
              <a:rPr lang="tr-TR" sz="2000" b="1" dirty="0" smtClean="0">
                <a:solidFill>
                  <a:schemeClr val="tx2"/>
                </a:solidFill>
              </a:rPr>
              <a:t>bağımsızdır.</a:t>
            </a:r>
            <a:r>
              <a:rPr lang="tr-TR" altLang="tr-TR" sz="2000" b="1" dirty="0">
                <a:solidFill>
                  <a:schemeClr val="tx2"/>
                </a:solidFill>
                <a:latin typeface="Calibri" pitchFamily="34" charset="0"/>
                <a:ea typeface="Times New Roman" pitchFamily="18" charset="0"/>
                <a:cs typeface="Arial" pitchFamily="34" charset="0"/>
              </a:rPr>
              <a:t> </a:t>
            </a:r>
            <a:endParaRPr lang="tr-TR" altLang="tr-TR" sz="2000" b="1" dirty="0" smtClean="0">
              <a:solidFill>
                <a:schemeClr val="tx2"/>
              </a:solidFill>
              <a:latin typeface="Calibri" pitchFamily="34" charset="0"/>
              <a:ea typeface="Times New Roman" pitchFamily="18" charset="0"/>
              <a:cs typeface="Arial" pitchFamily="34" charset="0"/>
            </a:endParaRPr>
          </a:p>
          <a:p>
            <a:pPr lvl="0" eaLnBrk="0" fontAlgn="base" hangingPunct="0">
              <a:spcBef>
                <a:spcPct val="0"/>
              </a:spcBef>
              <a:spcAft>
                <a:spcPct val="0"/>
              </a:spcAft>
            </a:pPr>
            <a:r>
              <a:rPr lang="tr-TR" altLang="tr-TR" sz="2000" b="1" dirty="0">
                <a:latin typeface="Calibri" pitchFamily="34" charset="0"/>
                <a:ea typeface="Times New Roman" pitchFamily="18" charset="0"/>
                <a:cs typeface="Arial" pitchFamily="34" charset="0"/>
              </a:rPr>
              <a:t>	</a:t>
            </a:r>
            <a:r>
              <a:rPr lang="tr-TR" altLang="tr-TR" sz="2000" b="1" dirty="0" smtClean="0">
                <a:latin typeface="Calibri" pitchFamily="34" charset="0"/>
                <a:ea typeface="Times New Roman" pitchFamily="18" charset="0"/>
                <a:cs typeface="Arial" pitchFamily="34" charset="0"/>
              </a:rPr>
              <a:t>Yani olay </a:t>
            </a:r>
            <a:r>
              <a:rPr lang="tr-TR" altLang="tr-TR" sz="2000" b="1" dirty="0">
                <a:latin typeface="Calibri" pitchFamily="34" charset="0"/>
                <a:ea typeface="Times New Roman" pitchFamily="18" charset="0"/>
                <a:cs typeface="Arial" pitchFamily="34" charset="0"/>
              </a:rPr>
              <a:t>başlamış ve o gün bitmiştir. Bir sonraki gün sıfırdan tekrar başlar</a:t>
            </a:r>
            <a:r>
              <a:rPr lang="tr-TR" altLang="tr-TR" sz="2000" b="1" dirty="0" smtClean="0">
                <a:latin typeface="Calibri" pitchFamily="34" charset="0"/>
                <a:ea typeface="Times New Roman" pitchFamily="18" charset="0"/>
                <a:cs typeface="Arial" pitchFamily="34" charset="0"/>
              </a:rPr>
              <a:t>.</a:t>
            </a:r>
            <a:r>
              <a:rPr lang="tr-TR" altLang="tr-TR" sz="2000" b="1" dirty="0">
                <a:latin typeface="Calibri" pitchFamily="34" charset="0"/>
                <a:ea typeface="Times New Roman" pitchFamily="18" charset="0"/>
                <a:cs typeface="Arial" pitchFamily="34" charset="0"/>
              </a:rPr>
              <a:t> Günlük harcanan benzin miktarları, satılan süt miktarları, her yıl meydana  gelen orman yangınlarının sayısı gibi. </a:t>
            </a:r>
            <a:r>
              <a:rPr lang="tr-TR" altLang="tr-TR" sz="2000" b="1" dirty="0" smtClean="0">
                <a:latin typeface="Calibri" pitchFamily="34" charset="0"/>
                <a:ea typeface="Times New Roman" pitchFamily="18" charset="0"/>
                <a:cs typeface="Arial" pitchFamily="34" charset="0"/>
              </a:rPr>
              <a:t>Mesela </a:t>
            </a:r>
            <a:r>
              <a:rPr lang="tr-TR" altLang="tr-TR" sz="2000" b="1" dirty="0">
                <a:latin typeface="Calibri" pitchFamily="34" charset="0"/>
                <a:ea typeface="Times New Roman" pitchFamily="18" charset="0"/>
                <a:cs typeface="Arial" pitchFamily="34" charset="0"/>
              </a:rPr>
              <a:t>bu yıl 150 orman yangını çıktı diyelim, ertesi yıl millet bilinçlenirse yangın çıkmayabilir. Yani süreklilik yoktur. Olay bir sonraki  yıl olmayabilir. </a:t>
            </a:r>
          </a:p>
          <a:p>
            <a:pPr lvl="0" eaLnBrk="0" fontAlgn="base" hangingPunct="0">
              <a:spcBef>
                <a:spcPct val="0"/>
              </a:spcBef>
              <a:spcAft>
                <a:spcPct val="0"/>
              </a:spcAft>
            </a:pPr>
            <a:r>
              <a:rPr lang="tr-TR" altLang="tr-TR" sz="2000" b="1" dirty="0">
                <a:latin typeface="Calibri" pitchFamily="34" charset="0"/>
                <a:ea typeface="Times New Roman" pitchFamily="18" charset="0"/>
                <a:cs typeface="Arial" pitchFamily="34" charset="0"/>
              </a:rPr>
              <a:t>	Bugün 10 litre süt </a:t>
            </a:r>
            <a:r>
              <a:rPr lang="tr-TR" altLang="tr-TR" sz="2000" b="1" dirty="0" smtClean="0">
                <a:latin typeface="Calibri" pitchFamily="34" charset="0"/>
                <a:ea typeface="Times New Roman" pitchFamily="18" charset="0"/>
                <a:cs typeface="Arial" pitchFamily="34" charset="0"/>
              </a:rPr>
              <a:t>satılır </a:t>
            </a:r>
            <a:r>
              <a:rPr lang="tr-TR" altLang="tr-TR" sz="2000" b="1" dirty="0">
                <a:latin typeface="Calibri" pitchFamily="34" charset="0"/>
                <a:ea typeface="Times New Roman" pitchFamily="18" charset="0"/>
                <a:cs typeface="Arial" pitchFamily="34" charset="0"/>
              </a:rPr>
              <a:t>yarın </a:t>
            </a:r>
            <a:r>
              <a:rPr lang="tr-TR" altLang="tr-TR" sz="2000" b="1" dirty="0" smtClean="0">
                <a:latin typeface="Calibri" pitchFamily="34" charset="0"/>
                <a:ea typeface="Times New Roman" pitchFamily="18" charset="0"/>
                <a:cs typeface="Arial" pitchFamily="34" charset="0"/>
              </a:rPr>
              <a:t>satılmayabilir </a:t>
            </a:r>
            <a:r>
              <a:rPr lang="tr-TR" altLang="tr-TR" sz="2000" b="1" dirty="0">
                <a:latin typeface="Calibri" pitchFamily="34" charset="0"/>
                <a:ea typeface="Times New Roman" pitchFamily="18" charset="0"/>
                <a:cs typeface="Arial" pitchFamily="34" charset="0"/>
              </a:rPr>
              <a:t>yani süreklilik yoktur. </a:t>
            </a:r>
            <a:endParaRPr lang="tr-TR" altLang="tr-TR" sz="2000" b="1" dirty="0" smtClean="0">
              <a:latin typeface="Calibri" pitchFamily="34" charset="0"/>
              <a:ea typeface="Times New Roman" pitchFamily="18" charset="0"/>
              <a:cs typeface="Arial" pitchFamily="34" charset="0"/>
            </a:endParaRPr>
          </a:p>
          <a:p>
            <a:pPr lvl="0" eaLnBrk="0" fontAlgn="base" hangingPunct="0">
              <a:spcBef>
                <a:spcPct val="0"/>
              </a:spcBef>
              <a:spcAft>
                <a:spcPct val="0"/>
              </a:spcAft>
            </a:pPr>
            <a:r>
              <a:rPr lang="tr-TR" sz="2000" b="1" dirty="0" smtClean="0">
                <a:solidFill>
                  <a:schemeClr val="tx2"/>
                </a:solidFill>
              </a:rPr>
              <a:t>7) Her </a:t>
            </a:r>
            <a:r>
              <a:rPr lang="tr-TR" sz="2000" b="1" dirty="0">
                <a:solidFill>
                  <a:schemeClr val="tx2"/>
                </a:solidFill>
              </a:rPr>
              <a:t>bir verinin miktarı gösterilir,</a:t>
            </a:r>
          </a:p>
          <a:p>
            <a:r>
              <a:rPr lang="tr-TR" sz="2400" b="1" dirty="0" smtClean="0">
                <a:solidFill>
                  <a:srgbClr val="FF0000"/>
                </a:solidFill>
              </a:rPr>
              <a:t>8) Sütun </a:t>
            </a:r>
            <a:r>
              <a:rPr lang="tr-TR" sz="2400" b="1" dirty="0">
                <a:solidFill>
                  <a:srgbClr val="FF0000"/>
                </a:solidFill>
              </a:rPr>
              <a:t>grafiği veriler arasında karşılaştırmayı inceler. </a:t>
            </a:r>
            <a:endParaRPr lang="tr-TR" sz="2400" b="1" dirty="0" smtClean="0">
              <a:solidFill>
                <a:srgbClr val="FF0000"/>
              </a:solidFill>
            </a:endParaRPr>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98682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187" y="585312"/>
            <a:ext cx="4879454" cy="5893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134635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140438" y="116632"/>
            <a:ext cx="8877363" cy="618630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tr-TR" sz="700" b="1" dirty="0"/>
          </a:p>
          <a:p>
            <a:r>
              <a:rPr lang="tr-TR" sz="2400" b="1" dirty="0" smtClean="0">
                <a:solidFill>
                  <a:srgbClr val="FF0000"/>
                </a:solidFill>
              </a:rPr>
              <a:t>ÖRNEK-2:</a:t>
            </a:r>
            <a:r>
              <a:rPr lang="tr-TR" sz="2400" b="1" dirty="0" smtClean="0"/>
              <a:t> </a:t>
            </a:r>
            <a:endParaRPr lang="tr-TR" sz="2400" b="1" dirty="0"/>
          </a:p>
          <a:p>
            <a:r>
              <a:rPr lang="tr-TR" sz="2400" b="1" dirty="0"/>
              <a:t>	Bir İlköğretim okulunda açılacak olan öğrenci kantini için bir araştırma yapılacaktır. Bunun için her sınıftan 6 öğrenci alınarak ÖRNEKLEM oluşturuldu. Hazırlanacak olan ANKETTE aşağıdaki sorular öğrencilere sorulacaktır.</a:t>
            </a:r>
          </a:p>
          <a:p>
            <a:endParaRPr lang="tr-TR" sz="2400" b="1" dirty="0" smtClean="0">
              <a:solidFill>
                <a:srgbClr val="FF0000"/>
              </a:solidFill>
            </a:endParaRPr>
          </a:p>
          <a:p>
            <a:r>
              <a:rPr lang="tr-TR" sz="2400" b="1" dirty="0" smtClean="0">
                <a:solidFill>
                  <a:srgbClr val="FF0000"/>
                </a:solidFill>
              </a:rPr>
              <a:t>2)Okul </a:t>
            </a:r>
            <a:r>
              <a:rPr lang="tr-TR" sz="2400" b="1" dirty="0">
                <a:solidFill>
                  <a:srgbClr val="FF0000"/>
                </a:solidFill>
              </a:rPr>
              <a:t>kantininde hangi yiyeceklerin olmasını istersiniz?</a:t>
            </a:r>
          </a:p>
          <a:p>
            <a:r>
              <a:rPr lang="tr-TR" sz="2400" b="1" dirty="0"/>
              <a:t>a)Kraker, </a:t>
            </a:r>
            <a:endParaRPr lang="tr-TR" sz="2400" b="1" dirty="0" smtClean="0"/>
          </a:p>
          <a:p>
            <a:r>
              <a:rPr lang="tr-TR" sz="2400" b="1" dirty="0" smtClean="0"/>
              <a:t>b)Bisküvi</a:t>
            </a:r>
            <a:r>
              <a:rPr lang="tr-TR" sz="2400" b="1" dirty="0"/>
              <a:t>, </a:t>
            </a:r>
            <a:endParaRPr lang="tr-TR" sz="2400" b="1" dirty="0" smtClean="0"/>
          </a:p>
          <a:p>
            <a:r>
              <a:rPr lang="tr-TR" sz="2400" b="1" dirty="0" smtClean="0"/>
              <a:t>c)Simit</a:t>
            </a:r>
            <a:r>
              <a:rPr lang="tr-TR" sz="2400" b="1" dirty="0"/>
              <a:t>, </a:t>
            </a:r>
            <a:endParaRPr lang="tr-TR" sz="2400" b="1" dirty="0" smtClean="0"/>
          </a:p>
          <a:p>
            <a:r>
              <a:rPr lang="tr-TR" sz="2400" b="1" dirty="0" smtClean="0"/>
              <a:t>d)</a:t>
            </a:r>
            <a:r>
              <a:rPr lang="tr-TR" sz="2400" b="1" dirty="0" err="1" smtClean="0"/>
              <a:t>Bohaça</a:t>
            </a:r>
            <a:r>
              <a:rPr lang="tr-TR" sz="2400" b="1" dirty="0"/>
              <a:t>, </a:t>
            </a:r>
            <a:endParaRPr lang="tr-TR" sz="2400" b="1" dirty="0" smtClean="0"/>
          </a:p>
          <a:p>
            <a:r>
              <a:rPr lang="tr-TR" sz="2400" b="1" dirty="0" smtClean="0"/>
              <a:t>e)Döner</a:t>
            </a:r>
            <a:r>
              <a:rPr lang="tr-TR" sz="2400" b="1" dirty="0"/>
              <a:t>, </a:t>
            </a:r>
            <a:endParaRPr lang="tr-TR" sz="2400" b="1" dirty="0" smtClean="0"/>
          </a:p>
          <a:p>
            <a:r>
              <a:rPr lang="tr-TR" sz="2400" b="1" dirty="0" smtClean="0"/>
              <a:t>f)Kavurma</a:t>
            </a:r>
            <a:r>
              <a:rPr lang="tr-TR" sz="2400" b="1" dirty="0"/>
              <a:t>, </a:t>
            </a:r>
            <a:endParaRPr lang="tr-TR" sz="2400" b="1" dirty="0" smtClean="0"/>
          </a:p>
          <a:p>
            <a:r>
              <a:rPr lang="tr-TR" sz="2400" b="1" dirty="0" smtClean="0"/>
              <a:t>g)Sucuklu </a:t>
            </a:r>
            <a:r>
              <a:rPr lang="tr-TR" sz="2400" b="1" dirty="0"/>
              <a:t>ve Peynirli Tost, </a:t>
            </a:r>
            <a:endParaRPr lang="tr-TR" sz="2400" b="1" dirty="0" smtClean="0"/>
          </a:p>
          <a:p>
            <a:r>
              <a:rPr lang="tr-TR" sz="2400" b="1" dirty="0" smtClean="0"/>
              <a:t>h)Patates </a:t>
            </a:r>
            <a:r>
              <a:rPr lang="tr-TR" sz="2400" b="1" dirty="0"/>
              <a:t>Kızartması</a:t>
            </a:r>
            <a:r>
              <a:rPr lang="tr-TR" sz="2400" b="1" dirty="0" smtClean="0"/>
              <a:t>,</a:t>
            </a:r>
          </a:p>
          <a:p>
            <a:r>
              <a:rPr lang="tr-TR" sz="2400" b="1" dirty="0" smtClean="0"/>
              <a:t>k) Çiğ köfte</a:t>
            </a:r>
          </a:p>
          <a:p>
            <a:endParaRPr lang="tr-TR" sz="600" b="1" dirty="0"/>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32820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p:cTn id="7" dur="1000" fill="hold"/>
                                        <p:tgtEl>
                                          <p:spTgt spid="6">
                                            <p:bg/>
                                          </p:spTgt>
                                        </p:tgtEl>
                                        <p:attrNameLst>
                                          <p:attrName>ppt_x</p:attrName>
                                        </p:attrNameLst>
                                      </p:cBhvr>
                                      <p:tavLst>
                                        <p:tav tm="0">
                                          <p:val>
                                            <p:strVal val="#ppt_x-.2"/>
                                          </p:val>
                                        </p:tav>
                                        <p:tav tm="100000">
                                          <p:val>
                                            <p:strVal val="#ppt_x"/>
                                          </p:val>
                                        </p:tav>
                                      </p:tavLst>
                                    </p:anim>
                                    <p:anim calcmode="lin" valueType="num">
                                      <p:cBhvr>
                                        <p:cTn id="8" dur="1000" fill="hold"/>
                                        <p:tgtEl>
                                          <p:spTgt spid="6">
                                            <p:bg/>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bg/>
                                          </p:spTgt>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p:cTn id="12"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1" end="1"/>
                                            </p:txEl>
                                          </p:spTgt>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p:cTn id="17"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
                                            <p:txEl>
                                              <p:pRg st="2" end="2"/>
                                            </p:txEl>
                                          </p:spTgt>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 calcmode="lin" valueType="num">
                                      <p:cBhvr>
                                        <p:cTn id="22" dur="1000" fill="hold"/>
                                        <p:tgtEl>
                                          <p:spTgt spid="6">
                                            <p:txEl>
                                              <p:pRg st="4" end="4"/>
                                            </p:txEl>
                                          </p:spTgt>
                                        </p:tgtEl>
                                        <p:attrNameLst>
                                          <p:attrName>ppt_x</p:attrName>
                                        </p:attrNameLst>
                                      </p:cBhvr>
                                      <p:tavLst>
                                        <p:tav tm="0">
                                          <p:val>
                                            <p:strVal val="#ppt_x-.2"/>
                                          </p:val>
                                        </p:tav>
                                        <p:tav tm="100000">
                                          <p:val>
                                            <p:strVal val="#ppt_x"/>
                                          </p:val>
                                        </p:tav>
                                      </p:tavLst>
                                    </p:anim>
                                    <p:anim calcmode="lin" valueType="num">
                                      <p:cBhvr>
                                        <p:cTn id="23" dur="1000" fill="hold"/>
                                        <p:tgtEl>
                                          <p:spTgt spid="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6">
                                            <p:txEl>
                                              <p:pRg st="4" end="4"/>
                                            </p:txEl>
                                          </p:spTgt>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p:cTn id="27" dur="1000" fill="hold"/>
                                        <p:tgtEl>
                                          <p:spTgt spid="6">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
                                            <p:txEl>
                                              <p:pRg st="5" end="5"/>
                                            </p:txEl>
                                          </p:spTgt>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 calcmode="lin" valueType="num">
                                      <p:cBhvr>
                                        <p:cTn id="32" dur="1000" fill="hold"/>
                                        <p:tgtEl>
                                          <p:spTgt spid="6">
                                            <p:txEl>
                                              <p:pRg st="6" end="6"/>
                                            </p:txEl>
                                          </p:spTgt>
                                        </p:tgtEl>
                                        <p:attrNameLst>
                                          <p:attrName>ppt_x</p:attrName>
                                        </p:attrNameLst>
                                      </p:cBhvr>
                                      <p:tavLst>
                                        <p:tav tm="0">
                                          <p:val>
                                            <p:strVal val="#ppt_x-.2"/>
                                          </p:val>
                                        </p:tav>
                                        <p:tav tm="100000">
                                          <p:val>
                                            <p:strVal val="#ppt_x"/>
                                          </p:val>
                                        </p:tav>
                                      </p:tavLst>
                                    </p:anim>
                                    <p:anim calcmode="lin" valueType="num">
                                      <p:cBhvr>
                                        <p:cTn id="33" dur="1000" fill="hold"/>
                                        <p:tgtEl>
                                          <p:spTgt spid="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
                                            <p:txEl>
                                              <p:pRg st="6" end="6"/>
                                            </p:txEl>
                                          </p:spTgt>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p:cTn id="37" dur="1000" fill="hold"/>
                                        <p:tgtEl>
                                          <p:spTgt spid="6">
                                            <p:txEl>
                                              <p:pRg st="7" end="7"/>
                                            </p:txEl>
                                          </p:spTgt>
                                        </p:tgtEl>
                                        <p:attrNameLst>
                                          <p:attrName>ppt_x</p:attrName>
                                        </p:attrNameLst>
                                      </p:cBhvr>
                                      <p:tavLst>
                                        <p:tav tm="0">
                                          <p:val>
                                            <p:strVal val="#ppt_x-.2"/>
                                          </p:val>
                                        </p:tav>
                                        <p:tav tm="100000">
                                          <p:val>
                                            <p:strVal val="#ppt_x"/>
                                          </p:val>
                                        </p:tav>
                                      </p:tavLst>
                                    </p:anim>
                                    <p:anim calcmode="lin" valueType="num">
                                      <p:cBhvr>
                                        <p:cTn id="38" dur="1000" fill="hold"/>
                                        <p:tgtEl>
                                          <p:spTgt spid="6">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
                                            <p:txEl>
                                              <p:pRg st="7" end="7"/>
                                            </p:txEl>
                                          </p:spTgt>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 calcmode="lin" valueType="num">
                                      <p:cBhvr>
                                        <p:cTn id="42" dur="1000" fill="hold"/>
                                        <p:tgtEl>
                                          <p:spTgt spid="6">
                                            <p:txEl>
                                              <p:pRg st="8" end="8"/>
                                            </p:txEl>
                                          </p:spTgt>
                                        </p:tgtEl>
                                        <p:attrNameLst>
                                          <p:attrName>ppt_x</p:attrName>
                                        </p:attrNameLst>
                                      </p:cBhvr>
                                      <p:tavLst>
                                        <p:tav tm="0">
                                          <p:val>
                                            <p:strVal val="#ppt_x-.2"/>
                                          </p:val>
                                        </p:tav>
                                        <p:tav tm="100000">
                                          <p:val>
                                            <p:strVal val="#ppt_x"/>
                                          </p:val>
                                        </p:tav>
                                      </p:tavLst>
                                    </p:anim>
                                    <p:anim calcmode="lin" valueType="num">
                                      <p:cBhvr>
                                        <p:cTn id="43" dur="1000" fill="hold"/>
                                        <p:tgtEl>
                                          <p:spTgt spid="6">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
                                            <p:txEl>
                                              <p:pRg st="8" end="8"/>
                                            </p:txEl>
                                          </p:spTgt>
                                        </p:tgtEl>
                                      </p:cBhvr>
                                    </p:animEffect>
                                  </p:childTnLst>
                                </p:cTn>
                              </p:par>
                              <p:par>
                                <p:cTn id="45" presetID="29" presetClass="entr" presetSubtype="0" fill="hold" grpId="0" nodeType="with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 calcmode="lin" valueType="num">
                                      <p:cBhvr>
                                        <p:cTn id="47" dur="1000" fill="hold"/>
                                        <p:tgtEl>
                                          <p:spTgt spid="6">
                                            <p:txEl>
                                              <p:pRg st="9" end="9"/>
                                            </p:txEl>
                                          </p:spTgt>
                                        </p:tgtEl>
                                        <p:attrNameLst>
                                          <p:attrName>ppt_x</p:attrName>
                                        </p:attrNameLst>
                                      </p:cBhvr>
                                      <p:tavLst>
                                        <p:tav tm="0">
                                          <p:val>
                                            <p:strVal val="#ppt_x-.2"/>
                                          </p:val>
                                        </p:tav>
                                        <p:tav tm="100000">
                                          <p:val>
                                            <p:strVal val="#ppt_x"/>
                                          </p:val>
                                        </p:tav>
                                      </p:tavLst>
                                    </p:anim>
                                    <p:anim calcmode="lin" valueType="num">
                                      <p:cBhvr>
                                        <p:cTn id="48" dur="1000" fill="hold"/>
                                        <p:tgtEl>
                                          <p:spTgt spid="6">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6">
                                            <p:txEl>
                                              <p:pRg st="9" end="9"/>
                                            </p:txEl>
                                          </p:spTgt>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6">
                                            <p:txEl>
                                              <p:pRg st="10" end="10"/>
                                            </p:txEl>
                                          </p:spTgt>
                                        </p:tgtEl>
                                        <p:attrNameLst>
                                          <p:attrName>style.visibility</p:attrName>
                                        </p:attrNameLst>
                                      </p:cBhvr>
                                      <p:to>
                                        <p:strVal val="visible"/>
                                      </p:to>
                                    </p:set>
                                    <p:anim calcmode="lin" valueType="num">
                                      <p:cBhvr>
                                        <p:cTn id="52" dur="1000" fill="hold"/>
                                        <p:tgtEl>
                                          <p:spTgt spid="6">
                                            <p:txEl>
                                              <p:pRg st="10" end="10"/>
                                            </p:txEl>
                                          </p:spTgt>
                                        </p:tgtEl>
                                        <p:attrNameLst>
                                          <p:attrName>ppt_x</p:attrName>
                                        </p:attrNameLst>
                                      </p:cBhvr>
                                      <p:tavLst>
                                        <p:tav tm="0">
                                          <p:val>
                                            <p:strVal val="#ppt_x-.2"/>
                                          </p:val>
                                        </p:tav>
                                        <p:tav tm="100000">
                                          <p:val>
                                            <p:strVal val="#ppt_x"/>
                                          </p:val>
                                        </p:tav>
                                      </p:tavLst>
                                    </p:anim>
                                    <p:anim calcmode="lin" valueType="num">
                                      <p:cBhvr>
                                        <p:cTn id="53" dur="1000" fill="hold"/>
                                        <p:tgtEl>
                                          <p:spTgt spid="6">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6">
                                            <p:txEl>
                                              <p:pRg st="10" end="10"/>
                                            </p:txEl>
                                          </p:spTgt>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6">
                                            <p:txEl>
                                              <p:pRg st="11" end="11"/>
                                            </p:txEl>
                                          </p:spTgt>
                                        </p:tgtEl>
                                        <p:attrNameLst>
                                          <p:attrName>style.visibility</p:attrName>
                                        </p:attrNameLst>
                                      </p:cBhvr>
                                      <p:to>
                                        <p:strVal val="visible"/>
                                      </p:to>
                                    </p:set>
                                    <p:anim calcmode="lin" valueType="num">
                                      <p:cBhvr>
                                        <p:cTn id="57" dur="1000" fill="hold"/>
                                        <p:tgtEl>
                                          <p:spTgt spid="6">
                                            <p:txEl>
                                              <p:pRg st="11" end="11"/>
                                            </p:txEl>
                                          </p:spTgt>
                                        </p:tgtEl>
                                        <p:attrNameLst>
                                          <p:attrName>ppt_x</p:attrName>
                                        </p:attrNameLst>
                                      </p:cBhvr>
                                      <p:tavLst>
                                        <p:tav tm="0">
                                          <p:val>
                                            <p:strVal val="#ppt_x-.2"/>
                                          </p:val>
                                        </p:tav>
                                        <p:tav tm="100000">
                                          <p:val>
                                            <p:strVal val="#ppt_x"/>
                                          </p:val>
                                        </p:tav>
                                      </p:tavLst>
                                    </p:anim>
                                    <p:anim calcmode="lin" valueType="num">
                                      <p:cBhvr>
                                        <p:cTn id="58" dur="1000" fill="hold"/>
                                        <p:tgtEl>
                                          <p:spTgt spid="6">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6">
                                            <p:txEl>
                                              <p:pRg st="11" end="11"/>
                                            </p:txEl>
                                          </p:spTgt>
                                        </p:tgtEl>
                                      </p:cBhvr>
                                    </p:animEffect>
                                  </p:childTnLst>
                                </p:cTn>
                              </p:par>
                              <p:par>
                                <p:cTn id="60" presetID="29" presetClass="entr" presetSubtype="0" fill="hold" grpId="0" nodeType="withEffect">
                                  <p:stCondLst>
                                    <p:cond delay="0"/>
                                  </p:stCondLst>
                                  <p:childTnLst>
                                    <p:set>
                                      <p:cBhvr>
                                        <p:cTn id="61" dur="1" fill="hold">
                                          <p:stCondLst>
                                            <p:cond delay="0"/>
                                          </p:stCondLst>
                                        </p:cTn>
                                        <p:tgtEl>
                                          <p:spTgt spid="6">
                                            <p:txEl>
                                              <p:pRg st="12" end="12"/>
                                            </p:txEl>
                                          </p:spTgt>
                                        </p:tgtEl>
                                        <p:attrNameLst>
                                          <p:attrName>style.visibility</p:attrName>
                                        </p:attrNameLst>
                                      </p:cBhvr>
                                      <p:to>
                                        <p:strVal val="visible"/>
                                      </p:to>
                                    </p:set>
                                    <p:anim calcmode="lin" valueType="num">
                                      <p:cBhvr>
                                        <p:cTn id="62" dur="1000" fill="hold"/>
                                        <p:tgtEl>
                                          <p:spTgt spid="6">
                                            <p:txEl>
                                              <p:pRg st="12" end="12"/>
                                            </p:txEl>
                                          </p:spTgt>
                                        </p:tgtEl>
                                        <p:attrNameLst>
                                          <p:attrName>ppt_x</p:attrName>
                                        </p:attrNameLst>
                                      </p:cBhvr>
                                      <p:tavLst>
                                        <p:tav tm="0">
                                          <p:val>
                                            <p:strVal val="#ppt_x-.2"/>
                                          </p:val>
                                        </p:tav>
                                        <p:tav tm="100000">
                                          <p:val>
                                            <p:strVal val="#ppt_x"/>
                                          </p:val>
                                        </p:tav>
                                      </p:tavLst>
                                    </p:anim>
                                    <p:anim calcmode="lin" valueType="num">
                                      <p:cBhvr>
                                        <p:cTn id="63" dur="1000" fill="hold"/>
                                        <p:tgtEl>
                                          <p:spTgt spid="6">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6">
                                            <p:txEl>
                                              <p:pRg st="12" end="12"/>
                                            </p:txEl>
                                          </p:spTgt>
                                        </p:tgtEl>
                                      </p:cBhvr>
                                    </p:animEffect>
                                  </p:childTnLst>
                                </p:cTn>
                              </p:par>
                              <p:par>
                                <p:cTn id="65" presetID="29" presetClass="entr" presetSubtype="0" fill="hold" grpId="0" nodeType="withEffect">
                                  <p:stCondLst>
                                    <p:cond delay="0"/>
                                  </p:stCondLst>
                                  <p:childTnLst>
                                    <p:set>
                                      <p:cBhvr>
                                        <p:cTn id="66" dur="1" fill="hold">
                                          <p:stCondLst>
                                            <p:cond delay="0"/>
                                          </p:stCondLst>
                                        </p:cTn>
                                        <p:tgtEl>
                                          <p:spTgt spid="6">
                                            <p:txEl>
                                              <p:pRg st="13" end="13"/>
                                            </p:txEl>
                                          </p:spTgt>
                                        </p:tgtEl>
                                        <p:attrNameLst>
                                          <p:attrName>style.visibility</p:attrName>
                                        </p:attrNameLst>
                                      </p:cBhvr>
                                      <p:to>
                                        <p:strVal val="visible"/>
                                      </p:to>
                                    </p:set>
                                    <p:anim calcmode="lin" valueType="num">
                                      <p:cBhvr>
                                        <p:cTn id="67" dur="1000" fill="hold"/>
                                        <p:tgtEl>
                                          <p:spTgt spid="6">
                                            <p:txEl>
                                              <p:pRg st="13" end="13"/>
                                            </p:txEl>
                                          </p:spTgt>
                                        </p:tgtEl>
                                        <p:attrNameLst>
                                          <p:attrName>ppt_x</p:attrName>
                                        </p:attrNameLst>
                                      </p:cBhvr>
                                      <p:tavLst>
                                        <p:tav tm="0">
                                          <p:val>
                                            <p:strVal val="#ppt_x-.2"/>
                                          </p:val>
                                        </p:tav>
                                        <p:tav tm="100000">
                                          <p:val>
                                            <p:strVal val="#ppt_x"/>
                                          </p:val>
                                        </p:tav>
                                      </p:tavLst>
                                    </p:anim>
                                    <p:anim calcmode="lin" valueType="num">
                                      <p:cBhvr>
                                        <p:cTn id="68" dur="1000" fill="hold"/>
                                        <p:tgtEl>
                                          <p:spTgt spid="6">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69" dur="1000"/>
                                        <p:tgtEl>
                                          <p:spTgt spid="6">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08172"/>
            <a:ext cx="7288485" cy="6259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098541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3911" y="116632"/>
            <a:ext cx="4954927" cy="6372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150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116632"/>
            <a:ext cx="8856984" cy="6001643"/>
          </a:xfrm>
          <a:prstGeom prst="rect">
            <a:avLst/>
          </a:prstGeom>
          <a:ln>
            <a:solidFill>
              <a:srgbClr val="FF0000"/>
            </a:solidFill>
          </a:ln>
        </p:spPr>
        <p:txBody>
          <a:bodyPr wrap="square">
            <a:spAutoFit/>
          </a:bodyPr>
          <a:lstStyle/>
          <a:p>
            <a:r>
              <a:rPr lang="tr-TR" sz="2400" b="1" dirty="0" smtClean="0">
                <a:solidFill>
                  <a:srgbClr val="FF0000"/>
                </a:solidFill>
              </a:rPr>
              <a:t>ÖRNEK-3:</a:t>
            </a:r>
            <a:r>
              <a:rPr lang="tr-TR" sz="2400" b="1" dirty="0" smtClean="0"/>
              <a:t> </a:t>
            </a:r>
            <a:endParaRPr lang="tr-TR" sz="2400" b="1" dirty="0"/>
          </a:p>
          <a:p>
            <a:r>
              <a:rPr lang="tr-TR" sz="2400" b="1" dirty="0"/>
              <a:t>	Bir İlköğretim okulunda açılacak olan öğrenci kantini için bir araştırma yapılacaktır. Bunun için her sınıftan 6 öğrenci alınarak ÖRNEKLEM oluşturuldu. Hazırlanacak olan ANKETTE aşağıdaki sorular öğrencilere sorulacaktır.</a:t>
            </a:r>
          </a:p>
          <a:p>
            <a:endParaRPr lang="tr-TR" sz="2400" b="1" dirty="0" smtClean="0">
              <a:solidFill>
                <a:srgbClr val="FF0000"/>
              </a:solidFill>
            </a:endParaRPr>
          </a:p>
          <a:p>
            <a:endParaRPr lang="tr-TR" sz="2400" b="1" dirty="0" smtClean="0">
              <a:solidFill>
                <a:srgbClr val="FF0000"/>
              </a:solidFill>
            </a:endParaRPr>
          </a:p>
          <a:p>
            <a:endParaRPr lang="tr-TR" sz="2400" b="1" dirty="0">
              <a:solidFill>
                <a:srgbClr val="FF0000"/>
              </a:solidFill>
            </a:endParaRPr>
          </a:p>
          <a:p>
            <a:endParaRPr lang="tr-TR" sz="2400" b="1" dirty="0" smtClean="0">
              <a:solidFill>
                <a:srgbClr val="FF0000"/>
              </a:solidFill>
            </a:endParaRPr>
          </a:p>
          <a:p>
            <a:endParaRPr lang="tr-TR" sz="2400" b="1" dirty="0">
              <a:solidFill>
                <a:srgbClr val="FF0000"/>
              </a:solidFill>
            </a:endParaRPr>
          </a:p>
          <a:p>
            <a:r>
              <a:rPr lang="tr-TR" sz="2400" b="1" dirty="0" smtClean="0">
                <a:solidFill>
                  <a:srgbClr val="FF0000"/>
                </a:solidFill>
              </a:rPr>
              <a:t>3) Okul kantininde hangi kırtasiye çeşitlerinin olmasını istersiniz?</a:t>
            </a:r>
          </a:p>
          <a:p>
            <a:r>
              <a:rPr lang="tr-TR" sz="2400" b="1" dirty="0" smtClean="0"/>
              <a:t>a)Resim kâğıdı, </a:t>
            </a:r>
          </a:p>
          <a:p>
            <a:r>
              <a:rPr lang="tr-TR" sz="2400" b="1" dirty="0" smtClean="0"/>
              <a:t>b)Çizgili ve Çizgisiz kâğıt, </a:t>
            </a:r>
          </a:p>
          <a:p>
            <a:r>
              <a:rPr lang="tr-TR" sz="2400" b="1" dirty="0" smtClean="0"/>
              <a:t>c)Defter çeşitleri, </a:t>
            </a:r>
          </a:p>
          <a:p>
            <a:r>
              <a:rPr lang="tr-TR" sz="2400" b="1" dirty="0" smtClean="0"/>
              <a:t>d)Kalem çeşitleri, </a:t>
            </a:r>
          </a:p>
          <a:p>
            <a:r>
              <a:rPr lang="tr-TR" sz="2400" b="1" dirty="0" smtClean="0"/>
              <a:t>e)CD ve Disket,</a:t>
            </a:r>
            <a:r>
              <a:rPr lang="tr-TR" sz="2400" dirty="0" smtClean="0"/>
              <a:t> </a:t>
            </a:r>
            <a:endParaRPr lang="tr-TR" sz="2400" dirty="0"/>
          </a:p>
        </p:txBody>
      </p:sp>
      <p:sp>
        <p:nvSpPr>
          <p:cNvPr id="3" name="Dikdörtgen 2"/>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83002507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882" y="836712"/>
            <a:ext cx="7915757"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1379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88639"/>
            <a:ext cx="4608512" cy="6526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41311765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2874691"/>
            <a:ext cx="8856984" cy="584775"/>
          </a:xfrm>
          <a:prstGeom prst="rect">
            <a:avLst/>
          </a:prstGeom>
          <a:solidFill>
            <a:srgbClr val="FFCCFF"/>
          </a:solidFill>
          <a:ln>
            <a:solidFill>
              <a:srgbClr val="FF0000"/>
            </a:solidFill>
          </a:ln>
        </p:spPr>
        <p:txBody>
          <a:bodyPr wrap="square">
            <a:spAutoFit/>
          </a:bodyPr>
          <a:lstStyle/>
          <a:p>
            <a:r>
              <a:rPr lang="tr-TR" sz="3200" b="1" dirty="0"/>
              <a:t>2) Uygun örneklem seçilir.</a:t>
            </a:r>
          </a:p>
        </p:txBody>
      </p:sp>
    </p:spTree>
    <p:extLst>
      <p:ext uri="{BB962C8B-B14F-4D97-AF65-F5344CB8AC3E}">
        <p14:creationId xmlns:p14="http://schemas.microsoft.com/office/powerpoint/2010/main" val="142521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3"/>
          <p:cNvGraphicFramePr>
            <a:graphicFrameLocks noGrp="1"/>
          </p:cNvGraphicFramePr>
          <p:nvPr>
            <p:extLst>
              <p:ext uri="{D42A27DB-BD31-4B8C-83A1-F6EECF244321}">
                <p14:modId xmlns:p14="http://schemas.microsoft.com/office/powerpoint/2010/main" val="752740716"/>
              </p:ext>
            </p:extLst>
          </p:nvPr>
        </p:nvGraphicFramePr>
        <p:xfrm>
          <a:off x="179512" y="332656"/>
          <a:ext cx="4752530" cy="6048996"/>
        </p:xfrm>
        <a:graphic>
          <a:graphicData uri="http://schemas.openxmlformats.org/drawingml/2006/table">
            <a:tbl>
              <a:tblPr>
                <a:tableStyleId>{5C22544A-7EE6-4342-B048-85BDC9FD1C3A}</a:tableStyleId>
              </a:tblPr>
              <a:tblGrid>
                <a:gridCol w="950506"/>
                <a:gridCol w="950506"/>
                <a:gridCol w="950506"/>
                <a:gridCol w="950506"/>
                <a:gridCol w="950506"/>
              </a:tblGrid>
              <a:tr h="774051">
                <a:tc gridSpan="5">
                  <a:txBody>
                    <a:bodyPr/>
                    <a:lstStyle/>
                    <a:p>
                      <a:pPr algn="ctr" fontAlgn="b"/>
                      <a:r>
                        <a:rPr lang="tr-TR" sz="1600" b="1" u="none" strike="noStrike" dirty="0">
                          <a:effectLst/>
                        </a:rPr>
                        <a:t>PİRİ MEHMET PAŞA ORTAOKULU KANTİN</a:t>
                      </a:r>
                      <a:br>
                        <a:rPr lang="tr-TR" sz="1600" b="1" u="none" strike="noStrike" dirty="0">
                          <a:effectLst/>
                        </a:rPr>
                      </a:br>
                      <a:r>
                        <a:rPr lang="tr-TR" sz="1600" b="1" u="none" strike="noStrike" dirty="0">
                          <a:effectLst/>
                        </a:rPr>
                        <a:t> ANKETİNE KATILAN ÖĞRENCİLER</a:t>
                      </a:r>
                      <a:br>
                        <a:rPr lang="tr-TR" sz="1600" b="1" u="none" strike="noStrike" dirty="0">
                          <a:effectLst/>
                        </a:rPr>
                      </a:br>
                      <a:r>
                        <a:rPr lang="tr-TR" sz="1600" b="1" u="none" strike="noStrike" dirty="0">
                          <a:effectLst/>
                        </a:rPr>
                        <a:t>ÖRNEKLEM</a:t>
                      </a:r>
                      <a:endParaRPr lang="tr-TR" sz="1600" b="1" i="0" u="none" strike="noStrike" dirty="0">
                        <a:solidFill>
                          <a:srgbClr val="000000"/>
                        </a:solidFill>
                        <a:effectLst/>
                        <a:latin typeface="Calibri"/>
                      </a:endParaRPr>
                    </a:p>
                  </a:txBody>
                  <a:tcPr marL="8460" marR="8460" marT="8460" marB="0" anchor="b">
                    <a:solidFill>
                      <a:schemeClr val="accent3">
                        <a:lumMod val="40000"/>
                        <a:lumOff val="60000"/>
                      </a:scheme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39846">
                <a:tc>
                  <a:txBody>
                    <a:bodyPr/>
                    <a:lstStyle/>
                    <a:p>
                      <a:pPr algn="ctr" fontAlgn="ctr"/>
                      <a:r>
                        <a:rPr lang="tr-TR" sz="1600" b="1" u="none" strike="noStrike" dirty="0">
                          <a:effectLst/>
                        </a:rPr>
                        <a:t>SIRA NO</a:t>
                      </a:r>
                      <a:endParaRPr lang="tr-TR" sz="1600" b="1" i="0" u="none" strike="noStrike" dirty="0">
                        <a:solidFill>
                          <a:srgbClr val="000000"/>
                        </a:solidFill>
                        <a:effectLst/>
                        <a:latin typeface="Calibri"/>
                      </a:endParaRPr>
                    </a:p>
                  </a:txBody>
                  <a:tcPr marL="8460" marR="8460" marT="8460" marB="0" anchor="ctr">
                    <a:solidFill>
                      <a:schemeClr val="bg2">
                        <a:lumMod val="50000"/>
                      </a:schemeClr>
                    </a:solidFill>
                  </a:tcPr>
                </a:tc>
                <a:tc>
                  <a:txBody>
                    <a:bodyPr/>
                    <a:lstStyle/>
                    <a:p>
                      <a:pPr algn="ctr" fontAlgn="ctr"/>
                      <a:r>
                        <a:rPr lang="tr-TR" sz="1600" b="1" u="none" strike="noStrike" dirty="0">
                          <a:effectLst/>
                        </a:rPr>
                        <a:t>SINIF</a:t>
                      </a:r>
                      <a:endParaRPr lang="tr-TR" sz="1600" b="1" i="0" u="none" strike="noStrike" dirty="0">
                        <a:solidFill>
                          <a:srgbClr val="000000"/>
                        </a:solidFill>
                        <a:effectLst/>
                        <a:latin typeface="Calibri"/>
                      </a:endParaRPr>
                    </a:p>
                  </a:txBody>
                  <a:tcPr marL="8460" marR="8460" marT="8460" marB="0" anchor="ctr">
                    <a:solidFill>
                      <a:schemeClr val="bg2">
                        <a:lumMod val="50000"/>
                      </a:schemeClr>
                    </a:solidFill>
                  </a:tcPr>
                </a:tc>
                <a:tc>
                  <a:txBody>
                    <a:bodyPr/>
                    <a:lstStyle/>
                    <a:p>
                      <a:pPr algn="ctr" fontAlgn="ctr"/>
                      <a:r>
                        <a:rPr lang="tr-TR" sz="1600" b="1" u="none" strike="noStrike" dirty="0">
                          <a:effectLst/>
                        </a:rPr>
                        <a:t>ŞUBE</a:t>
                      </a:r>
                      <a:endParaRPr lang="tr-TR" sz="1600" b="1" i="0" u="none" strike="noStrike" dirty="0">
                        <a:solidFill>
                          <a:srgbClr val="000000"/>
                        </a:solidFill>
                        <a:effectLst/>
                        <a:latin typeface="Calibri"/>
                      </a:endParaRPr>
                    </a:p>
                  </a:txBody>
                  <a:tcPr marL="8460" marR="8460" marT="8460" marB="0" anchor="ctr">
                    <a:solidFill>
                      <a:schemeClr val="bg2">
                        <a:lumMod val="50000"/>
                      </a:schemeClr>
                    </a:solidFill>
                  </a:tcPr>
                </a:tc>
                <a:tc>
                  <a:txBody>
                    <a:bodyPr/>
                    <a:lstStyle/>
                    <a:p>
                      <a:pPr algn="ctr" fontAlgn="ctr"/>
                      <a:r>
                        <a:rPr lang="tr-TR" sz="1600" b="1" u="none" strike="noStrike" dirty="0">
                          <a:effectLst/>
                        </a:rPr>
                        <a:t>KIZ</a:t>
                      </a:r>
                      <a:endParaRPr lang="tr-TR" sz="1600" b="1" i="0" u="none" strike="noStrike" dirty="0">
                        <a:solidFill>
                          <a:srgbClr val="000000"/>
                        </a:solidFill>
                        <a:effectLst/>
                        <a:latin typeface="Calibri"/>
                      </a:endParaRPr>
                    </a:p>
                  </a:txBody>
                  <a:tcPr marL="8460" marR="8460" marT="8460" marB="0" anchor="ctr">
                    <a:solidFill>
                      <a:schemeClr val="bg2">
                        <a:lumMod val="50000"/>
                      </a:schemeClr>
                    </a:solidFill>
                  </a:tcPr>
                </a:tc>
                <a:tc>
                  <a:txBody>
                    <a:bodyPr/>
                    <a:lstStyle/>
                    <a:p>
                      <a:pPr algn="ctr" fontAlgn="ctr"/>
                      <a:r>
                        <a:rPr lang="tr-TR" sz="1600" b="1" u="none" strike="noStrike" dirty="0">
                          <a:effectLst/>
                        </a:rPr>
                        <a:t>ERKEK</a:t>
                      </a:r>
                      <a:endParaRPr lang="tr-TR" sz="1600" b="1" i="0" u="none" strike="noStrike" dirty="0">
                        <a:solidFill>
                          <a:srgbClr val="000000"/>
                        </a:solidFill>
                        <a:effectLst/>
                        <a:latin typeface="Calibri"/>
                      </a:endParaRPr>
                    </a:p>
                  </a:txBody>
                  <a:tcPr marL="8460" marR="8460" marT="8460" marB="0" anchor="ctr">
                    <a:solidFill>
                      <a:schemeClr val="bg2">
                        <a:lumMod val="50000"/>
                      </a:schemeClr>
                    </a:solidFill>
                  </a:tcPr>
                </a:tc>
              </a:tr>
              <a:tr h="228945">
                <a:tc>
                  <a:txBody>
                    <a:bodyPr/>
                    <a:lstStyle/>
                    <a:p>
                      <a:pPr algn="ctr" fontAlgn="ctr"/>
                      <a:r>
                        <a:rPr lang="tr-TR" sz="1600" b="1" u="none" strike="noStrike" dirty="0">
                          <a:effectLst/>
                        </a:rPr>
                        <a:t>1</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A</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2</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B</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C</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4</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D</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E</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5</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a:effectLst/>
                        </a:rPr>
                        <a:t>F</a:t>
                      </a:r>
                      <a:endParaRPr lang="tr-TR" sz="1600" b="1" i="0" u="none" strike="noStrike">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7</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A</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8</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B</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9</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C</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10</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D</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11</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E</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12</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6</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F</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13</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7</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A</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14</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7</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B</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a:effectLst/>
                        </a:rPr>
                        <a:t>15</a:t>
                      </a:r>
                      <a:endParaRPr lang="tr-TR" sz="1600" b="1" i="0" u="none" strike="noStrike">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7</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C</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16</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ctr"/>
                      <a:r>
                        <a:rPr lang="tr-TR" sz="1600" b="1" u="none" strike="noStrike" dirty="0">
                          <a:effectLst/>
                        </a:rPr>
                        <a:t>7</a:t>
                      </a:r>
                      <a:endParaRPr lang="tr-TR" sz="1600" b="1" i="0" u="none" strike="noStrike" dirty="0">
                        <a:solidFill>
                          <a:srgbClr val="000000"/>
                        </a:solidFill>
                        <a:effectLst/>
                        <a:latin typeface="Calibri"/>
                      </a:endParaRPr>
                    </a:p>
                  </a:txBody>
                  <a:tcPr marL="8460" marR="8460" marT="8460" marB="0" anchor="ctr">
                    <a:solidFill>
                      <a:srgbClr val="FFFF00"/>
                    </a:solidFill>
                  </a:tcPr>
                </a:tc>
                <a:tc>
                  <a:txBody>
                    <a:bodyPr/>
                    <a:lstStyle/>
                    <a:p>
                      <a:pPr algn="ctr" fontAlgn="ctr"/>
                      <a:r>
                        <a:rPr lang="tr-TR" sz="1600" b="1" u="none" strike="noStrike" dirty="0">
                          <a:effectLst/>
                        </a:rPr>
                        <a:t>D</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17</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b"/>
                      <a:r>
                        <a:rPr lang="tr-TR" sz="1600" b="1" u="none" strike="noStrike" dirty="0">
                          <a:effectLst/>
                        </a:rPr>
                        <a:t>8</a:t>
                      </a:r>
                      <a:endParaRPr lang="tr-TR" sz="1600" b="1" i="0" u="none" strike="noStrike" dirty="0">
                        <a:solidFill>
                          <a:srgbClr val="000000"/>
                        </a:solidFill>
                        <a:effectLst/>
                        <a:latin typeface="Calibri"/>
                      </a:endParaRPr>
                    </a:p>
                  </a:txBody>
                  <a:tcPr marL="8460" marR="8460" marT="8460" marB="0" anchor="b">
                    <a:solidFill>
                      <a:srgbClr val="FFFF00"/>
                    </a:solidFill>
                  </a:tcPr>
                </a:tc>
                <a:tc>
                  <a:txBody>
                    <a:bodyPr/>
                    <a:lstStyle/>
                    <a:p>
                      <a:pPr algn="ctr" fontAlgn="ctr"/>
                      <a:r>
                        <a:rPr lang="tr-TR" sz="1600" b="1" u="none" strike="noStrike" dirty="0">
                          <a:effectLst/>
                        </a:rPr>
                        <a:t>A</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a:txBody>
                    <a:bodyPr/>
                    <a:lstStyle/>
                    <a:p>
                      <a:pPr algn="ctr" fontAlgn="ctr"/>
                      <a:r>
                        <a:rPr lang="tr-TR" sz="1600" b="1" u="none" strike="noStrike" dirty="0">
                          <a:effectLst/>
                        </a:rPr>
                        <a:t>18</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b"/>
                      <a:r>
                        <a:rPr lang="tr-TR" sz="1600" b="1" u="none" strike="noStrike" dirty="0">
                          <a:effectLst/>
                        </a:rPr>
                        <a:t>8</a:t>
                      </a:r>
                      <a:endParaRPr lang="tr-TR" sz="1600" b="1" i="0" u="none" strike="noStrike" dirty="0">
                        <a:solidFill>
                          <a:srgbClr val="000000"/>
                        </a:solidFill>
                        <a:effectLst/>
                        <a:latin typeface="Calibri"/>
                      </a:endParaRPr>
                    </a:p>
                  </a:txBody>
                  <a:tcPr marL="8460" marR="8460" marT="8460" marB="0" anchor="b">
                    <a:solidFill>
                      <a:srgbClr val="FFFF00"/>
                    </a:solidFill>
                  </a:tcPr>
                </a:tc>
                <a:tc>
                  <a:txBody>
                    <a:bodyPr/>
                    <a:lstStyle/>
                    <a:p>
                      <a:pPr algn="ctr" fontAlgn="ctr"/>
                      <a:r>
                        <a:rPr lang="tr-TR" sz="1600" b="1" u="none" strike="noStrike" dirty="0">
                          <a:effectLst/>
                        </a:rPr>
                        <a:t>B</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39846">
                <a:tc>
                  <a:txBody>
                    <a:bodyPr/>
                    <a:lstStyle/>
                    <a:p>
                      <a:pPr algn="ctr" fontAlgn="ctr"/>
                      <a:r>
                        <a:rPr lang="tr-TR" sz="1600" b="1" u="none" strike="noStrike" dirty="0">
                          <a:effectLst/>
                        </a:rPr>
                        <a:t>19</a:t>
                      </a:r>
                      <a:endParaRPr lang="tr-TR" sz="1600" b="1" i="0" u="none" strike="noStrike" dirty="0">
                        <a:solidFill>
                          <a:srgbClr val="000000"/>
                        </a:solidFill>
                        <a:effectLst/>
                        <a:latin typeface="Calibri"/>
                      </a:endParaRPr>
                    </a:p>
                  </a:txBody>
                  <a:tcPr marL="8460" marR="8460" marT="8460" marB="0" anchor="ctr">
                    <a:solidFill>
                      <a:srgbClr val="FFCCFF"/>
                    </a:solidFill>
                  </a:tcPr>
                </a:tc>
                <a:tc>
                  <a:txBody>
                    <a:bodyPr/>
                    <a:lstStyle/>
                    <a:p>
                      <a:pPr algn="ctr" fontAlgn="b"/>
                      <a:r>
                        <a:rPr lang="tr-TR" sz="1600" b="1" u="none" strike="noStrike" dirty="0">
                          <a:effectLst/>
                        </a:rPr>
                        <a:t>8</a:t>
                      </a:r>
                      <a:endParaRPr lang="tr-TR" sz="1600" b="1" i="0" u="none" strike="noStrike" dirty="0">
                        <a:solidFill>
                          <a:srgbClr val="000000"/>
                        </a:solidFill>
                        <a:effectLst/>
                        <a:latin typeface="Calibri"/>
                      </a:endParaRPr>
                    </a:p>
                  </a:txBody>
                  <a:tcPr marL="8460" marR="8460" marT="8460" marB="0" anchor="b">
                    <a:solidFill>
                      <a:srgbClr val="FFFF00"/>
                    </a:solidFill>
                  </a:tcPr>
                </a:tc>
                <a:tc>
                  <a:txBody>
                    <a:bodyPr/>
                    <a:lstStyle/>
                    <a:p>
                      <a:pPr algn="ctr" fontAlgn="ctr"/>
                      <a:r>
                        <a:rPr lang="tr-TR" sz="1600" b="1" u="none" strike="noStrike" dirty="0">
                          <a:effectLst/>
                        </a:rPr>
                        <a:t>C</a:t>
                      </a:r>
                      <a:endParaRPr lang="tr-TR" sz="1600" b="1" i="0" u="none" strike="noStrike" dirty="0">
                        <a:solidFill>
                          <a:srgbClr val="000000"/>
                        </a:solidFill>
                        <a:effectLst/>
                        <a:latin typeface="Calibri"/>
                      </a:endParaRPr>
                    </a:p>
                  </a:txBody>
                  <a:tcPr marL="8460" marR="8460" marT="8460" marB="0" anchor="ctr">
                    <a:solidFill>
                      <a:srgbClr val="92D05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600" b="1" u="none" strike="noStrike" dirty="0">
                          <a:effectLst/>
                        </a:rPr>
                        <a:t>3</a:t>
                      </a:r>
                      <a:endParaRPr lang="tr-TR" sz="16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r h="228945">
                <a:tc gridSpan="3">
                  <a:txBody>
                    <a:bodyPr/>
                    <a:lstStyle/>
                    <a:p>
                      <a:pPr algn="ctr" fontAlgn="b"/>
                      <a:r>
                        <a:rPr lang="tr-TR" sz="1200" b="1" u="none" strike="noStrike" dirty="0">
                          <a:effectLst/>
                        </a:rPr>
                        <a:t>TOPLAM</a:t>
                      </a:r>
                      <a:endParaRPr lang="tr-TR" sz="1200" b="1" i="0" u="none" strike="noStrike" dirty="0">
                        <a:solidFill>
                          <a:srgbClr val="000000"/>
                        </a:solidFill>
                        <a:effectLst/>
                        <a:latin typeface="Calibri"/>
                      </a:endParaRPr>
                    </a:p>
                  </a:txBody>
                  <a:tcPr marL="8460" marR="8460" marT="8460" marB="0" anchor="b">
                    <a:solidFill>
                      <a:srgbClr val="00B050"/>
                    </a:solidFill>
                  </a:tcPr>
                </a:tc>
                <a:tc hMerge="1">
                  <a:txBody>
                    <a:bodyPr/>
                    <a:lstStyle/>
                    <a:p>
                      <a:endParaRPr lang="tr-TR"/>
                    </a:p>
                  </a:txBody>
                  <a:tcPr/>
                </a:tc>
                <a:tc hMerge="1">
                  <a:txBody>
                    <a:bodyPr/>
                    <a:lstStyle/>
                    <a:p>
                      <a:endParaRPr lang="tr-TR"/>
                    </a:p>
                  </a:txBody>
                  <a:tcPr/>
                </a:tc>
                <a:tc>
                  <a:txBody>
                    <a:bodyPr/>
                    <a:lstStyle/>
                    <a:p>
                      <a:pPr algn="ctr" fontAlgn="ctr"/>
                      <a:r>
                        <a:rPr lang="tr-TR" sz="1200" b="1" u="none" strike="noStrike" dirty="0">
                          <a:effectLst/>
                        </a:rPr>
                        <a:t>57</a:t>
                      </a:r>
                      <a:endParaRPr lang="tr-TR" sz="1200" b="1" i="0" u="none" strike="noStrike" dirty="0">
                        <a:solidFill>
                          <a:srgbClr val="000000"/>
                        </a:solidFill>
                        <a:effectLst/>
                        <a:latin typeface="Calibri"/>
                      </a:endParaRPr>
                    </a:p>
                  </a:txBody>
                  <a:tcPr marL="8460" marR="8460" marT="8460" marB="0" anchor="ctr">
                    <a:solidFill>
                      <a:srgbClr val="00B0F0"/>
                    </a:solidFill>
                  </a:tcPr>
                </a:tc>
                <a:tc>
                  <a:txBody>
                    <a:bodyPr/>
                    <a:lstStyle/>
                    <a:p>
                      <a:pPr algn="ctr" fontAlgn="ctr"/>
                      <a:r>
                        <a:rPr lang="tr-TR" sz="1200" b="1" u="none" strike="noStrike" dirty="0">
                          <a:effectLst/>
                        </a:rPr>
                        <a:t>57</a:t>
                      </a:r>
                      <a:endParaRPr lang="tr-TR" sz="1200" b="1" i="0" u="none" strike="noStrike" dirty="0">
                        <a:solidFill>
                          <a:srgbClr val="000000"/>
                        </a:solidFill>
                        <a:effectLst/>
                        <a:latin typeface="Calibri"/>
                      </a:endParaRPr>
                    </a:p>
                  </a:txBody>
                  <a:tcPr marL="8460" marR="8460" marT="8460" marB="0" anchor="ctr">
                    <a:solidFill>
                      <a:schemeClr val="accent6">
                        <a:lumMod val="60000"/>
                        <a:lumOff val="40000"/>
                      </a:schemeClr>
                    </a:solidFill>
                  </a:tcPr>
                </a:tc>
              </a:tr>
            </a:tbl>
          </a:graphicData>
        </a:graphic>
      </p:graphicFrame>
      <p:sp>
        <p:nvSpPr>
          <p:cNvPr id="5" name="Rectangle 5"/>
          <p:cNvSpPr>
            <a:spLocks noChangeArrowheads="1"/>
          </p:cNvSpPr>
          <p:nvPr/>
        </p:nvSpPr>
        <p:spPr bwMode="auto">
          <a:xfrm>
            <a:off x="5004048" y="558552"/>
            <a:ext cx="3960440" cy="563231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a:solidFill>
                  <a:srgbClr val="FF0000"/>
                </a:solidFill>
              </a:rPr>
              <a:t>ÖRNEKLEM:</a:t>
            </a:r>
            <a:r>
              <a:rPr lang="tr-TR" sz="2000" b="1" dirty="0"/>
              <a:t> </a:t>
            </a:r>
          </a:p>
          <a:p>
            <a:r>
              <a:rPr lang="tr-TR" sz="2000" b="1" dirty="0"/>
              <a:t>	Belirli bir araştırma kümesinden belli kurallara göre, seçilmiş ve seçildiği kümeyi temsil yeterliliği kabul edilen küçük kümeye </a:t>
            </a:r>
            <a:r>
              <a:rPr lang="tr-TR" sz="2000" b="1" dirty="0">
                <a:solidFill>
                  <a:srgbClr val="FF0000"/>
                </a:solidFill>
              </a:rPr>
              <a:t>ÖRNEKLEM</a:t>
            </a:r>
            <a:r>
              <a:rPr lang="tr-TR" sz="2000" b="1" dirty="0"/>
              <a:t> denir. </a:t>
            </a:r>
          </a:p>
          <a:p>
            <a:r>
              <a:rPr lang="tr-TR" sz="2000" b="1" dirty="0"/>
              <a:t>	Belli bir konuda bir grubun görüşünün ne olduğunu belirlemek için üzerinde araştırma ve deney yapılacak gruba </a:t>
            </a:r>
            <a:r>
              <a:rPr lang="tr-TR" sz="2000" b="1" dirty="0">
                <a:solidFill>
                  <a:srgbClr val="FF0000"/>
                </a:solidFill>
              </a:rPr>
              <a:t>ÖRNEKLEM</a:t>
            </a:r>
            <a:r>
              <a:rPr lang="tr-TR" sz="2000" b="1" dirty="0"/>
              <a:t> denir.</a:t>
            </a:r>
          </a:p>
          <a:p>
            <a:r>
              <a:rPr lang="tr-TR" sz="2000" b="1" dirty="0"/>
              <a:t>	Örneklemde verinin çokluğundan ziyade güvenilir ve geçerli veri olması önemlidir</a:t>
            </a:r>
            <a:r>
              <a:rPr lang="tr-TR" sz="2000" b="1" dirty="0">
                <a:solidFill>
                  <a:srgbClr val="FF0000"/>
                </a:solidFill>
              </a:rPr>
              <a:t>. </a:t>
            </a:r>
            <a:r>
              <a:rPr lang="tr-TR" sz="2000" b="1" dirty="0" smtClean="0">
                <a:solidFill>
                  <a:srgbClr val="FF0000"/>
                </a:solidFill>
              </a:rPr>
              <a:t>	</a:t>
            </a:r>
          </a:p>
          <a:p>
            <a:r>
              <a:rPr lang="tr-TR" sz="2000" b="1" dirty="0" smtClean="0"/>
              <a:t>Araştırmalar </a:t>
            </a:r>
            <a:r>
              <a:rPr lang="tr-TR" sz="2000" b="1" dirty="0"/>
              <a:t>için örneklem uygun seçilmelidir</a:t>
            </a:r>
            <a:r>
              <a:rPr lang="tr-TR" sz="2000" b="1" dirty="0" smtClean="0"/>
              <a:t>.</a:t>
            </a:r>
          </a:p>
          <a:p>
            <a:r>
              <a:rPr lang="tr-TR" sz="2000" b="1" dirty="0" smtClean="0">
                <a:solidFill>
                  <a:srgbClr val="FF0000"/>
                </a:solidFill>
              </a:rPr>
              <a:t>Okul kantin anketi için okuldaki her sınıftan 3 kız ve 3 erkek öğrenci seçilmiştir</a:t>
            </a:r>
            <a:endParaRPr lang="tr-TR" sz="2000" b="1" dirty="0">
              <a:solidFill>
                <a:srgbClr val="FF0000"/>
              </a:solidFill>
            </a:endParaRPr>
          </a:p>
        </p:txBody>
      </p:sp>
      <p:sp>
        <p:nvSpPr>
          <p:cNvPr id="6" name="Dikdörtgen 5"/>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777645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2889439"/>
            <a:ext cx="8712968" cy="523220"/>
          </a:xfrm>
          <a:prstGeom prst="rect">
            <a:avLst/>
          </a:prstGeom>
          <a:solidFill>
            <a:srgbClr val="FFCCFF"/>
          </a:solidFill>
          <a:ln>
            <a:solidFill>
              <a:srgbClr val="FF0000"/>
            </a:solidFill>
          </a:ln>
        </p:spPr>
        <p:txBody>
          <a:bodyPr wrap="square">
            <a:spAutoFit/>
          </a:bodyPr>
          <a:lstStyle/>
          <a:p>
            <a:r>
              <a:rPr lang="tr-TR" sz="2800" b="1" dirty="0"/>
              <a:t>3)Veriler toplanır.</a:t>
            </a:r>
          </a:p>
        </p:txBody>
      </p:sp>
      <p:sp>
        <p:nvSpPr>
          <p:cNvPr id="3" name="Dikdörtgen 2"/>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295097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784975" cy="1261884"/>
          </a:xfrm>
          <a:prstGeom prst="rect">
            <a:avLst/>
          </a:prstGeom>
          <a:ln>
            <a:solidFill>
              <a:srgbClr val="FF0000"/>
            </a:solidFill>
          </a:ln>
        </p:spPr>
        <p:txBody>
          <a:bodyPr wrap="square">
            <a:spAutoFit/>
          </a:bodyPr>
          <a:lstStyle/>
          <a:p>
            <a:r>
              <a:rPr lang="tr-TR" altLang="tr-TR" sz="2400" b="1" dirty="0" smtClean="0">
                <a:solidFill>
                  <a:srgbClr val="FF0000"/>
                </a:solidFill>
                <a:effectLst>
                  <a:outerShdw blurRad="38100" dist="38100" dir="2700000" algn="tl">
                    <a:srgbClr val="FFFFFF"/>
                  </a:outerShdw>
                </a:effectLst>
              </a:rPr>
              <a:t>ÖRNEK :  </a:t>
            </a:r>
            <a:r>
              <a:rPr lang="tr-TR" altLang="tr-TR" sz="2400" b="1" dirty="0" smtClean="0">
                <a:effectLst>
                  <a:outerShdw blurRad="38100" dist="38100" dir="2700000" algn="tl">
                    <a:srgbClr val="FFFFFF"/>
                  </a:outerShdw>
                </a:effectLst>
              </a:rPr>
              <a:t>Bir </a:t>
            </a:r>
            <a:r>
              <a:rPr lang="tr-TR" altLang="tr-TR" sz="2400" b="1" dirty="0">
                <a:effectLst>
                  <a:outerShdw blurRad="38100" dist="38100" dir="2700000" algn="tl">
                    <a:srgbClr val="FFFFFF"/>
                  </a:outerShdw>
                </a:effectLst>
              </a:rPr>
              <a:t>öğrenci Salı günü 80, çarşamba110 ve Cumartesi günü 140 soru çözmüştür.</a:t>
            </a:r>
            <a:r>
              <a:rPr lang="tr-TR" altLang="tr-TR" sz="2800" b="1" dirty="0">
                <a:effectLst>
                  <a:outerShdw blurRad="38100" dist="38100" dir="2700000" algn="tl">
                    <a:srgbClr val="FFFFFF"/>
                  </a:outerShdw>
                </a:effectLst>
              </a:rPr>
              <a:t> </a:t>
            </a:r>
            <a:r>
              <a:rPr lang="tr-TR" altLang="tr-TR" sz="2400" b="1" dirty="0" smtClean="0">
                <a:effectLst>
                  <a:outerShdw blurRad="38100" dist="38100" dir="2700000" algn="tl">
                    <a:srgbClr val="FFFFFF"/>
                  </a:outerShdw>
                </a:effectLst>
              </a:rPr>
              <a:t>Öğrencisin </a:t>
            </a:r>
            <a:r>
              <a:rPr lang="tr-TR" altLang="tr-TR" sz="2400" b="1" dirty="0">
                <a:effectLst>
                  <a:outerShdw blurRad="38100" dist="38100" dir="2700000" algn="tl">
                    <a:srgbClr val="FFFFFF"/>
                  </a:outerShdw>
                </a:effectLst>
              </a:rPr>
              <a:t>3 günlük soru çözme sayılarını sütun grafiği ile gösterelim.</a:t>
            </a:r>
          </a:p>
        </p:txBody>
      </p:sp>
      <p:grpSp>
        <p:nvGrpSpPr>
          <p:cNvPr id="30" name="Grup 29"/>
          <p:cNvGrpSpPr/>
          <p:nvPr/>
        </p:nvGrpSpPr>
        <p:grpSpPr>
          <a:xfrm>
            <a:off x="779630" y="2166228"/>
            <a:ext cx="5616624" cy="4032448"/>
            <a:chOff x="779630" y="2166228"/>
            <a:chExt cx="5616624" cy="4032448"/>
          </a:xfrm>
        </p:grpSpPr>
        <p:grpSp>
          <p:nvGrpSpPr>
            <p:cNvPr id="19" name="Grup 18"/>
            <p:cNvGrpSpPr/>
            <p:nvPr/>
          </p:nvGrpSpPr>
          <p:grpSpPr>
            <a:xfrm>
              <a:off x="779630" y="2166228"/>
              <a:ext cx="5616624" cy="4032448"/>
              <a:chOff x="1403648" y="2132856"/>
              <a:chExt cx="5616624" cy="4032448"/>
            </a:xfrm>
          </p:grpSpPr>
          <p:cxnSp>
            <p:nvCxnSpPr>
              <p:cNvPr id="3" name="Düz Ok Bağlayıcısı 2"/>
              <p:cNvCxnSpPr/>
              <p:nvPr/>
            </p:nvCxnSpPr>
            <p:spPr>
              <a:xfrm flipV="1">
                <a:off x="1403648" y="6156724"/>
                <a:ext cx="5616624" cy="85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flipV="1">
                <a:off x="1403648" y="2132856"/>
                <a:ext cx="0" cy="40324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403648" y="4509120"/>
                <a:ext cx="537654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403648" y="3573016"/>
                <a:ext cx="537654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403648" y="2564904"/>
                <a:ext cx="5376546" cy="85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V="1">
                <a:off x="2195736"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2987824" y="25563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3779912"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4571999"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5364088" y="2564904"/>
                <a:ext cx="0" cy="360040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8" name="Düz Bağlayıcı 17"/>
            <p:cNvCxnSpPr/>
            <p:nvPr/>
          </p:nvCxnSpPr>
          <p:spPr>
            <a:xfrm flipV="1">
              <a:off x="6156176" y="2564904"/>
              <a:ext cx="0" cy="36004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0" name="Metin kutusu 19"/>
          <p:cNvSpPr txBox="1"/>
          <p:nvPr/>
        </p:nvSpPr>
        <p:spPr>
          <a:xfrm>
            <a:off x="29437" y="2303653"/>
            <a:ext cx="732893" cy="4247317"/>
          </a:xfrm>
          <a:prstGeom prst="rect">
            <a:avLst/>
          </a:prstGeom>
          <a:noFill/>
        </p:spPr>
        <p:txBody>
          <a:bodyPr wrap="none" rtlCol="0">
            <a:spAutoFit/>
          </a:bodyPr>
          <a:lstStyle/>
          <a:p>
            <a:r>
              <a:rPr lang="tr-TR" sz="2800" b="1" dirty="0" smtClean="0"/>
              <a:t>140</a:t>
            </a:r>
          </a:p>
          <a:p>
            <a:endParaRPr lang="tr-TR" sz="1100" b="1" dirty="0"/>
          </a:p>
          <a:p>
            <a:endParaRPr lang="tr-TR" sz="2800" b="1" dirty="0" smtClean="0"/>
          </a:p>
          <a:p>
            <a:r>
              <a:rPr lang="tr-TR" sz="2800" b="1" dirty="0" smtClean="0"/>
              <a:t>110</a:t>
            </a:r>
          </a:p>
          <a:p>
            <a:endParaRPr lang="tr-TR" sz="1100" b="1" dirty="0"/>
          </a:p>
          <a:p>
            <a:endParaRPr lang="tr-TR" sz="2400" b="1" dirty="0" smtClean="0"/>
          </a:p>
          <a:p>
            <a:r>
              <a:rPr lang="tr-TR" sz="2800" b="1" dirty="0" smtClean="0"/>
              <a:t>  80</a:t>
            </a:r>
          </a:p>
          <a:p>
            <a:endParaRPr lang="tr-TR" sz="2800" b="1" dirty="0"/>
          </a:p>
          <a:p>
            <a:endParaRPr lang="tr-TR" sz="2800" b="1" dirty="0" smtClean="0"/>
          </a:p>
          <a:p>
            <a:endParaRPr lang="tr-TR" sz="2000" b="1" dirty="0"/>
          </a:p>
          <a:p>
            <a:r>
              <a:rPr lang="tr-TR" sz="2800" b="1" dirty="0" smtClean="0"/>
              <a:t>    0</a:t>
            </a:r>
            <a:endParaRPr lang="tr-TR" sz="2800" b="1" dirty="0"/>
          </a:p>
        </p:txBody>
      </p:sp>
      <p:sp>
        <p:nvSpPr>
          <p:cNvPr id="21" name="Serbest Form 20"/>
          <p:cNvSpPr/>
          <p:nvPr/>
        </p:nvSpPr>
        <p:spPr>
          <a:xfrm>
            <a:off x="1571326" y="4537516"/>
            <a:ext cx="792480" cy="166116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SALI</a:t>
            </a:r>
            <a:endParaRPr lang="tr-TR" sz="2000" b="1" dirty="0">
              <a:solidFill>
                <a:schemeClr val="tx1"/>
              </a:solidFill>
            </a:endParaRPr>
          </a:p>
        </p:txBody>
      </p:sp>
      <p:sp>
        <p:nvSpPr>
          <p:cNvPr id="23" name="Serbest Form 22"/>
          <p:cNvSpPr/>
          <p:nvPr/>
        </p:nvSpPr>
        <p:spPr>
          <a:xfrm>
            <a:off x="3155501" y="3606388"/>
            <a:ext cx="792480" cy="261172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a:solidFill>
                  <a:schemeClr val="tx1"/>
                </a:solidFill>
              </a:rPr>
              <a:t>Ç</a:t>
            </a:r>
            <a:r>
              <a:rPr lang="tr-TR" sz="2000" b="1" dirty="0" smtClean="0">
                <a:solidFill>
                  <a:schemeClr val="tx1"/>
                </a:solidFill>
              </a:rPr>
              <a:t>ARŞAMBA</a:t>
            </a:r>
            <a:endParaRPr lang="tr-TR" sz="2000" b="1" dirty="0">
              <a:solidFill>
                <a:schemeClr val="tx1"/>
              </a:solidFill>
            </a:endParaRPr>
          </a:p>
        </p:txBody>
      </p:sp>
      <p:sp>
        <p:nvSpPr>
          <p:cNvPr id="24" name="Serbest Form 23"/>
          <p:cNvSpPr/>
          <p:nvPr/>
        </p:nvSpPr>
        <p:spPr>
          <a:xfrm>
            <a:off x="4739678" y="2606856"/>
            <a:ext cx="792480" cy="359182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a:solidFill>
                  <a:schemeClr val="tx1"/>
                </a:solidFill>
              </a:rPr>
              <a:t>C</a:t>
            </a:r>
            <a:r>
              <a:rPr lang="tr-TR" sz="2000" b="1" dirty="0" smtClean="0">
                <a:solidFill>
                  <a:schemeClr val="tx1"/>
                </a:solidFill>
              </a:rPr>
              <a:t>UMARTESİ</a:t>
            </a:r>
            <a:endParaRPr lang="tr-TR" sz="2000" b="1" dirty="0">
              <a:solidFill>
                <a:schemeClr val="tx1"/>
              </a:solidFill>
            </a:endParaRPr>
          </a:p>
        </p:txBody>
      </p:sp>
      <p:sp>
        <p:nvSpPr>
          <p:cNvPr id="25" name="Metin kutusu 24"/>
          <p:cNvSpPr txBox="1"/>
          <p:nvPr/>
        </p:nvSpPr>
        <p:spPr>
          <a:xfrm>
            <a:off x="6396254" y="5955082"/>
            <a:ext cx="907621" cy="400110"/>
          </a:xfrm>
          <a:prstGeom prst="rect">
            <a:avLst/>
          </a:prstGeom>
          <a:noFill/>
        </p:spPr>
        <p:txBody>
          <a:bodyPr wrap="none" rtlCol="0">
            <a:spAutoFit/>
          </a:bodyPr>
          <a:lstStyle/>
          <a:p>
            <a:r>
              <a:rPr lang="tr-TR" sz="2000" b="1" dirty="0" smtClean="0"/>
              <a:t>Günler</a:t>
            </a:r>
            <a:endParaRPr lang="tr-TR" sz="2000" b="1" dirty="0"/>
          </a:p>
        </p:txBody>
      </p:sp>
      <p:sp>
        <p:nvSpPr>
          <p:cNvPr id="26" name="Metin kutusu 25"/>
          <p:cNvSpPr txBox="1"/>
          <p:nvPr/>
        </p:nvSpPr>
        <p:spPr>
          <a:xfrm>
            <a:off x="779630" y="2150554"/>
            <a:ext cx="1324593" cy="400110"/>
          </a:xfrm>
          <a:prstGeom prst="rect">
            <a:avLst/>
          </a:prstGeom>
          <a:noFill/>
        </p:spPr>
        <p:txBody>
          <a:bodyPr wrap="none" rtlCol="0">
            <a:spAutoFit/>
          </a:bodyPr>
          <a:lstStyle/>
          <a:p>
            <a:r>
              <a:rPr lang="tr-TR" sz="2000" b="1" dirty="0" smtClean="0"/>
              <a:t>Soru Sayısı</a:t>
            </a:r>
            <a:endParaRPr lang="tr-TR" sz="2000" b="1" dirty="0"/>
          </a:p>
        </p:txBody>
      </p:sp>
      <p:sp>
        <p:nvSpPr>
          <p:cNvPr id="27" name="Metin kutusu 26"/>
          <p:cNvSpPr txBox="1"/>
          <p:nvPr/>
        </p:nvSpPr>
        <p:spPr>
          <a:xfrm>
            <a:off x="1943511" y="1715992"/>
            <a:ext cx="2628488" cy="400110"/>
          </a:xfrm>
          <a:prstGeom prst="rect">
            <a:avLst/>
          </a:prstGeom>
          <a:noFill/>
        </p:spPr>
        <p:txBody>
          <a:bodyPr wrap="square" rtlCol="0">
            <a:spAutoFit/>
          </a:bodyPr>
          <a:lstStyle/>
          <a:p>
            <a:r>
              <a:rPr lang="tr-TR" sz="2000" b="1" dirty="0" smtClean="0"/>
              <a:t>Grafik: Soru Çözme</a:t>
            </a:r>
            <a:endParaRPr lang="tr-TR" sz="20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5568840" y="2543408"/>
            <a:ext cx="4230395" cy="2575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Dikdörtgen 27"/>
          <p:cNvSpPr/>
          <p:nvPr/>
        </p:nvSpPr>
        <p:spPr>
          <a:xfrm>
            <a:off x="5958641" y="6503105"/>
            <a:ext cx="3185359" cy="369332"/>
          </a:xfrm>
          <a:prstGeom prst="rect">
            <a:avLst/>
          </a:prstGeom>
        </p:spPr>
        <p:txBody>
          <a:bodyPr wrap="none">
            <a:spAutoFit/>
          </a:bodyPr>
          <a:lstStyle/>
          <a:p>
            <a:pPr algn="r"/>
            <a:r>
              <a:rPr lang="tr-TR" b="1" dirty="0"/>
              <a:t>omeraskerden@hotmail.com.tr</a:t>
            </a:r>
            <a:endParaRPr lang="tr-TR" dirty="0"/>
          </a:p>
        </p:txBody>
      </p:sp>
    </p:spTree>
    <p:extLst>
      <p:ext uri="{BB962C8B-B14F-4D97-AF65-F5344CB8AC3E}">
        <p14:creationId xmlns:p14="http://schemas.microsoft.com/office/powerpoint/2010/main" val="419580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1000"/>
                                        <p:tgtEl>
                                          <p:spTgt spid="6146"/>
                                        </p:tgtEl>
                                      </p:cBhvr>
                                    </p:animEffect>
                                    <p:anim calcmode="lin" valueType="num">
                                      <p:cBhvr>
                                        <p:cTn id="15" dur="1000" fill="hold"/>
                                        <p:tgtEl>
                                          <p:spTgt spid="6146"/>
                                        </p:tgtEl>
                                        <p:attrNameLst>
                                          <p:attrName>ppt_x</p:attrName>
                                        </p:attrNameLst>
                                      </p:cBhvr>
                                      <p:tavLst>
                                        <p:tav tm="0">
                                          <p:val>
                                            <p:strVal val="#ppt_x"/>
                                          </p:val>
                                        </p:tav>
                                        <p:tav tm="100000">
                                          <p:val>
                                            <p:strVal val="#ppt_x"/>
                                          </p:val>
                                        </p:tav>
                                      </p:tavLst>
                                    </p:anim>
                                    <p:anim calcmode="lin" valueType="num">
                                      <p:cBhvr>
                                        <p:cTn id="16"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animBg="1"/>
      <p:bldP spid="23" grpId="0" animBg="1"/>
      <p:bldP spid="24" grpId="0" animBg="1"/>
      <p:bldP spid="25" grpId="0"/>
      <p:bldP spid="26" grpId="0"/>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30942" y="1268760"/>
            <a:ext cx="8856984" cy="4401205"/>
          </a:xfrm>
          <a:prstGeom prst="rect">
            <a:avLst/>
          </a:prstGeom>
          <a:ln>
            <a:solidFill>
              <a:srgbClr val="FF0000"/>
            </a:solidFill>
          </a:ln>
        </p:spPr>
        <p:txBody>
          <a:bodyPr wrap="square">
            <a:spAutoFit/>
          </a:bodyPr>
          <a:lstStyle/>
          <a:p>
            <a:r>
              <a:rPr lang="tr-TR" sz="2000" b="1" dirty="0" smtClean="0">
                <a:solidFill>
                  <a:srgbClr val="FF0000"/>
                </a:solidFill>
              </a:rPr>
              <a:t>ARAŞTIRMALAR </a:t>
            </a:r>
            <a:r>
              <a:rPr lang="tr-TR" sz="2000" b="1" dirty="0">
                <a:solidFill>
                  <a:srgbClr val="FF0000"/>
                </a:solidFill>
              </a:rPr>
              <a:t>İÇİN İLK ADIM VERİ TOPLAMA</a:t>
            </a:r>
            <a:r>
              <a:rPr lang="tr-TR" sz="2000" b="1" dirty="0" smtClean="0">
                <a:solidFill>
                  <a:srgbClr val="FF0000"/>
                </a:solidFill>
              </a:rPr>
              <a:t>:</a:t>
            </a:r>
          </a:p>
          <a:p>
            <a:r>
              <a:rPr lang="tr-TR" sz="2000" b="1" dirty="0"/>
              <a:t>	Araştırma sonuçlarının geçerli, güvenilir ve kullanılabilir olması için verilerin toplandığı kaynakların özelliği önemlidir.</a:t>
            </a:r>
            <a:endParaRPr lang="tr-TR" sz="2000" dirty="0"/>
          </a:p>
          <a:p>
            <a:r>
              <a:rPr lang="tr-TR" sz="2000" b="1" dirty="0"/>
              <a:t>	Doğru olan sonuç ise, verilerin toplandığı kaynağın tamamından elde edilmiş olan sonuçtur. Ancak, bu her zaman mümkün olmayabilir.</a:t>
            </a:r>
            <a:endParaRPr lang="tr-TR" sz="2000" dirty="0"/>
          </a:p>
          <a:p>
            <a:r>
              <a:rPr lang="tr-TR" sz="2000" b="1" dirty="0"/>
              <a:t>	Bunun için araştırmacılar kaynağın tamamının incelenmesi yerine belirli bir örnek üzerinde çalışmayı tercih ederler.</a:t>
            </a:r>
            <a:endParaRPr lang="tr-TR" sz="2000" dirty="0"/>
          </a:p>
          <a:p>
            <a:r>
              <a:rPr lang="tr-TR" sz="2000" b="1" dirty="0"/>
              <a:t>	Seçimlerden önce araştırma şirketlerinin seçim sonuçları ile ilgili yaptıkları yorumlar tüm seçmenlere değil de belli özellikleri olan </a:t>
            </a:r>
            <a:r>
              <a:rPr lang="tr-TR" sz="2000" b="1" dirty="0">
                <a:solidFill>
                  <a:srgbClr val="FF0000"/>
                </a:solidFill>
              </a:rPr>
              <a:t>ÖRNEKLEM </a:t>
            </a:r>
            <a:r>
              <a:rPr lang="tr-TR" sz="2000" b="1" dirty="0"/>
              <a:t>dediğimiz gruplarla yapılan görüşmeler sonucunda ortaya çıkan verilerdir. </a:t>
            </a:r>
            <a:endParaRPr lang="tr-TR" sz="2000" dirty="0"/>
          </a:p>
          <a:p>
            <a:r>
              <a:rPr lang="tr-TR" sz="2000" b="1" dirty="0"/>
              <a:t>	</a:t>
            </a:r>
            <a:r>
              <a:rPr lang="tr-TR" sz="2000" b="1" dirty="0">
                <a:solidFill>
                  <a:srgbClr val="FF0000"/>
                </a:solidFill>
              </a:rPr>
              <a:t>Bu durumda </a:t>
            </a:r>
            <a:r>
              <a:rPr lang="tr-TR" sz="2000" b="1" dirty="0">
                <a:solidFill>
                  <a:srgbClr val="C00000"/>
                </a:solidFill>
              </a:rPr>
              <a:t>ÖRNEKLEMİN</a:t>
            </a:r>
            <a:r>
              <a:rPr lang="tr-TR" sz="2000" b="1" dirty="0">
                <a:solidFill>
                  <a:srgbClr val="FF0000"/>
                </a:solidFill>
              </a:rPr>
              <a:t> özeliği çok önemlidir.</a:t>
            </a:r>
            <a:endParaRPr lang="tr-TR" sz="2000" dirty="0">
              <a:solidFill>
                <a:srgbClr val="FF0000"/>
              </a:solidFill>
            </a:endParaRPr>
          </a:p>
          <a:p>
            <a:r>
              <a:rPr lang="tr-TR" sz="2000" b="1" dirty="0"/>
              <a:t>	Oy verme yetkisi olamayan kişilere hangi partiye oy vereceksiniz diye sormanın bir anlamı yoktur. Bunun için yapacağımız araştırmaya uygun örneklem seçmeliyiz</a:t>
            </a:r>
            <a:r>
              <a:rPr lang="tr-TR" sz="2000" b="1" dirty="0" smtClean="0"/>
              <a:t>.</a:t>
            </a:r>
            <a:endParaRPr lang="tr-TR" sz="2000" dirty="0">
              <a:solidFill>
                <a:srgbClr val="FF0000"/>
              </a:solidFill>
            </a:endParaRP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32900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1DB3AC3A-7EA3-4FBC-BA77-EBF47AB02E9E}" type="slidenum">
              <a:rPr lang="tr-TR" smtClean="0"/>
              <a:pPr/>
              <a:t>61</a:t>
            </a:fld>
            <a:endParaRPr lang="tr-T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
        <p:nvSpPr>
          <p:cNvPr id="6" name="Rectangle 5"/>
          <p:cNvSpPr>
            <a:spLocks noChangeArrowheads="1"/>
          </p:cNvSpPr>
          <p:nvPr/>
        </p:nvSpPr>
        <p:spPr bwMode="auto">
          <a:xfrm>
            <a:off x="207175" y="200299"/>
            <a:ext cx="8757313" cy="600164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400" b="1" dirty="0">
                <a:solidFill>
                  <a:srgbClr val="FF0000"/>
                </a:solidFill>
              </a:rPr>
              <a:t>ÖRNEK-1:</a:t>
            </a:r>
            <a:r>
              <a:rPr lang="tr-TR" sz="2400" b="1" dirty="0"/>
              <a:t>  </a:t>
            </a:r>
            <a:r>
              <a:rPr lang="tr-TR" sz="2400" b="1" dirty="0" smtClean="0"/>
              <a:t>Azerbaycan </a:t>
            </a:r>
            <a:r>
              <a:rPr lang="tr-TR" sz="2400" b="1" dirty="0"/>
              <a:t>da 2008 yılı 19 Ekim Pazar günü yapılacak olan seçimlere </a:t>
            </a:r>
            <a:endParaRPr lang="tr-TR" sz="2400" b="1" dirty="0" smtClean="0"/>
          </a:p>
          <a:p>
            <a:r>
              <a:rPr lang="tr-TR" sz="2400" b="1" dirty="0" smtClean="0"/>
              <a:t>A </a:t>
            </a:r>
            <a:r>
              <a:rPr lang="tr-TR" sz="2400" b="1" dirty="0"/>
              <a:t>, B , C , D , E , F partileri katılıyor.</a:t>
            </a:r>
          </a:p>
          <a:p>
            <a:r>
              <a:rPr lang="tr-TR" sz="2400" b="1" dirty="0"/>
              <a:t>	Bu seçimin sonucunu önceden doğru şekilde tahmin etmek için örneklemin özelliği ile ilgili neler söyleyebileceğimizi yazalım.</a:t>
            </a:r>
          </a:p>
          <a:p>
            <a:r>
              <a:rPr lang="tr-TR" sz="2400" b="1" dirty="0"/>
              <a:t>	Örneklemi şu şekilde oluşturmalıyız</a:t>
            </a:r>
            <a:r>
              <a:rPr lang="tr-TR" sz="2400" b="1" dirty="0" smtClean="0"/>
              <a:t>.</a:t>
            </a:r>
          </a:p>
          <a:p>
            <a:endParaRPr lang="tr-TR" sz="2400" b="1" dirty="0" smtClean="0"/>
          </a:p>
          <a:p>
            <a:endParaRPr lang="tr-TR" sz="2400" b="1" dirty="0"/>
          </a:p>
          <a:p>
            <a:endParaRPr lang="tr-TR" sz="2400" b="1" dirty="0" smtClean="0"/>
          </a:p>
          <a:p>
            <a:r>
              <a:rPr lang="tr-TR" sz="2400" b="1" dirty="0">
                <a:solidFill>
                  <a:srgbClr val="C00000"/>
                </a:solidFill>
              </a:rPr>
              <a:t>1)</a:t>
            </a:r>
            <a:r>
              <a:rPr lang="tr-TR" sz="2400" b="1" dirty="0"/>
              <a:t>Seçilen örneklemin yaşı 18 ve 18 den büyük olsun.(En küçük seçmen yaşı)</a:t>
            </a:r>
          </a:p>
          <a:p>
            <a:r>
              <a:rPr lang="tr-TR" sz="2400" b="1" dirty="0">
                <a:solidFill>
                  <a:srgbClr val="C00000"/>
                </a:solidFill>
              </a:rPr>
              <a:t>2)</a:t>
            </a:r>
            <a:r>
              <a:rPr lang="tr-TR" sz="2400" b="1" dirty="0"/>
              <a:t>Erkek ve Kadınlardan oluşsun.</a:t>
            </a:r>
          </a:p>
          <a:p>
            <a:r>
              <a:rPr lang="tr-TR" sz="2400" b="1" dirty="0">
                <a:solidFill>
                  <a:srgbClr val="C00000"/>
                </a:solidFill>
              </a:rPr>
              <a:t>3)</a:t>
            </a:r>
            <a:r>
              <a:rPr lang="tr-TR" sz="2400" b="1" dirty="0"/>
              <a:t>Farklı bölgelerde yaşayan kişilerden oluşsun. Farklı illerden olsun.</a:t>
            </a:r>
          </a:p>
          <a:p>
            <a:r>
              <a:rPr lang="tr-TR" sz="2400" b="1" dirty="0">
                <a:solidFill>
                  <a:srgbClr val="C00000"/>
                </a:solidFill>
              </a:rPr>
              <a:t>4)</a:t>
            </a:r>
            <a:r>
              <a:rPr lang="tr-TR" sz="2400" b="1" dirty="0"/>
              <a:t>Farklı eğitim seviyesindeki kişilerden oluşsun. Farklı gelir seviyesinden olsun.</a:t>
            </a:r>
          </a:p>
          <a:p>
            <a:r>
              <a:rPr lang="tr-TR" sz="2400" b="1" dirty="0">
                <a:solidFill>
                  <a:srgbClr val="C00000"/>
                </a:solidFill>
              </a:rPr>
              <a:t>5)</a:t>
            </a:r>
            <a:r>
              <a:rPr lang="tr-TR" sz="2400" b="1" dirty="0"/>
              <a:t>Gençlerden, Orta yaştakilerden ve yaşlılardan oluşsun</a:t>
            </a:r>
            <a:r>
              <a:rPr lang="tr-TR" sz="2400" b="1" dirty="0" smtClean="0"/>
              <a:t>.</a:t>
            </a:r>
            <a:endParaRPr lang="tr-TR" sz="2400" b="1" dirty="0"/>
          </a:p>
        </p:txBody>
      </p:sp>
    </p:spTree>
    <p:extLst>
      <p:ext uri="{BB962C8B-B14F-4D97-AF65-F5344CB8AC3E}">
        <p14:creationId xmlns:p14="http://schemas.microsoft.com/office/powerpoint/2010/main" val="355416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552824"/>
            <a:ext cx="8784976" cy="1384995"/>
          </a:xfrm>
          <a:prstGeom prst="rect">
            <a:avLst/>
          </a:prstGeom>
          <a:solidFill>
            <a:srgbClr val="FFCCFF"/>
          </a:solidFill>
          <a:ln>
            <a:solidFill>
              <a:srgbClr val="FF0000"/>
            </a:solidFill>
          </a:ln>
        </p:spPr>
        <p:txBody>
          <a:bodyPr wrap="square">
            <a:spAutoFit/>
          </a:bodyPr>
          <a:lstStyle/>
          <a:p>
            <a:r>
              <a:rPr lang="tr-TR" sz="2800" b="1" dirty="0"/>
              <a:t>4)Veriler tabloya aktarılır.</a:t>
            </a:r>
          </a:p>
          <a:p>
            <a:r>
              <a:rPr lang="tr-TR" sz="2800" b="1" dirty="0"/>
              <a:t>	Veriler toplanırken anket, görüşme, tarama vb. veri toplama araçları kullanılır.</a:t>
            </a:r>
          </a:p>
        </p:txBody>
      </p:sp>
      <p:sp>
        <p:nvSpPr>
          <p:cNvPr id="3" name="Dikdörtgen 2"/>
          <p:cNvSpPr/>
          <p:nvPr/>
        </p:nvSpPr>
        <p:spPr>
          <a:xfrm>
            <a:off x="6032383" y="6489188"/>
            <a:ext cx="3185359"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tr-TR" b="1" dirty="0"/>
              <a:t>omeraskerden@hotmail.com.tr</a:t>
            </a:r>
            <a:endParaRPr lang="tr-TR" dirty="0"/>
          </a:p>
        </p:txBody>
      </p:sp>
    </p:spTree>
    <p:extLst>
      <p:ext uri="{BB962C8B-B14F-4D97-AF65-F5344CB8AC3E}">
        <p14:creationId xmlns:p14="http://schemas.microsoft.com/office/powerpoint/2010/main" val="63385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ChangeArrowheads="1"/>
          </p:cNvSpPr>
          <p:nvPr/>
        </p:nvSpPr>
        <p:spPr bwMode="auto">
          <a:xfrm>
            <a:off x="93613" y="111697"/>
            <a:ext cx="8899486" cy="163121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a:solidFill>
                  <a:srgbClr val="FF0000"/>
                </a:solidFill>
              </a:rPr>
              <a:t>İSTATİSTİK:</a:t>
            </a:r>
            <a:r>
              <a:rPr lang="tr-TR" sz="2000" b="1" dirty="0"/>
              <a:t> </a:t>
            </a:r>
            <a:endParaRPr lang="tr-TR" sz="2000" b="1" dirty="0" smtClean="0"/>
          </a:p>
          <a:p>
            <a:r>
              <a:rPr lang="tr-TR" sz="2000" b="1" dirty="0"/>
              <a:t>	</a:t>
            </a:r>
            <a:r>
              <a:rPr lang="tr-TR" sz="2000" b="1" dirty="0" smtClean="0"/>
              <a:t>Belirli </a:t>
            </a:r>
            <a:r>
              <a:rPr lang="tr-TR" sz="2000" b="1" dirty="0"/>
              <a:t>bir amaç için, gözlem veya araştırma yoluyla veri toplanması, düzenlenmesi, analiz yapılması ve çıkarımda bulunması işlemlerine </a:t>
            </a:r>
            <a:r>
              <a:rPr lang="tr-TR" sz="2000" b="1" dirty="0">
                <a:solidFill>
                  <a:srgbClr val="FF0000"/>
                </a:solidFill>
              </a:rPr>
              <a:t>istatistik</a:t>
            </a:r>
            <a:r>
              <a:rPr lang="tr-TR" sz="2000" b="1" dirty="0"/>
              <a:t> denir.</a:t>
            </a:r>
          </a:p>
          <a:p>
            <a:r>
              <a:rPr lang="tr-TR" sz="2000" b="1" dirty="0"/>
              <a:t>	Bir sonuç çıkarmak üzere gözlem ve araştırma yolu ile elde edilen bilgilerin sayılarla ifadesine </a:t>
            </a:r>
            <a:r>
              <a:rPr lang="tr-TR" sz="2000" b="1" dirty="0">
                <a:solidFill>
                  <a:srgbClr val="FF0000"/>
                </a:solidFill>
              </a:rPr>
              <a:t>istatistik</a:t>
            </a:r>
            <a:r>
              <a:rPr lang="tr-TR" sz="2000" b="1" dirty="0"/>
              <a:t> denir.</a:t>
            </a:r>
            <a:r>
              <a:rPr lang="tr-TR" sz="2000" dirty="0"/>
              <a:t> </a:t>
            </a:r>
          </a:p>
        </p:txBody>
      </p:sp>
      <p:sp>
        <p:nvSpPr>
          <p:cNvPr id="7" name="Dikdörtgen 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
        <p:nvSpPr>
          <p:cNvPr id="8" name="Rectangle 10"/>
          <p:cNvSpPr>
            <a:spLocks noChangeArrowheads="1"/>
          </p:cNvSpPr>
          <p:nvPr/>
        </p:nvSpPr>
        <p:spPr bwMode="auto">
          <a:xfrm>
            <a:off x="93613" y="3068960"/>
            <a:ext cx="8899486" cy="286232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tr-TR" sz="2000" b="1" dirty="0">
                <a:solidFill>
                  <a:srgbClr val="FF0000"/>
                </a:solidFill>
              </a:rPr>
              <a:t>VERİ TOPLAMA </a:t>
            </a:r>
            <a:r>
              <a:rPr lang="tr-TR" sz="2000" b="1" dirty="0" smtClean="0">
                <a:solidFill>
                  <a:srgbClr val="FF0000"/>
                </a:solidFill>
              </a:rPr>
              <a:t>YÖNTEMLERİ:</a:t>
            </a:r>
          </a:p>
          <a:p>
            <a:r>
              <a:rPr lang="tr-TR" sz="2000" dirty="0" smtClean="0">
                <a:solidFill>
                  <a:schemeClr val="tx2"/>
                </a:solidFill>
              </a:rPr>
              <a:t> </a:t>
            </a:r>
            <a:r>
              <a:rPr lang="tr-TR" sz="2000" b="1" dirty="0">
                <a:solidFill>
                  <a:schemeClr val="tx2"/>
                </a:solidFill>
              </a:rPr>
              <a:t>1- ANKET YAPMA:</a:t>
            </a:r>
            <a:r>
              <a:rPr lang="tr-TR" sz="2000" b="1" dirty="0">
                <a:solidFill>
                  <a:srgbClr val="FF0000"/>
                </a:solidFill>
              </a:rPr>
              <a:t/>
            </a:r>
            <a:br>
              <a:rPr lang="tr-TR" sz="2000" b="1" dirty="0">
                <a:solidFill>
                  <a:srgbClr val="FF0000"/>
                </a:solidFill>
              </a:rPr>
            </a:br>
            <a:r>
              <a:rPr lang="tr-TR" sz="2000" b="1" dirty="0"/>
              <a:t>	Çalışma yapılmak istenilen bir konu hakkında sorular hazırlanıp bu konuyla ilgili bir gruba bu soruların sorulması işlemine anket yapma denir. </a:t>
            </a:r>
            <a:endParaRPr lang="tr-TR" sz="2000" b="1" dirty="0" smtClean="0"/>
          </a:p>
          <a:p>
            <a:pPr indent="449263"/>
            <a:r>
              <a:rPr lang="tr-TR" sz="2000" b="1" dirty="0" smtClean="0"/>
              <a:t>Veri </a:t>
            </a:r>
            <a:r>
              <a:rPr lang="tr-TR" sz="2000" b="1" dirty="0"/>
              <a:t>oluşturmanın en kolay yolu anketlerdir. Anketlerin en çok karşımıza çıktığı durumlar seçim dönemleridir. Bu dönemlerde siyasi partilerin oyları anketle önceden tahmin edilmeye çalışılır.</a:t>
            </a:r>
            <a:endParaRPr lang="tr-TR" sz="2000" dirty="0"/>
          </a:p>
          <a:p>
            <a:pPr indent="449263"/>
            <a:r>
              <a:rPr lang="tr-TR" sz="2000" b="1" dirty="0"/>
              <a:t>	Birçok konuda anket oluşturabilirsiniz. Anket soruları özenle seçilmelidir.</a:t>
            </a:r>
            <a:r>
              <a:rPr lang="tr-TR" sz="2000" dirty="0"/>
              <a:t> </a:t>
            </a:r>
            <a:r>
              <a:rPr lang="tr-TR" sz="2000" b="1" dirty="0"/>
              <a:t>Elde edilen verileri grafiklerle görsel hale getirebiliriz</a:t>
            </a:r>
            <a:r>
              <a:rPr lang="tr-TR" sz="2000" b="1" dirty="0" smtClean="0"/>
              <a:t>.</a:t>
            </a:r>
            <a:endParaRPr lang="tr-TR" sz="2000" dirty="0">
              <a:solidFill>
                <a:srgbClr val="FF0000"/>
              </a:solidFill>
            </a:endParaRPr>
          </a:p>
        </p:txBody>
      </p:sp>
    </p:spTree>
    <p:extLst>
      <p:ext uri="{BB962C8B-B14F-4D97-AF65-F5344CB8AC3E}">
        <p14:creationId xmlns:p14="http://schemas.microsoft.com/office/powerpoint/2010/main" val="346522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
        <p:nvSpPr>
          <p:cNvPr id="5" name="Rectangle 9"/>
          <p:cNvSpPr>
            <a:spLocks noChangeArrowheads="1"/>
          </p:cNvSpPr>
          <p:nvPr/>
        </p:nvSpPr>
        <p:spPr bwMode="auto">
          <a:xfrm>
            <a:off x="124262" y="3476216"/>
            <a:ext cx="8856984"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a:solidFill>
                  <a:schemeClr val="tx2"/>
                </a:solidFill>
              </a:rPr>
              <a:t>3- ÖRNEKLEM:</a:t>
            </a:r>
            <a:r>
              <a:rPr lang="tr-TR" sz="2000" b="1" dirty="0">
                <a:solidFill>
                  <a:srgbClr val="FF0000"/>
                </a:solidFill>
              </a:rPr>
              <a:t/>
            </a:r>
            <a:br>
              <a:rPr lang="tr-TR" sz="2000" b="1" dirty="0">
                <a:solidFill>
                  <a:srgbClr val="FF0000"/>
                </a:solidFill>
              </a:rPr>
            </a:br>
            <a:r>
              <a:rPr lang="tr-TR" sz="2000" b="1" dirty="0">
                <a:solidFill>
                  <a:srgbClr val="FF0000"/>
                </a:solidFill>
              </a:rPr>
              <a:t>	</a:t>
            </a:r>
            <a:r>
              <a:rPr lang="tr-TR" sz="2000" b="1" dirty="0"/>
              <a:t>Araştırma yapılan konu ile ilgili bütün kişilere ulaşmak mümkün değilse, bu kişileri temsil ettiği düşünülen bir grup seçilir. </a:t>
            </a:r>
            <a:endParaRPr lang="tr-TR" sz="2000" b="1" dirty="0" smtClean="0"/>
          </a:p>
          <a:p>
            <a:r>
              <a:rPr lang="tr-TR" sz="2000" b="1" dirty="0"/>
              <a:t>	</a:t>
            </a:r>
            <a:r>
              <a:rPr lang="tr-TR" sz="2000" b="1" dirty="0" smtClean="0"/>
              <a:t>Bu seçilen gruba işleme </a:t>
            </a:r>
            <a:r>
              <a:rPr lang="tr-TR" sz="2000" b="1" dirty="0"/>
              <a:t>örneklem denir. </a:t>
            </a:r>
          </a:p>
        </p:txBody>
      </p:sp>
      <p:sp>
        <p:nvSpPr>
          <p:cNvPr id="10" name="Rectangle 8"/>
          <p:cNvSpPr>
            <a:spLocks noChangeArrowheads="1"/>
          </p:cNvSpPr>
          <p:nvPr/>
        </p:nvSpPr>
        <p:spPr bwMode="auto">
          <a:xfrm>
            <a:off x="124262" y="116632"/>
            <a:ext cx="8899486" cy="163121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a:solidFill>
                  <a:schemeClr val="tx2"/>
                </a:solidFill>
              </a:rPr>
              <a:t>2- RASTGELE SEÇME:</a:t>
            </a:r>
            <a:r>
              <a:rPr lang="tr-TR" sz="2000" b="1" dirty="0"/>
              <a:t/>
            </a:r>
            <a:br>
              <a:rPr lang="tr-TR" sz="2000" b="1" dirty="0"/>
            </a:br>
            <a:r>
              <a:rPr lang="tr-TR" sz="2000" b="1" dirty="0" smtClean="0"/>
              <a:t>         Bir </a:t>
            </a:r>
            <a:r>
              <a:rPr lang="tr-TR" sz="2000" b="1" dirty="0"/>
              <a:t>radyo programının Türkiye genelinde izlenme oranı merak edilmektedir</a:t>
            </a:r>
            <a:r>
              <a:rPr lang="tr-TR" sz="2000" b="1" dirty="0" smtClean="0"/>
              <a:t>.  </a:t>
            </a:r>
            <a:r>
              <a:rPr lang="tr-TR" sz="2000" b="1" dirty="0"/>
              <a:t>Bunun için tüm dinleyicilere ulaşılması mümkün değildir. </a:t>
            </a:r>
            <a:endParaRPr lang="tr-TR" sz="2000" b="1" dirty="0" smtClean="0"/>
          </a:p>
          <a:p>
            <a:r>
              <a:rPr lang="tr-TR" sz="2000" b="1" dirty="0"/>
              <a:t>	</a:t>
            </a:r>
            <a:r>
              <a:rPr lang="tr-TR" sz="2000" b="1" dirty="0" smtClean="0"/>
              <a:t>Bu </a:t>
            </a:r>
            <a:r>
              <a:rPr lang="tr-TR" sz="2000" b="1" dirty="0"/>
              <a:t>yüzden rastgele seçilen insanlara sorular sorulur. Bu bilgi toplama yöntemine rastgele seçme denir. </a:t>
            </a:r>
          </a:p>
        </p:txBody>
      </p:sp>
    </p:spTree>
    <p:extLst>
      <p:ext uri="{BB962C8B-B14F-4D97-AF65-F5344CB8AC3E}">
        <p14:creationId xmlns:p14="http://schemas.microsoft.com/office/powerpoint/2010/main" val="433947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171986" y="188640"/>
            <a:ext cx="8856984" cy="129266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smtClean="0">
                <a:solidFill>
                  <a:schemeClr val="tx2"/>
                </a:solidFill>
              </a:rPr>
              <a:t>4- GÖRÜŞME:</a:t>
            </a:r>
          </a:p>
          <a:p>
            <a:r>
              <a:rPr lang="tr-TR" sz="2000" b="1" dirty="0">
                <a:solidFill>
                  <a:schemeClr val="tx2"/>
                </a:solidFill>
              </a:rPr>
              <a:t>	</a:t>
            </a:r>
            <a:r>
              <a:rPr lang="tr-TR" sz="2000" b="1" dirty="0" smtClean="0"/>
              <a:t>Sözlü iletişim yolu ile veri toplama tekniğine denir. Özellikle üst yöneticilerden ,çocuklardan ,okuma yazma bilmeyenlerden veri toplamada ideal bir yoldur.</a:t>
            </a:r>
            <a:endParaRPr lang="tr-TR" sz="2000" b="1" dirty="0"/>
          </a:p>
        </p:txBody>
      </p:sp>
      <p:sp>
        <p:nvSpPr>
          <p:cNvPr id="5" name="Rectangle 9"/>
          <p:cNvSpPr>
            <a:spLocks noChangeArrowheads="1"/>
          </p:cNvSpPr>
          <p:nvPr/>
        </p:nvSpPr>
        <p:spPr bwMode="auto">
          <a:xfrm>
            <a:off x="177168" y="3356992"/>
            <a:ext cx="8856984" cy="19389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smtClean="0">
                <a:solidFill>
                  <a:schemeClr val="tx2"/>
                </a:solidFill>
              </a:rPr>
              <a:t>5- TARAMA: </a:t>
            </a:r>
          </a:p>
          <a:p>
            <a:r>
              <a:rPr lang="tr-TR" sz="2000" b="1" dirty="0" smtClean="0"/>
              <a:t>	Tarama araştırmaların da  ,geçmişte yada halen var olan bir durum var olduğu şekliyle anlatılmaya çalışılır. Araştırmaya konu olan olay, birey yada nesne ,kendi koşulları içinde ve olduğu gibi tanımlanmaya çalışılır.</a:t>
            </a:r>
          </a:p>
          <a:p>
            <a:r>
              <a:rPr lang="tr-TR" sz="2000" b="1" dirty="0"/>
              <a:t>	</a:t>
            </a:r>
            <a:r>
              <a:rPr lang="tr-TR" sz="2000" b="1" dirty="0" smtClean="0"/>
              <a:t>İstanbul da deprem için araştırma yapan biri ,İstanbul da tarih boyunca olan depremlerin hepsini araştırmak yani taramak zorundadır.</a:t>
            </a:r>
            <a:endParaRPr lang="tr-TR" sz="2400" b="1" dirty="0"/>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08114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784975" cy="1261884"/>
          </a:xfrm>
          <a:prstGeom prst="rect">
            <a:avLst/>
          </a:prstGeom>
          <a:ln>
            <a:solidFill>
              <a:srgbClr val="FF0000"/>
            </a:solidFill>
          </a:ln>
        </p:spPr>
        <p:txBody>
          <a:bodyPr wrap="square">
            <a:spAutoFit/>
          </a:bodyPr>
          <a:lstStyle/>
          <a:p>
            <a:r>
              <a:rPr lang="tr-TR" altLang="tr-TR" sz="2400" b="1" dirty="0" smtClean="0">
                <a:solidFill>
                  <a:srgbClr val="FF0000"/>
                </a:solidFill>
                <a:effectLst>
                  <a:outerShdw blurRad="38100" dist="38100" dir="2700000" algn="tl">
                    <a:srgbClr val="FFFFFF"/>
                  </a:outerShdw>
                </a:effectLst>
              </a:rPr>
              <a:t>ÖRNEK :  </a:t>
            </a:r>
            <a:r>
              <a:rPr lang="tr-TR" altLang="tr-TR" sz="2400" b="1" dirty="0" smtClean="0">
                <a:effectLst>
                  <a:outerShdw blurRad="38100" dist="38100" dir="2700000" algn="tl">
                    <a:srgbClr val="FFFFFF"/>
                  </a:outerShdw>
                </a:effectLst>
              </a:rPr>
              <a:t>Bir </a:t>
            </a:r>
            <a:r>
              <a:rPr lang="tr-TR" altLang="tr-TR" sz="2400" b="1" dirty="0">
                <a:effectLst>
                  <a:outerShdw blurRad="38100" dist="38100" dir="2700000" algn="tl">
                    <a:srgbClr val="FFFFFF"/>
                  </a:outerShdw>
                </a:effectLst>
              </a:rPr>
              <a:t>öğrenci Salı günü 80, çarşamba110 ve Cumartesi günü 140 soru çözmüştür.</a:t>
            </a:r>
            <a:r>
              <a:rPr lang="tr-TR" altLang="tr-TR" sz="2800" b="1" dirty="0">
                <a:effectLst>
                  <a:outerShdw blurRad="38100" dist="38100" dir="2700000" algn="tl">
                    <a:srgbClr val="FFFFFF"/>
                  </a:outerShdw>
                </a:effectLst>
              </a:rPr>
              <a:t> </a:t>
            </a:r>
            <a:r>
              <a:rPr lang="tr-TR" altLang="tr-TR" sz="2400" b="1" dirty="0" smtClean="0">
                <a:effectLst>
                  <a:outerShdw blurRad="38100" dist="38100" dir="2700000" algn="tl">
                    <a:srgbClr val="FFFFFF"/>
                  </a:outerShdw>
                </a:effectLst>
              </a:rPr>
              <a:t>Öğrencinin </a:t>
            </a:r>
            <a:r>
              <a:rPr lang="tr-TR" altLang="tr-TR" sz="2400" b="1" dirty="0">
                <a:effectLst>
                  <a:outerShdw blurRad="38100" dist="38100" dir="2700000" algn="tl">
                    <a:srgbClr val="FFFFFF"/>
                  </a:outerShdw>
                </a:effectLst>
              </a:rPr>
              <a:t>3 günlük soru çözme sayılarını sütun grafiği </a:t>
            </a:r>
            <a:r>
              <a:rPr lang="tr-TR" altLang="tr-TR" sz="2400" b="1">
                <a:effectLst>
                  <a:outerShdw blurRad="38100" dist="38100" dir="2700000" algn="tl">
                    <a:srgbClr val="FFFFFF"/>
                  </a:outerShdw>
                </a:effectLst>
              </a:rPr>
              <a:t>ile </a:t>
            </a:r>
            <a:r>
              <a:rPr lang="tr-TR" altLang="tr-TR" sz="2400" b="1" smtClean="0">
                <a:effectLst>
                  <a:outerShdw blurRad="38100" dist="38100" dir="2700000" algn="tl">
                    <a:srgbClr val="FFFFFF"/>
                  </a:outerShdw>
                </a:effectLst>
              </a:rPr>
              <a:t>gösteriniz.</a:t>
            </a:r>
            <a:endParaRPr lang="tr-TR" altLang="tr-TR" sz="2400" b="1" dirty="0">
              <a:effectLst>
                <a:outerShdw blurRad="38100" dist="38100" dir="2700000" algn="tl">
                  <a:srgbClr val="FFFFFF"/>
                </a:outerShdw>
              </a:effectLst>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986" y="1628800"/>
            <a:ext cx="7944251" cy="4618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15408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up 29"/>
          <p:cNvGrpSpPr/>
          <p:nvPr/>
        </p:nvGrpSpPr>
        <p:grpSpPr>
          <a:xfrm>
            <a:off x="1902687" y="1342165"/>
            <a:ext cx="5616624" cy="4049201"/>
            <a:chOff x="779630" y="2166228"/>
            <a:chExt cx="5616624" cy="4049201"/>
          </a:xfrm>
        </p:grpSpPr>
        <p:grpSp>
          <p:nvGrpSpPr>
            <p:cNvPr id="19" name="Grup 18"/>
            <p:cNvGrpSpPr/>
            <p:nvPr/>
          </p:nvGrpSpPr>
          <p:grpSpPr>
            <a:xfrm>
              <a:off x="779630" y="2166228"/>
              <a:ext cx="5616624" cy="4032448"/>
              <a:chOff x="1403648" y="2132856"/>
              <a:chExt cx="5616624" cy="4032448"/>
            </a:xfrm>
          </p:grpSpPr>
          <p:cxnSp>
            <p:nvCxnSpPr>
              <p:cNvPr id="3" name="Düz Ok Bağlayıcısı 2"/>
              <p:cNvCxnSpPr/>
              <p:nvPr/>
            </p:nvCxnSpPr>
            <p:spPr>
              <a:xfrm flipV="1">
                <a:off x="1403648" y="6156724"/>
                <a:ext cx="5616624" cy="85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flipV="1">
                <a:off x="1403648" y="2132856"/>
                <a:ext cx="0" cy="40324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403648" y="4509120"/>
                <a:ext cx="47712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403648" y="3573016"/>
                <a:ext cx="47730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a:endCxn id="24" idx="1"/>
              </p:cNvCxnSpPr>
              <p:nvPr/>
            </p:nvCxnSpPr>
            <p:spPr>
              <a:xfrm>
                <a:off x="1403648" y="2564904"/>
                <a:ext cx="4771276" cy="167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V="1">
                <a:off x="2195736"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2987824" y="255632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3779912"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4571999" y="2564904"/>
                <a:ext cx="0" cy="3600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5364088" y="2564904"/>
                <a:ext cx="0" cy="360040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8" name="Düz Bağlayıcı 17"/>
            <p:cNvCxnSpPr/>
            <p:nvPr/>
          </p:nvCxnSpPr>
          <p:spPr>
            <a:xfrm flipV="1">
              <a:off x="5552680" y="2615029"/>
              <a:ext cx="0" cy="36004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0" name="Metin kutusu 19"/>
          <p:cNvSpPr txBox="1"/>
          <p:nvPr/>
        </p:nvSpPr>
        <p:spPr>
          <a:xfrm>
            <a:off x="1169794" y="1467507"/>
            <a:ext cx="732893" cy="4247317"/>
          </a:xfrm>
          <a:prstGeom prst="rect">
            <a:avLst/>
          </a:prstGeom>
          <a:noFill/>
        </p:spPr>
        <p:txBody>
          <a:bodyPr wrap="none" rtlCol="0">
            <a:spAutoFit/>
          </a:bodyPr>
          <a:lstStyle/>
          <a:p>
            <a:r>
              <a:rPr lang="tr-TR" sz="2800" b="1" dirty="0" smtClean="0"/>
              <a:t>140</a:t>
            </a:r>
          </a:p>
          <a:p>
            <a:endParaRPr lang="tr-TR" sz="1100" b="1" dirty="0"/>
          </a:p>
          <a:p>
            <a:endParaRPr lang="tr-TR" sz="2800" b="1" dirty="0" smtClean="0"/>
          </a:p>
          <a:p>
            <a:r>
              <a:rPr lang="tr-TR" sz="2800" b="1" dirty="0" smtClean="0"/>
              <a:t>110</a:t>
            </a:r>
          </a:p>
          <a:p>
            <a:endParaRPr lang="tr-TR" sz="1100" b="1" dirty="0"/>
          </a:p>
          <a:p>
            <a:endParaRPr lang="tr-TR" sz="2400" b="1" dirty="0" smtClean="0"/>
          </a:p>
          <a:p>
            <a:r>
              <a:rPr lang="tr-TR" sz="2800" b="1" dirty="0" smtClean="0"/>
              <a:t>  80</a:t>
            </a:r>
          </a:p>
          <a:p>
            <a:endParaRPr lang="tr-TR" sz="2800" b="1" dirty="0"/>
          </a:p>
          <a:p>
            <a:endParaRPr lang="tr-TR" sz="2800" b="1" dirty="0" smtClean="0"/>
          </a:p>
          <a:p>
            <a:endParaRPr lang="tr-TR" sz="2000" b="1" dirty="0"/>
          </a:p>
          <a:p>
            <a:r>
              <a:rPr lang="tr-TR" sz="2800" b="1" dirty="0" smtClean="0"/>
              <a:t>    0</a:t>
            </a:r>
            <a:endParaRPr lang="tr-TR" sz="2800" b="1" dirty="0"/>
          </a:p>
        </p:txBody>
      </p:sp>
      <p:sp>
        <p:nvSpPr>
          <p:cNvPr id="21" name="Serbest Form 20"/>
          <p:cNvSpPr/>
          <p:nvPr/>
        </p:nvSpPr>
        <p:spPr>
          <a:xfrm>
            <a:off x="2694383" y="3704873"/>
            <a:ext cx="792480" cy="166116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endParaRPr lang="tr-TR" sz="2000" b="1" dirty="0">
              <a:solidFill>
                <a:schemeClr val="tx1"/>
              </a:solidFill>
            </a:endParaRPr>
          </a:p>
        </p:txBody>
      </p:sp>
      <p:sp>
        <p:nvSpPr>
          <p:cNvPr id="23" name="Serbest Form 22"/>
          <p:cNvSpPr/>
          <p:nvPr/>
        </p:nvSpPr>
        <p:spPr>
          <a:xfrm>
            <a:off x="4263600" y="2765864"/>
            <a:ext cx="792480" cy="261172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endParaRPr lang="tr-TR" sz="2000" b="1" dirty="0">
              <a:solidFill>
                <a:schemeClr val="tx1"/>
              </a:solidFill>
            </a:endParaRPr>
          </a:p>
        </p:txBody>
      </p:sp>
      <p:sp>
        <p:nvSpPr>
          <p:cNvPr id="24" name="Serbest Form 23"/>
          <p:cNvSpPr/>
          <p:nvPr/>
        </p:nvSpPr>
        <p:spPr>
          <a:xfrm>
            <a:off x="5881483" y="1790966"/>
            <a:ext cx="792480" cy="3591820"/>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rgbClr val="FF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endParaRPr lang="tr-TR" sz="2000" b="1" dirty="0">
              <a:solidFill>
                <a:schemeClr val="tx1"/>
              </a:solidFill>
            </a:endParaRPr>
          </a:p>
        </p:txBody>
      </p:sp>
      <p:sp>
        <p:nvSpPr>
          <p:cNvPr id="25" name="Metin kutusu 24"/>
          <p:cNvSpPr txBox="1"/>
          <p:nvPr/>
        </p:nvSpPr>
        <p:spPr>
          <a:xfrm>
            <a:off x="7519311" y="5165978"/>
            <a:ext cx="907621" cy="400110"/>
          </a:xfrm>
          <a:prstGeom prst="rect">
            <a:avLst/>
          </a:prstGeom>
          <a:noFill/>
        </p:spPr>
        <p:txBody>
          <a:bodyPr wrap="none" rtlCol="0">
            <a:spAutoFit/>
          </a:bodyPr>
          <a:lstStyle/>
          <a:p>
            <a:r>
              <a:rPr lang="tr-TR" sz="2000" b="1" dirty="0" smtClean="0"/>
              <a:t>Günler</a:t>
            </a:r>
            <a:endParaRPr lang="tr-TR" sz="2000" b="1" dirty="0"/>
          </a:p>
        </p:txBody>
      </p:sp>
      <p:sp>
        <p:nvSpPr>
          <p:cNvPr id="26" name="Metin kutusu 25"/>
          <p:cNvSpPr txBox="1"/>
          <p:nvPr/>
        </p:nvSpPr>
        <p:spPr>
          <a:xfrm>
            <a:off x="1646770" y="939344"/>
            <a:ext cx="1324593" cy="400110"/>
          </a:xfrm>
          <a:prstGeom prst="rect">
            <a:avLst/>
          </a:prstGeom>
          <a:noFill/>
        </p:spPr>
        <p:txBody>
          <a:bodyPr wrap="none" rtlCol="0">
            <a:spAutoFit/>
          </a:bodyPr>
          <a:lstStyle/>
          <a:p>
            <a:r>
              <a:rPr lang="tr-TR" sz="2000" b="1" dirty="0" smtClean="0"/>
              <a:t>Soru Sayısı</a:t>
            </a:r>
            <a:endParaRPr lang="tr-TR" sz="2000" b="1" dirty="0"/>
          </a:p>
        </p:txBody>
      </p:sp>
      <p:sp>
        <p:nvSpPr>
          <p:cNvPr id="27" name="Metin kutusu 26"/>
          <p:cNvSpPr txBox="1"/>
          <p:nvPr/>
        </p:nvSpPr>
        <p:spPr>
          <a:xfrm>
            <a:off x="2886289" y="260648"/>
            <a:ext cx="3052459" cy="523220"/>
          </a:xfrm>
          <a:prstGeom prst="rect">
            <a:avLst/>
          </a:prstGeom>
          <a:noFill/>
        </p:spPr>
        <p:txBody>
          <a:bodyPr wrap="square" rtlCol="0">
            <a:spAutoFit/>
          </a:bodyPr>
          <a:lstStyle/>
          <a:p>
            <a:r>
              <a:rPr lang="tr-TR" sz="2800" b="1" dirty="0" smtClean="0"/>
              <a:t>Grafik: Soru Çözme</a:t>
            </a:r>
            <a:endParaRPr lang="tr-TR" sz="2800" b="1" dirty="0"/>
          </a:p>
        </p:txBody>
      </p:sp>
      <p:sp>
        <p:nvSpPr>
          <p:cNvPr id="28" name="Dikdörtgen 2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
        <p:nvSpPr>
          <p:cNvPr id="29" name="Serbest Form 28"/>
          <p:cNvSpPr/>
          <p:nvPr/>
        </p:nvSpPr>
        <p:spPr>
          <a:xfrm>
            <a:off x="2685878" y="5391366"/>
            <a:ext cx="792480" cy="1466634"/>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r>
              <a:rPr lang="tr-TR" sz="2000" b="1" dirty="0" smtClean="0">
                <a:solidFill>
                  <a:schemeClr val="tx1"/>
                </a:solidFill>
              </a:rPr>
              <a:t>SALI</a:t>
            </a:r>
            <a:endParaRPr lang="tr-TR" sz="2000" b="1" dirty="0">
              <a:solidFill>
                <a:schemeClr val="tx1"/>
              </a:solidFill>
            </a:endParaRPr>
          </a:p>
        </p:txBody>
      </p:sp>
      <p:sp>
        <p:nvSpPr>
          <p:cNvPr id="31" name="Serbest Form 30"/>
          <p:cNvSpPr/>
          <p:nvPr/>
        </p:nvSpPr>
        <p:spPr>
          <a:xfrm>
            <a:off x="4263600" y="5377584"/>
            <a:ext cx="792480" cy="1480416"/>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r>
              <a:rPr lang="tr-TR" b="1" dirty="0" smtClean="0">
                <a:solidFill>
                  <a:schemeClr val="tx1"/>
                </a:solidFill>
              </a:rPr>
              <a:t>ÇARŞAMBA</a:t>
            </a:r>
            <a:endParaRPr lang="tr-TR" b="1" dirty="0">
              <a:solidFill>
                <a:schemeClr val="tx1"/>
              </a:solidFill>
            </a:endParaRPr>
          </a:p>
        </p:txBody>
      </p:sp>
      <p:sp>
        <p:nvSpPr>
          <p:cNvPr id="32" name="Serbest Form 31"/>
          <p:cNvSpPr/>
          <p:nvPr/>
        </p:nvSpPr>
        <p:spPr>
          <a:xfrm>
            <a:off x="5883257" y="5391366"/>
            <a:ext cx="792480" cy="1466634"/>
          </a:xfrm>
          <a:custGeom>
            <a:avLst/>
            <a:gdLst>
              <a:gd name="connsiteX0" fmla="*/ 0 w 792480"/>
              <a:gd name="connsiteY0" fmla="*/ 0 h 1661160"/>
              <a:gd name="connsiteX1" fmla="*/ 792480 w 792480"/>
              <a:gd name="connsiteY1" fmla="*/ 0 h 1661160"/>
              <a:gd name="connsiteX2" fmla="*/ 792480 w 792480"/>
              <a:gd name="connsiteY2" fmla="*/ 1645920 h 1661160"/>
              <a:gd name="connsiteX3" fmla="*/ 0 w 792480"/>
              <a:gd name="connsiteY3" fmla="*/ 1661160 h 1661160"/>
              <a:gd name="connsiteX4" fmla="*/ 0 w 792480"/>
              <a:gd name="connsiteY4" fmla="*/ 0 h 16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0" h="1661160">
                <a:moveTo>
                  <a:pt x="0" y="0"/>
                </a:moveTo>
                <a:lnTo>
                  <a:pt x="792480" y="0"/>
                </a:lnTo>
                <a:lnTo>
                  <a:pt x="792480" y="1645920"/>
                </a:lnTo>
                <a:lnTo>
                  <a:pt x="0" y="166116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r>
              <a:rPr lang="tr-TR" sz="2000" b="1" dirty="0" smtClean="0">
                <a:solidFill>
                  <a:schemeClr val="tx1"/>
                </a:solidFill>
              </a:rPr>
              <a:t>CUMARTESİ</a:t>
            </a:r>
            <a:endParaRPr lang="tr-TR" sz="2000" b="1" dirty="0">
              <a:solidFill>
                <a:schemeClr val="tx1"/>
              </a:solidFill>
            </a:endParaRPr>
          </a:p>
        </p:txBody>
      </p:sp>
    </p:spTree>
    <p:extLst>
      <p:ext uri="{BB962C8B-B14F-4D97-AF65-F5344CB8AC3E}">
        <p14:creationId xmlns:p14="http://schemas.microsoft.com/office/powerpoint/2010/main" val="570068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1000"/>
                                        <p:tgtEl>
                                          <p:spTgt spid="31"/>
                                        </p:tgtEl>
                                      </p:cBhvr>
                                    </p:animEffect>
                                    <p:anim calcmode="lin" valueType="num">
                                      <p:cBhvr>
                                        <p:cTn id="57" dur="1000" fill="hold"/>
                                        <p:tgtEl>
                                          <p:spTgt spid="31"/>
                                        </p:tgtEl>
                                        <p:attrNameLst>
                                          <p:attrName>ppt_x</p:attrName>
                                        </p:attrNameLst>
                                      </p:cBhvr>
                                      <p:tavLst>
                                        <p:tav tm="0">
                                          <p:val>
                                            <p:strVal val="#ppt_x"/>
                                          </p:val>
                                        </p:tav>
                                        <p:tav tm="100000">
                                          <p:val>
                                            <p:strVal val="#ppt_x"/>
                                          </p:val>
                                        </p:tav>
                                      </p:tavLst>
                                    </p:anim>
                                    <p:anim calcmode="lin" valueType="num">
                                      <p:cBhvr>
                                        <p:cTn id="5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24" grpId="0" animBg="1"/>
      <p:bldP spid="25" grpId="0"/>
      <p:bldP spid="26" grpId="0"/>
      <p:bldP spid="27" grpId="0"/>
      <p:bldP spid="29" grpId="0" animBg="1"/>
      <p:bldP spid="31" grpId="0" animBg="1"/>
      <p:bldP spid="3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82083" y="67185"/>
            <a:ext cx="8784976" cy="2062103"/>
          </a:xfrm>
          <a:prstGeom prst="rect">
            <a:avLst/>
          </a:prstGeom>
          <a:ln>
            <a:solidFill>
              <a:srgbClr val="FF0000"/>
            </a:solidFill>
          </a:ln>
        </p:spPr>
        <p:txBody>
          <a:bodyPr wrap="square">
            <a:spAutoFit/>
          </a:bodyPr>
          <a:lstStyle/>
          <a:p>
            <a:r>
              <a:rPr lang="tr-TR" sz="2000" b="1" dirty="0" smtClean="0">
                <a:solidFill>
                  <a:srgbClr val="FF0000"/>
                </a:solidFill>
              </a:rPr>
              <a:t>ÖRNEK:    </a:t>
            </a:r>
            <a:r>
              <a:rPr lang="tr-TR" sz="2800" b="1" dirty="0" smtClean="0"/>
              <a:t>En sevdiğiniz ders hangisidir? </a:t>
            </a:r>
          </a:p>
          <a:p>
            <a:r>
              <a:rPr lang="tr-TR" sz="1600" dirty="0" smtClean="0"/>
              <a:t>		</a:t>
            </a:r>
            <a:r>
              <a:rPr lang="tr-TR" sz="2800" b="1" dirty="0" smtClean="0"/>
              <a:t>a) müzik             (8 oy aldı)</a:t>
            </a:r>
          </a:p>
          <a:p>
            <a:r>
              <a:rPr lang="tr-TR" sz="2400" b="1" dirty="0"/>
              <a:t>	</a:t>
            </a:r>
            <a:r>
              <a:rPr lang="tr-TR" sz="2400" b="1" dirty="0" smtClean="0"/>
              <a:t>	b) Matematik         (12 oy aldı)</a:t>
            </a:r>
          </a:p>
          <a:p>
            <a:r>
              <a:rPr lang="tr-TR" sz="2400" b="1" dirty="0"/>
              <a:t>	</a:t>
            </a:r>
            <a:r>
              <a:rPr lang="tr-TR" sz="2400" b="1" dirty="0" smtClean="0"/>
              <a:t>	c) Beden Eğitimi    (7 oy aldı)</a:t>
            </a:r>
          </a:p>
          <a:p>
            <a:r>
              <a:rPr lang="tr-TR" sz="2400" b="1" dirty="0"/>
              <a:t>	</a:t>
            </a:r>
            <a:r>
              <a:rPr lang="tr-TR" sz="2400" b="1" dirty="0" smtClean="0"/>
              <a:t>	d)Sosyal bilgiler     (9 oy aldı)</a:t>
            </a:r>
            <a:endParaRPr lang="tr-TR" sz="2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780928"/>
            <a:ext cx="6696744" cy="3579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83425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553427" y="859808"/>
            <a:ext cx="550151" cy="5693866"/>
          </a:xfrm>
          <a:prstGeom prst="rect">
            <a:avLst/>
          </a:prstGeom>
          <a:noFill/>
        </p:spPr>
        <p:txBody>
          <a:bodyPr wrap="none" rtlCol="0">
            <a:spAutoFit/>
          </a:bodyPr>
          <a:lstStyle/>
          <a:p>
            <a:r>
              <a:rPr lang="tr-TR" sz="2800" b="1" dirty="0" smtClean="0"/>
              <a:t>12</a:t>
            </a:r>
          </a:p>
          <a:p>
            <a:r>
              <a:rPr lang="tr-TR" sz="2800" b="1" dirty="0" smtClean="0"/>
              <a:t>11</a:t>
            </a:r>
          </a:p>
          <a:p>
            <a:r>
              <a:rPr lang="tr-TR" sz="2800" b="1" dirty="0" smtClean="0"/>
              <a:t>10</a:t>
            </a:r>
          </a:p>
          <a:p>
            <a:r>
              <a:rPr lang="tr-TR" sz="2800" b="1" dirty="0" smtClean="0"/>
              <a:t>  9</a:t>
            </a:r>
          </a:p>
          <a:p>
            <a:r>
              <a:rPr lang="tr-TR" sz="2800" b="1" dirty="0" smtClean="0"/>
              <a:t>  8</a:t>
            </a:r>
          </a:p>
          <a:p>
            <a:r>
              <a:rPr lang="tr-TR" sz="2800" b="1" dirty="0" smtClean="0"/>
              <a:t>  7</a:t>
            </a:r>
          </a:p>
          <a:p>
            <a:r>
              <a:rPr lang="tr-TR" sz="2800" b="1" dirty="0" smtClean="0"/>
              <a:t>  6</a:t>
            </a:r>
          </a:p>
          <a:p>
            <a:r>
              <a:rPr lang="tr-TR" sz="2800" b="1" dirty="0" smtClean="0"/>
              <a:t>  5</a:t>
            </a:r>
          </a:p>
          <a:p>
            <a:r>
              <a:rPr lang="tr-TR" sz="2800" b="1" dirty="0" smtClean="0"/>
              <a:t>  4</a:t>
            </a:r>
          </a:p>
          <a:p>
            <a:r>
              <a:rPr lang="tr-TR" sz="2800" b="1" dirty="0" smtClean="0"/>
              <a:t>  3</a:t>
            </a:r>
          </a:p>
          <a:p>
            <a:r>
              <a:rPr lang="tr-TR" sz="2800" b="1" dirty="0" smtClean="0"/>
              <a:t>  2</a:t>
            </a:r>
          </a:p>
          <a:p>
            <a:r>
              <a:rPr lang="tr-TR" sz="2800" b="1" dirty="0" smtClean="0"/>
              <a:t>  1</a:t>
            </a:r>
          </a:p>
          <a:p>
            <a:r>
              <a:rPr lang="tr-TR" sz="2800" b="1" dirty="0" smtClean="0"/>
              <a:t>  0</a:t>
            </a:r>
            <a:endParaRPr lang="tr-TR" sz="2800" b="1" dirty="0"/>
          </a:p>
        </p:txBody>
      </p:sp>
      <p:grpSp>
        <p:nvGrpSpPr>
          <p:cNvPr id="62" name="Grup 61"/>
          <p:cNvGrpSpPr/>
          <p:nvPr/>
        </p:nvGrpSpPr>
        <p:grpSpPr>
          <a:xfrm>
            <a:off x="1079223" y="836712"/>
            <a:ext cx="6649091" cy="5472608"/>
            <a:chOff x="1019253" y="332656"/>
            <a:chExt cx="6649091" cy="5472608"/>
          </a:xfrm>
        </p:grpSpPr>
        <p:grpSp>
          <p:nvGrpSpPr>
            <p:cNvPr id="61" name="Grup 60"/>
            <p:cNvGrpSpPr/>
            <p:nvPr/>
          </p:nvGrpSpPr>
          <p:grpSpPr>
            <a:xfrm>
              <a:off x="1019253" y="332656"/>
              <a:ext cx="6649091" cy="5472608"/>
              <a:chOff x="1019253" y="332656"/>
              <a:chExt cx="6649091" cy="5472608"/>
            </a:xfrm>
          </p:grpSpPr>
          <p:grpSp>
            <p:nvGrpSpPr>
              <p:cNvPr id="9" name="Grup 8"/>
              <p:cNvGrpSpPr/>
              <p:nvPr/>
            </p:nvGrpSpPr>
            <p:grpSpPr>
              <a:xfrm>
                <a:off x="1043608" y="332656"/>
                <a:ext cx="6624736" cy="5472608"/>
                <a:chOff x="899592" y="332656"/>
                <a:chExt cx="6624736" cy="5112568"/>
              </a:xfrm>
            </p:grpSpPr>
            <p:cxnSp>
              <p:nvCxnSpPr>
                <p:cNvPr id="5" name="Düz Ok Bağlayıcısı 4"/>
                <p:cNvCxnSpPr/>
                <p:nvPr/>
              </p:nvCxnSpPr>
              <p:spPr>
                <a:xfrm flipV="1">
                  <a:off x="899592" y="5435610"/>
                  <a:ext cx="6624736" cy="961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Ok Bağlayıcısı 7"/>
                <p:cNvCxnSpPr/>
                <p:nvPr/>
              </p:nvCxnSpPr>
              <p:spPr>
                <a:xfrm flipV="1">
                  <a:off x="899592" y="332656"/>
                  <a:ext cx="0" cy="51125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1043608" y="5301208"/>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1043608" y="4869160"/>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1043608" y="4437112"/>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1043608" y="4005064"/>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a:off x="1043608" y="357301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p:nvPr/>
            </p:nvCxnSpPr>
            <p:spPr>
              <a:xfrm>
                <a:off x="1019253" y="3135782"/>
                <a:ext cx="6073027" cy="23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a:off x="1043608" y="2708920"/>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a:off x="1031430" y="2308521"/>
                <a:ext cx="6060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a:off x="1043608" y="1916832"/>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Bağlayıcı 30"/>
              <p:cNvCxnSpPr/>
              <p:nvPr/>
            </p:nvCxnSpPr>
            <p:spPr>
              <a:xfrm>
                <a:off x="1043608" y="141277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Düz Bağlayıcı 32"/>
              <p:cNvCxnSpPr/>
              <p:nvPr/>
            </p:nvCxnSpPr>
            <p:spPr>
              <a:xfrm>
                <a:off x="1043608" y="105273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a:off x="1031430" y="620688"/>
                <a:ext cx="606085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7" name="Düz Bağlayıcı 36"/>
            <p:cNvCxnSpPr/>
            <p:nvPr/>
          </p:nvCxnSpPr>
          <p:spPr>
            <a:xfrm flipV="1">
              <a:off x="147565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Düz Bağlayıcı 37"/>
            <p:cNvCxnSpPr/>
            <p:nvPr/>
          </p:nvCxnSpPr>
          <p:spPr>
            <a:xfrm flipV="1">
              <a:off x="2051720"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flipV="1">
              <a:off x="2627784"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Düz Bağlayıcı 39"/>
            <p:cNvCxnSpPr/>
            <p:nvPr/>
          </p:nvCxnSpPr>
          <p:spPr>
            <a:xfrm flipV="1">
              <a:off x="3203848" y="610397"/>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flipV="1">
              <a:off x="3707904"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Düz Bağlayıcı 41"/>
            <p:cNvCxnSpPr/>
            <p:nvPr/>
          </p:nvCxnSpPr>
          <p:spPr>
            <a:xfrm flipV="1">
              <a:off x="4283968"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flipV="1">
              <a:off x="4860032"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Düz Bağlayıcı 43"/>
            <p:cNvCxnSpPr/>
            <p:nvPr/>
          </p:nvCxnSpPr>
          <p:spPr>
            <a:xfrm flipV="1">
              <a:off x="543609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flipV="1">
              <a:off x="6012160"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Düz Bağlayıcı 45"/>
            <p:cNvCxnSpPr/>
            <p:nvPr/>
          </p:nvCxnSpPr>
          <p:spPr>
            <a:xfrm flipV="1">
              <a:off x="651621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flipV="1">
              <a:off x="7092280" y="587301"/>
              <a:ext cx="0" cy="51845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63" name="Metin kutusu 62"/>
          <p:cNvSpPr txBox="1"/>
          <p:nvPr/>
        </p:nvSpPr>
        <p:spPr>
          <a:xfrm>
            <a:off x="7728314" y="6091267"/>
            <a:ext cx="1102610" cy="461665"/>
          </a:xfrm>
          <a:prstGeom prst="rect">
            <a:avLst/>
          </a:prstGeom>
          <a:noFill/>
        </p:spPr>
        <p:txBody>
          <a:bodyPr wrap="none" rtlCol="0">
            <a:spAutoFit/>
          </a:bodyPr>
          <a:lstStyle/>
          <a:p>
            <a:r>
              <a:rPr lang="tr-TR" sz="2400" b="1" dirty="0" smtClean="0"/>
              <a:t>Dersler</a:t>
            </a:r>
            <a:endParaRPr lang="tr-TR" sz="2400" b="1" dirty="0"/>
          </a:p>
        </p:txBody>
      </p:sp>
      <p:sp>
        <p:nvSpPr>
          <p:cNvPr id="64" name="Metin kutusu 63"/>
          <p:cNvSpPr txBox="1"/>
          <p:nvPr/>
        </p:nvSpPr>
        <p:spPr>
          <a:xfrm>
            <a:off x="828502" y="370088"/>
            <a:ext cx="1297984" cy="461665"/>
          </a:xfrm>
          <a:prstGeom prst="rect">
            <a:avLst/>
          </a:prstGeom>
          <a:noFill/>
        </p:spPr>
        <p:txBody>
          <a:bodyPr wrap="none" rtlCol="0">
            <a:spAutoFit/>
          </a:bodyPr>
          <a:lstStyle/>
          <a:p>
            <a:r>
              <a:rPr lang="tr-TR" sz="2400" b="1" dirty="0" smtClean="0"/>
              <a:t>Oy sayısı</a:t>
            </a:r>
            <a:endParaRPr lang="tr-TR" sz="2400" b="1" dirty="0"/>
          </a:p>
        </p:txBody>
      </p:sp>
      <p:sp>
        <p:nvSpPr>
          <p:cNvPr id="65" name="Metin kutusu 64"/>
          <p:cNvSpPr txBox="1"/>
          <p:nvPr/>
        </p:nvSpPr>
        <p:spPr>
          <a:xfrm>
            <a:off x="2718128" y="139255"/>
            <a:ext cx="3005118" cy="461665"/>
          </a:xfrm>
          <a:prstGeom prst="rect">
            <a:avLst/>
          </a:prstGeom>
          <a:noFill/>
        </p:spPr>
        <p:txBody>
          <a:bodyPr wrap="none" rtlCol="0">
            <a:spAutoFit/>
          </a:bodyPr>
          <a:lstStyle/>
          <a:p>
            <a:r>
              <a:rPr lang="tr-TR" sz="2400" b="1" dirty="0" smtClean="0"/>
              <a:t>Grafik: En sevilen ders</a:t>
            </a:r>
            <a:endParaRPr lang="tr-TR" sz="2400" b="1" dirty="0"/>
          </a:p>
        </p:txBody>
      </p:sp>
      <p:sp>
        <p:nvSpPr>
          <p:cNvPr id="66" name="Serbest Form 65"/>
          <p:cNvSpPr/>
          <p:nvPr/>
        </p:nvSpPr>
        <p:spPr>
          <a:xfrm>
            <a:off x="1533832" y="2816942"/>
            <a:ext cx="575187" cy="3495368"/>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0000">
              <a:alpha val="6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Müzik</a:t>
            </a:r>
            <a:endParaRPr lang="tr-TR" sz="3600" b="1" dirty="0">
              <a:solidFill>
                <a:schemeClr val="tx1"/>
              </a:solidFill>
            </a:endParaRPr>
          </a:p>
        </p:txBody>
      </p:sp>
      <p:sp>
        <p:nvSpPr>
          <p:cNvPr id="67" name="Serbest Form 66"/>
          <p:cNvSpPr/>
          <p:nvPr/>
        </p:nvSpPr>
        <p:spPr>
          <a:xfrm>
            <a:off x="2688631" y="1124744"/>
            <a:ext cx="575187" cy="5197355"/>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0000">
              <a:alpha val="6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Matematik</a:t>
            </a:r>
            <a:endParaRPr lang="tr-TR" sz="3600" b="1" dirty="0">
              <a:solidFill>
                <a:schemeClr val="tx1"/>
              </a:solidFill>
            </a:endParaRPr>
          </a:p>
        </p:txBody>
      </p:sp>
      <p:sp>
        <p:nvSpPr>
          <p:cNvPr id="68" name="Serbest Form 67"/>
          <p:cNvSpPr/>
          <p:nvPr/>
        </p:nvSpPr>
        <p:spPr>
          <a:xfrm>
            <a:off x="3768751" y="3212975"/>
            <a:ext cx="575187" cy="3109123"/>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0000">
              <a:alpha val="6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Beden Eğitimi</a:t>
            </a:r>
            <a:endParaRPr lang="tr-TR" sz="3600" b="1" dirty="0">
              <a:solidFill>
                <a:schemeClr val="tx1"/>
              </a:solidFill>
            </a:endParaRPr>
          </a:p>
        </p:txBody>
      </p:sp>
      <p:sp>
        <p:nvSpPr>
          <p:cNvPr id="69" name="Serbest Form 68"/>
          <p:cNvSpPr/>
          <p:nvPr/>
        </p:nvSpPr>
        <p:spPr>
          <a:xfrm>
            <a:off x="4955292" y="2420888"/>
            <a:ext cx="575187" cy="3901210"/>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0000">
              <a:alpha val="6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Sosyal Bilgiler</a:t>
            </a:r>
            <a:endParaRPr lang="tr-TR" sz="3600" b="1" dirty="0">
              <a:solidFill>
                <a:schemeClr val="tx1"/>
              </a:solidFill>
            </a:endParaRPr>
          </a:p>
        </p:txBody>
      </p:sp>
      <p:sp>
        <p:nvSpPr>
          <p:cNvPr id="48" name="Dikdörtgen 4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7743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anim calcmode="lin" valueType="num">
                                      <p:cBhvr>
                                        <p:cTn id="15" dur="1000" fill="hold"/>
                                        <p:tgtEl>
                                          <p:spTgt spid="62"/>
                                        </p:tgtEl>
                                        <p:attrNameLst>
                                          <p:attrName>ppt_x</p:attrName>
                                        </p:attrNameLst>
                                      </p:cBhvr>
                                      <p:tavLst>
                                        <p:tav tm="0">
                                          <p:val>
                                            <p:strVal val="#ppt_x"/>
                                          </p:val>
                                        </p:tav>
                                        <p:tav tm="100000">
                                          <p:val>
                                            <p:strVal val="#ppt_x"/>
                                          </p:val>
                                        </p:tav>
                                      </p:tavLst>
                                    </p:anim>
                                    <p:anim calcmode="lin" valueType="num">
                                      <p:cBhvr>
                                        <p:cTn id="16"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000"/>
                                        <p:tgtEl>
                                          <p:spTgt spid="63"/>
                                        </p:tgtEl>
                                      </p:cBhvr>
                                    </p:animEffect>
                                    <p:anim calcmode="lin" valueType="num">
                                      <p:cBhvr>
                                        <p:cTn id="29" dur="1000" fill="hold"/>
                                        <p:tgtEl>
                                          <p:spTgt spid="63"/>
                                        </p:tgtEl>
                                        <p:attrNameLst>
                                          <p:attrName>ppt_x</p:attrName>
                                        </p:attrNameLst>
                                      </p:cBhvr>
                                      <p:tavLst>
                                        <p:tav tm="0">
                                          <p:val>
                                            <p:strVal val="#ppt_x"/>
                                          </p:val>
                                        </p:tav>
                                        <p:tav tm="100000">
                                          <p:val>
                                            <p:strVal val="#ppt_x"/>
                                          </p:val>
                                        </p:tav>
                                      </p:tavLst>
                                    </p:anim>
                                    <p:anim calcmode="lin" valueType="num">
                                      <p:cBhvr>
                                        <p:cTn id="30"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1000"/>
                                        <p:tgtEl>
                                          <p:spTgt spid="67"/>
                                        </p:tgtEl>
                                      </p:cBhvr>
                                    </p:animEffect>
                                    <p:anim calcmode="lin" valueType="num">
                                      <p:cBhvr>
                                        <p:cTn id="50" dur="1000" fill="hold"/>
                                        <p:tgtEl>
                                          <p:spTgt spid="67"/>
                                        </p:tgtEl>
                                        <p:attrNameLst>
                                          <p:attrName>ppt_x</p:attrName>
                                        </p:attrNameLst>
                                      </p:cBhvr>
                                      <p:tavLst>
                                        <p:tav tm="0">
                                          <p:val>
                                            <p:strVal val="#ppt_x"/>
                                          </p:val>
                                        </p:tav>
                                        <p:tav tm="100000">
                                          <p:val>
                                            <p:strVal val="#ppt_x"/>
                                          </p:val>
                                        </p:tav>
                                      </p:tavLst>
                                    </p:anim>
                                    <p:anim calcmode="lin" valueType="num">
                                      <p:cBhvr>
                                        <p:cTn id="51"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1000"/>
                                        <p:tgtEl>
                                          <p:spTgt spid="68"/>
                                        </p:tgtEl>
                                      </p:cBhvr>
                                    </p:animEffect>
                                    <p:anim calcmode="lin" valueType="num">
                                      <p:cBhvr>
                                        <p:cTn id="57" dur="1000" fill="hold"/>
                                        <p:tgtEl>
                                          <p:spTgt spid="68"/>
                                        </p:tgtEl>
                                        <p:attrNameLst>
                                          <p:attrName>ppt_x</p:attrName>
                                        </p:attrNameLst>
                                      </p:cBhvr>
                                      <p:tavLst>
                                        <p:tav tm="0">
                                          <p:val>
                                            <p:strVal val="#ppt_x"/>
                                          </p:val>
                                        </p:tav>
                                        <p:tav tm="100000">
                                          <p:val>
                                            <p:strVal val="#ppt_x"/>
                                          </p:val>
                                        </p:tav>
                                      </p:tavLst>
                                    </p:anim>
                                    <p:anim calcmode="lin" valueType="num">
                                      <p:cBhvr>
                                        <p:cTn id="58"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1000"/>
                                        <p:tgtEl>
                                          <p:spTgt spid="69"/>
                                        </p:tgtEl>
                                      </p:cBhvr>
                                    </p:animEffect>
                                    <p:anim calcmode="lin" valueType="num">
                                      <p:cBhvr>
                                        <p:cTn id="64" dur="1000" fill="hold"/>
                                        <p:tgtEl>
                                          <p:spTgt spid="69"/>
                                        </p:tgtEl>
                                        <p:attrNameLst>
                                          <p:attrName>ppt_x</p:attrName>
                                        </p:attrNameLst>
                                      </p:cBhvr>
                                      <p:tavLst>
                                        <p:tav tm="0">
                                          <p:val>
                                            <p:strVal val="#ppt_x"/>
                                          </p:val>
                                        </p:tav>
                                        <p:tav tm="100000">
                                          <p:val>
                                            <p:strVal val="#ppt_x"/>
                                          </p:val>
                                        </p:tav>
                                      </p:tavLst>
                                    </p:anim>
                                    <p:anim calcmode="lin" valueType="num">
                                      <p:cBhvr>
                                        <p:cTn id="6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 grpId="0"/>
      <p:bldP spid="64" grpId="0"/>
      <p:bldP spid="65" grpId="0"/>
      <p:bldP spid="66" grpId="0" animBg="1"/>
      <p:bldP spid="67" grpId="0" animBg="1"/>
      <p:bldP spid="68" grpId="0" animBg="1"/>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ÖRNEK-1 :</a:t>
            </a:r>
            <a:r>
              <a:rPr lang="tr-TR" sz="2000" b="1" dirty="0"/>
              <a:t>Piri Mehmet Paşa Ortaokulu’nda </a:t>
            </a:r>
            <a:r>
              <a:rPr lang="tr-TR" sz="2000" b="1" dirty="0" smtClean="0"/>
              <a:t>5.sınıf </a:t>
            </a:r>
            <a:r>
              <a:rPr lang="tr-TR" sz="2000" b="1" dirty="0"/>
              <a:t>öğrencileri arasında yapılan bir araştırmada aşağıdaki soru okul öğrencilerine soruldu.</a:t>
            </a:r>
          </a:p>
          <a:p>
            <a:endParaRPr lang="tr-TR" sz="2000" b="1" dirty="0" smtClean="0"/>
          </a:p>
          <a:p>
            <a:r>
              <a:rPr lang="tr-TR" sz="2000" b="1" dirty="0" smtClean="0"/>
              <a:t>1) En </a:t>
            </a:r>
            <a:r>
              <a:rPr lang="tr-TR" sz="2000" b="1" dirty="0"/>
              <a:t>çok sevdiğiniz dersler hangileridir? </a:t>
            </a:r>
            <a:endParaRPr lang="tr-TR" sz="2000" b="1" dirty="0" smtClean="0"/>
          </a:p>
          <a:p>
            <a:r>
              <a:rPr lang="tr-TR" sz="2000" b="1" dirty="0" smtClean="0"/>
              <a:t>a) Matematik,	 c) Müzik,	d) Beden Eğitimi,		e) Sosyal</a:t>
            </a:r>
          </a:p>
          <a:p>
            <a:endParaRPr lang="tr-TR" sz="1050" b="1" dirty="0"/>
          </a:p>
          <a:p>
            <a:endParaRPr lang="tr-TR" sz="1200" b="1" dirty="0"/>
          </a:p>
          <a:p>
            <a:r>
              <a:rPr lang="tr-TR" sz="2000" b="1" dirty="0" smtClean="0">
                <a:solidFill>
                  <a:srgbClr val="FF0000"/>
                </a:solidFill>
              </a:rPr>
              <a:t>    	</a:t>
            </a:r>
            <a:r>
              <a:rPr lang="tr-TR" sz="2000" b="1" dirty="0" smtClean="0"/>
              <a:t>Öğrencilere sorulan bu soru aşağıdaki şekilde düzenlendi. Çetele ve sıklık tablosu oluşturuldu.</a:t>
            </a:r>
            <a:endParaRPr lang="tr-TR" sz="20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356992"/>
            <a:ext cx="782955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991375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82083" y="67185"/>
            <a:ext cx="8784976" cy="2062103"/>
          </a:xfrm>
          <a:prstGeom prst="rect">
            <a:avLst/>
          </a:prstGeom>
          <a:ln>
            <a:solidFill>
              <a:srgbClr val="FF0000"/>
            </a:solidFill>
          </a:ln>
        </p:spPr>
        <p:txBody>
          <a:bodyPr wrap="square">
            <a:spAutoFit/>
          </a:bodyPr>
          <a:lstStyle/>
          <a:p>
            <a:r>
              <a:rPr lang="tr-TR" sz="2000" b="1" dirty="0" smtClean="0">
                <a:solidFill>
                  <a:srgbClr val="FF0000"/>
                </a:solidFill>
              </a:rPr>
              <a:t>ÖRNEK:    </a:t>
            </a:r>
            <a:r>
              <a:rPr lang="tr-TR" sz="2800" b="1" dirty="0" smtClean="0"/>
              <a:t>En sevdiğiniz hayvan hangisidir? </a:t>
            </a:r>
          </a:p>
          <a:p>
            <a:r>
              <a:rPr lang="tr-TR" sz="1600" dirty="0" smtClean="0"/>
              <a:t>		</a:t>
            </a:r>
            <a:r>
              <a:rPr lang="tr-TR" sz="2800" b="1" dirty="0" smtClean="0"/>
              <a:t>a)  Kuzu             (10 oy aldı)</a:t>
            </a:r>
          </a:p>
          <a:p>
            <a:r>
              <a:rPr lang="tr-TR" sz="2400" b="1" dirty="0"/>
              <a:t>	</a:t>
            </a:r>
            <a:r>
              <a:rPr lang="tr-TR" sz="2400" b="1" dirty="0" smtClean="0"/>
              <a:t>	b)  Kedi                 (8  oy aldı)</a:t>
            </a:r>
          </a:p>
          <a:p>
            <a:r>
              <a:rPr lang="tr-TR" sz="2400" b="1" dirty="0"/>
              <a:t>	</a:t>
            </a:r>
            <a:r>
              <a:rPr lang="tr-TR" sz="2400" b="1" dirty="0" smtClean="0"/>
              <a:t>	c)   Keçi                  (9 oy aldı)</a:t>
            </a:r>
          </a:p>
          <a:p>
            <a:r>
              <a:rPr lang="tr-TR" sz="2400" b="1" dirty="0"/>
              <a:t>	</a:t>
            </a:r>
            <a:r>
              <a:rPr lang="tr-TR" sz="2400" b="1" dirty="0" smtClean="0"/>
              <a:t>	d)  Köpek              (7 oy aldı)</a:t>
            </a:r>
            <a:endParaRPr lang="tr-TR" sz="2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4311" y="2564904"/>
            <a:ext cx="6408712" cy="3971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90545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1079223" y="836712"/>
            <a:ext cx="6649091" cy="5472608"/>
            <a:chOff x="1019253" y="332656"/>
            <a:chExt cx="6649091" cy="5472608"/>
          </a:xfrm>
        </p:grpSpPr>
        <p:grpSp>
          <p:nvGrpSpPr>
            <p:cNvPr id="5" name="Grup 4"/>
            <p:cNvGrpSpPr/>
            <p:nvPr/>
          </p:nvGrpSpPr>
          <p:grpSpPr>
            <a:xfrm>
              <a:off x="1019253" y="332656"/>
              <a:ext cx="6649091" cy="5472608"/>
              <a:chOff x="1019253" y="332656"/>
              <a:chExt cx="6649091" cy="5472608"/>
            </a:xfrm>
          </p:grpSpPr>
          <p:grpSp>
            <p:nvGrpSpPr>
              <p:cNvPr id="17" name="Grup 16"/>
              <p:cNvGrpSpPr/>
              <p:nvPr/>
            </p:nvGrpSpPr>
            <p:grpSpPr>
              <a:xfrm>
                <a:off x="1043608" y="332656"/>
                <a:ext cx="6624736" cy="5472608"/>
                <a:chOff x="899592" y="332656"/>
                <a:chExt cx="6624736" cy="5112568"/>
              </a:xfrm>
            </p:grpSpPr>
            <p:cxnSp>
              <p:nvCxnSpPr>
                <p:cNvPr id="30" name="Düz Ok Bağlayıcısı 29"/>
                <p:cNvCxnSpPr/>
                <p:nvPr/>
              </p:nvCxnSpPr>
              <p:spPr>
                <a:xfrm flipV="1">
                  <a:off x="899592" y="5435610"/>
                  <a:ext cx="6624736" cy="961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Düz Ok Bağlayıcısı 30"/>
                <p:cNvCxnSpPr/>
                <p:nvPr/>
              </p:nvCxnSpPr>
              <p:spPr>
                <a:xfrm flipV="1">
                  <a:off x="899592" y="332656"/>
                  <a:ext cx="0" cy="51125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8" name="Düz Bağlayıcı 17"/>
              <p:cNvCxnSpPr/>
              <p:nvPr/>
            </p:nvCxnSpPr>
            <p:spPr>
              <a:xfrm>
                <a:off x="1043608" y="5301208"/>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1043608" y="4869160"/>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1043608" y="4437112"/>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a:off x="1043608" y="4005064"/>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Düz Bağlayıcı 21"/>
              <p:cNvCxnSpPr/>
              <p:nvPr/>
            </p:nvCxnSpPr>
            <p:spPr>
              <a:xfrm>
                <a:off x="1043608" y="357301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p:nvPr/>
            </p:nvCxnSpPr>
            <p:spPr>
              <a:xfrm>
                <a:off x="1019253" y="3135782"/>
                <a:ext cx="6073027" cy="23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Düz Bağlayıcı 23"/>
              <p:cNvCxnSpPr/>
              <p:nvPr/>
            </p:nvCxnSpPr>
            <p:spPr>
              <a:xfrm>
                <a:off x="1043608" y="2708920"/>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a:off x="1031430" y="2308521"/>
                <a:ext cx="6060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p:nvPr/>
            </p:nvCxnSpPr>
            <p:spPr>
              <a:xfrm>
                <a:off x="1043608" y="1916832"/>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a:off x="1043608" y="141277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Düz Bağlayıcı 27"/>
              <p:cNvCxnSpPr/>
              <p:nvPr/>
            </p:nvCxnSpPr>
            <p:spPr>
              <a:xfrm>
                <a:off x="1043608" y="1052736"/>
                <a:ext cx="60486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a:off x="1031430" y="620688"/>
                <a:ext cx="606085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6" name="Düz Bağlayıcı 5"/>
            <p:cNvCxnSpPr/>
            <p:nvPr/>
          </p:nvCxnSpPr>
          <p:spPr>
            <a:xfrm flipV="1">
              <a:off x="147565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V="1">
              <a:off x="2051720"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flipV="1">
              <a:off x="2627784"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flipV="1">
              <a:off x="3203848" y="610397"/>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flipV="1">
              <a:off x="3707904" y="587301"/>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flipV="1">
              <a:off x="4283968"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V="1">
              <a:off x="4860032"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flipV="1">
              <a:off x="543609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6012160"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6516216" y="620688"/>
              <a:ext cx="0" cy="51845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7092280" y="587301"/>
              <a:ext cx="0" cy="51845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2" name="Metin kutusu 31"/>
          <p:cNvSpPr txBox="1"/>
          <p:nvPr/>
        </p:nvSpPr>
        <p:spPr>
          <a:xfrm>
            <a:off x="7728314" y="6045100"/>
            <a:ext cx="1132233" cy="461665"/>
          </a:xfrm>
          <a:prstGeom prst="rect">
            <a:avLst/>
          </a:prstGeom>
          <a:noFill/>
        </p:spPr>
        <p:txBody>
          <a:bodyPr wrap="none" rtlCol="0">
            <a:spAutoFit/>
          </a:bodyPr>
          <a:lstStyle/>
          <a:p>
            <a:r>
              <a:rPr lang="tr-TR" sz="2400" b="1" dirty="0" smtClean="0"/>
              <a:t>Hayvan</a:t>
            </a:r>
            <a:endParaRPr lang="tr-TR" sz="2400" b="1" dirty="0"/>
          </a:p>
        </p:txBody>
      </p:sp>
      <p:sp>
        <p:nvSpPr>
          <p:cNvPr id="33" name="Metin kutusu 32"/>
          <p:cNvSpPr txBox="1"/>
          <p:nvPr/>
        </p:nvSpPr>
        <p:spPr>
          <a:xfrm>
            <a:off x="984321" y="375047"/>
            <a:ext cx="1320426" cy="461665"/>
          </a:xfrm>
          <a:prstGeom prst="rect">
            <a:avLst/>
          </a:prstGeom>
          <a:noFill/>
        </p:spPr>
        <p:txBody>
          <a:bodyPr wrap="none" rtlCol="0">
            <a:spAutoFit/>
          </a:bodyPr>
          <a:lstStyle/>
          <a:p>
            <a:r>
              <a:rPr lang="tr-TR" sz="2400" b="1" dirty="0" smtClean="0"/>
              <a:t>Oy Sayısı</a:t>
            </a:r>
            <a:endParaRPr lang="tr-TR" sz="2400" b="1" dirty="0"/>
          </a:p>
        </p:txBody>
      </p:sp>
      <p:sp>
        <p:nvSpPr>
          <p:cNvPr id="34" name="Metin kutusu 33"/>
          <p:cNvSpPr txBox="1"/>
          <p:nvPr/>
        </p:nvSpPr>
        <p:spPr>
          <a:xfrm>
            <a:off x="553427" y="859808"/>
            <a:ext cx="550151" cy="5693866"/>
          </a:xfrm>
          <a:prstGeom prst="rect">
            <a:avLst/>
          </a:prstGeom>
          <a:noFill/>
        </p:spPr>
        <p:txBody>
          <a:bodyPr wrap="none" rtlCol="0">
            <a:spAutoFit/>
          </a:bodyPr>
          <a:lstStyle/>
          <a:p>
            <a:r>
              <a:rPr lang="tr-TR" sz="2800" b="1" dirty="0" smtClean="0"/>
              <a:t>12</a:t>
            </a:r>
          </a:p>
          <a:p>
            <a:r>
              <a:rPr lang="tr-TR" sz="2800" b="1" dirty="0" smtClean="0"/>
              <a:t>11</a:t>
            </a:r>
          </a:p>
          <a:p>
            <a:r>
              <a:rPr lang="tr-TR" sz="2800" b="1" dirty="0" smtClean="0"/>
              <a:t>10</a:t>
            </a:r>
          </a:p>
          <a:p>
            <a:r>
              <a:rPr lang="tr-TR" sz="2800" b="1" dirty="0" smtClean="0"/>
              <a:t>  9</a:t>
            </a:r>
          </a:p>
          <a:p>
            <a:r>
              <a:rPr lang="tr-TR" sz="2800" b="1" dirty="0" smtClean="0"/>
              <a:t>  8</a:t>
            </a:r>
          </a:p>
          <a:p>
            <a:r>
              <a:rPr lang="tr-TR" sz="2800" b="1" dirty="0" smtClean="0"/>
              <a:t>  7</a:t>
            </a:r>
          </a:p>
          <a:p>
            <a:r>
              <a:rPr lang="tr-TR" sz="2800" b="1" dirty="0" smtClean="0"/>
              <a:t>  6</a:t>
            </a:r>
          </a:p>
          <a:p>
            <a:r>
              <a:rPr lang="tr-TR" sz="2800" b="1" dirty="0" smtClean="0"/>
              <a:t>  5</a:t>
            </a:r>
          </a:p>
          <a:p>
            <a:r>
              <a:rPr lang="tr-TR" sz="2800" b="1" dirty="0" smtClean="0"/>
              <a:t>  4</a:t>
            </a:r>
          </a:p>
          <a:p>
            <a:r>
              <a:rPr lang="tr-TR" sz="2800" b="1" dirty="0" smtClean="0"/>
              <a:t>  3</a:t>
            </a:r>
          </a:p>
          <a:p>
            <a:r>
              <a:rPr lang="tr-TR" sz="2800" b="1" dirty="0" smtClean="0"/>
              <a:t>  2</a:t>
            </a:r>
          </a:p>
          <a:p>
            <a:r>
              <a:rPr lang="tr-TR" sz="2800" b="1" dirty="0" smtClean="0"/>
              <a:t>  1</a:t>
            </a:r>
          </a:p>
          <a:p>
            <a:r>
              <a:rPr lang="tr-TR" sz="2800" b="1" dirty="0" smtClean="0"/>
              <a:t>  0</a:t>
            </a:r>
            <a:endParaRPr lang="tr-TR" sz="2800" b="1" dirty="0"/>
          </a:p>
        </p:txBody>
      </p:sp>
      <p:sp>
        <p:nvSpPr>
          <p:cNvPr id="35" name="Metin kutusu 34"/>
          <p:cNvSpPr txBox="1"/>
          <p:nvPr/>
        </p:nvSpPr>
        <p:spPr>
          <a:xfrm>
            <a:off x="2718128" y="139255"/>
            <a:ext cx="3403432" cy="461665"/>
          </a:xfrm>
          <a:prstGeom prst="rect">
            <a:avLst/>
          </a:prstGeom>
          <a:noFill/>
        </p:spPr>
        <p:txBody>
          <a:bodyPr wrap="none" rtlCol="0">
            <a:spAutoFit/>
          </a:bodyPr>
          <a:lstStyle/>
          <a:p>
            <a:r>
              <a:rPr lang="tr-TR" sz="2400" b="1" dirty="0" smtClean="0"/>
              <a:t>Grafik: En sevilen Hayvan</a:t>
            </a:r>
            <a:endParaRPr lang="tr-TR" sz="2400" b="1" dirty="0"/>
          </a:p>
        </p:txBody>
      </p:sp>
      <p:sp>
        <p:nvSpPr>
          <p:cNvPr id="36" name="Serbest Form 35"/>
          <p:cNvSpPr/>
          <p:nvPr/>
        </p:nvSpPr>
        <p:spPr>
          <a:xfrm>
            <a:off x="1533832" y="1916832"/>
            <a:ext cx="575187" cy="4395478"/>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FF00">
              <a:alpha val="7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Kuzu</a:t>
            </a:r>
            <a:endParaRPr lang="tr-TR" sz="3600" b="1" dirty="0">
              <a:solidFill>
                <a:schemeClr val="tx1"/>
              </a:solidFill>
            </a:endParaRPr>
          </a:p>
        </p:txBody>
      </p:sp>
      <p:sp>
        <p:nvSpPr>
          <p:cNvPr id="37" name="Serbest Form 36"/>
          <p:cNvSpPr/>
          <p:nvPr/>
        </p:nvSpPr>
        <p:spPr>
          <a:xfrm>
            <a:off x="2718128" y="2812576"/>
            <a:ext cx="575187" cy="3499733"/>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FF00">
              <a:alpha val="7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Kedi</a:t>
            </a:r>
            <a:endParaRPr lang="tr-TR" sz="3600" b="1" dirty="0">
              <a:solidFill>
                <a:schemeClr val="tx1"/>
              </a:solidFill>
            </a:endParaRPr>
          </a:p>
        </p:txBody>
      </p:sp>
      <p:sp>
        <p:nvSpPr>
          <p:cNvPr id="38" name="Serbest Form 37"/>
          <p:cNvSpPr/>
          <p:nvPr/>
        </p:nvSpPr>
        <p:spPr>
          <a:xfrm>
            <a:off x="3767873" y="1577598"/>
            <a:ext cx="575187" cy="4747382"/>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FF00">
              <a:alpha val="7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Keçi</a:t>
            </a:r>
            <a:endParaRPr lang="tr-TR" sz="3600" b="1" dirty="0">
              <a:solidFill>
                <a:schemeClr val="tx1"/>
              </a:solidFill>
            </a:endParaRPr>
          </a:p>
        </p:txBody>
      </p:sp>
      <p:sp>
        <p:nvSpPr>
          <p:cNvPr id="39" name="Serbest Form 38"/>
          <p:cNvSpPr/>
          <p:nvPr/>
        </p:nvSpPr>
        <p:spPr>
          <a:xfrm>
            <a:off x="4920002" y="3212976"/>
            <a:ext cx="575187" cy="3112004"/>
          </a:xfrm>
          <a:custGeom>
            <a:avLst/>
            <a:gdLst>
              <a:gd name="connsiteX0" fmla="*/ 0 w 575187"/>
              <a:gd name="connsiteY0" fmla="*/ 0 h 3495368"/>
              <a:gd name="connsiteX1" fmla="*/ 575187 w 575187"/>
              <a:gd name="connsiteY1" fmla="*/ 0 h 3495368"/>
              <a:gd name="connsiteX2" fmla="*/ 575187 w 575187"/>
              <a:gd name="connsiteY2" fmla="*/ 3495368 h 3495368"/>
              <a:gd name="connsiteX3" fmla="*/ 0 w 575187"/>
              <a:gd name="connsiteY3" fmla="*/ 3480619 h 3495368"/>
              <a:gd name="connsiteX4" fmla="*/ 0 w 575187"/>
              <a:gd name="connsiteY4" fmla="*/ 0 h 34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87" h="3495368">
                <a:moveTo>
                  <a:pt x="0" y="0"/>
                </a:moveTo>
                <a:lnTo>
                  <a:pt x="575187" y="0"/>
                </a:lnTo>
                <a:lnTo>
                  <a:pt x="575187" y="3495368"/>
                </a:lnTo>
                <a:lnTo>
                  <a:pt x="0" y="3480619"/>
                </a:lnTo>
                <a:cubicBezTo>
                  <a:pt x="4916" y="2325329"/>
                  <a:pt x="9833" y="1170038"/>
                  <a:pt x="0" y="0"/>
                </a:cubicBezTo>
                <a:close/>
              </a:path>
            </a:pathLst>
          </a:custGeom>
          <a:solidFill>
            <a:srgbClr val="FFFF00">
              <a:alpha val="7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3600" b="1" dirty="0" smtClean="0">
                <a:solidFill>
                  <a:schemeClr val="tx1"/>
                </a:solidFill>
              </a:rPr>
              <a:t>Köpek</a:t>
            </a:r>
            <a:endParaRPr lang="tr-TR" sz="3600" b="1" dirty="0">
              <a:solidFill>
                <a:schemeClr val="tx1"/>
              </a:solidFill>
            </a:endParaRPr>
          </a:p>
        </p:txBody>
      </p:sp>
      <p:sp>
        <p:nvSpPr>
          <p:cNvPr id="40" name="Dikdörtgen 39"/>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02375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1000"/>
                                        <p:tgtEl>
                                          <p:spTgt spid="38"/>
                                        </p:tgtEl>
                                      </p:cBhvr>
                                    </p:animEffect>
                                    <p:anim calcmode="lin" valueType="num">
                                      <p:cBhvr>
                                        <p:cTn id="57" dur="1000" fill="hold"/>
                                        <p:tgtEl>
                                          <p:spTgt spid="38"/>
                                        </p:tgtEl>
                                        <p:attrNameLst>
                                          <p:attrName>ppt_x</p:attrName>
                                        </p:attrNameLst>
                                      </p:cBhvr>
                                      <p:tavLst>
                                        <p:tav tm="0">
                                          <p:val>
                                            <p:strVal val="#ppt_x"/>
                                          </p:val>
                                        </p:tav>
                                        <p:tav tm="100000">
                                          <p:val>
                                            <p:strVal val="#ppt_x"/>
                                          </p:val>
                                        </p:tav>
                                      </p:tavLst>
                                    </p:anim>
                                    <p:anim calcmode="lin" valueType="num">
                                      <p:cBhvr>
                                        <p:cTn id="5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1000"/>
                                        <p:tgtEl>
                                          <p:spTgt spid="39"/>
                                        </p:tgtEl>
                                      </p:cBhvr>
                                    </p:animEffect>
                                    <p:anim calcmode="lin" valueType="num">
                                      <p:cBhvr>
                                        <p:cTn id="64" dur="1000" fill="hold"/>
                                        <p:tgtEl>
                                          <p:spTgt spid="39"/>
                                        </p:tgtEl>
                                        <p:attrNameLst>
                                          <p:attrName>ppt_x</p:attrName>
                                        </p:attrNameLst>
                                      </p:cBhvr>
                                      <p:tavLst>
                                        <p:tav tm="0">
                                          <p:val>
                                            <p:strVal val="#ppt_x"/>
                                          </p:val>
                                        </p:tav>
                                        <p:tav tm="100000">
                                          <p:val>
                                            <p:strVal val="#ppt_x"/>
                                          </p:val>
                                        </p:tav>
                                      </p:tavLst>
                                    </p:anim>
                                    <p:anim calcmode="lin" valueType="num">
                                      <p:cBhvr>
                                        <p:cTn id="6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animBg="1"/>
      <p:bldP spid="37" grpId="0" animBg="1"/>
      <p:bldP spid="38" grpId="0" animBg="1"/>
      <p:bldP spid="3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97131824"/>
              </p:ext>
            </p:extLst>
          </p:nvPr>
        </p:nvGraphicFramePr>
        <p:xfrm>
          <a:off x="326099" y="2564904"/>
          <a:ext cx="8496944" cy="3977640"/>
        </p:xfrm>
        <a:graphic>
          <a:graphicData uri="http://schemas.openxmlformats.org/drawingml/2006/table">
            <a:tbl>
              <a:tblPr>
                <a:tableStyleId>{5C22544A-7EE6-4342-B048-85BDC9FD1C3A}</a:tableStyleId>
              </a:tblPr>
              <a:tblGrid>
                <a:gridCol w="2703573"/>
                <a:gridCol w="2262174"/>
                <a:gridCol w="3531197"/>
              </a:tblGrid>
              <a:tr h="247650">
                <a:tc gridSpan="3">
                  <a:txBody>
                    <a:bodyPr/>
                    <a:lstStyle/>
                    <a:p>
                      <a:pPr algn="ctr" fontAlgn="ctr"/>
                      <a:r>
                        <a:rPr lang="tr-TR" sz="2400" b="1" u="none" strike="noStrike" dirty="0" smtClean="0">
                          <a:effectLst/>
                        </a:rPr>
                        <a:t>Tablo : Etkinlik</a:t>
                      </a:r>
                      <a:r>
                        <a:rPr lang="tr-TR" sz="2400" b="1" u="none" strike="noStrike" baseline="0" dirty="0" smtClean="0">
                          <a:effectLst/>
                        </a:rPr>
                        <a:t> için </a:t>
                      </a:r>
                      <a:r>
                        <a:rPr lang="tr-TR" sz="2400" b="1" u="none" strike="noStrike" dirty="0" smtClean="0">
                          <a:effectLst/>
                        </a:rPr>
                        <a:t>anket</a:t>
                      </a:r>
                      <a:r>
                        <a:rPr lang="tr-TR" sz="2400" b="1" u="none" strike="noStrike" baseline="0" dirty="0" smtClean="0">
                          <a:effectLst/>
                        </a:rPr>
                        <a:t> sonuçları </a:t>
                      </a:r>
                    </a:p>
                    <a:p>
                      <a:pPr algn="ctr" fontAlgn="ctr"/>
                      <a:r>
                        <a:rPr lang="tr-TR" sz="2400" b="1" u="none" strike="noStrike" baseline="0" dirty="0" smtClean="0">
                          <a:effectLst/>
                        </a:rPr>
                        <a:t>Çetele ve sıklık tablosu</a:t>
                      </a:r>
                      <a:endParaRPr lang="tr-TR" sz="2400" b="1" u="none" strike="noStrike" dirty="0" smtClean="0">
                        <a:effectLst/>
                      </a:endParaRPr>
                    </a:p>
                  </a:txBody>
                  <a:tcPr marL="9525" marR="9525" marT="9525" marB="0" anchor="ctr">
                    <a:solidFill>
                      <a:schemeClr val="accent6">
                        <a:lumMod val="40000"/>
                        <a:lumOff val="60000"/>
                      </a:schemeClr>
                    </a:solidFill>
                  </a:tcPr>
                </a:tc>
                <a:tc hMerge="1">
                  <a:txBody>
                    <a:bodyPr/>
                    <a:lstStyle/>
                    <a:p>
                      <a:endParaRPr lang="tr-TR"/>
                    </a:p>
                  </a:txBody>
                  <a:tcPr/>
                </a:tc>
                <a:tc hMerge="1">
                  <a:txBody>
                    <a:bodyPr/>
                    <a:lstStyle/>
                    <a:p>
                      <a:endParaRPr lang="tr-TR"/>
                    </a:p>
                  </a:txBody>
                  <a:tcPr/>
                </a:tc>
              </a:tr>
              <a:tr h="381000">
                <a:tc>
                  <a:txBody>
                    <a:bodyPr/>
                    <a:lstStyle/>
                    <a:p>
                      <a:pPr algn="ctr" fontAlgn="ctr"/>
                      <a:r>
                        <a:rPr lang="tr-TR" sz="2000" b="1" u="none" strike="noStrike" dirty="0">
                          <a:effectLst/>
                        </a:rPr>
                        <a:t>Etkinlik</a:t>
                      </a:r>
                      <a:endParaRPr lang="tr-TR" sz="20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b"/>
                      <a:r>
                        <a:rPr lang="tr-TR" sz="2000" b="1" u="none" strike="noStrike" dirty="0">
                          <a:effectLst/>
                        </a:rPr>
                        <a:t>Oy Sayısı</a:t>
                      </a:r>
                      <a:br>
                        <a:rPr lang="tr-TR" sz="2000" b="1" u="none" strike="noStrike" dirty="0">
                          <a:effectLst/>
                        </a:rPr>
                      </a:br>
                      <a:r>
                        <a:rPr lang="tr-TR" sz="2000" b="1" u="none" strike="noStrike" dirty="0">
                          <a:effectLst/>
                        </a:rPr>
                        <a:t>Sıklık</a:t>
                      </a:r>
                      <a:endParaRPr lang="tr-TR" sz="20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000" b="1" u="none" strike="noStrike" dirty="0">
                          <a:effectLst/>
                        </a:rPr>
                        <a:t>Oy Sayısı</a:t>
                      </a:r>
                      <a:br>
                        <a:rPr lang="tr-TR" sz="2000" b="1" u="none" strike="noStrike" dirty="0">
                          <a:effectLst/>
                        </a:rPr>
                      </a:br>
                      <a:r>
                        <a:rPr lang="tr-TR" sz="2000" b="1" u="none" strike="noStrike" dirty="0">
                          <a:effectLst/>
                        </a:rPr>
                        <a:t>Çetele</a:t>
                      </a:r>
                      <a:endParaRPr lang="tr-TR" sz="20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66700">
                <a:tc>
                  <a:txBody>
                    <a:bodyPr/>
                    <a:lstStyle/>
                    <a:p>
                      <a:pPr algn="l" fontAlgn="b"/>
                      <a:r>
                        <a:rPr lang="tr-TR" sz="2000" b="1" u="none" strike="noStrike" dirty="0">
                          <a:effectLst/>
                        </a:rPr>
                        <a:t>Kantin </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66700">
                <a:tc>
                  <a:txBody>
                    <a:bodyPr/>
                    <a:lstStyle/>
                    <a:p>
                      <a:pPr algn="l" fontAlgn="b"/>
                      <a:r>
                        <a:rPr lang="tr-TR" sz="2000" b="1" u="none" strike="noStrike" dirty="0">
                          <a:effectLst/>
                        </a:rPr>
                        <a:t>Basket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20</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a:t>
                      </a:r>
                      <a:r>
                        <a:rPr lang="tr-TR" sz="2800" b="1" u="none" strike="noStrike" dirty="0" err="1">
                          <a:effectLst/>
                        </a:rPr>
                        <a:t>IIIII</a:t>
                      </a:r>
                      <a:r>
                        <a:rPr lang="tr-TR" sz="2800" b="1" u="none" strike="noStrike" dirty="0">
                          <a:effectLst/>
                        </a:rPr>
                        <a:t>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66700">
                <a:tc>
                  <a:txBody>
                    <a:bodyPr/>
                    <a:lstStyle/>
                    <a:p>
                      <a:pPr algn="l" fontAlgn="b"/>
                      <a:r>
                        <a:rPr lang="tr-TR" sz="2000" b="1" u="none" strike="noStrike" dirty="0">
                          <a:effectLst/>
                        </a:rPr>
                        <a:t>Futbol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10</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66700">
                <a:tc>
                  <a:txBody>
                    <a:bodyPr/>
                    <a:lstStyle/>
                    <a:p>
                      <a:pPr algn="l" fontAlgn="b"/>
                      <a:r>
                        <a:rPr lang="tr-TR" sz="2000" b="1" u="none" strike="noStrike" dirty="0">
                          <a:effectLst/>
                        </a:rPr>
                        <a:t>Voleybol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66700">
                <a:tc>
                  <a:txBody>
                    <a:bodyPr/>
                    <a:lstStyle/>
                    <a:p>
                      <a:pPr algn="l" fontAlgn="b"/>
                      <a:r>
                        <a:rPr lang="tr-TR" sz="2000" b="1" u="none" strike="noStrike" dirty="0">
                          <a:effectLst/>
                        </a:rPr>
                        <a:t>Resim odası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276225">
                <a:tc>
                  <a:txBody>
                    <a:bodyPr/>
                    <a:lstStyle/>
                    <a:p>
                      <a:pPr algn="l" fontAlgn="b"/>
                      <a:r>
                        <a:rPr lang="tr-TR" sz="2000" b="1" u="none" strike="noStrike" dirty="0">
                          <a:effectLst/>
                        </a:rPr>
                        <a:t>Müzik odası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bl>
          </a:graphicData>
        </a:graphic>
      </p:graphicFrame>
      <p:sp>
        <p:nvSpPr>
          <p:cNvPr id="3" name="Dikdörtgen 2"/>
          <p:cNvSpPr/>
          <p:nvPr/>
        </p:nvSpPr>
        <p:spPr>
          <a:xfrm>
            <a:off x="182083" y="67185"/>
            <a:ext cx="8784976" cy="2246769"/>
          </a:xfrm>
          <a:prstGeom prst="rect">
            <a:avLst/>
          </a:prstGeom>
          <a:ln>
            <a:solidFill>
              <a:srgbClr val="FF0000"/>
            </a:solidFill>
          </a:ln>
        </p:spPr>
        <p:txBody>
          <a:bodyPr wrap="square">
            <a:spAutoFit/>
          </a:bodyPr>
          <a:lstStyle/>
          <a:p>
            <a:r>
              <a:rPr lang="tr-TR" sz="2000" b="1" dirty="0" smtClean="0">
                <a:solidFill>
                  <a:srgbClr val="FF0000"/>
                </a:solidFill>
              </a:rPr>
              <a:t>ÖRNEK :  </a:t>
            </a:r>
            <a:r>
              <a:rPr lang="tr-TR" sz="2000" b="1" dirty="0" smtClean="0"/>
              <a:t>Okulda </a:t>
            </a:r>
            <a:r>
              <a:rPr lang="tr-TR" sz="2000" b="1" dirty="0"/>
              <a:t>gerçekleşmesini istediğiniz etkinlikler nelerdir?</a:t>
            </a:r>
            <a:endParaRPr lang="tr-TR" sz="2000" b="1" dirty="0">
              <a:solidFill>
                <a:srgbClr val="000000"/>
              </a:solidFill>
            </a:endParaRPr>
          </a:p>
          <a:p>
            <a:r>
              <a:rPr lang="tr-TR" b="1" dirty="0" smtClean="0"/>
              <a:t>		</a:t>
            </a:r>
            <a:r>
              <a:rPr lang="tr-TR" sz="2000" b="1" dirty="0" smtClean="0"/>
              <a:t>a) Kantin                        (15 oy aldı)</a:t>
            </a:r>
          </a:p>
          <a:p>
            <a:r>
              <a:rPr lang="tr-TR" sz="2000" b="1" dirty="0"/>
              <a:t>	</a:t>
            </a:r>
            <a:r>
              <a:rPr lang="tr-TR" sz="2000" b="1" dirty="0" smtClean="0"/>
              <a:t>	b) Basket Takımı           (20 oy aldı)</a:t>
            </a:r>
          </a:p>
          <a:p>
            <a:r>
              <a:rPr lang="tr-TR" sz="2000" b="1" dirty="0"/>
              <a:t>	</a:t>
            </a:r>
            <a:r>
              <a:rPr lang="tr-TR" sz="2000" b="1" dirty="0" smtClean="0"/>
              <a:t>	c) Futbol Takımı            (10 oy aldı)</a:t>
            </a:r>
          </a:p>
          <a:p>
            <a:r>
              <a:rPr lang="tr-TR" sz="2000" b="1" dirty="0"/>
              <a:t>	</a:t>
            </a:r>
            <a:r>
              <a:rPr lang="tr-TR" sz="2000" b="1" dirty="0" smtClean="0"/>
              <a:t>	d) Voleybol Takımı       (15 oy aldı)</a:t>
            </a:r>
          </a:p>
          <a:p>
            <a:r>
              <a:rPr lang="tr-TR" sz="2000" b="1" dirty="0"/>
              <a:t>	</a:t>
            </a:r>
            <a:r>
              <a:rPr lang="tr-TR" sz="2000" b="1" dirty="0" smtClean="0"/>
              <a:t>	e)Resim Odası               (5 oy aldı)</a:t>
            </a:r>
          </a:p>
          <a:p>
            <a:r>
              <a:rPr lang="tr-TR" sz="2000" b="1" dirty="0"/>
              <a:t>	</a:t>
            </a:r>
            <a:r>
              <a:rPr lang="tr-TR" sz="2000" b="1" dirty="0" smtClean="0"/>
              <a:t>	f) Müzik Odası  	         (5 oy aldı)</a:t>
            </a:r>
            <a:endParaRPr lang="tr-TR" sz="2000" b="1" dirty="0"/>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98097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 14"/>
          <p:cNvGrpSpPr/>
          <p:nvPr/>
        </p:nvGrpSpPr>
        <p:grpSpPr>
          <a:xfrm>
            <a:off x="748620" y="764704"/>
            <a:ext cx="5780690" cy="5184576"/>
            <a:chOff x="748620" y="764704"/>
            <a:chExt cx="5780690" cy="5184576"/>
          </a:xfrm>
        </p:grpSpPr>
        <p:grpSp>
          <p:nvGrpSpPr>
            <p:cNvPr id="8" name="Grup 7"/>
            <p:cNvGrpSpPr/>
            <p:nvPr/>
          </p:nvGrpSpPr>
          <p:grpSpPr>
            <a:xfrm>
              <a:off x="755576" y="764704"/>
              <a:ext cx="5773734" cy="5184576"/>
              <a:chOff x="755576" y="764704"/>
              <a:chExt cx="5773734" cy="5184576"/>
            </a:xfrm>
          </p:grpSpPr>
          <p:cxnSp>
            <p:nvCxnSpPr>
              <p:cNvPr id="5" name="Düz Ok Bağlayıcısı 4"/>
              <p:cNvCxnSpPr>
                <a:endCxn id="18" idx="1"/>
              </p:cNvCxnSpPr>
              <p:nvPr/>
            </p:nvCxnSpPr>
            <p:spPr>
              <a:xfrm flipV="1">
                <a:off x="755576" y="5941695"/>
                <a:ext cx="5773734" cy="758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flipV="1">
                <a:off x="755576" y="764704"/>
                <a:ext cx="0" cy="51845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Dikdörtgen 10"/>
            <p:cNvSpPr/>
            <p:nvPr/>
          </p:nvSpPr>
          <p:spPr>
            <a:xfrm>
              <a:off x="755576" y="4797152"/>
              <a:ext cx="5400600" cy="1152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755576" y="3639118"/>
              <a:ext cx="5400600" cy="1152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755576" y="2496251"/>
              <a:ext cx="5400600" cy="1152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Dikdörtgen 13"/>
            <p:cNvSpPr/>
            <p:nvPr/>
          </p:nvSpPr>
          <p:spPr>
            <a:xfrm>
              <a:off x="748620" y="1344123"/>
              <a:ext cx="5407556" cy="1152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7" name="Metin kutusu 16"/>
          <p:cNvSpPr txBox="1"/>
          <p:nvPr/>
        </p:nvSpPr>
        <p:spPr>
          <a:xfrm>
            <a:off x="611560" y="251537"/>
            <a:ext cx="1508683" cy="523220"/>
          </a:xfrm>
          <a:prstGeom prst="rect">
            <a:avLst/>
          </a:prstGeom>
          <a:noFill/>
        </p:spPr>
        <p:txBody>
          <a:bodyPr wrap="none" rtlCol="0">
            <a:spAutoFit/>
          </a:bodyPr>
          <a:lstStyle/>
          <a:p>
            <a:r>
              <a:rPr lang="tr-TR" sz="2800" b="1" dirty="0" smtClean="0"/>
              <a:t>Oy Sayısı</a:t>
            </a:r>
            <a:endParaRPr lang="tr-TR" sz="2800" b="1" dirty="0"/>
          </a:p>
        </p:txBody>
      </p:sp>
      <p:sp>
        <p:nvSpPr>
          <p:cNvPr id="18" name="Metin kutusu 17"/>
          <p:cNvSpPr txBox="1"/>
          <p:nvPr/>
        </p:nvSpPr>
        <p:spPr>
          <a:xfrm>
            <a:off x="6529310" y="5680085"/>
            <a:ext cx="1282274" cy="523220"/>
          </a:xfrm>
          <a:prstGeom prst="rect">
            <a:avLst/>
          </a:prstGeom>
          <a:noFill/>
        </p:spPr>
        <p:txBody>
          <a:bodyPr wrap="none" rtlCol="0">
            <a:spAutoFit/>
          </a:bodyPr>
          <a:lstStyle/>
          <a:p>
            <a:r>
              <a:rPr lang="tr-TR" sz="2800" b="1" dirty="0" smtClean="0"/>
              <a:t>Etkinlik</a:t>
            </a:r>
            <a:endParaRPr lang="tr-TR" sz="2800" b="1" dirty="0"/>
          </a:p>
        </p:txBody>
      </p:sp>
      <p:sp>
        <p:nvSpPr>
          <p:cNvPr id="19" name="Metin kutusu 18"/>
          <p:cNvSpPr txBox="1"/>
          <p:nvPr/>
        </p:nvSpPr>
        <p:spPr>
          <a:xfrm>
            <a:off x="292874" y="4479550"/>
            <a:ext cx="367408" cy="523220"/>
          </a:xfrm>
          <a:prstGeom prst="rect">
            <a:avLst/>
          </a:prstGeom>
          <a:noFill/>
        </p:spPr>
        <p:txBody>
          <a:bodyPr wrap="none" rtlCol="0">
            <a:spAutoFit/>
          </a:bodyPr>
          <a:lstStyle/>
          <a:p>
            <a:r>
              <a:rPr lang="tr-TR" sz="2800" b="1" dirty="0" smtClean="0"/>
              <a:t>5</a:t>
            </a:r>
            <a:endParaRPr lang="tr-TR" sz="2800" b="1" dirty="0"/>
          </a:p>
        </p:txBody>
      </p:sp>
      <p:sp>
        <p:nvSpPr>
          <p:cNvPr id="20" name="Metin kutusu 19"/>
          <p:cNvSpPr txBox="1"/>
          <p:nvPr/>
        </p:nvSpPr>
        <p:spPr>
          <a:xfrm>
            <a:off x="110131" y="3315351"/>
            <a:ext cx="550151" cy="523220"/>
          </a:xfrm>
          <a:prstGeom prst="rect">
            <a:avLst/>
          </a:prstGeom>
          <a:noFill/>
        </p:spPr>
        <p:txBody>
          <a:bodyPr wrap="none" rtlCol="0">
            <a:spAutoFit/>
          </a:bodyPr>
          <a:lstStyle/>
          <a:p>
            <a:r>
              <a:rPr lang="tr-TR" sz="2800" b="1" dirty="0" smtClean="0"/>
              <a:t>10</a:t>
            </a:r>
            <a:endParaRPr lang="tr-TR" sz="2800" b="1" dirty="0"/>
          </a:p>
        </p:txBody>
      </p:sp>
      <p:sp>
        <p:nvSpPr>
          <p:cNvPr id="21" name="Metin kutusu 20"/>
          <p:cNvSpPr txBox="1"/>
          <p:nvPr/>
        </p:nvSpPr>
        <p:spPr>
          <a:xfrm>
            <a:off x="102259" y="2234641"/>
            <a:ext cx="550151" cy="523220"/>
          </a:xfrm>
          <a:prstGeom prst="rect">
            <a:avLst/>
          </a:prstGeom>
          <a:noFill/>
        </p:spPr>
        <p:txBody>
          <a:bodyPr wrap="none" rtlCol="0">
            <a:spAutoFit/>
          </a:bodyPr>
          <a:lstStyle/>
          <a:p>
            <a:r>
              <a:rPr lang="tr-TR" sz="2800" b="1" dirty="0" smtClean="0"/>
              <a:t>15</a:t>
            </a:r>
            <a:endParaRPr lang="tr-TR" sz="2800" b="1" dirty="0"/>
          </a:p>
        </p:txBody>
      </p:sp>
      <p:sp>
        <p:nvSpPr>
          <p:cNvPr id="22" name="Metin kutusu 21"/>
          <p:cNvSpPr txBox="1"/>
          <p:nvPr/>
        </p:nvSpPr>
        <p:spPr>
          <a:xfrm>
            <a:off x="68285" y="1082513"/>
            <a:ext cx="550151" cy="523220"/>
          </a:xfrm>
          <a:prstGeom prst="rect">
            <a:avLst/>
          </a:prstGeom>
          <a:noFill/>
        </p:spPr>
        <p:txBody>
          <a:bodyPr wrap="none" rtlCol="0">
            <a:spAutoFit/>
          </a:bodyPr>
          <a:lstStyle/>
          <a:p>
            <a:r>
              <a:rPr lang="tr-TR" sz="2800" b="1" dirty="0" smtClean="0"/>
              <a:t>20</a:t>
            </a:r>
            <a:endParaRPr lang="tr-TR" sz="2800" b="1" dirty="0"/>
          </a:p>
        </p:txBody>
      </p:sp>
      <p:sp>
        <p:nvSpPr>
          <p:cNvPr id="23" name="Dikdörtgen 22"/>
          <p:cNvSpPr/>
          <p:nvPr/>
        </p:nvSpPr>
        <p:spPr>
          <a:xfrm>
            <a:off x="1023170" y="2496251"/>
            <a:ext cx="504056" cy="3453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Kantin</a:t>
            </a:r>
            <a:endParaRPr lang="tr-TR" sz="2000" b="1" dirty="0">
              <a:solidFill>
                <a:schemeClr val="tx1"/>
              </a:solidFill>
            </a:endParaRPr>
          </a:p>
        </p:txBody>
      </p:sp>
      <p:sp>
        <p:nvSpPr>
          <p:cNvPr id="24" name="Dikdörtgen 23"/>
          <p:cNvSpPr/>
          <p:nvPr/>
        </p:nvSpPr>
        <p:spPr>
          <a:xfrm>
            <a:off x="1835193" y="1344123"/>
            <a:ext cx="504056" cy="46051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Basket takımı</a:t>
            </a:r>
            <a:endParaRPr lang="tr-TR" sz="2000" b="1" dirty="0">
              <a:solidFill>
                <a:schemeClr val="tx1"/>
              </a:solidFill>
            </a:endParaRPr>
          </a:p>
        </p:txBody>
      </p:sp>
      <p:sp>
        <p:nvSpPr>
          <p:cNvPr id="25" name="Dikdörtgen 24"/>
          <p:cNvSpPr/>
          <p:nvPr/>
        </p:nvSpPr>
        <p:spPr>
          <a:xfrm>
            <a:off x="2663788" y="3648379"/>
            <a:ext cx="504056" cy="2300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Futbol Takımı</a:t>
            </a:r>
            <a:endParaRPr lang="tr-TR" sz="2000" b="1" dirty="0">
              <a:solidFill>
                <a:schemeClr val="tx1"/>
              </a:solidFill>
            </a:endParaRPr>
          </a:p>
        </p:txBody>
      </p:sp>
      <p:sp>
        <p:nvSpPr>
          <p:cNvPr id="26" name="Dikdörtgen 25"/>
          <p:cNvSpPr/>
          <p:nvPr/>
        </p:nvSpPr>
        <p:spPr>
          <a:xfrm>
            <a:off x="3491880" y="2488667"/>
            <a:ext cx="504056" cy="3453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000" b="1" dirty="0" smtClean="0">
                <a:solidFill>
                  <a:schemeClr val="tx1"/>
                </a:solidFill>
              </a:rPr>
              <a:t>Voleybol Takımı</a:t>
            </a:r>
            <a:endParaRPr lang="tr-TR" sz="2000" b="1" dirty="0">
              <a:solidFill>
                <a:schemeClr val="tx1"/>
              </a:solidFill>
            </a:endParaRPr>
          </a:p>
        </p:txBody>
      </p:sp>
      <p:sp>
        <p:nvSpPr>
          <p:cNvPr id="27" name="Dikdörtgen 26"/>
          <p:cNvSpPr/>
          <p:nvPr/>
        </p:nvSpPr>
        <p:spPr>
          <a:xfrm>
            <a:off x="4283968" y="4798829"/>
            <a:ext cx="504056" cy="11428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1600" b="1" dirty="0" smtClean="0">
                <a:solidFill>
                  <a:schemeClr val="tx1"/>
                </a:solidFill>
              </a:rPr>
              <a:t>Resim Odası</a:t>
            </a:r>
            <a:endParaRPr lang="tr-TR" sz="1600" b="1" dirty="0">
              <a:solidFill>
                <a:schemeClr val="tx1"/>
              </a:solidFill>
            </a:endParaRPr>
          </a:p>
        </p:txBody>
      </p:sp>
      <p:sp>
        <p:nvSpPr>
          <p:cNvPr id="29" name="Dikdörtgen 28"/>
          <p:cNvSpPr/>
          <p:nvPr/>
        </p:nvSpPr>
        <p:spPr>
          <a:xfrm>
            <a:off x="5076056" y="4798829"/>
            <a:ext cx="504056" cy="11661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1600" b="1" dirty="0" smtClean="0">
                <a:solidFill>
                  <a:schemeClr val="tx1"/>
                </a:solidFill>
              </a:rPr>
              <a:t>Müzik odası</a:t>
            </a:r>
            <a:endParaRPr lang="tr-TR" sz="1600" b="1" dirty="0">
              <a:solidFill>
                <a:schemeClr val="tx1"/>
              </a:solidFill>
            </a:endParaRPr>
          </a:p>
        </p:txBody>
      </p:sp>
      <p:sp>
        <p:nvSpPr>
          <p:cNvPr id="2" name="Dikdörtgen 1"/>
          <p:cNvSpPr/>
          <p:nvPr/>
        </p:nvSpPr>
        <p:spPr>
          <a:xfrm>
            <a:off x="2598447" y="113037"/>
            <a:ext cx="4572000" cy="461665"/>
          </a:xfrm>
          <a:prstGeom prst="rect">
            <a:avLst/>
          </a:prstGeom>
        </p:spPr>
        <p:txBody>
          <a:bodyPr>
            <a:spAutoFit/>
          </a:bodyPr>
          <a:lstStyle/>
          <a:p>
            <a:pPr algn="ctr" fontAlgn="ctr"/>
            <a:r>
              <a:rPr lang="tr-TR" sz="2400" b="1" dirty="0" smtClean="0"/>
              <a:t>Grafik: </a:t>
            </a:r>
            <a:r>
              <a:rPr lang="tr-TR" sz="2400" b="1" dirty="0"/>
              <a:t>Etkinlik için anket sonuçları </a:t>
            </a:r>
          </a:p>
        </p:txBody>
      </p:sp>
      <p:sp>
        <p:nvSpPr>
          <p:cNvPr id="28" name="Dikdörtgen 2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50343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animBg="1"/>
      <p:bldP spid="24" grpId="0" animBg="1"/>
      <p:bldP spid="25" grpId="0" animBg="1"/>
      <p:bldP spid="26" grpId="0" animBg="1"/>
      <p:bldP spid="27" grpId="0" animBg="1"/>
      <p:bldP spid="29" grpId="0" animBg="1"/>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ÖRNEK-1 :</a:t>
            </a:r>
            <a:r>
              <a:rPr lang="tr-TR" sz="2000" b="1" dirty="0"/>
              <a:t>Piri Mehmet Paşa Ortaokulu’nda </a:t>
            </a:r>
            <a:r>
              <a:rPr lang="tr-TR" sz="2000" b="1" dirty="0" smtClean="0"/>
              <a:t>5.sınıf </a:t>
            </a:r>
            <a:r>
              <a:rPr lang="tr-TR" sz="2000" b="1" dirty="0"/>
              <a:t>öğrencileri arasında yapılan bir araştırmada aşağıdaki soru okul öğrencilerine soruldu.</a:t>
            </a:r>
          </a:p>
          <a:p>
            <a:endParaRPr lang="tr-TR" sz="2000" b="1" dirty="0" smtClean="0"/>
          </a:p>
          <a:p>
            <a:r>
              <a:rPr lang="tr-TR" sz="2000" b="1" dirty="0" smtClean="0"/>
              <a:t>1) En </a:t>
            </a:r>
            <a:r>
              <a:rPr lang="tr-TR" sz="2000" b="1" dirty="0"/>
              <a:t>çok sevdiğiniz dersler hangileridir? </a:t>
            </a:r>
            <a:endParaRPr lang="tr-TR" sz="2000" b="1" dirty="0" smtClean="0"/>
          </a:p>
          <a:p>
            <a:r>
              <a:rPr lang="tr-TR" sz="2000" b="1" dirty="0" smtClean="0"/>
              <a:t>a) Matematik,	 c) Müzik,	d) Beden Eğitimi,		e) Sosyal</a:t>
            </a:r>
          </a:p>
          <a:p>
            <a:endParaRPr lang="tr-TR" sz="1050" b="1" dirty="0"/>
          </a:p>
          <a:p>
            <a:endParaRPr lang="tr-TR" sz="1200" b="1" dirty="0"/>
          </a:p>
          <a:p>
            <a:r>
              <a:rPr lang="tr-TR" sz="2000" b="1" dirty="0" smtClean="0">
                <a:solidFill>
                  <a:srgbClr val="FF0000"/>
                </a:solidFill>
              </a:rPr>
              <a:t>    	</a:t>
            </a:r>
            <a:r>
              <a:rPr lang="tr-TR" sz="2000" b="1" dirty="0" smtClean="0"/>
              <a:t>Öğrencilere sorulan bu soru aşağıdaki şekilde düzenlendi. Çetele ve sıklık tablosu oluşturuldu.</a:t>
            </a:r>
            <a:endParaRPr lang="tr-TR" sz="20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004" y="3212976"/>
            <a:ext cx="782955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20779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4</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5</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6</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7</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a:t>8</a:t>
            </a:r>
          </a:p>
        </p:txBody>
      </p:sp>
      <p:sp>
        <p:nvSpPr>
          <p:cNvPr id="30" name="Metin kutusu 29"/>
          <p:cNvSpPr txBox="1"/>
          <p:nvPr/>
        </p:nvSpPr>
        <p:spPr>
          <a:xfrm>
            <a:off x="392558" y="1644769"/>
            <a:ext cx="314510" cy="400110"/>
          </a:xfrm>
          <a:prstGeom prst="rect">
            <a:avLst/>
          </a:prstGeom>
          <a:noFill/>
        </p:spPr>
        <p:txBody>
          <a:bodyPr wrap="none" rtlCol="0">
            <a:spAutoFit/>
          </a:bodyPr>
          <a:lstStyle/>
          <a:p>
            <a:r>
              <a:rPr lang="tr-TR" sz="2000" b="1" dirty="0" smtClean="0"/>
              <a:t>9</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10</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11</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12</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1008674" cy="400110"/>
          </a:xfrm>
          <a:prstGeom prst="rect">
            <a:avLst/>
          </a:prstGeom>
          <a:noFill/>
        </p:spPr>
        <p:txBody>
          <a:bodyPr wrap="none" rtlCol="0">
            <a:spAutoFit/>
          </a:bodyPr>
          <a:lstStyle/>
          <a:p>
            <a:r>
              <a:rPr lang="tr-TR" sz="2000" b="1" dirty="0" smtClean="0"/>
              <a:t>Dersler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15110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ders </a:t>
            </a:r>
            <a:endParaRPr lang="tr-TR" sz="2400" b="1" dirty="0"/>
          </a:p>
        </p:txBody>
      </p:sp>
      <p:sp>
        <p:nvSpPr>
          <p:cNvPr id="78" name="Serbest Form 77"/>
          <p:cNvSpPr/>
          <p:nvPr/>
        </p:nvSpPr>
        <p:spPr>
          <a:xfrm>
            <a:off x="1463040" y="2386630"/>
            <a:ext cx="441960" cy="383129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Müzik</a:t>
            </a:r>
            <a:endParaRPr lang="tr-TR" sz="2400" b="1" dirty="0">
              <a:solidFill>
                <a:schemeClr val="tx1"/>
              </a:solidFill>
            </a:endParaRPr>
          </a:p>
        </p:txBody>
      </p:sp>
      <p:sp>
        <p:nvSpPr>
          <p:cNvPr id="79" name="Serbest Form 78"/>
          <p:cNvSpPr/>
          <p:nvPr/>
        </p:nvSpPr>
        <p:spPr>
          <a:xfrm>
            <a:off x="1905000" y="404664"/>
            <a:ext cx="433586" cy="581325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Matematik</a:t>
            </a:r>
            <a:endParaRPr lang="tr-TR" sz="2400" b="1" dirty="0">
              <a:solidFill>
                <a:schemeClr val="tx1"/>
              </a:solidFill>
            </a:endParaRPr>
          </a:p>
        </p:txBody>
      </p:sp>
      <p:sp>
        <p:nvSpPr>
          <p:cNvPr id="80" name="Serbest Form 79"/>
          <p:cNvSpPr/>
          <p:nvPr/>
        </p:nvSpPr>
        <p:spPr>
          <a:xfrm>
            <a:off x="2338586" y="2924944"/>
            <a:ext cx="457200" cy="329297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Beden Eğitimi</a:t>
            </a:r>
            <a:endParaRPr lang="tr-TR" sz="2400" b="1" dirty="0">
              <a:solidFill>
                <a:schemeClr val="tx1"/>
              </a:solidFill>
            </a:endParaRPr>
          </a:p>
        </p:txBody>
      </p:sp>
      <p:sp>
        <p:nvSpPr>
          <p:cNvPr id="81" name="Serbest Form 80"/>
          <p:cNvSpPr/>
          <p:nvPr/>
        </p:nvSpPr>
        <p:spPr>
          <a:xfrm>
            <a:off x="2814398" y="1844824"/>
            <a:ext cx="461457" cy="4373096"/>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Sosyal Bilgiler</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67561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ÖRNEK-2:</a:t>
            </a:r>
            <a:r>
              <a:rPr lang="tr-TR" sz="2000" b="1" dirty="0" smtClean="0"/>
              <a:t>Piri </a:t>
            </a:r>
            <a:r>
              <a:rPr lang="tr-TR" sz="2000" b="1" dirty="0"/>
              <a:t>Mehmet Paşa Ortaokulu’nda </a:t>
            </a:r>
            <a:r>
              <a:rPr lang="tr-TR" sz="2000" b="1" dirty="0" smtClean="0"/>
              <a:t>5.sınıf </a:t>
            </a:r>
            <a:r>
              <a:rPr lang="tr-TR" sz="2000" b="1" dirty="0"/>
              <a:t>öğrencileri arasında yapılan bir araştırmada aşağıdaki soru okul öğrencilerine soruldu.</a:t>
            </a:r>
          </a:p>
          <a:p>
            <a:endParaRPr lang="tr-TR" sz="1050" b="1" dirty="0"/>
          </a:p>
          <a:p>
            <a:r>
              <a:rPr lang="tr-TR" sz="2000" b="1" dirty="0" smtClean="0"/>
              <a:t>1) </a:t>
            </a:r>
            <a:r>
              <a:rPr lang="tr-TR" sz="2000" b="1" dirty="0"/>
              <a:t>En çok sevdiğiniz evcil hayvan </a:t>
            </a:r>
            <a:r>
              <a:rPr lang="tr-TR" sz="2000" b="1" dirty="0" smtClean="0"/>
              <a:t>hangisidir</a:t>
            </a:r>
            <a:r>
              <a:rPr lang="tr-TR" sz="2000" b="1" dirty="0"/>
              <a:t>? </a:t>
            </a:r>
            <a:endParaRPr lang="tr-TR" sz="2000" b="1" dirty="0" smtClean="0"/>
          </a:p>
          <a:p>
            <a:endParaRPr lang="tr-TR" sz="2000" b="1" dirty="0" smtClean="0"/>
          </a:p>
          <a:p>
            <a:r>
              <a:rPr lang="tr-TR" sz="2000" b="1" dirty="0" smtClean="0"/>
              <a:t>a) Kuzu		   </a:t>
            </a:r>
            <a:r>
              <a:rPr lang="tr-TR" sz="2000" b="1" dirty="0"/>
              <a:t>b) </a:t>
            </a:r>
            <a:r>
              <a:rPr lang="tr-TR" sz="2000" b="1" dirty="0" smtClean="0"/>
              <a:t>Köpek</a:t>
            </a:r>
            <a:r>
              <a:rPr lang="tr-TR" sz="2000" b="1" dirty="0"/>
              <a:t>	</a:t>
            </a:r>
            <a:r>
              <a:rPr lang="tr-TR" sz="2000" b="1" dirty="0" smtClean="0"/>
              <a:t>	c</a:t>
            </a:r>
            <a:r>
              <a:rPr lang="tr-TR" sz="2000" b="1" dirty="0"/>
              <a:t>) At </a:t>
            </a:r>
            <a:r>
              <a:rPr lang="tr-TR" sz="2000" b="1" dirty="0" smtClean="0"/>
              <a:t>		e</a:t>
            </a:r>
            <a:r>
              <a:rPr lang="tr-TR" sz="2000" b="1" dirty="0"/>
              <a:t>) </a:t>
            </a:r>
            <a:r>
              <a:rPr lang="tr-TR" sz="2000" b="1" dirty="0" smtClean="0"/>
              <a:t>İnek</a:t>
            </a:r>
          </a:p>
          <a:p>
            <a:endParaRPr lang="tr-TR" sz="1200" b="1" dirty="0"/>
          </a:p>
          <a:p>
            <a:r>
              <a:rPr lang="tr-TR" sz="2000" b="1" dirty="0" smtClean="0">
                <a:solidFill>
                  <a:srgbClr val="FF0000"/>
                </a:solidFill>
              </a:rPr>
              <a:t>    	</a:t>
            </a:r>
            <a:r>
              <a:rPr lang="tr-TR" sz="2000" b="1" dirty="0" smtClean="0"/>
              <a:t>Öğrencilere sorulan bu soru aşağıdaki şekilde düzenlendi. Çetele tablosu oluşturuldu.</a:t>
            </a:r>
            <a:endParaRPr lang="tr-TR" sz="2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716" y="3212976"/>
            <a:ext cx="8620125" cy="3133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72272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up 41"/>
          <p:cNvGrpSpPr/>
          <p:nvPr/>
        </p:nvGrpSpPr>
        <p:grpSpPr>
          <a:xfrm>
            <a:off x="1375936" y="919415"/>
            <a:ext cx="3799839" cy="5400600"/>
            <a:chOff x="1852281" y="332656"/>
            <a:chExt cx="3799839" cy="5400600"/>
          </a:xfrm>
        </p:grpSpPr>
        <p:cxnSp>
          <p:nvCxnSpPr>
            <p:cNvPr id="5" name="Düz Ok Bağlayıcısı 4"/>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H="1" flipV="1">
              <a:off x="2051720" y="332656"/>
              <a:ext cx="23378" cy="5400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Metin kutusu 16"/>
          <p:cNvSpPr txBox="1"/>
          <p:nvPr/>
        </p:nvSpPr>
        <p:spPr>
          <a:xfrm>
            <a:off x="1103007" y="5343261"/>
            <a:ext cx="314510" cy="400110"/>
          </a:xfrm>
          <a:prstGeom prst="rect">
            <a:avLst/>
          </a:prstGeom>
          <a:noFill/>
        </p:spPr>
        <p:txBody>
          <a:bodyPr wrap="none" rtlCol="0">
            <a:spAutoFit/>
          </a:bodyPr>
          <a:lstStyle/>
          <a:p>
            <a:r>
              <a:rPr lang="tr-TR" sz="2000" b="1" dirty="0" smtClean="0"/>
              <a:t>5</a:t>
            </a:r>
            <a:endParaRPr lang="tr-TR" sz="2000" b="1" dirty="0"/>
          </a:p>
        </p:txBody>
      </p:sp>
      <p:sp>
        <p:nvSpPr>
          <p:cNvPr id="18" name="Metin kutusu 17"/>
          <p:cNvSpPr txBox="1"/>
          <p:nvPr/>
        </p:nvSpPr>
        <p:spPr>
          <a:xfrm>
            <a:off x="1014293" y="4463776"/>
            <a:ext cx="444352" cy="400110"/>
          </a:xfrm>
          <a:prstGeom prst="rect">
            <a:avLst/>
          </a:prstGeom>
          <a:noFill/>
        </p:spPr>
        <p:txBody>
          <a:bodyPr wrap="none" rtlCol="0">
            <a:spAutoFit/>
          </a:bodyPr>
          <a:lstStyle/>
          <a:p>
            <a:r>
              <a:rPr lang="tr-TR" sz="2000" b="1" dirty="0" smtClean="0"/>
              <a:t>10</a:t>
            </a:r>
            <a:endParaRPr lang="tr-TR" sz="2000" b="1" dirty="0"/>
          </a:p>
        </p:txBody>
      </p:sp>
      <p:sp>
        <p:nvSpPr>
          <p:cNvPr id="19" name="Metin kutusu 18"/>
          <p:cNvSpPr txBox="1"/>
          <p:nvPr/>
        </p:nvSpPr>
        <p:spPr>
          <a:xfrm>
            <a:off x="1038086" y="3419660"/>
            <a:ext cx="444352" cy="400110"/>
          </a:xfrm>
          <a:prstGeom prst="rect">
            <a:avLst/>
          </a:prstGeom>
          <a:noFill/>
        </p:spPr>
        <p:txBody>
          <a:bodyPr wrap="none" rtlCol="0">
            <a:spAutoFit/>
          </a:bodyPr>
          <a:lstStyle/>
          <a:p>
            <a:r>
              <a:rPr lang="tr-TR" sz="2000" b="1" dirty="0" smtClean="0"/>
              <a:t>15</a:t>
            </a:r>
            <a:endParaRPr lang="tr-TR" sz="2000" b="1" dirty="0"/>
          </a:p>
        </p:txBody>
      </p:sp>
      <p:sp>
        <p:nvSpPr>
          <p:cNvPr id="20" name="Metin kutusu 19"/>
          <p:cNvSpPr txBox="1"/>
          <p:nvPr/>
        </p:nvSpPr>
        <p:spPr>
          <a:xfrm>
            <a:off x="1038086" y="2303536"/>
            <a:ext cx="444352" cy="400110"/>
          </a:xfrm>
          <a:prstGeom prst="rect">
            <a:avLst/>
          </a:prstGeom>
          <a:noFill/>
        </p:spPr>
        <p:txBody>
          <a:bodyPr wrap="none" rtlCol="0">
            <a:spAutoFit/>
          </a:bodyPr>
          <a:lstStyle/>
          <a:p>
            <a:r>
              <a:rPr lang="tr-TR" sz="2000" b="1" dirty="0" smtClean="0"/>
              <a:t>20</a:t>
            </a:r>
            <a:endParaRPr lang="tr-TR" sz="2000" b="1" dirty="0"/>
          </a:p>
        </p:txBody>
      </p:sp>
      <p:sp>
        <p:nvSpPr>
          <p:cNvPr id="21" name="Metin kutusu 20"/>
          <p:cNvSpPr txBox="1"/>
          <p:nvPr/>
        </p:nvSpPr>
        <p:spPr>
          <a:xfrm>
            <a:off x="1004887" y="1295424"/>
            <a:ext cx="444352" cy="400110"/>
          </a:xfrm>
          <a:prstGeom prst="rect">
            <a:avLst/>
          </a:prstGeom>
          <a:noFill/>
        </p:spPr>
        <p:txBody>
          <a:bodyPr wrap="none" rtlCol="0">
            <a:spAutoFit/>
          </a:bodyPr>
          <a:lstStyle/>
          <a:p>
            <a:r>
              <a:rPr lang="tr-TR" sz="2000" b="1" dirty="0" smtClean="0"/>
              <a:t>25</a:t>
            </a:r>
            <a:endParaRPr lang="tr-TR" sz="2000" b="1" dirty="0"/>
          </a:p>
        </p:txBody>
      </p:sp>
      <p:sp>
        <p:nvSpPr>
          <p:cNvPr id="49" name="Metin kutusu 48"/>
          <p:cNvSpPr txBox="1"/>
          <p:nvPr/>
        </p:nvSpPr>
        <p:spPr>
          <a:xfrm>
            <a:off x="1165376" y="4063666"/>
            <a:ext cx="444352" cy="400110"/>
          </a:xfrm>
          <a:prstGeom prst="rect">
            <a:avLst/>
          </a:prstGeom>
          <a:noFill/>
        </p:spPr>
        <p:txBody>
          <a:bodyPr wrap="none" rtlCol="0">
            <a:spAutoFit/>
          </a:bodyPr>
          <a:lstStyle/>
          <a:p>
            <a:r>
              <a:rPr lang="tr-TR" sz="2000" b="1" dirty="0" smtClean="0"/>
              <a:t>11</a:t>
            </a:r>
            <a:endParaRPr lang="tr-TR" sz="2000" b="1" dirty="0"/>
          </a:p>
        </p:txBody>
      </p:sp>
      <p:sp>
        <p:nvSpPr>
          <p:cNvPr id="50" name="Metin kutusu 49"/>
          <p:cNvSpPr txBox="1"/>
          <p:nvPr/>
        </p:nvSpPr>
        <p:spPr>
          <a:xfrm>
            <a:off x="1165376" y="3681419"/>
            <a:ext cx="444352" cy="400110"/>
          </a:xfrm>
          <a:prstGeom prst="rect">
            <a:avLst/>
          </a:prstGeom>
          <a:noFill/>
        </p:spPr>
        <p:txBody>
          <a:bodyPr wrap="none" rtlCol="0">
            <a:spAutoFit/>
          </a:bodyPr>
          <a:lstStyle/>
          <a:p>
            <a:r>
              <a:rPr lang="tr-TR" sz="2000" b="1" dirty="0" smtClean="0"/>
              <a:t>12</a:t>
            </a:r>
            <a:endParaRPr lang="tr-TR" sz="2000" b="1" dirty="0"/>
          </a:p>
        </p:txBody>
      </p:sp>
      <p:grpSp>
        <p:nvGrpSpPr>
          <p:cNvPr id="55" name="Grup 54"/>
          <p:cNvGrpSpPr/>
          <p:nvPr/>
        </p:nvGrpSpPr>
        <p:grpSpPr>
          <a:xfrm>
            <a:off x="1573744" y="1495479"/>
            <a:ext cx="3458015" cy="4824536"/>
            <a:chOff x="2050089" y="908720"/>
            <a:chExt cx="3458015" cy="4824536"/>
          </a:xfrm>
        </p:grpSpPr>
        <p:grpSp>
          <p:nvGrpSpPr>
            <p:cNvPr id="48" name="Grup 47"/>
            <p:cNvGrpSpPr/>
            <p:nvPr/>
          </p:nvGrpSpPr>
          <p:grpSpPr>
            <a:xfrm>
              <a:off x="2063409" y="908720"/>
              <a:ext cx="3444695" cy="4824536"/>
              <a:chOff x="2063409" y="908720"/>
              <a:chExt cx="3444695" cy="4824536"/>
            </a:xfrm>
          </p:grpSpPr>
          <p:grpSp>
            <p:nvGrpSpPr>
              <p:cNvPr id="43" name="Grup 42"/>
              <p:cNvGrpSpPr/>
              <p:nvPr/>
            </p:nvGrpSpPr>
            <p:grpSpPr>
              <a:xfrm>
                <a:off x="2212321" y="908720"/>
                <a:ext cx="3295783" cy="4824536"/>
                <a:chOff x="2212321" y="908720"/>
                <a:chExt cx="3295783" cy="4824536"/>
              </a:xfrm>
            </p:grpSpPr>
            <p:cxnSp>
              <p:nvCxnSpPr>
                <p:cNvPr id="23" name="Düz Bağlayıcı 22"/>
                <p:cNvCxnSpPr/>
                <p:nvPr/>
              </p:nvCxnSpPr>
              <p:spPr>
                <a:xfrm>
                  <a:off x="2243429" y="4941168"/>
                  <a:ext cx="32646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a:off x="2212321" y="4077072"/>
                  <a:ext cx="32957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a:off x="2230109" y="3032956"/>
                  <a:ext cx="32779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Düz Bağlayıcı 28"/>
                <p:cNvCxnSpPr/>
                <p:nvPr/>
              </p:nvCxnSpPr>
              <p:spPr>
                <a:xfrm>
                  <a:off x="2243429" y="1916832"/>
                  <a:ext cx="32646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Düz Bağlayıcı 30"/>
                <p:cNvCxnSpPr/>
                <p:nvPr/>
              </p:nvCxnSpPr>
              <p:spPr>
                <a:xfrm>
                  <a:off x="2212321" y="908720"/>
                  <a:ext cx="32957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Düz Bağlayıcı 32"/>
                <p:cNvCxnSpPr/>
                <p:nvPr/>
              </p:nvCxnSpPr>
              <p:spPr>
                <a:xfrm flipV="1">
                  <a:off x="3275856"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flipV="1">
                  <a:off x="3995936"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flipV="1">
                  <a:off x="4644008"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flipV="1">
                  <a:off x="2627784" y="908720"/>
                  <a:ext cx="0" cy="482453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flipV="1">
                  <a:off x="5220072" y="908720"/>
                  <a:ext cx="0" cy="482453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5" name="Düz Bağlayıcı 44"/>
              <p:cNvCxnSpPr/>
              <p:nvPr/>
            </p:nvCxnSpPr>
            <p:spPr>
              <a:xfrm>
                <a:off x="2086073" y="3717032"/>
                <a:ext cx="34220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2063409" y="3320988"/>
                <a:ext cx="3444695"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2" name="Düz Bağlayıcı 51"/>
            <p:cNvCxnSpPr/>
            <p:nvPr/>
          </p:nvCxnSpPr>
          <p:spPr>
            <a:xfrm>
              <a:off x="2063409" y="1556792"/>
              <a:ext cx="34446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Düz Bağlayıcı 53"/>
            <p:cNvCxnSpPr/>
            <p:nvPr/>
          </p:nvCxnSpPr>
          <p:spPr>
            <a:xfrm>
              <a:off x="2050089" y="1268760"/>
              <a:ext cx="345801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6" name="Metin kutusu 55"/>
          <p:cNvSpPr txBox="1"/>
          <p:nvPr/>
        </p:nvSpPr>
        <p:spPr>
          <a:xfrm>
            <a:off x="1095600" y="1903426"/>
            <a:ext cx="444352" cy="400110"/>
          </a:xfrm>
          <a:prstGeom prst="rect">
            <a:avLst/>
          </a:prstGeom>
          <a:noFill/>
        </p:spPr>
        <p:txBody>
          <a:bodyPr wrap="none" rtlCol="0">
            <a:spAutoFit/>
          </a:bodyPr>
          <a:lstStyle/>
          <a:p>
            <a:r>
              <a:rPr lang="tr-TR" sz="2000" b="1" dirty="0" smtClean="0"/>
              <a:t>21</a:t>
            </a:r>
            <a:endParaRPr lang="tr-TR" sz="2000" b="1" dirty="0"/>
          </a:p>
        </p:txBody>
      </p:sp>
      <p:sp>
        <p:nvSpPr>
          <p:cNvPr id="57" name="Metin kutusu 56"/>
          <p:cNvSpPr txBox="1"/>
          <p:nvPr/>
        </p:nvSpPr>
        <p:spPr>
          <a:xfrm>
            <a:off x="1095600" y="1655464"/>
            <a:ext cx="444352" cy="400110"/>
          </a:xfrm>
          <a:prstGeom prst="rect">
            <a:avLst/>
          </a:prstGeom>
          <a:noFill/>
        </p:spPr>
        <p:txBody>
          <a:bodyPr wrap="none" rtlCol="0">
            <a:spAutoFit/>
          </a:bodyPr>
          <a:lstStyle/>
          <a:p>
            <a:r>
              <a:rPr lang="tr-TR" sz="2000" b="1" dirty="0" smtClean="0"/>
              <a:t>22</a:t>
            </a:r>
            <a:endParaRPr lang="tr-TR" sz="2000" b="1" dirty="0"/>
          </a:p>
        </p:txBody>
      </p:sp>
      <p:sp>
        <p:nvSpPr>
          <p:cNvPr id="58" name="Metin kutusu 57"/>
          <p:cNvSpPr txBox="1"/>
          <p:nvPr/>
        </p:nvSpPr>
        <p:spPr>
          <a:xfrm>
            <a:off x="1677248" y="878765"/>
            <a:ext cx="1130631" cy="400110"/>
          </a:xfrm>
          <a:prstGeom prst="rect">
            <a:avLst/>
          </a:prstGeom>
          <a:noFill/>
        </p:spPr>
        <p:txBody>
          <a:bodyPr wrap="none" rtlCol="0">
            <a:spAutoFit/>
          </a:bodyPr>
          <a:lstStyle/>
          <a:p>
            <a:r>
              <a:rPr lang="tr-TR" sz="2000" b="1" dirty="0" smtClean="0"/>
              <a:t>Oy Sayısı</a:t>
            </a:r>
            <a:endParaRPr lang="tr-TR" sz="2000" b="1" dirty="0"/>
          </a:p>
        </p:txBody>
      </p:sp>
      <p:sp>
        <p:nvSpPr>
          <p:cNvPr id="59" name="Metin kutusu 58"/>
          <p:cNvSpPr txBox="1"/>
          <p:nvPr/>
        </p:nvSpPr>
        <p:spPr>
          <a:xfrm>
            <a:off x="5319791" y="6119960"/>
            <a:ext cx="1032527" cy="400110"/>
          </a:xfrm>
          <a:prstGeom prst="rect">
            <a:avLst/>
          </a:prstGeom>
          <a:noFill/>
        </p:spPr>
        <p:txBody>
          <a:bodyPr wrap="none" rtlCol="0">
            <a:spAutoFit/>
          </a:bodyPr>
          <a:lstStyle/>
          <a:p>
            <a:r>
              <a:rPr lang="tr-TR" sz="2000" b="1" dirty="0" smtClean="0"/>
              <a:t>Hayvan </a:t>
            </a:r>
            <a:endParaRPr lang="tr-TR" sz="2000" b="1" dirty="0"/>
          </a:p>
        </p:txBody>
      </p:sp>
      <p:sp>
        <p:nvSpPr>
          <p:cNvPr id="60" name="Metin kutusu 59"/>
          <p:cNvSpPr txBox="1"/>
          <p:nvPr/>
        </p:nvSpPr>
        <p:spPr>
          <a:xfrm>
            <a:off x="3187284" y="165441"/>
            <a:ext cx="252056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hayvan </a:t>
            </a:r>
            <a:endParaRPr lang="tr-TR" sz="2400" b="1" dirty="0"/>
          </a:p>
        </p:txBody>
      </p:sp>
      <p:sp>
        <p:nvSpPr>
          <p:cNvPr id="61" name="Dikdörtgen 60"/>
          <p:cNvSpPr/>
          <p:nvPr/>
        </p:nvSpPr>
        <p:spPr>
          <a:xfrm>
            <a:off x="2810234" y="3881474"/>
            <a:ext cx="709357" cy="241226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Köpek</a:t>
            </a:r>
            <a:endParaRPr lang="tr-TR" sz="2400" b="1" dirty="0">
              <a:solidFill>
                <a:schemeClr val="tx1"/>
              </a:solidFill>
            </a:endParaRPr>
          </a:p>
        </p:txBody>
      </p:sp>
      <p:sp>
        <p:nvSpPr>
          <p:cNvPr id="62" name="Dikdörtgen 61"/>
          <p:cNvSpPr/>
          <p:nvPr/>
        </p:nvSpPr>
        <p:spPr>
          <a:xfrm>
            <a:off x="2151440" y="1825413"/>
            <a:ext cx="648072" cy="447650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Kuzu</a:t>
            </a:r>
            <a:endParaRPr lang="tr-TR" sz="2400" b="1" dirty="0">
              <a:solidFill>
                <a:schemeClr val="tx1"/>
              </a:solidFill>
            </a:endParaRPr>
          </a:p>
        </p:txBody>
      </p:sp>
      <p:sp>
        <p:nvSpPr>
          <p:cNvPr id="44" name="Dikdörtgen 43"/>
          <p:cNvSpPr/>
          <p:nvPr/>
        </p:nvSpPr>
        <p:spPr>
          <a:xfrm>
            <a:off x="3518714" y="4637558"/>
            <a:ext cx="648072" cy="1656184"/>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At</a:t>
            </a:r>
            <a:endParaRPr lang="tr-TR" sz="2400" b="1" dirty="0">
              <a:solidFill>
                <a:schemeClr val="tx1"/>
              </a:solidFill>
            </a:endParaRPr>
          </a:p>
        </p:txBody>
      </p:sp>
      <p:sp>
        <p:nvSpPr>
          <p:cNvPr id="46" name="Dikdörtgen 45"/>
          <p:cNvSpPr/>
          <p:nvPr/>
        </p:nvSpPr>
        <p:spPr>
          <a:xfrm>
            <a:off x="4186773" y="3619714"/>
            <a:ext cx="556954" cy="270006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İnek</a:t>
            </a:r>
            <a:endParaRPr lang="tr-TR" sz="2400" b="1" dirty="0">
              <a:solidFill>
                <a:schemeClr val="tx1"/>
              </a:solidFill>
            </a:endParaRPr>
          </a:p>
        </p:txBody>
      </p:sp>
      <p:sp>
        <p:nvSpPr>
          <p:cNvPr id="51" name="Dikdörtgen 50"/>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13837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1000"/>
                                        <p:tgtEl>
                                          <p:spTgt spid="57"/>
                                        </p:tgtEl>
                                      </p:cBhvr>
                                    </p:animEffect>
                                    <p:anim calcmode="lin" valueType="num">
                                      <p:cBhvr>
                                        <p:cTn id="78" dur="1000" fill="hold"/>
                                        <p:tgtEl>
                                          <p:spTgt spid="57"/>
                                        </p:tgtEl>
                                        <p:attrNameLst>
                                          <p:attrName>ppt_x</p:attrName>
                                        </p:attrNameLst>
                                      </p:cBhvr>
                                      <p:tavLst>
                                        <p:tav tm="0">
                                          <p:val>
                                            <p:strVal val="#ppt_x"/>
                                          </p:val>
                                        </p:tav>
                                        <p:tav tm="100000">
                                          <p:val>
                                            <p:strVal val="#ppt_x"/>
                                          </p:val>
                                        </p:tav>
                                      </p:tavLst>
                                    </p:anim>
                                    <p:anim calcmode="lin" valueType="num">
                                      <p:cBhvr>
                                        <p:cTn id="7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1000"/>
                                        <p:tgtEl>
                                          <p:spTgt spid="58"/>
                                        </p:tgtEl>
                                      </p:cBhvr>
                                    </p:animEffect>
                                    <p:anim calcmode="lin" valueType="num">
                                      <p:cBhvr>
                                        <p:cTn id="92" dur="1000" fill="hold"/>
                                        <p:tgtEl>
                                          <p:spTgt spid="58"/>
                                        </p:tgtEl>
                                        <p:attrNameLst>
                                          <p:attrName>ppt_x</p:attrName>
                                        </p:attrNameLst>
                                      </p:cBhvr>
                                      <p:tavLst>
                                        <p:tav tm="0">
                                          <p:val>
                                            <p:strVal val="#ppt_x"/>
                                          </p:val>
                                        </p:tav>
                                        <p:tav tm="100000">
                                          <p:val>
                                            <p:strVal val="#ppt_x"/>
                                          </p:val>
                                        </p:tav>
                                      </p:tavLst>
                                    </p:anim>
                                    <p:anim calcmode="lin" valueType="num">
                                      <p:cBhvr>
                                        <p:cTn id="9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1000"/>
                                        <p:tgtEl>
                                          <p:spTgt spid="62"/>
                                        </p:tgtEl>
                                      </p:cBhvr>
                                    </p:animEffect>
                                    <p:anim calcmode="lin" valueType="num">
                                      <p:cBhvr>
                                        <p:cTn id="106" dur="1000" fill="hold"/>
                                        <p:tgtEl>
                                          <p:spTgt spid="62"/>
                                        </p:tgtEl>
                                        <p:attrNameLst>
                                          <p:attrName>ppt_x</p:attrName>
                                        </p:attrNameLst>
                                      </p:cBhvr>
                                      <p:tavLst>
                                        <p:tav tm="0">
                                          <p:val>
                                            <p:strVal val="#ppt_x"/>
                                          </p:val>
                                        </p:tav>
                                        <p:tav tm="100000">
                                          <p:val>
                                            <p:strVal val="#ppt_x"/>
                                          </p:val>
                                        </p:tav>
                                      </p:tavLst>
                                    </p:anim>
                                    <p:anim calcmode="lin" valueType="num">
                                      <p:cBhvr>
                                        <p:cTn id="10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fade">
                                      <p:cBhvr>
                                        <p:cTn id="112" dur="1000"/>
                                        <p:tgtEl>
                                          <p:spTgt spid="61"/>
                                        </p:tgtEl>
                                      </p:cBhvr>
                                    </p:animEffect>
                                    <p:anim calcmode="lin" valueType="num">
                                      <p:cBhvr>
                                        <p:cTn id="113" dur="1000" fill="hold"/>
                                        <p:tgtEl>
                                          <p:spTgt spid="61"/>
                                        </p:tgtEl>
                                        <p:attrNameLst>
                                          <p:attrName>ppt_x</p:attrName>
                                        </p:attrNameLst>
                                      </p:cBhvr>
                                      <p:tavLst>
                                        <p:tav tm="0">
                                          <p:val>
                                            <p:strVal val="#ppt_x"/>
                                          </p:val>
                                        </p:tav>
                                        <p:tav tm="100000">
                                          <p:val>
                                            <p:strVal val="#ppt_x"/>
                                          </p:val>
                                        </p:tav>
                                      </p:tavLst>
                                    </p:anim>
                                    <p:anim calcmode="lin" valueType="num">
                                      <p:cBhvr>
                                        <p:cTn id="11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1000"/>
                                        <p:tgtEl>
                                          <p:spTgt spid="44"/>
                                        </p:tgtEl>
                                      </p:cBhvr>
                                    </p:animEffect>
                                    <p:anim calcmode="lin" valueType="num">
                                      <p:cBhvr>
                                        <p:cTn id="120" dur="1000" fill="hold"/>
                                        <p:tgtEl>
                                          <p:spTgt spid="44"/>
                                        </p:tgtEl>
                                        <p:attrNameLst>
                                          <p:attrName>ppt_x</p:attrName>
                                        </p:attrNameLst>
                                      </p:cBhvr>
                                      <p:tavLst>
                                        <p:tav tm="0">
                                          <p:val>
                                            <p:strVal val="#ppt_x"/>
                                          </p:val>
                                        </p:tav>
                                        <p:tav tm="100000">
                                          <p:val>
                                            <p:strVal val="#ppt_x"/>
                                          </p:val>
                                        </p:tav>
                                      </p:tavLst>
                                    </p:anim>
                                    <p:anim calcmode="lin" valueType="num">
                                      <p:cBhvr>
                                        <p:cTn id="12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fade">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49" grpId="0"/>
      <p:bldP spid="50" grpId="0"/>
      <p:bldP spid="56" grpId="0"/>
      <p:bldP spid="57" grpId="0"/>
      <p:bldP spid="58" grpId="0"/>
      <p:bldP spid="59" grpId="0"/>
      <p:bldP spid="60" grpId="0" animBg="1"/>
      <p:bldP spid="61" grpId="0" animBg="1"/>
      <p:bldP spid="62" grpId="0" animBg="1"/>
      <p:bldP spid="44" grpId="0" animBg="1"/>
      <p:bldP spid="4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23070" y="764704"/>
            <a:ext cx="8841418" cy="4562788"/>
          </a:xfrm>
          <a:prstGeom prst="rect">
            <a:avLst/>
          </a:prstGeom>
          <a:noFill/>
          <a:ln>
            <a:solidFill>
              <a:srgbClr val="FF0000"/>
            </a:solidFill>
          </a:ln>
        </p:spPr>
        <p:txBody>
          <a:bodyPr wrap="square" rtlCol="0">
            <a:spAutoFit/>
          </a:bodyPr>
          <a:lstStyle/>
          <a:p>
            <a:r>
              <a:rPr lang="tr-TR" sz="2000" b="1" dirty="0" smtClean="0">
                <a:solidFill>
                  <a:srgbClr val="FF0000"/>
                </a:solidFill>
              </a:rPr>
              <a:t>ÖRNEK-3 :</a:t>
            </a:r>
            <a:r>
              <a:rPr lang="tr-TR" sz="2000" b="1" dirty="0"/>
              <a:t>Ali ile Pınar kendi arkadaşları arasında bir araştırma yapmak istiyor. Araştırma sorusu olarak aşağıdaki </a:t>
            </a:r>
            <a:r>
              <a:rPr lang="tr-TR" sz="2000" b="1" dirty="0" smtClean="0"/>
              <a:t> </a:t>
            </a:r>
            <a:r>
              <a:rPr lang="tr-TR" sz="2000" b="1" dirty="0"/>
              <a:t>soruyu seçtiler.</a:t>
            </a:r>
          </a:p>
          <a:p>
            <a:endParaRPr lang="tr-TR" sz="2000" b="1" dirty="0" smtClean="0">
              <a:solidFill>
                <a:srgbClr val="FF0000"/>
              </a:solidFill>
            </a:endParaRPr>
          </a:p>
          <a:p>
            <a:endParaRPr lang="tr-TR" sz="2000" b="1" dirty="0" smtClean="0"/>
          </a:p>
          <a:p>
            <a:r>
              <a:rPr lang="tr-TR" sz="2000" b="1" dirty="0" smtClean="0"/>
              <a:t>1</a:t>
            </a:r>
            <a:r>
              <a:rPr lang="tr-TR" sz="2000" b="1" dirty="0"/>
              <a:t>) En çok sevdiğiniz pasta </a:t>
            </a:r>
            <a:r>
              <a:rPr lang="tr-TR" sz="2000" b="1" dirty="0" smtClean="0"/>
              <a:t>hangisidir</a:t>
            </a:r>
            <a:r>
              <a:rPr lang="tr-TR" sz="2000" b="1" dirty="0"/>
              <a:t>? </a:t>
            </a:r>
          </a:p>
          <a:p>
            <a:endParaRPr lang="tr-TR" sz="2000" b="1" dirty="0"/>
          </a:p>
          <a:p>
            <a:r>
              <a:rPr lang="tr-TR" sz="2000" b="1" dirty="0"/>
              <a:t>a) Çikolatalı,</a:t>
            </a:r>
          </a:p>
          <a:p>
            <a:r>
              <a:rPr lang="tr-TR" sz="2000" b="1" dirty="0" smtClean="0"/>
              <a:t>b</a:t>
            </a:r>
            <a:r>
              <a:rPr lang="tr-TR" sz="2000" b="1" dirty="0"/>
              <a:t>) Çilekli,</a:t>
            </a:r>
          </a:p>
          <a:p>
            <a:r>
              <a:rPr lang="tr-TR" sz="2000" b="1" dirty="0" smtClean="0"/>
              <a:t>c</a:t>
            </a:r>
            <a:r>
              <a:rPr lang="tr-TR" sz="2000" b="1" dirty="0"/>
              <a:t>)  Muzlu,</a:t>
            </a:r>
          </a:p>
          <a:p>
            <a:r>
              <a:rPr lang="tr-TR" sz="2000" b="1" dirty="0"/>
              <a:t>d) Mozaik,</a:t>
            </a:r>
          </a:p>
          <a:p>
            <a:endParaRPr lang="tr-TR" sz="1050" b="1" dirty="0"/>
          </a:p>
          <a:p>
            <a:r>
              <a:rPr lang="tr-TR" sz="2000" b="1" dirty="0" smtClean="0">
                <a:solidFill>
                  <a:srgbClr val="FF0000"/>
                </a:solidFill>
              </a:rPr>
              <a:t>   	</a:t>
            </a:r>
          </a:p>
          <a:p>
            <a:endParaRPr lang="tr-TR" sz="2000" b="1" dirty="0">
              <a:solidFill>
                <a:srgbClr val="FF0000"/>
              </a:solidFill>
            </a:endParaRPr>
          </a:p>
          <a:p>
            <a:r>
              <a:rPr lang="tr-TR" sz="2000" b="1" dirty="0" smtClean="0">
                <a:solidFill>
                  <a:srgbClr val="FF0000"/>
                </a:solidFill>
              </a:rPr>
              <a:t>	</a:t>
            </a:r>
            <a:r>
              <a:rPr lang="tr-TR" sz="2000" b="1" dirty="0" smtClean="0"/>
              <a:t>Arkadaşlarına  sorulan bu  soru aşağıdaki şekilde düzenlendi. Çetele tablosu oluşturuldu.</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27816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8"/>
            <a:ext cx="8509121"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504831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4</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5</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6</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7</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a:t>8</a:t>
            </a:r>
          </a:p>
        </p:txBody>
      </p:sp>
      <p:sp>
        <p:nvSpPr>
          <p:cNvPr id="30" name="Metin kutusu 29"/>
          <p:cNvSpPr txBox="1"/>
          <p:nvPr/>
        </p:nvSpPr>
        <p:spPr>
          <a:xfrm>
            <a:off x="392558" y="1644769"/>
            <a:ext cx="314510" cy="400110"/>
          </a:xfrm>
          <a:prstGeom prst="rect">
            <a:avLst/>
          </a:prstGeom>
          <a:noFill/>
        </p:spPr>
        <p:txBody>
          <a:bodyPr wrap="none" rtlCol="0">
            <a:spAutoFit/>
          </a:bodyPr>
          <a:lstStyle/>
          <a:p>
            <a:r>
              <a:rPr lang="tr-TR" sz="2000" b="1" dirty="0" smtClean="0"/>
              <a:t>9</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10</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11</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12</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1008674" cy="400110"/>
          </a:xfrm>
          <a:prstGeom prst="rect">
            <a:avLst/>
          </a:prstGeom>
          <a:noFill/>
        </p:spPr>
        <p:txBody>
          <a:bodyPr wrap="none" rtlCol="0">
            <a:spAutoFit/>
          </a:bodyPr>
          <a:lstStyle/>
          <a:p>
            <a:r>
              <a:rPr lang="tr-TR" sz="2000" b="1" dirty="0" smtClean="0"/>
              <a:t>Dersler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151102" cy="830997"/>
          </a:xfrm>
          <a:prstGeom prst="rect">
            <a:avLst/>
          </a:prstGeom>
          <a:noFill/>
          <a:ln>
            <a:solidFill>
              <a:srgbClr val="FF0000"/>
            </a:solidFill>
          </a:ln>
        </p:spPr>
        <p:txBody>
          <a:bodyPr wrap="none" rtlCol="0">
            <a:spAutoFit/>
          </a:bodyPr>
          <a:lstStyle/>
          <a:p>
            <a:r>
              <a:rPr lang="tr-TR" sz="2400" b="1" dirty="0" smtClean="0"/>
              <a:t>         Tablo</a:t>
            </a:r>
          </a:p>
          <a:p>
            <a:r>
              <a:rPr lang="tr-TR" sz="2400" b="1" dirty="0" smtClean="0"/>
              <a:t>En sevilen ders </a:t>
            </a:r>
            <a:endParaRPr lang="tr-TR" sz="2400" b="1" dirty="0"/>
          </a:p>
        </p:txBody>
      </p:sp>
      <p:sp>
        <p:nvSpPr>
          <p:cNvPr id="78" name="Serbest Form 77"/>
          <p:cNvSpPr/>
          <p:nvPr/>
        </p:nvSpPr>
        <p:spPr>
          <a:xfrm>
            <a:off x="1463040" y="2386630"/>
            <a:ext cx="441960" cy="383129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Müzik</a:t>
            </a:r>
            <a:endParaRPr lang="tr-TR" sz="2400" b="1" dirty="0">
              <a:solidFill>
                <a:schemeClr val="tx1"/>
              </a:solidFill>
            </a:endParaRPr>
          </a:p>
        </p:txBody>
      </p:sp>
      <p:sp>
        <p:nvSpPr>
          <p:cNvPr id="79" name="Serbest Form 78"/>
          <p:cNvSpPr/>
          <p:nvPr/>
        </p:nvSpPr>
        <p:spPr>
          <a:xfrm>
            <a:off x="1905000" y="404664"/>
            <a:ext cx="433586" cy="581325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Matematik</a:t>
            </a:r>
            <a:endParaRPr lang="tr-TR" sz="2400" b="1" dirty="0">
              <a:solidFill>
                <a:schemeClr val="tx1"/>
              </a:solidFill>
            </a:endParaRPr>
          </a:p>
        </p:txBody>
      </p:sp>
      <p:sp>
        <p:nvSpPr>
          <p:cNvPr id="80" name="Serbest Form 79"/>
          <p:cNvSpPr/>
          <p:nvPr/>
        </p:nvSpPr>
        <p:spPr>
          <a:xfrm>
            <a:off x="2338586" y="2924944"/>
            <a:ext cx="457200" cy="329297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Beden Eğitimi</a:t>
            </a:r>
            <a:endParaRPr lang="tr-TR" sz="2400" b="1" dirty="0">
              <a:solidFill>
                <a:schemeClr val="tx1"/>
              </a:solidFill>
            </a:endParaRPr>
          </a:p>
        </p:txBody>
      </p:sp>
      <p:sp>
        <p:nvSpPr>
          <p:cNvPr id="81" name="Serbest Form 80"/>
          <p:cNvSpPr/>
          <p:nvPr/>
        </p:nvSpPr>
        <p:spPr>
          <a:xfrm>
            <a:off x="2814398" y="1844824"/>
            <a:ext cx="461457" cy="4373096"/>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Sosyal Bilgiler</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35227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812274" cy="400110"/>
          </a:xfrm>
          <a:prstGeom prst="rect">
            <a:avLst/>
          </a:prstGeom>
          <a:noFill/>
        </p:spPr>
        <p:txBody>
          <a:bodyPr wrap="none" rtlCol="0">
            <a:spAutoFit/>
          </a:bodyPr>
          <a:lstStyle/>
          <a:p>
            <a:r>
              <a:rPr lang="tr-TR" sz="2000" b="1" dirty="0" smtClean="0"/>
              <a:t>Pasta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295885"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pasta </a:t>
            </a:r>
            <a:endParaRPr lang="tr-TR" sz="2400" b="1" dirty="0"/>
          </a:p>
        </p:txBody>
      </p:sp>
      <p:sp>
        <p:nvSpPr>
          <p:cNvPr id="78" name="Serbest Form 77"/>
          <p:cNvSpPr/>
          <p:nvPr/>
        </p:nvSpPr>
        <p:spPr>
          <a:xfrm>
            <a:off x="1463040" y="914400"/>
            <a:ext cx="441960" cy="530352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Çikolatalı</a:t>
            </a:r>
            <a:endParaRPr lang="tr-TR" sz="2400" b="1" dirty="0">
              <a:solidFill>
                <a:schemeClr val="tx1"/>
              </a:solidFill>
            </a:endParaRPr>
          </a:p>
        </p:txBody>
      </p:sp>
      <p:sp>
        <p:nvSpPr>
          <p:cNvPr id="79" name="Serbest Form 78"/>
          <p:cNvSpPr/>
          <p:nvPr/>
        </p:nvSpPr>
        <p:spPr>
          <a:xfrm>
            <a:off x="1905000" y="2910078"/>
            <a:ext cx="487680" cy="329297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Çilekli</a:t>
            </a:r>
            <a:endParaRPr lang="tr-TR" sz="2400" b="1" dirty="0">
              <a:solidFill>
                <a:schemeClr val="tx1"/>
              </a:solidFill>
            </a:endParaRPr>
          </a:p>
        </p:txBody>
      </p:sp>
      <p:sp>
        <p:nvSpPr>
          <p:cNvPr id="80" name="Serbest Form 79"/>
          <p:cNvSpPr/>
          <p:nvPr/>
        </p:nvSpPr>
        <p:spPr>
          <a:xfrm>
            <a:off x="2380196" y="1860064"/>
            <a:ext cx="457200" cy="435785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Muzlu</a:t>
            </a:r>
            <a:endParaRPr lang="tr-TR" sz="2400" b="1" dirty="0">
              <a:solidFill>
                <a:schemeClr val="tx1"/>
              </a:solidFill>
            </a:endParaRPr>
          </a:p>
        </p:txBody>
      </p:sp>
      <p:sp>
        <p:nvSpPr>
          <p:cNvPr id="81" name="Serbest Form 80"/>
          <p:cNvSpPr/>
          <p:nvPr/>
        </p:nvSpPr>
        <p:spPr>
          <a:xfrm>
            <a:off x="2816132" y="4926302"/>
            <a:ext cx="459723" cy="1276752"/>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Mozaik</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47881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49956" y="1124743"/>
            <a:ext cx="8841418" cy="4255011"/>
          </a:xfrm>
          <a:prstGeom prst="rect">
            <a:avLst/>
          </a:prstGeom>
          <a:noFill/>
          <a:ln>
            <a:solidFill>
              <a:srgbClr val="FF0000"/>
            </a:solidFill>
          </a:ln>
        </p:spPr>
        <p:txBody>
          <a:bodyPr wrap="square" rtlCol="0">
            <a:spAutoFit/>
          </a:bodyPr>
          <a:lstStyle/>
          <a:p>
            <a:r>
              <a:rPr lang="tr-TR" sz="2000" b="1" dirty="0" smtClean="0">
                <a:solidFill>
                  <a:srgbClr val="FF0000"/>
                </a:solidFill>
              </a:rPr>
              <a:t>ÖRNEK-4:</a:t>
            </a:r>
            <a:r>
              <a:rPr lang="tr-TR" sz="2000" b="1" dirty="0" smtClean="0"/>
              <a:t>Ali </a:t>
            </a:r>
            <a:r>
              <a:rPr lang="tr-TR" sz="2000" b="1" dirty="0"/>
              <a:t>ile Pınar kendi arkadaşları arasında bir araştırma yapmak istiyor. Araştırma sorusu olarak aşağıdaki  soruyu seçtiler.</a:t>
            </a:r>
          </a:p>
          <a:p>
            <a:endParaRPr lang="tr-TR" sz="2000" b="1" dirty="0" smtClean="0">
              <a:solidFill>
                <a:srgbClr val="FF0000"/>
              </a:solidFill>
            </a:endParaRPr>
          </a:p>
          <a:p>
            <a:endParaRPr lang="tr-TR" sz="1050" b="1" dirty="0"/>
          </a:p>
          <a:p>
            <a:r>
              <a:rPr lang="tr-TR" sz="2000" b="1" dirty="0" smtClean="0"/>
              <a:t>1) </a:t>
            </a:r>
            <a:r>
              <a:rPr lang="tr-TR" sz="2000" b="1" dirty="0"/>
              <a:t>En çok sevdiğiniz içecek hangisidir? </a:t>
            </a:r>
          </a:p>
          <a:p>
            <a:endParaRPr lang="tr-TR" sz="2000" b="1" dirty="0"/>
          </a:p>
          <a:p>
            <a:r>
              <a:rPr lang="tr-TR" sz="2000" b="1" dirty="0"/>
              <a:t>a) Süt,</a:t>
            </a:r>
          </a:p>
          <a:p>
            <a:r>
              <a:rPr lang="tr-TR" sz="2000" b="1" dirty="0"/>
              <a:t>b) Gazoz,</a:t>
            </a:r>
          </a:p>
          <a:p>
            <a:r>
              <a:rPr lang="tr-TR" sz="2000" b="1" dirty="0"/>
              <a:t>c) Ayran,</a:t>
            </a:r>
          </a:p>
          <a:p>
            <a:r>
              <a:rPr lang="tr-TR" sz="2000" b="1" dirty="0"/>
              <a:t>d) Meyve </a:t>
            </a:r>
            <a:r>
              <a:rPr lang="tr-TR" sz="2000" b="1" dirty="0" smtClean="0"/>
              <a:t>Suyu</a:t>
            </a:r>
            <a:endParaRPr lang="tr-TR" sz="1200" b="1" dirty="0"/>
          </a:p>
          <a:p>
            <a:r>
              <a:rPr lang="tr-TR" sz="2000" b="1" dirty="0" smtClean="0">
                <a:solidFill>
                  <a:srgbClr val="FF0000"/>
                </a:solidFill>
              </a:rPr>
              <a:t>    	</a:t>
            </a:r>
          </a:p>
          <a:p>
            <a:endParaRPr lang="tr-TR" sz="2000" b="1" dirty="0">
              <a:solidFill>
                <a:srgbClr val="FF0000"/>
              </a:solidFill>
            </a:endParaRPr>
          </a:p>
          <a:p>
            <a:r>
              <a:rPr lang="tr-TR" sz="2000" b="1" dirty="0" smtClean="0">
                <a:solidFill>
                  <a:srgbClr val="FF0000"/>
                </a:solidFill>
              </a:rPr>
              <a:t>	</a:t>
            </a:r>
            <a:r>
              <a:rPr lang="tr-TR" sz="2000" b="1" dirty="0" smtClean="0"/>
              <a:t>Arkadaşlarına  sorulan bu  soru aşağıdaki şekilde düzenlendi. Çetele tablosu oluşturuldu.</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71052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8272919"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62159869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909223" cy="400110"/>
          </a:xfrm>
          <a:prstGeom prst="rect">
            <a:avLst/>
          </a:prstGeom>
          <a:noFill/>
        </p:spPr>
        <p:txBody>
          <a:bodyPr wrap="none" rtlCol="0">
            <a:spAutoFit/>
          </a:bodyPr>
          <a:lstStyle/>
          <a:p>
            <a:r>
              <a:rPr lang="tr-TR" sz="2000" b="1" dirty="0" smtClean="0"/>
              <a:t>İçecek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39854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İçecek </a:t>
            </a:r>
            <a:endParaRPr lang="tr-TR" sz="2400" b="1" dirty="0"/>
          </a:p>
        </p:txBody>
      </p:sp>
      <p:sp>
        <p:nvSpPr>
          <p:cNvPr id="78" name="Serbest Form 77"/>
          <p:cNvSpPr/>
          <p:nvPr/>
        </p:nvSpPr>
        <p:spPr>
          <a:xfrm>
            <a:off x="1463040" y="2924944"/>
            <a:ext cx="441960" cy="3292976"/>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Süt</a:t>
            </a:r>
            <a:endParaRPr lang="tr-TR" sz="2400" b="1" dirty="0">
              <a:solidFill>
                <a:schemeClr val="tx1"/>
              </a:solidFill>
            </a:endParaRPr>
          </a:p>
        </p:txBody>
      </p:sp>
      <p:sp>
        <p:nvSpPr>
          <p:cNvPr id="79" name="Serbest Form 78"/>
          <p:cNvSpPr/>
          <p:nvPr/>
        </p:nvSpPr>
        <p:spPr>
          <a:xfrm>
            <a:off x="1907704" y="1844824"/>
            <a:ext cx="487680" cy="437309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Gazoz</a:t>
            </a:r>
            <a:endParaRPr lang="tr-TR" sz="2400" b="1" dirty="0">
              <a:solidFill>
                <a:schemeClr val="tx1"/>
              </a:solidFill>
            </a:endParaRPr>
          </a:p>
        </p:txBody>
      </p:sp>
      <p:sp>
        <p:nvSpPr>
          <p:cNvPr id="80" name="Serbest Form 79"/>
          <p:cNvSpPr/>
          <p:nvPr/>
        </p:nvSpPr>
        <p:spPr>
          <a:xfrm>
            <a:off x="2357199" y="4005064"/>
            <a:ext cx="457200" cy="2221813"/>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Ayran</a:t>
            </a:r>
            <a:endParaRPr lang="tr-TR" sz="2400" b="1" dirty="0">
              <a:solidFill>
                <a:schemeClr val="tx1"/>
              </a:solidFill>
            </a:endParaRPr>
          </a:p>
        </p:txBody>
      </p:sp>
      <p:sp>
        <p:nvSpPr>
          <p:cNvPr id="81" name="Serbest Form 80"/>
          <p:cNvSpPr/>
          <p:nvPr/>
        </p:nvSpPr>
        <p:spPr>
          <a:xfrm>
            <a:off x="2825810" y="1853781"/>
            <a:ext cx="438460" cy="4373096"/>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Meyve Suyu</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50702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2597" y="214211"/>
            <a:ext cx="8784976" cy="2431435"/>
          </a:xfrm>
          <a:prstGeom prst="rect">
            <a:avLst/>
          </a:prstGeom>
          <a:noFill/>
          <a:ln>
            <a:solidFill>
              <a:srgbClr val="FF0000"/>
            </a:solidFill>
          </a:ln>
        </p:spPr>
        <p:txBody>
          <a:bodyPr wrap="square" rtlCol="0">
            <a:spAutoFit/>
          </a:bodyPr>
          <a:lstStyle/>
          <a:p>
            <a:r>
              <a:rPr lang="tr-TR" sz="2000" b="1" dirty="0" smtClean="0">
                <a:solidFill>
                  <a:srgbClr val="FF0000"/>
                </a:solidFill>
              </a:rPr>
              <a:t>ÖRNEK-5 : </a:t>
            </a:r>
            <a:r>
              <a:rPr lang="tr-TR" sz="2000" b="1" dirty="0" smtClean="0"/>
              <a:t>Ahmet ile Elif kendi arkadaşları arasında bir araştırma yapmak istiyor. Araştırma sorusu olarak aşağıdaki soruyu seçtiler.</a:t>
            </a:r>
          </a:p>
          <a:p>
            <a:endParaRPr lang="tr-TR" sz="1200" b="1" dirty="0"/>
          </a:p>
          <a:p>
            <a:r>
              <a:rPr lang="tr-TR" sz="2000" b="1" dirty="0" smtClean="0"/>
              <a:t>1) Hangi spor dalı ile ilgileniyorsunuz?</a:t>
            </a:r>
          </a:p>
          <a:p>
            <a:r>
              <a:rPr lang="tr-TR" sz="2000" b="1" dirty="0" smtClean="0"/>
              <a:t>a) Basketbol,</a:t>
            </a:r>
          </a:p>
          <a:p>
            <a:r>
              <a:rPr lang="tr-TR" sz="2000" b="1" dirty="0" smtClean="0"/>
              <a:t>b) Futbol,</a:t>
            </a:r>
          </a:p>
          <a:p>
            <a:r>
              <a:rPr lang="tr-TR" sz="2000" b="1" dirty="0" smtClean="0"/>
              <a:t>c) Hentbol,</a:t>
            </a:r>
          </a:p>
          <a:p>
            <a:r>
              <a:rPr lang="tr-TR" sz="2000" b="1" dirty="0" smtClean="0"/>
              <a:t>d) Voleybol,</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843" y="2780929"/>
            <a:ext cx="7355558"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66600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1401346" cy="400110"/>
          </a:xfrm>
          <a:prstGeom prst="rect">
            <a:avLst/>
          </a:prstGeom>
          <a:noFill/>
        </p:spPr>
        <p:txBody>
          <a:bodyPr wrap="none" rtlCol="0">
            <a:spAutoFit/>
          </a:bodyPr>
          <a:lstStyle/>
          <a:p>
            <a:r>
              <a:rPr lang="tr-TR" sz="2000" b="1" dirty="0" smtClean="0"/>
              <a:t>Spor dalları</a:t>
            </a:r>
            <a:endParaRPr lang="tr-TR" sz="2000" b="1" dirty="0"/>
          </a:p>
        </p:txBody>
      </p:sp>
      <p:sp>
        <p:nvSpPr>
          <p:cNvPr id="76" name="Metin kutusu 75"/>
          <p:cNvSpPr txBox="1"/>
          <p:nvPr/>
        </p:nvSpPr>
        <p:spPr>
          <a:xfrm>
            <a:off x="1147391" y="-6017"/>
            <a:ext cx="1695208" cy="400110"/>
          </a:xfrm>
          <a:prstGeom prst="rect">
            <a:avLst/>
          </a:prstGeom>
          <a:noFill/>
        </p:spPr>
        <p:txBody>
          <a:bodyPr wrap="none" rtlCol="0">
            <a:spAutoFit/>
          </a:bodyPr>
          <a:lstStyle/>
          <a:p>
            <a:r>
              <a:rPr lang="tr-TR" sz="2000" b="1" dirty="0" smtClean="0"/>
              <a:t>Öğrenci  sayısı</a:t>
            </a:r>
            <a:endParaRPr lang="tr-TR" sz="2000" b="1" dirty="0"/>
          </a:p>
        </p:txBody>
      </p:sp>
      <p:sp>
        <p:nvSpPr>
          <p:cNvPr id="77" name="Metin kutusu 76"/>
          <p:cNvSpPr txBox="1"/>
          <p:nvPr/>
        </p:nvSpPr>
        <p:spPr>
          <a:xfrm>
            <a:off x="5796136" y="181858"/>
            <a:ext cx="282263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Okuldaki spor dalları</a:t>
            </a:r>
            <a:endParaRPr lang="tr-TR" sz="2400" b="1" dirty="0"/>
          </a:p>
        </p:txBody>
      </p:sp>
      <p:sp>
        <p:nvSpPr>
          <p:cNvPr id="78" name="Serbest Form 77"/>
          <p:cNvSpPr/>
          <p:nvPr/>
        </p:nvSpPr>
        <p:spPr>
          <a:xfrm>
            <a:off x="1463040" y="1844824"/>
            <a:ext cx="441960" cy="4373096"/>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Basketbol</a:t>
            </a:r>
            <a:endParaRPr lang="tr-TR" sz="2400" b="1" dirty="0">
              <a:solidFill>
                <a:schemeClr val="tx1"/>
              </a:solidFill>
            </a:endParaRPr>
          </a:p>
        </p:txBody>
      </p:sp>
      <p:sp>
        <p:nvSpPr>
          <p:cNvPr id="79" name="Serbest Form 78"/>
          <p:cNvSpPr/>
          <p:nvPr/>
        </p:nvSpPr>
        <p:spPr>
          <a:xfrm>
            <a:off x="1893774" y="913697"/>
            <a:ext cx="487680" cy="5309200"/>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a:solidFill>
                  <a:schemeClr val="tx1"/>
                </a:solidFill>
              </a:rPr>
              <a:t>H</a:t>
            </a:r>
            <a:r>
              <a:rPr lang="tr-TR" sz="2400" b="1" dirty="0" smtClean="0">
                <a:solidFill>
                  <a:schemeClr val="tx1"/>
                </a:solidFill>
              </a:rPr>
              <a:t>entbol</a:t>
            </a:r>
            <a:endParaRPr lang="tr-TR" sz="2400" b="1" dirty="0">
              <a:solidFill>
                <a:schemeClr val="tx1"/>
              </a:solidFill>
            </a:endParaRPr>
          </a:p>
        </p:txBody>
      </p:sp>
      <p:sp>
        <p:nvSpPr>
          <p:cNvPr id="80" name="Serbest Form 79"/>
          <p:cNvSpPr/>
          <p:nvPr/>
        </p:nvSpPr>
        <p:spPr>
          <a:xfrm>
            <a:off x="2357199" y="2940184"/>
            <a:ext cx="457200" cy="327773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Futbol</a:t>
            </a:r>
            <a:endParaRPr lang="tr-TR" sz="2400" b="1" dirty="0">
              <a:solidFill>
                <a:schemeClr val="tx1"/>
              </a:solidFill>
            </a:endParaRPr>
          </a:p>
        </p:txBody>
      </p:sp>
      <p:sp>
        <p:nvSpPr>
          <p:cNvPr id="81" name="Serbest Form 80"/>
          <p:cNvSpPr/>
          <p:nvPr/>
        </p:nvSpPr>
        <p:spPr>
          <a:xfrm>
            <a:off x="2837396" y="1378518"/>
            <a:ext cx="438460" cy="4839402"/>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Voleybol</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51967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16632"/>
            <a:ext cx="8784976" cy="1384995"/>
          </a:xfrm>
          <a:prstGeom prst="rect">
            <a:avLst/>
          </a:prstGeom>
          <a:ln>
            <a:solidFill>
              <a:srgbClr val="FF0000"/>
            </a:solidFill>
          </a:ln>
        </p:spPr>
        <p:txBody>
          <a:bodyPr wrap="square">
            <a:spAutoFit/>
          </a:bodyPr>
          <a:lstStyle/>
          <a:p>
            <a:r>
              <a:rPr lang="tr-TR" sz="2400" b="1" dirty="0">
                <a:solidFill>
                  <a:srgbClr val="FF0000"/>
                </a:solidFill>
              </a:rPr>
              <a:t>Ölçek: </a:t>
            </a:r>
            <a:r>
              <a:rPr lang="tr-TR" dirty="0" smtClean="0"/>
              <a:t>	</a:t>
            </a:r>
            <a:r>
              <a:rPr lang="tr-TR" sz="2000" b="1" dirty="0" smtClean="0"/>
              <a:t>Grafiklerde </a:t>
            </a:r>
            <a:r>
              <a:rPr lang="tr-TR" sz="2000" b="1" dirty="0"/>
              <a:t>veriler arasındaki belirlediğimiz sabit uzaklıklara ölçek </a:t>
            </a:r>
            <a:r>
              <a:rPr lang="tr-TR" sz="2000" b="1" dirty="0" smtClean="0"/>
              <a:t>denir. Grafik </a:t>
            </a:r>
            <a:r>
              <a:rPr lang="tr-TR" sz="2000" b="1" dirty="0"/>
              <a:t>çizimlerinde ölçeği küçük alırsak daha net ve güvenilir sonuçlar elde </a:t>
            </a:r>
            <a:r>
              <a:rPr lang="tr-TR" sz="2000" b="1" dirty="0" smtClean="0"/>
              <a:t>ederiz. </a:t>
            </a:r>
          </a:p>
          <a:p>
            <a:r>
              <a:rPr lang="tr-TR" sz="2000" b="1" dirty="0"/>
              <a:t>	</a:t>
            </a:r>
            <a:r>
              <a:rPr lang="tr-TR" sz="2000" b="1" dirty="0" smtClean="0"/>
              <a:t>Ölçek </a:t>
            </a:r>
            <a:r>
              <a:rPr lang="tr-TR" sz="2000" b="1" dirty="0"/>
              <a:t>büyürse güvenilirlik azalacağından yanlış yorumlara yol açar</a:t>
            </a:r>
            <a:r>
              <a:rPr lang="tr-TR" sz="2000" b="1" dirty="0" smtClean="0"/>
              <a:t>.</a:t>
            </a:r>
          </a:p>
          <a:p>
            <a:r>
              <a:rPr lang="tr-TR" sz="2000" b="1" dirty="0"/>
              <a:t>Sütun grafiğinde ölçeklendirme farklı olduğunda yanlış yorumlanır</a:t>
            </a:r>
            <a:r>
              <a:rPr lang="tr-TR" sz="2000" b="1" dirty="0" smtClean="0"/>
              <a:t>.</a:t>
            </a:r>
            <a:endParaRPr lang="tr-TR" sz="2000" b="1" dirty="0"/>
          </a:p>
        </p:txBody>
      </p:sp>
      <p:sp>
        <p:nvSpPr>
          <p:cNvPr id="12" name="Metin kutusu 11"/>
          <p:cNvSpPr txBox="1"/>
          <p:nvPr/>
        </p:nvSpPr>
        <p:spPr>
          <a:xfrm>
            <a:off x="7265012" y="5764614"/>
            <a:ext cx="676788" cy="400110"/>
          </a:xfrm>
          <a:prstGeom prst="rect">
            <a:avLst/>
          </a:prstGeom>
          <a:noFill/>
        </p:spPr>
        <p:txBody>
          <a:bodyPr wrap="none" rtlCol="0">
            <a:spAutoFit/>
          </a:bodyPr>
          <a:lstStyle/>
          <a:p>
            <a:r>
              <a:rPr lang="tr-TR" sz="2000" b="1" dirty="0" smtClean="0"/>
              <a:t>GÜN</a:t>
            </a:r>
            <a:endParaRPr lang="tr-TR" sz="2000" b="1" dirty="0"/>
          </a:p>
        </p:txBody>
      </p:sp>
      <p:sp>
        <p:nvSpPr>
          <p:cNvPr id="13" name="Metin kutusu 12"/>
          <p:cNvSpPr txBox="1"/>
          <p:nvPr/>
        </p:nvSpPr>
        <p:spPr>
          <a:xfrm>
            <a:off x="2267744" y="2389328"/>
            <a:ext cx="936104" cy="400110"/>
          </a:xfrm>
          <a:prstGeom prst="rect">
            <a:avLst/>
          </a:prstGeom>
          <a:noFill/>
        </p:spPr>
        <p:txBody>
          <a:bodyPr wrap="square" rtlCol="0">
            <a:spAutoFit/>
          </a:bodyPr>
          <a:lstStyle/>
          <a:p>
            <a:r>
              <a:rPr lang="tr-TR" sz="2000" b="1" dirty="0" smtClean="0"/>
              <a:t>PARA</a:t>
            </a:r>
            <a:endParaRPr lang="tr-TR" sz="2000" b="1" dirty="0"/>
          </a:p>
        </p:txBody>
      </p:sp>
      <p:sp>
        <p:nvSpPr>
          <p:cNvPr id="14" name="Metin kutusu 13"/>
          <p:cNvSpPr txBox="1"/>
          <p:nvPr/>
        </p:nvSpPr>
        <p:spPr>
          <a:xfrm rot="16200000">
            <a:off x="2280814" y="6190207"/>
            <a:ext cx="909964" cy="400110"/>
          </a:xfrm>
          <a:prstGeom prst="rect">
            <a:avLst/>
          </a:prstGeom>
          <a:solidFill>
            <a:schemeClr val="tx1"/>
          </a:solidFill>
        </p:spPr>
        <p:txBody>
          <a:bodyPr wrap="square" rtlCol="0">
            <a:spAutoFit/>
          </a:bodyPr>
          <a:lstStyle/>
          <a:p>
            <a:r>
              <a:rPr lang="tr-TR" sz="2000" b="1" dirty="0" smtClean="0">
                <a:solidFill>
                  <a:schemeClr val="bg1"/>
                </a:solidFill>
              </a:rPr>
              <a:t>PTESİ</a:t>
            </a:r>
            <a:endParaRPr lang="tr-TR" sz="2000" b="1" dirty="0">
              <a:solidFill>
                <a:schemeClr val="bg1"/>
              </a:solidFill>
            </a:endParaRPr>
          </a:p>
        </p:txBody>
      </p:sp>
      <p:sp>
        <p:nvSpPr>
          <p:cNvPr id="15" name="Metin kutusu 14"/>
          <p:cNvSpPr txBox="1"/>
          <p:nvPr/>
        </p:nvSpPr>
        <p:spPr>
          <a:xfrm rot="16200000">
            <a:off x="2892882" y="6190208"/>
            <a:ext cx="909964" cy="400110"/>
          </a:xfrm>
          <a:prstGeom prst="rect">
            <a:avLst/>
          </a:prstGeom>
          <a:solidFill>
            <a:schemeClr val="tx1"/>
          </a:solidFill>
        </p:spPr>
        <p:txBody>
          <a:bodyPr wrap="square" rtlCol="0">
            <a:spAutoFit/>
          </a:bodyPr>
          <a:lstStyle/>
          <a:p>
            <a:r>
              <a:rPr lang="tr-TR" sz="2000" b="1" dirty="0" smtClean="0">
                <a:solidFill>
                  <a:schemeClr val="bg1"/>
                </a:solidFill>
              </a:rPr>
              <a:t>SALI</a:t>
            </a:r>
            <a:endParaRPr lang="tr-TR" sz="2000" b="1" dirty="0">
              <a:solidFill>
                <a:schemeClr val="bg1"/>
              </a:solidFill>
            </a:endParaRPr>
          </a:p>
        </p:txBody>
      </p:sp>
      <p:sp>
        <p:nvSpPr>
          <p:cNvPr id="16" name="Metin kutusu 15"/>
          <p:cNvSpPr txBox="1"/>
          <p:nvPr/>
        </p:nvSpPr>
        <p:spPr>
          <a:xfrm rot="16200000">
            <a:off x="3524985" y="6190209"/>
            <a:ext cx="909964" cy="400110"/>
          </a:xfrm>
          <a:prstGeom prst="rect">
            <a:avLst/>
          </a:prstGeom>
          <a:solidFill>
            <a:schemeClr val="tx1"/>
          </a:solidFill>
        </p:spPr>
        <p:txBody>
          <a:bodyPr wrap="square" rtlCol="0">
            <a:spAutoFit/>
          </a:bodyPr>
          <a:lstStyle/>
          <a:p>
            <a:r>
              <a:rPr lang="tr-TR" sz="2000" b="1" dirty="0" smtClean="0">
                <a:solidFill>
                  <a:schemeClr val="bg1"/>
                </a:solidFill>
              </a:rPr>
              <a:t>ÇARBA</a:t>
            </a:r>
            <a:endParaRPr lang="tr-TR" sz="2000" b="1" dirty="0">
              <a:solidFill>
                <a:schemeClr val="bg1"/>
              </a:solidFill>
            </a:endParaRPr>
          </a:p>
        </p:txBody>
      </p:sp>
      <p:sp>
        <p:nvSpPr>
          <p:cNvPr id="17" name="Metin kutusu 16"/>
          <p:cNvSpPr txBox="1"/>
          <p:nvPr/>
        </p:nvSpPr>
        <p:spPr>
          <a:xfrm rot="16200000">
            <a:off x="4117018" y="6190207"/>
            <a:ext cx="909964" cy="400110"/>
          </a:xfrm>
          <a:prstGeom prst="rect">
            <a:avLst/>
          </a:prstGeom>
          <a:solidFill>
            <a:schemeClr val="tx1"/>
          </a:solidFill>
        </p:spPr>
        <p:txBody>
          <a:bodyPr wrap="square" rtlCol="0">
            <a:spAutoFit/>
          </a:bodyPr>
          <a:lstStyle/>
          <a:p>
            <a:r>
              <a:rPr lang="tr-TR" sz="2000" b="1" dirty="0" smtClean="0">
                <a:solidFill>
                  <a:schemeClr val="bg1"/>
                </a:solidFill>
              </a:rPr>
              <a:t>PERBE</a:t>
            </a:r>
            <a:endParaRPr lang="tr-TR" sz="2000" b="1" dirty="0">
              <a:solidFill>
                <a:schemeClr val="bg1"/>
              </a:solidFill>
            </a:endParaRPr>
          </a:p>
        </p:txBody>
      </p:sp>
      <p:sp>
        <p:nvSpPr>
          <p:cNvPr id="18" name="Metin kutusu 17"/>
          <p:cNvSpPr txBox="1"/>
          <p:nvPr/>
        </p:nvSpPr>
        <p:spPr>
          <a:xfrm rot="16200000">
            <a:off x="4677113" y="6204207"/>
            <a:ext cx="909964" cy="400110"/>
          </a:xfrm>
          <a:prstGeom prst="rect">
            <a:avLst/>
          </a:prstGeom>
          <a:solidFill>
            <a:schemeClr val="tx1"/>
          </a:solidFill>
        </p:spPr>
        <p:txBody>
          <a:bodyPr wrap="square" rtlCol="0">
            <a:spAutoFit/>
          </a:bodyPr>
          <a:lstStyle/>
          <a:p>
            <a:r>
              <a:rPr lang="tr-TR" sz="2000" b="1" dirty="0" smtClean="0">
                <a:solidFill>
                  <a:schemeClr val="bg1"/>
                </a:solidFill>
              </a:rPr>
              <a:t>CUMA</a:t>
            </a:r>
            <a:endParaRPr lang="tr-TR" sz="2000" b="1" dirty="0">
              <a:solidFill>
                <a:schemeClr val="bg1"/>
              </a:solidFill>
            </a:endParaRPr>
          </a:p>
        </p:txBody>
      </p:sp>
      <p:sp>
        <p:nvSpPr>
          <p:cNvPr id="19" name="Metin kutusu 18"/>
          <p:cNvSpPr txBox="1"/>
          <p:nvPr/>
        </p:nvSpPr>
        <p:spPr>
          <a:xfrm rot="16200000">
            <a:off x="5325185" y="6190210"/>
            <a:ext cx="909964" cy="400110"/>
          </a:xfrm>
          <a:prstGeom prst="rect">
            <a:avLst/>
          </a:prstGeom>
          <a:solidFill>
            <a:schemeClr val="tx1"/>
          </a:solidFill>
        </p:spPr>
        <p:txBody>
          <a:bodyPr wrap="square" rtlCol="0">
            <a:spAutoFit/>
          </a:bodyPr>
          <a:lstStyle/>
          <a:p>
            <a:r>
              <a:rPr lang="tr-TR" sz="2000" b="1" dirty="0" smtClean="0">
                <a:solidFill>
                  <a:schemeClr val="bg1"/>
                </a:solidFill>
              </a:rPr>
              <a:t>CTESİ</a:t>
            </a:r>
            <a:endParaRPr lang="tr-TR" sz="2000" b="1" dirty="0">
              <a:solidFill>
                <a:schemeClr val="bg1"/>
              </a:solidFill>
            </a:endParaRPr>
          </a:p>
        </p:txBody>
      </p:sp>
      <p:sp>
        <p:nvSpPr>
          <p:cNvPr id="20" name="Metin kutusu 19"/>
          <p:cNvSpPr txBox="1"/>
          <p:nvPr/>
        </p:nvSpPr>
        <p:spPr>
          <a:xfrm rot="16200000">
            <a:off x="5902101" y="6190205"/>
            <a:ext cx="909964" cy="400110"/>
          </a:xfrm>
          <a:prstGeom prst="rect">
            <a:avLst/>
          </a:prstGeom>
          <a:solidFill>
            <a:schemeClr val="tx1"/>
          </a:solidFill>
        </p:spPr>
        <p:txBody>
          <a:bodyPr wrap="square" rtlCol="0">
            <a:spAutoFit/>
          </a:bodyPr>
          <a:lstStyle/>
          <a:p>
            <a:r>
              <a:rPr lang="tr-TR" sz="2000" b="1" dirty="0" smtClean="0">
                <a:solidFill>
                  <a:schemeClr val="bg1"/>
                </a:solidFill>
              </a:rPr>
              <a:t>PAZAR</a:t>
            </a:r>
            <a:endParaRPr lang="tr-TR" sz="2000" b="1" dirty="0">
              <a:solidFill>
                <a:schemeClr val="bg1"/>
              </a:solidFill>
            </a:endParaRPr>
          </a:p>
        </p:txBody>
      </p:sp>
      <p:sp>
        <p:nvSpPr>
          <p:cNvPr id="22" name="Metin kutusu 21"/>
          <p:cNvSpPr txBox="1"/>
          <p:nvPr/>
        </p:nvSpPr>
        <p:spPr>
          <a:xfrm>
            <a:off x="1668746" y="5735227"/>
            <a:ext cx="454982" cy="400110"/>
          </a:xfrm>
          <a:prstGeom prst="rect">
            <a:avLst/>
          </a:prstGeom>
          <a:noFill/>
        </p:spPr>
        <p:txBody>
          <a:bodyPr wrap="square" rtlCol="0">
            <a:spAutoFit/>
          </a:bodyPr>
          <a:lstStyle/>
          <a:p>
            <a:r>
              <a:rPr lang="tr-TR" sz="2000" b="1" dirty="0" smtClean="0"/>
              <a:t>0</a:t>
            </a:r>
            <a:endParaRPr lang="tr-TR" sz="2000" b="1" dirty="0"/>
          </a:p>
        </p:txBody>
      </p:sp>
      <p:sp>
        <p:nvSpPr>
          <p:cNvPr id="23" name="Metin kutusu 22"/>
          <p:cNvSpPr txBox="1"/>
          <p:nvPr/>
        </p:nvSpPr>
        <p:spPr>
          <a:xfrm>
            <a:off x="1668746" y="5085184"/>
            <a:ext cx="454982" cy="400110"/>
          </a:xfrm>
          <a:prstGeom prst="rect">
            <a:avLst/>
          </a:prstGeom>
          <a:noFill/>
        </p:spPr>
        <p:txBody>
          <a:bodyPr wrap="square" rtlCol="0">
            <a:spAutoFit/>
          </a:bodyPr>
          <a:lstStyle/>
          <a:p>
            <a:r>
              <a:rPr lang="tr-TR" sz="2000" b="1" dirty="0" smtClean="0"/>
              <a:t>10</a:t>
            </a:r>
            <a:endParaRPr lang="tr-TR" sz="2000" b="1" dirty="0"/>
          </a:p>
        </p:txBody>
      </p:sp>
      <p:sp>
        <p:nvSpPr>
          <p:cNvPr id="24" name="Metin kutusu 23"/>
          <p:cNvSpPr txBox="1"/>
          <p:nvPr/>
        </p:nvSpPr>
        <p:spPr>
          <a:xfrm>
            <a:off x="1668746" y="4368396"/>
            <a:ext cx="454982" cy="400110"/>
          </a:xfrm>
          <a:prstGeom prst="rect">
            <a:avLst/>
          </a:prstGeom>
          <a:noFill/>
        </p:spPr>
        <p:txBody>
          <a:bodyPr wrap="square" rtlCol="0">
            <a:spAutoFit/>
          </a:bodyPr>
          <a:lstStyle/>
          <a:p>
            <a:r>
              <a:rPr lang="tr-TR" sz="2000" b="1" dirty="0" smtClean="0"/>
              <a:t>20</a:t>
            </a:r>
            <a:endParaRPr lang="tr-TR" sz="2000" b="1" dirty="0"/>
          </a:p>
        </p:txBody>
      </p:sp>
      <p:sp>
        <p:nvSpPr>
          <p:cNvPr id="25" name="Metin kutusu 24"/>
          <p:cNvSpPr txBox="1"/>
          <p:nvPr/>
        </p:nvSpPr>
        <p:spPr>
          <a:xfrm>
            <a:off x="1668746" y="3765840"/>
            <a:ext cx="454982" cy="400110"/>
          </a:xfrm>
          <a:prstGeom prst="rect">
            <a:avLst/>
          </a:prstGeom>
          <a:noFill/>
        </p:spPr>
        <p:txBody>
          <a:bodyPr wrap="square" rtlCol="0">
            <a:spAutoFit/>
          </a:bodyPr>
          <a:lstStyle/>
          <a:p>
            <a:r>
              <a:rPr lang="tr-TR" sz="2000" b="1" dirty="0" smtClean="0"/>
              <a:t>30</a:t>
            </a:r>
            <a:endParaRPr lang="tr-TR" sz="2000" b="1" dirty="0"/>
          </a:p>
        </p:txBody>
      </p:sp>
      <p:grpSp>
        <p:nvGrpSpPr>
          <p:cNvPr id="2" name="Grup 1"/>
          <p:cNvGrpSpPr/>
          <p:nvPr/>
        </p:nvGrpSpPr>
        <p:grpSpPr>
          <a:xfrm>
            <a:off x="2123728" y="2412504"/>
            <a:ext cx="4968552" cy="3552165"/>
            <a:chOff x="2123728" y="2412504"/>
            <a:chExt cx="4968552" cy="3552165"/>
          </a:xfrm>
        </p:grpSpPr>
        <p:cxnSp>
          <p:nvCxnSpPr>
            <p:cNvPr id="8" name="Düz Ok Bağlayıcısı 7"/>
            <p:cNvCxnSpPr/>
            <p:nvPr/>
          </p:nvCxnSpPr>
          <p:spPr>
            <a:xfrm>
              <a:off x="2123728" y="5949280"/>
              <a:ext cx="4968552" cy="15389"/>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V="1">
              <a:off x="2123728" y="2412504"/>
              <a:ext cx="0" cy="3536776"/>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Dikdörtgen 25"/>
            <p:cNvSpPr/>
            <p:nvPr/>
          </p:nvSpPr>
          <p:spPr>
            <a:xfrm>
              <a:off x="2123728" y="5285239"/>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Dikdörtgen 26"/>
            <p:cNvSpPr/>
            <p:nvPr/>
          </p:nvSpPr>
          <p:spPr>
            <a:xfrm>
              <a:off x="2123728" y="461593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Dikdörtgen 27"/>
            <p:cNvSpPr/>
            <p:nvPr/>
          </p:nvSpPr>
          <p:spPr>
            <a:xfrm>
              <a:off x="2123728" y="396589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Dikdörtgen 28"/>
            <p:cNvSpPr/>
            <p:nvPr/>
          </p:nvSpPr>
          <p:spPr>
            <a:xfrm>
              <a:off x="2123728" y="331585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30" name="Metin kutusu 29"/>
          <p:cNvSpPr txBox="1"/>
          <p:nvPr/>
        </p:nvSpPr>
        <p:spPr>
          <a:xfrm>
            <a:off x="1668746" y="3115800"/>
            <a:ext cx="454982" cy="400110"/>
          </a:xfrm>
          <a:prstGeom prst="rect">
            <a:avLst/>
          </a:prstGeom>
          <a:noFill/>
        </p:spPr>
        <p:txBody>
          <a:bodyPr wrap="square" rtlCol="0">
            <a:spAutoFit/>
          </a:bodyPr>
          <a:lstStyle/>
          <a:p>
            <a:r>
              <a:rPr lang="tr-TR" sz="2000" b="1" dirty="0" smtClean="0"/>
              <a:t>40</a:t>
            </a:r>
            <a:endParaRPr lang="tr-TR" sz="2000" b="1" dirty="0"/>
          </a:p>
        </p:txBody>
      </p:sp>
      <p:sp>
        <p:nvSpPr>
          <p:cNvPr id="3" name="Dikdörtgen 2"/>
          <p:cNvSpPr/>
          <p:nvPr/>
        </p:nvSpPr>
        <p:spPr>
          <a:xfrm>
            <a:off x="2543085" y="4615935"/>
            <a:ext cx="400111" cy="1319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Dikdörtgen 30"/>
          <p:cNvSpPr/>
          <p:nvPr/>
        </p:nvSpPr>
        <p:spPr>
          <a:xfrm>
            <a:off x="3147809" y="3965895"/>
            <a:ext cx="400111" cy="1979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Dikdörtgen 31"/>
          <p:cNvSpPr/>
          <p:nvPr/>
        </p:nvSpPr>
        <p:spPr>
          <a:xfrm>
            <a:off x="3779912" y="5275605"/>
            <a:ext cx="400111" cy="68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Dikdörtgen 32"/>
          <p:cNvSpPr/>
          <p:nvPr/>
        </p:nvSpPr>
        <p:spPr>
          <a:xfrm>
            <a:off x="4371945" y="3315855"/>
            <a:ext cx="400111" cy="26290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Dikdörtgen 33"/>
          <p:cNvSpPr/>
          <p:nvPr/>
        </p:nvSpPr>
        <p:spPr>
          <a:xfrm>
            <a:off x="4936896" y="3965895"/>
            <a:ext cx="400111" cy="1979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Dikdörtgen 34"/>
          <p:cNvSpPr/>
          <p:nvPr/>
        </p:nvSpPr>
        <p:spPr>
          <a:xfrm>
            <a:off x="5580112" y="5285238"/>
            <a:ext cx="400111" cy="659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Dikdörtgen 35"/>
          <p:cNvSpPr/>
          <p:nvPr/>
        </p:nvSpPr>
        <p:spPr>
          <a:xfrm>
            <a:off x="6147135" y="3315855"/>
            <a:ext cx="400111" cy="2629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Dikdörtgen 36"/>
          <p:cNvSpPr/>
          <p:nvPr/>
        </p:nvSpPr>
        <p:spPr>
          <a:xfrm>
            <a:off x="6677832" y="6551467"/>
            <a:ext cx="2527935" cy="307777"/>
          </a:xfrm>
          <a:prstGeom prst="rect">
            <a:avLst/>
          </a:prstGeom>
        </p:spPr>
        <p:txBody>
          <a:bodyPr wrap="none">
            <a:spAutoFit/>
          </a:bodyPr>
          <a:lstStyle/>
          <a:p>
            <a:pPr algn="r"/>
            <a:r>
              <a:rPr lang="tr-TR" sz="1400" b="1" dirty="0"/>
              <a:t>omeraskerden@hotmail.com.tr</a:t>
            </a:r>
            <a:endParaRPr lang="tr-TR" sz="1400" dirty="0"/>
          </a:p>
        </p:txBody>
      </p:sp>
      <p:sp>
        <p:nvSpPr>
          <p:cNvPr id="38" name="Dikdörtgen 37"/>
          <p:cNvSpPr/>
          <p:nvPr/>
        </p:nvSpPr>
        <p:spPr>
          <a:xfrm>
            <a:off x="3812923" y="1547902"/>
            <a:ext cx="5132531" cy="707886"/>
          </a:xfrm>
          <a:prstGeom prst="rect">
            <a:avLst/>
          </a:prstGeom>
        </p:spPr>
        <p:txBody>
          <a:bodyPr wrap="square">
            <a:spAutoFit/>
          </a:bodyPr>
          <a:lstStyle/>
          <a:p>
            <a:pPr algn="ctr"/>
            <a:r>
              <a:rPr lang="tr-TR" sz="2000" b="1" dirty="0">
                <a:solidFill>
                  <a:srgbClr val="FF0000"/>
                </a:solidFill>
              </a:rPr>
              <a:t>Grafik çizimlerinde ölçeği küçük alırsak daha net ve güvenilir sonuçlar elde ederiz. </a:t>
            </a:r>
            <a:endParaRPr lang="tr-TR" sz="2000" dirty="0">
              <a:solidFill>
                <a:srgbClr val="FF0000"/>
              </a:solidFill>
            </a:endParaRPr>
          </a:p>
        </p:txBody>
      </p:sp>
      <p:sp>
        <p:nvSpPr>
          <p:cNvPr id="39" name="Dikdörtgen 38"/>
          <p:cNvSpPr/>
          <p:nvPr/>
        </p:nvSpPr>
        <p:spPr>
          <a:xfrm>
            <a:off x="3256075" y="2184862"/>
            <a:ext cx="2799272" cy="369332"/>
          </a:xfrm>
          <a:prstGeom prst="rect">
            <a:avLst/>
          </a:prstGeom>
        </p:spPr>
        <p:txBody>
          <a:bodyPr wrap="square">
            <a:spAutoFit/>
          </a:bodyPr>
          <a:lstStyle/>
          <a:p>
            <a:pPr algn="ctr" fontAlgn="ctr"/>
            <a:r>
              <a:rPr lang="tr-TR" b="1" dirty="0" smtClean="0"/>
              <a:t>Grafik </a:t>
            </a:r>
            <a:r>
              <a:rPr lang="tr-TR" b="1" dirty="0"/>
              <a:t>: </a:t>
            </a:r>
            <a:r>
              <a:rPr lang="tr-TR" b="1" dirty="0" smtClean="0"/>
              <a:t>1 Haftalık gelir</a:t>
            </a:r>
            <a:endParaRPr lang="tr-TR" b="1" dirty="0"/>
          </a:p>
        </p:txBody>
      </p:sp>
    </p:spTree>
    <p:extLst>
      <p:ext uri="{BB962C8B-B14F-4D97-AF65-F5344CB8AC3E}">
        <p14:creationId xmlns:p14="http://schemas.microsoft.com/office/powerpoint/2010/main" val="359789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1000"/>
                                        <p:tgtEl>
                                          <p:spTgt spid="23"/>
                                        </p:tgtEl>
                                      </p:cBhvr>
                                    </p:animEffect>
                                    <p:anim calcmode="lin" valueType="num">
                                      <p:cBhvr>
                                        <p:cTn id="99" dur="1000" fill="hold"/>
                                        <p:tgtEl>
                                          <p:spTgt spid="23"/>
                                        </p:tgtEl>
                                        <p:attrNameLst>
                                          <p:attrName>ppt_x</p:attrName>
                                        </p:attrNameLst>
                                      </p:cBhvr>
                                      <p:tavLst>
                                        <p:tav tm="0">
                                          <p:val>
                                            <p:strVal val="#ppt_x"/>
                                          </p:val>
                                        </p:tav>
                                        <p:tav tm="100000">
                                          <p:val>
                                            <p:strVal val="#ppt_x"/>
                                          </p:val>
                                        </p:tav>
                                      </p:tavLst>
                                    </p:anim>
                                    <p:anim calcmode="lin" valueType="num">
                                      <p:cBhvr>
                                        <p:cTn id="10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1000"/>
                                        <p:tgtEl>
                                          <p:spTgt spid="30"/>
                                        </p:tgtEl>
                                      </p:cBhvr>
                                    </p:animEffect>
                                    <p:anim calcmode="lin" valueType="num">
                                      <p:cBhvr>
                                        <p:cTn id="120" dur="1000" fill="hold"/>
                                        <p:tgtEl>
                                          <p:spTgt spid="30"/>
                                        </p:tgtEl>
                                        <p:attrNameLst>
                                          <p:attrName>ppt_x</p:attrName>
                                        </p:attrNameLst>
                                      </p:cBhvr>
                                      <p:tavLst>
                                        <p:tav tm="0">
                                          <p:val>
                                            <p:strVal val="#ppt_x"/>
                                          </p:val>
                                        </p:tav>
                                        <p:tav tm="100000">
                                          <p:val>
                                            <p:strVal val="#ppt_x"/>
                                          </p:val>
                                        </p:tav>
                                      </p:tavLst>
                                    </p:anim>
                                    <p:anim calcmode="lin" valueType="num">
                                      <p:cBhvr>
                                        <p:cTn id="1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fade">
                                      <p:cBhvr>
                                        <p:cTn id="126" dur="1000"/>
                                        <p:tgtEl>
                                          <p:spTgt spid="3"/>
                                        </p:tgtEl>
                                      </p:cBhvr>
                                    </p:animEffect>
                                    <p:anim calcmode="lin" valueType="num">
                                      <p:cBhvr>
                                        <p:cTn id="127" dur="1000" fill="hold"/>
                                        <p:tgtEl>
                                          <p:spTgt spid="3"/>
                                        </p:tgtEl>
                                        <p:attrNameLst>
                                          <p:attrName>ppt_x</p:attrName>
                                        </p:attrNameLst>
                                      </p:cBhvr>
                                      <p:tavLst>
                                        <p:tav tm="0">
                                          <p:val>
                                            <p:strVal val="#ppt_x"/>
                                          </p:val>
                                        </p:tav>
                                        <p:tav tm="100000">
                                          <p:val>
                                            <p:strVal val="#ppt_x"/>
                                          </p:val>
                                        </p:tav>
                                      </p:tavLst>
                                    </p:anim>
                                    <p:anim calcmode="lin" valueType="num">
                                      <p:cBhvr>
                                        <p:cTn id="1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2"/>
                                        </p:tgtEl>
                                        <p:attrNameLst>
                                          <p:attrName>style.visibility</p:attrName>
                                        </p:attrNameLst>
                                      </p:cBhvr>
                                      <p:to>
                                        <p:strVal val="visible"/>
                                      </p:to>
                                    </p:set>
                                    <p:animEffect transition="in" filter="fade">
                                      <p:cBhvr>
                                        <p:cTn id="140" dur="1000"/>
                                        <p:tgtEl>
                                          <p:spTgt spid="32"/>
                                        </p:tgtEl>
                                      </p:cBhvr>
                                    </p:animEffect>
                                    <p:anim calcmode="lin" valueType="num">
                                      <p:cBhvr>
                                        <p:cTn id="141" dur="1000" fill="hold"/>
                                        <p:tgtEl>
                                          <p:spTgt spid="32"/>
                                        </p:tgtEl>
                                        <p:attrNameLst>
                                          <p:attrName>ppt_x</p:attrName>
                                        </p:attrNameLst>
                                      </p:cBhvr>
                                      <p:tavLst>
                                        <p:tav tm="0">
                                          <p:val>
                                            <p:strVal val="#ppt_x"/>
                                          </p:val>
                                        </p:tav>
                                        <p:tav tm="100000">
                                          <p:val>
                                            <p:strVal val="#ppt_x"/>
                                          </p:val>
                                        </p:tav>
                                      </p:tavLst>
                                    </p:anim>
                                    <p:anim calcmode="lin" valueType="num">
                                      <p:cBhvr>
                                        <p:cTn id="14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fade">
                                      <p:cBhvr>
                                        <p:cTn id="147" dur="1000"/>
                                        <p:tgtEl>
                                          <p:spTgt spid="33"/>
                                        </p:tgtEl>
                                      </p:cBhvr>
                                    </p:animEffect>
                                    <p:anim calcmode="lin" valueType="num">
                                      <p:cBhvr>
                                        <p:cTn id="148" dur="1000" fill="hold"/>
                                        <p:tgtEl>
                                          <p:spTgt spid="33"/>
                                        </p:tgtEl>
                                        <p:attrNameLst>
                                          <p:attrName>ppt_x</p:attrName>
                                        </p:attrNameLst>
                                      </p:cBhvr>
                                      <p:tavLst>
                                        <p:tav tm="0">
                                          <p:val>
                                            <p:strVal val="#ppt_x"/>
                                          </p:val>
                                        </p:tav>
                                        <p:tav tm="100000">
                                          <p:val>
                                            <p:strVal val="#ppt_x"/>
                                          </p:val>
                                        </p:tav>
                                      </p:tavLst>
                                    </p:anim>
                                    <p:anim calcmode="lin" valueType="num">
                                      <p:cBhvr>
                                        <p:cTn id="1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34"/>
                                        </p:tgtEl>
                                        <p:attrNameLst>
                                          <p:attrName>style.visibility</p:attrName>
                                        </p:attrNameLst>
                                      </p:cBhvr>
                                      <p:to>
                                        <p:strVal val="visible"/>
                                      </p:to>
                                    </p:set>
                                    <p:animEffect transition="in" filter="fade">
                                      <p:cBhvr>
                                        <p:cTn id="154" dur="1000"/>
                                        <p:tgtEl>
                                          <p:spTgt spid="34"/>
                                        </p:tgtEl>
                                      </p:cBhvr>
                                    </p:animEffect>
                                    <p:anim calcmode="lin" valueType="num">
                                      <p:cBhvr>
                                        <p:cTn id="155" dur="1000" fill="hold"/>
                                        <p:tgtEl>
                                          <p:spTgt spid="34"/>
                                        </p:tgtEl>
                                        <p:attrNameLst>
                                          <p:attrName>ppt_x</p:attrName>
                                        </p:attrNameLst>
                                      </p:cBhvr>
                                      <p:tavLst>
                                        <p:tav tm="0">
                                          <p:val>
                                            <p:strVal val="#ppt_x"/>
                                          </p:val>
                                        </p:tav>
                                        <p:tav tm="100000">
                                          <p:val>
                                            <p:strVal val="#ppt_x"/>
                                          </p:val>
                                        </p:tav>
                                      </p:tavLst>
                                    </p:anim>
                                    <p:anim calcmode="lin" valueType="num">
                                      <p:cBhvr>
                                        <p:cTn id="15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1000"/>
                                        <p:tgtEl>
                                          <p:spTgt spid="35"/>
                                        </p:tgtEl>
                                      </p:cBhvr>
                                    </p:animEffect>
                                    <p:anim calcmode="lin" valueType="num">
                                      <p:cBhvr>
                                        <p:cTn id="162" dur="1000" fill="hold"/>
                                        <p:tgtEl>
                                          <p:spTgt spid="35"/>
                                        </p:tgtEl>
                                        <p:attrNameLst>
                                          <p:attrName>ppt_x</p:attrName>
                                        </p:attrNameLst>
                                      </p:cBhvr>
                                      <p:tavLst>
                                        <p:tav tm="0">
                                          <p:val>
                                            <p:strVal val="#ppt_x"/>
                                          </p:val>
                                        </p:tav>
                                        <p:tav tm="100000">
                                          <p:val>
                                            <p:strVal val="#ppt_x"/>
                                          </p:val>
                                        </p:tav>
                                      </p:tavLst>
                                    </p:anim>
                                    <p:anim calcmode="lin" valueType="num">
                                      <p:cBhvr>
                                        <p:cTn id="16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fade">
                                      <p:cBhvr>
                                        <p:cTn id="168" dur="1000"/>
                                        <p:tgtEl>
                                          <p:spTgt spid="36"/>
                                        </p:tgtEl>
                                      </p:cBhvr>
                                    </p:animEffect>
                                    <p:anim calcmode="lin" valueType="num">
                                      <p:cBhvr>
                                        <p:cTn id="169" dur="1000" fill="hold"/>
                                        <p:tgtEl>
                                          <p:spTgt spid="36"/>
                                        </p:tgtEl>
                                        <p:attrNameLst>
                                          <p:attrName>ppt_x</p:attrName>
                                        </p:attrNameLst>
                                      </p:cBhvr>
                                      <p:tavLst>
                                        <p:tav tm="0">
                                          <p:val>
                                            <p:strVal val="#ppt_x"/>
                                          </p:val>
                                        </p:tav>
                                        <p:tav tm="100000">
                                          <p:val>
                                            <p:strVal val="#ppt_x"/>
                                          </p:val>
                                        </p:tav>
                                      </p:tavLst>
                                    </p:anim>
                                    <p:anim calcmode="lin" valueType="num">
                                      <p:cBhvr>
                                        <p:cTn id="17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8"/>
                                        </p:tgtEl>
                                        <p:attrNameLst>
                                          <p:attrName>style.visibility</p:attrName>
                                        </p:attrNameLst>
                                      </p:cBhvr>
                                      <p:to>
                                        <p:strVal val="visible"/>
                                      </p:to>
                                    </p:set>
                                    <p:animEffect transition="in" filter="fade">
                                      <p:cBhvr>
                                        <p:cTn id="175" dur="1000"/>
                                        <p:tgtEl>
                                          <p:spTgt spid="38"/>
                                        </p:tgtEl>
                                      </p:cBhvr>
                                    </p:animEffect>
                                    <p:anim calcmode="lin" valueType="num">
                                      <p:cBhvr>
                                        <p:cTn id="176" dur="1000" fill="hold"/>
                                        <p:tgtEl>
                                          <p:spTgt spid="38"/>
                                        </p:tgtEl>
                                        <p:attrNameLst>
                                          <p:attrName>ppt_x</p:attrName>
                                        </p:attrNameLst>
                                      </p:cBhvr>
                                      <p:tavLst>
                                        <p:tav tm="0">
                                          <p:val>
                                            <p:strVal val="#ppt_x"/>
                                          </p:val>
                                        </p:tav>
                                        <p:tav tm="100000">
                                          <p:val>
                                            <p:strVal val="#ppt_x"/>
                                          </p:val>
                                        </p:tav>
                                      </p:tavLst>
                                    </p:anim>
                                    <p:anim calcmode="lin" valueType="num">
                                      <p:cBhvr>
                                        <p:cTn id="17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3" grpId="0"/>
      <p:bldP spid="14" grpId="0" animBg="1"/>
      <p:bldP spid="15" grpId="0" animBg="1"/>
      <p:bldP spid="16" grpId="0" animBg="1"/>
      <p:bldP spid="17" grpId="0" animBg="1"/>
      <p:bldP spid="18" grpId="0" animBg="1"/>
      <p:bldP spid="19" grpId="0" animBg="1"/>
      <p:bldP spid="20" grpId="0" animBg="1"/>
      <p:bldP spid="22" grpId="0"/>
      <p:bldP spid="23" grpId="0"/>
      <p:bldP spid="24" grpId="0"/>
      <p:bldP spid="25" grpId="0"/>
      <p:bldP spid="30" grpId="0"/>
      <p:bldP spid="3" grpId="0" animBg="1"/>
      <p:bldP spid="31" grpId="0" animBg="1"/>
      <p:bldP spid="32" grpId="0" animBg="1"/>
      <p:bldP spid="33" grpId="0" animBg="1"/>
      <p:bldP spid="34" grpId="0" animBg="1"/>
      <p:bldP spid="35" grpId="0" animBg="1"/>
      <p:bldP spid="36" grpId="0" animBg="1"/>
      <p:bldP spid="38" grpId="0"/>
      <p:bldP spid="3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06398" y="188640"/>
            <a:ext cx="8784976" cy="1384995"/>
          </a:xfrm>
          <a:prstGeom prst="rect">
            <a:avLst/>
          </a:prstGeom>
          <a:ln>
            <a:solidFill>
              <a:srgbClr val="FF0000"/>
            </a:solidFill>
          </a:ln>
        </p:spPr>
        <p:txBody>
          <a:bodyPr wrap="square">
            <a:spAutoFit/>
          </a:bodyPr>
          <a:lstStyle/>
          <a:p>
            <a:r>
              <a:rPr lang="tr-TR" sz="2400" b="1" dirty="0">
                <a:solidFill>
                  <a:srgbClr val="FF0000"/>
                </a:solidFill>
              </a:rPr>
              <a:t>Ölçek: </a:t>
            </a:r>
            <a:r>
              <a:rPr lang="tr-TR" dirty="0" smtClean="0"/>
              <a:t>	</a:t>
            </a:r>
            <a:r>
              <a:rPr lang="tr-TR" sz="2000" b="1" dirty="0" smtClean="0"/>
              <a:t>Grafiklerde </a:t>
            </a:r>
            <a:r>
              <a:rPr lang="tr-TR" sz="2000" b="1" dirty="0"/>
              <a:t>veriler arasındaki belirlediğimiz sabit uzaklıklara ölçek </a:t>
            </a:r>
            <a:r>
              <a:rPr lang="tr-TR" sz="2000" b="1" dirty="0" smtClean="0"/>
              <a:t>denir. Grafik </a:t>
            </a:r>
            <a:r>
              <a:rPr lang="tr-TR" sz="2000" b="1" dirty="0"/>
              <a:t>çizimlerinde ölçeği küçük alırsak daha net ve güvenilir sonuçlar elde </a:t>
            </a:r>
            <a:r>
              <a:rPr lang="tr-TR" sz="2000" b="1" dirty="0" smtClean="0"/>
              <a:t>ederiz. </a:t>
            </a:r>
          </a:p>
          <a:p>
            <a:r>
              <a:rPr lang="tr-TR" sz="2000" b="1" dirty="0"/>
              <a:t>	</a:t>
            </a:r>
            <a:r>
              <a:rPr lang="tr-TR" sz="2000" b="1" dirty="0" smtClean="0"/>
              <a:t>Ölçek </a:t>
            </a:r>
            <a:r>
              <a:rPr lang="tr-TR" sz="2000" b="1" dirty="0"/>
              <a:t>büyürse güvenilirlik azalacağından yanlış yorumlara yol açar</a:t>
            </a:r>
            <a:r>
              <a:rPr lang="tr-TR" sz="2000" b="1" dirty="0" smtClean="0"/>
              <a:t>.</a:t>
            </a:r>
          </a:p>
          <a:p>
            <a:r>
              <a:rPr lang="tr-TR" sz="2000" b="1" dirty="0"/>
              <a:t>Sütun grafiğinde ölçeklendirme farklı olduğunda yanlış yorumlanır</a:t>
            </a:r>
            <a:r>
              <a:rPr lang="tr-TR" sz="2000" b="1" dirty="0" smtClean="0"/>
              <a:t>.</a:t>
            </a:r>
            <a:endParaRPr lang="tr-TR" sz="2000" b="1" dirty="0"/>
          </a:p>
        </p:txBody>
      </p:sp>
      <p:sp>
        <p:nvSpPr>
          <p:cNvPr id="5" name="Metin kutusu 4"/>
          <p:cNvSpPr txBox="1"/>
          <p:nvPr/>
        </p:nvSpPr>
        <p:spPr>
          <a:xfrm>
            <a:off x="7265012" y="5764614"/>
            <a:ext cx="676788" cy="400110"/>
          </a:xfrm>
          <a:prstGeom prst="rect">
            <a:avLst/>
          </a:prstGeom>
          <a:noFill/>
        </p:spPr>
        <p:txBody>
          <a:bodyPr wrap="none" rtlCol="0">
            <a:spAutoFit/>
          </a:bodyPr>
          <a:lstStyle/>
          <a:p>
            <a:r>
              <a:rPr lang="tr-TR" sz="2000" b="1" dirty="0" smtClean="0"/>
              <a:t>GÜN</a:t>
            </a:r>
            <a:endParaRPr lang="tr-TR" sz="2000" b="1" dirty="0"/>
          </a:p>
        </p:txBody>
      </p:sp>
      <p:sp>
        <p:nvSpPr>
          <p:cNvPr id="6" name="Metin kutusu 5"/>
          <p:cNvSpPr txBox="1"/>
          <p:nvPr/>
        </p:nvSpPr>
        <p:spPr>
          <a:xfrm>
            <a:off x="2329632" y="2715690"/>
            <a:ext cx="936104" cy="400110"/>
          </a:xfrm>
          <a:prstGeom prst="rect">
            <a:avLst/>
          </a:prstGeom>
          <a:noFill/>
        </p:spPr>
        <p:txBody>
          <a:bodyPr wrap="square" rtlCol="0">
            <a:spAutoFit/>
          </a:bodyPr>
          <a:lstStyle/>
          <a:p>
            <a:r>
              <a:rPr lang="tr-TR" sz="2000" b="1" dirty="0" smtClean="0"/>
              <a:t>PARA</a:t>
            </a:r>
            <a:endParaRPr lang="tr-TR" sz="2000" b="1" dirty="0"/>
          </a:p>
        </p:txBody>
      </p:sp>
      <p:sp>
        <p:nvSpPr>
          <p:cNvPr id="7" name="Metin kutusu 6"/>
          <p:cNvSpPr txBox="1"/>
          <p:nvPr/>
        </p:nvSpPr>
        <p:spPr>
          <a:xfrm rot="16200000">
            <a:off x="2280814" y="6190207"/>
            <a:ext cx="909964" cy="400110"/>
          </a:xfrm>
          <a:prstGeom prst="rect">
            <a:avLst/>
          </a:prstGeom>
          <a:solidFill>
            <a:schemeClr val="tx1"/>
          </a:solidFill>
        </p:spPr>
        <p:txBody>
          <a:bodyPr wrap="square" rtlCol="0">
            <a:spAutoFit/>
          </a:bodyPr>
          <a:lstStyle/>
          <a:p>
            <a:r>
              <a:rPr lang="tr-TR" sz="2000" b="1" dirty="0" smtClean="0">
                <a:solidFill>
                  <a:schemeClr val="bg1"/>
                </a:solidFill>
              </a:rPr>
              <a:t>PTESİ</a:t>
            </a:r>
            <a:endParaRPr lang="tr-TR" sz="2000" b="1" dirty="0">
              <a:solidFill>
                <a:schemeClr val="bg1"/>
              </a:solidFill>
            </a:endParaRPr>
          </a:p>
        </p:txBody>
      </p:sp>
      <p:sp>
        <p:nvSpPr>
          <p:cNvPr id="8" name="Metin kutusu 7"/>
          <p:cNvSpPr txBox="1"/>
          <p:nvPr/>
        </p:nvSpPr>
        <p:spPr>
          <a:xfrm rot="16200000">
            <a:off x="2892882" y="6190208"/>
            <a:ext cx="909964" cy="400110"/>
          </a:xfrm>
          <a:prstGeom prst="rect">
            <a:avLst/>
          </a:prstGeom>
          <a:solidFill>
            <a:schemeClr val="tx1"/>
          </a:solidFill>
        </p:spPr>
        <p:txBody>
          <a:bodyPr wrap="square" rtlCol="0">
            <a:spAutoFit/>
          </a:bodyPr>
          <a:lstStyle/>
          <a:p>
            <a:r>
              <a:rPr lang="tr-TR" sz="2000" b="1" dirty="0" smtClean="0">
                <a:solidFill>
                  <a:schemeClr val="bg1"/>
                </a:solidFill>
              </a:rPr>
              <a:t>SALI</a:t>
            </a:r>
            <a:endParaRPr lang="tr-TR" sz="2000" b="1" dirty="0">
              <a:solidFill>
                <a:schemeClr val="bg1"/>
              </a:solidFill>
            </a:endParaRPr>
          </a:p>
        </p:txBody>
      </p:sp>
      <p:sp>
        <p:nvSpPr>
          <p:cNvPr id="9" name="Metin kutusu 8"/>
          <p:cNvSpPr txBox="1"/>
          <p:nvPr/>
        </p:nvSpPr>
        <p:spPr>
          <a:xfrm rot="16200000">
            <a:off x="3524985" y="6190209"/>
            <a:ext cx="909964" cy="400110"/>
          </a:xfrm>
          <a:prstGeom prst="rect">
            <a:avLst/>
          </a:prstGeom>
          <a:solidFill>
            <a:schemeClr val="tx1"/>
          </a:solidFill>
        </p:spPr>
        <p:txBody>
          <a:bodyPr wrap="square" rtlCol="0">
            <a:spAutoFit/>
          </a:bodyPr>
          <a:lstStyle/>
          <a:p>
            <a:r>
              <a:rPr lang="tr-TR" sz="2000" b="1" dirty="0" smtClean="0">
                <a:solidFill>
                  <a:schemeClr val="bg1"/>
                </a:solidFill>
              </a:rPr>
              <a:t>ÇARBA</a:t>
            </a:r>
            <a:endParaRPr lang="tr-TR" sz="2000" b="1" dirty="0">
              <a:solidFill>
                <a:schemeClr val="bg1"/>
              </a:solidFill>
            </a:endParaRPr>
          </a:p>
        </p:txBody>
      </p:sp>
      <p:sp>
        <p:nvSpPr>
          <p:cNvPr id="10" name="Metin kutusu 9"/>
          <p:cNvSpPr txBox="1"/>
          <p:nvPr/>
        </p:nvSpPr>
        <p:spPr>
          <a:xfrm rot="16200000">
            <a:off x="4117018" y="6190207"/>
            <a:ext cx="909964" cy="400110"/>
          </a:xfrm>
          <a:prstGeom prst="rect">
            <a:avLst/>
          </a:prstGeom>
          <a:solidFill>
            <a:schemeClr val="tx1"/>
          </a:solidFill>
        </p:spPr>
        <p:txBody>
          <a:bodyPr wrap="square" rtlCol="0">
            <a:spAutoFit/>
          </a:bodyPr>
          <a:lstStyle/>
          <a:p>
            <a:r>
              <a:rPr lang="tr-TR" sz="2000" b="1" dirty="0" smtClean="0">
                <a:solidFill>
                  <a:schemeClr val="bg1"/>
                </a:solidFill>
              </a:rPr>
              <a:t>PERBE</a:t>
            </a:r>
            <a:endParaRPr lang="tr-TR" sz="2000" b="1" dirty="0">
              <a:solidFill>
                <a:schemeClr val="bg1"/>
              </a:solidFill>
            </a:endParaRPr>
          </a:p>
        </p:txBody>
      </p:sp>
      <p:sp>
        <p:nvSpPr>
          <p:cNvPr id="11" name="Metin kutusu 10"/>
          <p:cNvSpPr txBox="1"/>
          <p:nvPr/>
        </p:nvSpPr>
        <p:spPr>
          <a:xfrm rot="16200000">
            <a:off x="4677113" y="6204207"/>
            <a:ext cx="909964" cy="400110"/>
          </a:xfrm>
          <a:prstGeom prst="rect">
            <a:avLst/>
          </a:prstGeom>
          <a:solidFill>
            <a:schemeClr val="tx1"/>
          </a:solidFill>
        </p:spPr>
        <p:txBody>
          <a:bodyPr wrap="square" rtlCol="0">
            <a:spAutoFit/>
          </a:bodyPr>
          <a:lstStyle/>
          <a:p>
            <a:r>
              <a:rPr lang="tr-TR" sz="2000" b="1" dirty="0" smtClean="0">
                <a:solidFill>
                  <a:schemeClr val="bg1"/>
                </a:solidFill>
              </a:rPr>
              <a:t>CUMA</a:t>
            </a:r>
            <a:endParaRPr lang="tr-TR" sz="2000" b="1" dirty="0">
              <a:solidFill>
                <a:schemeClr val="bg1"/>
              </a:solidFill>
            </a:endParaRPr>
          </a:p>
        </p:txBody>
      </p:sp>
      <p:sp>
        <p:nvSpPr>
          <p:cNvPr id="12" name="Metin kutusu 11"/>
          <p:cNvSpPr txBox="1"/>
          <p:nvPr/>
        </p:nvSpPr>
        <p:spPr>
          <a:xfrm rot="16200000">
            <a:off x="5325185" y="6190210"/>
            <a:ext cx="909964" cy="400110"/>
          </a:xfrm>
          <a:prstGeom prst="rect">
            <a:avLst/>
          </a:prstGeom>
          <a:solidFill>
            <a:schemeClr val="tx1"/>
          </a:solidFill>
        </p:spPr>
        <p:txBody>
          <a:bodyPr wrap="square" rtlCol="0">
            <a:spAutoFit/>
          </a:bodyPr>
          <a:lstStyle/>
          <a:p>
            <a:r>
              <a:rPr lang="tr-TR" sz="2000" b="1" dirty="0" smtClean="0">
                <a:solidFill>
                  <a:schemeClr val="bg1"/>
                </a:solidFill>
              </a:rPr>
              <a:t>CTESİ</a:t>
            </a:r>
            <a:endParaRPr lang="tr-TR" sz="2000" b="1" dirty="0">
              <a:solidFill>
                <a:schemeClr val="bg1"/>
              </a:solidFill>
            </a:endParaRPr>
          </a:p>
        </p:txBody>
      </p:sp>
      <p:sp>
        <p:nvSpPr>
          <p:cNvPr id="13" name="Metin kutusu 12"/>
          <p:cNvSpPr txBox="1"/>
          <p:nvPr/>
        </p:nvSpPr>
        <p:spPr>
          <a:xfrm rot="16200000">
            <a:off x="5902101" y="6190205"/>
            <a:ext cx="909964" cy="400110"/>
          </a:xfrm>
          <a:prstGeom prst="rect">
            <a:avLst/>
          </a:prstGeom>
          <a:solidFill>
            <a:schemeClr val="tx1"/>
          </a:solidFill>
        </p:spPr>
        <p:txBody>
          <a:bodyPr wrap="square" rtlCol="0">
            <a:spAutoFit/>
          </a:bodyPr>
          <a:lstStyle/>
          <a:p>
            <a:r>
              <a:rPr lang="tr-TR" sz="2000" b="1" dirty="0" smtClean="0">
                <a:solidFill>
                  <a:schemeClr val="bg1"/>
                </a:solidFill>
              </a:rPr>
              <a:t>PAZAR</a:t>
            </a:r>
            <a:endParaRPr lang="tr-TR" sz="2000" b="1" dirty="0">
              <a:solidFill>
                <a:schemeClr val="bg1"/>
              </a:solidFill>
            </a:endParaRPr>
          </a:p>
        </p:txBody>
      </p:sp>
      <p:sp>
        <p:nvSpPr>
          <p:cNvPr id="14" name="Metin kutusu 13"/>
          <p:cNvSpPr txBox="1"/>
          <p:nvPr/>
        </p:nvSpPr>
        <p:spPr>
          <a:xfrm>
            <a:off x="1668746" y="5735227"/>
            <a:ext cx="454982" cy="400110"/>
          </a:xfrm>
          <a:prstGeom prst="rect">
            <a:avLst/>
          </a:prstGeom>
          <a:noFill/>
        </p:spPr>
        <p:txBody>
          <a:bodyPr wrap="square" rtlCol="0">
            <a:spAutoFit/>
          </a:bodyPr>
          <a:lstStyle/>
          <a:p>
            <a:r>
              <a:rPr lang="tr-TR" sz="2000" b="1" dirty="0" smtClean="0"/>
              <a:t>0</a:t>
            </a:r>
            <a:endParaRPr lang="tr-TR" sz="2000" b="1" dirty="0"/>
          </a:p>
        </p:txBody>
      </p:sp>
      <p:sp>
        <p:nvSpPr>
          <p:cNvPr id="15" name="Metin kutusu 14"/>
          <p:cNvSpPr txBox="1"/>
          <p:nvPr/>
        </p:nvSpPr>
        <p:spPr>
          <a:xfrm>
            <a:off x="1668746" y="5085184"/>
            <a:ext cx="454982" cy="400110"/>
          </a:xfrm>
          <a:prstGeom prst="rect">
            <a:avLst/>
          </a:prstGeom>
          <a:noFill/>
        </p:spPr>
        <p:txBody>
          <a:bodyPr wrap="square" rtlCol="0">
            <a:spAutoFit/>
          </a:bodyPr>
          <a:lstStyle/>
          <a:p>
            <a:r>
              <a:rPr lang="tr-TR" sz="2000" b="1" dirty="0" smtClean="0"/>
              <a:t>20</a:t>
            </a:r>
            <a:endParaRPr lang="tr-TR" sz="2000" b="1" dirty="0"/>
          </a:p>
        </p:txBody>
      </p:sp>
      <p:sp>
        <p:nvSpPr>
          <p:cNvPr id="16" name="Metin kutusu 15"/>
          <p:cNvSpPr txBox="1"/>
          <p:nvPr/>
        </p:nvSpPr>
        <p:spPr>
          <a:xfrm>
            <a:off x="1668746" y="4368396"/>
            <a:ext cx="454982" cy="400110"/>
          </a:xfrm>
          <a:prstGeom prst="rect">
            <a:avLst/>
          </a:prstGeom>
          <a:noFill/>
        </p:spPr>
        <p:txBody>
          <a:bodyPr wrap="square" rtlCol="0">
            <a:spAutoFit/>
          </a:bodyPr>
          <a:lstStyle/>
          <a:p>
            <a:r>
              <a:rPr lang="tr-TR" sz="2000" b="1" dirty="0" smtClean="0"/>
              <a:t>40</a:t>
            </a:r>
            <a:endParaRPr lang="tr-TR" sz="2000" b="1" dirty="0"/>
          </a:p>
        </p:txBody>
      </p:sp>
      <p:sp>
        <p:nvSpPr>
          <p:cNvPr id="17" name="Metin kutusu 16"/>
          <p:cNvSpPr txBox="1"/>
          <p:nvPr/>
        </p:nvSpPr>
        <p:spPr>
          <a:xfrm>
            <a:off x="1668746" y="3765840"/>
            <a:ext cx="454982" cy="400110"/>
          </a:xfrm>
          <a:prstGeom prst="rect">
            <a:avLst/>
          </a:prstGeom>
          <a:noFill/>
        </p:spPr>
        <p:txBody>
          <a:bodyPr wrap="square" rtlCol="0">
            <a:spAutoFit/>
          </a:bodyPr>
          <a:lstStyle/>
          <a:p>
            <a:r>
              <a:rPr lang="tr-TR" sz="2000" b="1" dirty="0" smtClean="0"/>
              <a:t>60</a:t>
            </a:r>
            <a:endParaRPr lang="tr-TR" sz="2000" b="1" dirty="0"/>
          </a:p>
        </p:txBody>
      </p:sp>
      <p:grpSp>
        <p:nvGrpSpPr>
          <p:cNvPr id="18" name="Grup 17"/>
          <p:cNvGrpSpPr/>
          <p:nvPr/>
        </p:nvGrpSpPr>
        <p:grpSpPr>
          <a:xfrm>
            <a:off x="2123728" y="2412504"/>
            <a:ext cx="4968552" cy="3552165"/>
            <a:chOff x="2123728" y="2412504"/>
            <a:chExt cx="4968552" cy="3552165"/>
          </a:xfrm>
        </p:grpSpPr>
        <p:cxnSp>
          <p:nvCxnSpPr>
            <p:cNvPr id="19" name="Düz Ok Bağlayıcısı 18"/>
            <p:cNvCxnSpPr/>
            <p:nvPr/>
          </p:nvCxnSpPr>
          <p:spPr>
            <a:xfrm>
              <a:off x="2123728" y="5949280"/>
              <a:ext cx="4968552" cy="15389"/>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flipV="1">
              <a:off x="2123728" y="2412504"/>
              <a:ext cx="0" cy="3536776"/>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Dikdörtgen 20"/>
            <p:cNvSpPr/>
            <p:nvPr/>
          </p:nvSpPr>
          <p:spPr>
            <a:xfrm>
              <a:off x="2123728" y="5285239"/>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21"/>
            <p:cNvSpPr/>
            <p:nvPr/>
          </p:nvSpPr>
          <p:spPr>
            <a:xfrm>
              <a:off x="2123728" y="461593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Dikdörtgen 22"/>
            <p:cNvSpPr/>
            <p:nvPr/>
          </p:nvSpPr>
          <p:spPr>
            <a:xfrm>
              <a:off x="2123728" y="396589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Dikdörtgen 23"/>
            <p:cNvSpPr/>
            <p:nvPr/>
          </p:nvSpPr>
          <p:spPr>
            <a:xfrm>
              <a:off x="2123728" y="3315855"/>
              <a:ext cx="4824536" cy="65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25" name="Metin kutusu 24"/>
          <p:cNvSpPr txBox="1"/>
          <p:nvPr/>
        </p:nvSpPr>
        <p:spPr>
          <a:xfrm>
            <a:off x="1668746" y="3115800"/>
            <a:ext cx="454982" cy="400110"/>
          </a:xfrm>
          <a:prstGeom prst="rect">
            <a:avLst/>
          </a:prstGeom>
          <a:noFill/>
        </p:spPr>
        <p:txBody>
          <a:bodyPr wrap="square" rtlCol="0">
            <a:spAutoFit/>
          </a:bodyPr>
          <a:lstStyle/>
          <a:p>
            <a:r>
              <a:rPr lang="tr-TR" sz="2000" b="1" dirty="0" smtClean="0"/>
              <a:t>80</a:t>
            </a:r>
            <a:endParaRPr lang="tr-TR" sz="2000" b="1" dirty="0"/>
          </a:p>
        </p:txBody>
      </p:sp>
      <p:sp>
        <p:nvSpPr>
          <p:cNvPr id="26" name="Dikdörtgen 25"/>
          <p:cNvSpPr/>
          <p:nvPr/>
        </p:nvSpPr>
        <p:spPr>
          <a:xfrm>
            <a:off x="2543085" y="4615935"/>
            <a:ext cx="400111" cy="1319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Dikdörtgen 26"/>
          <p:cNvSpPr/>
          <p:nvPr/>
        </p:nvSpPr>
        <p:spPr>
          <a:xfrm>
            <a:off x="3147809" y="3965895"/>
            <a:ext cx="400111" cy="1979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Dikdörtgen 27"/>
          <p:cNvSpPr/>
          <p:nvPr/>
        </p:nvSpPr>
        <p:spPr>
          <a:xfrm>
            <a:off x="3779912" y="5275605"/>
            <a:ext cx="400111" cy="68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Dikdörtgen 28"/>
          <p:cNvSpPr/>
          <p:nvPr/>
        </p:nvSpPr>
        <p:spPr>
          <a:xfrm>
            <a:off x="4371945" y="3315855"/>
            <a:ext cx="400111" cy="26290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Dikdörtgen 29"/>
          <p:cNvSpPr/>
          <p:nvPr/>
        </p:nvSpPr>
        <p:spPr>
          <a:xfrm>
            <a:off x="4936896" y="3965895"/>
            <a:ext cx="400111" cy="1979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Dikdörtgen 30"/>
          <p:cNvSpPr/>
          <p:nvPr/>
        </p:nvSpPr>
        <p:spPr>
          <a:xfrm>
            <a:off x="5580112" y="5285238"/>
            <a:ext cx="400111" cy="659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Dikdörtgen 31"/>
          <p:cNvSpPr/>
          <p:nvPr/>
        </p:nvSpPr>
        <p:spPr>
          <a:xfrm>
            <a:off x="6147135" y="3315855"/>
            <a:ext cx="400111" cy="2629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Dikdörtgen 32"/>
          <p:cNvSpPr/>
          <p:nvPr/>
        </p:nvSpPr>
        <p:spPr>
          <a:xfrm>
            <a:off x="2780840" y="2346358"/>
            <a:ext cx="2799272" cy="369332"/>
          </a:xfrm>
          <a:prstGeom prst="rect">
            <a:avLst/>
          </a:prstGeom>
        </p:spPr>
        <p:txBody>
          <a:bodyPr wrap="square">
            <a:spAutoFit/>
          </a:bodyPr>
          <a:lstStyle/>
          <a:p>
            <a:pPr algn="ctr" fontAlgn="ctr"/>
            <a:r>
              <a:rPr lang="tr-TR" b="1" dirty="0" smtClean="0"/>
              <a:t>Grafik </a:t>
            </a:r>
            <a:r>
              <a:rPr lang="tr-TR" b="1" dirty="0"/>
              <a:t>: </a:t>
            </a:r>
            <a:r>
              <a:rPr lang="tr-TR" b="1" dirty="0" smtClean="0"/>
              <a:t>1 Haftalık gelir</a:t>
            </a:r>
            <a:endParaRPr lang="tr-TR" b="1" dirty="0"/>
          </a:p>
        </p:txBody>
      </p:sp>
      <p:sp>
        <p:nvSpPr>
          <p:cNvPr id="34" name="Dikdörtgen 33"/>
          <p:cNvSpPr/>
          <p:nvPr/>
        </p:nvSpPr>
        <p:spPr>
          <a:xfrm>
            <a:off x="4419374" y="1573635"/>
            <a:ext cx="4572000" cy="707886"/>
          </a:xfrm>
          <a:prstGeom prst="rect">
            <a:avLst/>
          </a:prstGeom>
        </p:spPr>
        <p:txBody>
          <a:bodyPr>
            <a:spAutoFit/>
          </a:bodyPr>
          <a:lstStyle/>
          <a:p>
            <a:pPr algn="ctr"/>
            <a:r>
              <a:rPr lang="tr-TR" sz="2000" b="1" dirty="0">
                <a:solidFill>
                  <a:srgbClr val="FF0000"/>
                </a:solidFill>
              </a:rPr>
              <a:t>Ölçek büyürse güvenilirlik azalacağından yanlış yorumlara yol açar.</a:t>
            </a:r>
          </a:p>
        </p:txBody>
      </p:sp>
    </p:spTree>
    <p:extLst>
      <p:ext uri="{BB962C8B-B14F-4D97-AF65-F5344CB8AC3E}">
        <p14:creationId xmlns:p14="http://schemas.microsoft.com/office/powerpoint/2010/main" val="236571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1000"/>
                                        <p:tgtEl>
                                          <p:spTgt spid="13"/>
                                        </p:tgtEl>
                                      </p:cBhvr>
                                    </p:animEffect>
                                    <p:anim calcmode="lin" valueType="num">
                                      <p:cBhvr>
                                        <p:cTn id="85" dur="1000" fill="hold"/>
                                        <p:tgtEl>
                                          <p:spTgt spid="13"/>
                                        </p:tgtEl>
                                        <p:attrNameLst>
                                          <p:attrName>ppt_x</p:attrName>
                                        </p:attrNameLst>
                                      </p:cBhvr>
                                      <p:tavLst>
                                        <p:tav tm="0">
                                          <p:val>
                                            <p:strVal val="#ppt_x"/>
                                          </p:val>
                                        </p:tav>
                                        <p:tav tm="100000">
                                          <p:val>
                                            <p:strVal val="#ppt_x"/>
                                          </p:val>
                                        </p:tav>
                                      </p:tavLst>
                                    </p:anim>
                                    <p:anim calcmode="lin" valueType="num">
                                      <p:cBhvr>
                                        <p:cTn id="8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1000"/>
                                        <p:tgtEl>
                                          <p:spTgt spid="14"/>
                                        </p:tgtEl>
                                      </p:cBhvr>
                                    </p:animEffect>
                                    <p:anim calcmode="lin" valueType="num">
                                      <p:cBhvr>
                                        <p:cTn id="92" dur="1000" fill="hold"/>
                                        <p:tgtEl>
                                          <p:spTgt spid="14"/>
                                        </p:tgtEl>
                                        <p:attrNameLst>
                                          <p:attrName>ppt_x</p:attrName>
                                        </p:attrNameLst>
                                      </p:cBhvr>
                                      <p:tavLst>
                                        <p:tav tm="0">
                                          <p:val>
                                            <p:strVal val="#ppt_x"/>
                                          </p:val>
                                        </p:tav>
                                        <p:tav tm="100000">
                                          <p:val>
                                            <p:strVal val="#ppt_x"/>
                                          </p:val>
                                        </p:tav>
                                      </p:tavLst>
                                    </p:anim>
                                    <p:anim calcmode="lin" valueType="num">
                                      <p:cBhvr>
                                        <p:cTn id="9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1000"/>
                                        <p:tgtEl>
                                          <p:spTgt spid="15"/>
                                        </p:tgtEl>
                                      </p:cBhvr>
                                    </p:animEffect>
                                    <p:anim calcmode="lin" valueType="num">
                                      <p:cBhvr>
                                        <p:cTn id="99" dur="1000" fill="hold"/>
                                        <p:tgtEl>
                                          <p:spTgt spid="15"/>
                                        </p:tgtEl>
                                        <p:attrNameLst>
                                          <p:attrName>ppt_x</p:attrName>
                                        </p:attrNameLst>
                                      </p:cBhvr>
                                      <p:tavLst>
                                        <p:tav tm="0">
                                          <p:val>
                                            <p:strVal val="#ppt_x"/>
                                          </p:val>
                                        </p:tav>
                                        <p:tav tm="100000">
                                          <p:val>
                                            <p:strVal val="#ppt_x"/>
                                          </p:val>
                                        </p:tav>
                                      </p:tavLst>
                                    </p:anim>
                                    <p:anim calcmode="lin" valueType="num">
                                      <p:cBhvr>
                                        <p:cTn id="10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fade">
                                      <p:cBhvr>
                                        <p:cTn id="105" dur="1000"/>
                                        <p:tgtEl>
                                          <p:spTgt spid="16"/>
                                        </p:tgtEl>
                                      </p:cBhvr>
                                    </p:animEffect>
                                    <p:anim calcmode="lin" valueType="num">
                                      <p:cBhvr>
                                        <p:cTn id="106" dur="1000" fill="hold"/>
                                        <p:tgtEl>
                                          <p:spTgt spid="16"/>
                                        </p:tgtEl>
                                        <p:attrNameLst>
                                          <p:attrName>ppt_x</p:attrName>
                                        </p:attrNameLst>
                                      </p:cBhvr>
                                      <p:tavLst>
                                        <p:tav tm="0">
                                          <p:val>
                                            <p:strVal val="#ppt_x"/>
                                          </p:val>
                                        </p:tav>
                                        <p:tav tm="100000">
                                          <p:val>
                                            <p:strVal val="#ppt_x"/>
                                          </p:val>
                                        </p:tav>
                                      </p:tavLst>
                                    </p:anim>
                                    <p:anim calcmode="lin" valueType="num">
                                      <p:cBhvr>
                                        <p:cTn id="10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0"/>
                                        <p:tgtEl>
                                          <p:spTgt spid="17"/>
                                        </p:tgtEl>
                                      </p:cBhvr>
                                    </p:animEffect>
                                    <p:anim calcmode="lin" valueType="num">
                                      <p:cBhvr>
                                        <p:cTn id="113" dur="1000" fill="hold"/>
                                        <p:tgtEl>
                                          <p:spTgt spid="17"/>
                                        </p:tgtEl>
                                        <p:attrNameLst>
                                          <p:attrName>ppt_x</p:attrName>
                                        </p:attrNameLst>
                                      </p:cBhvr>
                                      <p:tavLst>
                                        <p:tav tm="0">
                                          <p:val>
                                            <p:strVal val="#ppt_x"/>
                                          </p:val>
                                        </p:tav>
                                        <p:tav tm="100000">
                                          <p:val>
                                            <p:strVal val="#ppt_x"/>
                                          </p:val>
                                        </p:tav>
                                      </p:tavLst>
                                    </p:anim>
                                    <p:anim calcmode="lin" valueType="num">
                                      <p:cBhvr>
                                        <p:cTn id="1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1000"/>
                                        <p:tgtEl>
                                          <p:spTgt spid="25"/>
                                        </p:tgtEl>
                                      </p:cBhvr>
                                    </p:animEffect>
                                    <p:anim calcmode="lin" valueType="num">
                                      <p:cBhvr>
                                        <p:cTn id="120" dur="1000" fill="hold"/>
                                        <p:tgtEl>
                                          <p:spTgt spid="25"/>
                                        </p:tgtEl>
                                        <p:attrNameLst>
                                          <p:attrName>ppt_x</p:attrName>
                                        </p:attrNameLst>
                                      </p:cBhvr>
                                      <p:tavLst>
                                        <p:tav tm="0">
                                          <p:val>
                                            <p:strVal val="#ppt_x"/>
                                          </p:val>
                                        </p:tav>
                                        <p:tav tm="100000">
                                          <p:val>
                                            <p:strVal val="#ppt_x"/>
                                          </p:val>
                                        </p:tav>
                                      </p:tavLst>
                                    </p:anim>
                                    <p:anim calcmode="lin" valueType="num">
                                      <p:cBhvr>
                                        <p:cTn id="1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1000"/>
                                        <p:tgtEl>
                                          <p:spTgt spid="26"/>
                                        </p:tgtEl>
                                      </p:cBhvr>
                                    </p:animEffect>
                                    <p:anim calcmode="lin" valueType="num">
                                      <p:cBhvr>
                                        <p:cTn id="127" dur="1000" fill="hold"/>
                                        <p:tgtEl>
                                          <p:spTgt spid="26"/>
                                        </p:tgtEl>
                                        <p:attrNameLst>
                                          <p:attrName>ppt_x</p:attrName>
                                        </p:attrNameLst>
                                      </p:cBhvr>
                                      <p:tavLst>
                                        <p:tav tm="0">
                                          <p:val>
                                            <p:strVal val="#ppt_x"/>
                                          </p:val>
                                        </p:tav>
                                        <p:tav tm="100000">
                                          <p:val>
                                            <p:strVal val="#ppt_x"/>
                                          </p:val>
                                        </p:tav>
                                      </p:tavLst>
                                    </p:anim>
                                    <p:anim calcmode="lin" valueType="num">
                                      <p:cBhvr>
                                        <p:cTn id="1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1000"/>
                                        <p:tgtEl>
                                          <p:spTgt spid="27"/>
                                        </p:tgtEl>
                                      </p:cBhvr>
                                    </p:animEffect>
                                    <p:anim calcmode="lin" valueType="num">
                                      <p:cBhvr>
                                        <p:cTn id="134" dur="1000" fill="hold"/>
                                        <p:tgtEl>
                                          <p:spTgt spid="27"/>
                                        </p:tgtEl>
                                        <p:attrNameLst>
                                          <p:attrName>ppt_x</p:attrName>
                                        </p:attrNameLst>
                                      </p:cBhvr>
                                      <p:tavLst>
                                        <p:tav tm="0">
                                          <p:val>
                                            <p:strVal val="#ppt_x"/>
                                          </p:val>
                                        </p:tav>
                                        <p:tav tm="100000">
                                          <p:val>
                                            <p:strVal val="#ppt_x"/>
                                          </p:val>
                                        </p:tav>
                                      </p:tavLst>
                                    </p:anim>
                                    <p:anim calcmode="lin" valueType="num">
                                      <p:cBhvr>
                                        <p:cTn id="1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8"/>
                                        </p:tgtEl>
                                        <p:attrNameLst>
                                          <p:attrName>style.visibility</p:attrName>
                                        </p:attrNameLst>
                                      </p:cBhvr>
                                      <p:to>
                                        <p:strVal val="visible"/>
                                      </p:to>
                                    </p:set>
                                    <p:animEffect transition="in" filter="fade">
                                      <p:cBhvr>
                                        <p:cTn id="140" dur="1000"/>
                                        <p:tgtEl>
                                          <p:spTgt spid="28"/>
                                        </p:tgtEl>
                                      </p:cBhvr>
                                    </p:animEffect>
                                    <p:anim calcmode="lin" valueType="num">
                                      <p:cBhvr>
                                        <p:cTn id="141" dur="1000" fill="hold"/>
                                        <p:tgtEl>
                                          <p:spTgt spid="28"/>
                                        </p:tgtEl>
                                        <p:attrNameLst>
                                          <p:attrName>ppt_x</p:attrName>
                                        </p:attrNameLst>
                                      </p:cBhvr>
                                      <p:tavLst>
                                        <p:tav tm="0">
                                          <p:val>
                                            <p:strVal val="#ppt_x"/>
                                          </p:val>
                                        </p:tav>
                                        <p:tav tm="100000">
                                          <p:val>
                                            <p:strVal val="#ppt_x"/>
                                          </p:val>
                                        </p:tav>
                                      </p:tavLst>
                                    </p:anim>
                                    <p:anim calcmode="lin" valueType="num">
                                      <p:cBhvr>
                                        <p:cTn id="1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fade">
                                      <p:cBhvr>
                                        <p:cTn id="147" dur="1000"/>
                                        <p:tgtEl>
                                          <p:spTgt spid="29"/>
                                        </p:tgtEl>
                                      </p:cBhvr>
                                    </p:animEffect>
                                    <p:anim calcmode="lin" valueType="num">
                                      <p:cBhvr>
                                        <p:cTn id="148" dur="1000" fill="hold"/>
                                        <p:tgtEl>
                                          <p:spTgt spid="29"/>
                                        </p:tgtEl>
                                        <p:attrNameLst>
                                          <p:attrName>ppt_x</p:attrName>
                                        </p:attrNameLst>
                                      </p:cBhvr>
                                      <p:tavLst>
                                        <p:tav tm="0">
                                          <p:val>
                                            <p:strVal val="#ppt_x"/>
                                          </p:val>
                                        </p:tav>
                                        <p:tav tm="100000">
                                          <p:val>
                                            <p:strVal val="#ppt_x"/>
                                          </p:val>
                                        </p:tav>
                                      </p:tavLst>
                                    </p:anim>
                                    <p:anim calcmode="lin" valueType="num">
                                      <p:cBhvr>
                                        <p:cTn id="1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30"/>
                                        </p:tgtEl>
                                        <p:attrNameLst>
                                          <p:attrName>style.visibility</p:attrName>
                                        </p:attrNameLst>
                                      </p:cBhvr>
                                      <p:to>
                                        <p:strVal val="visible"/>
                                      </p:to>
                                    </p:set>
                                    <p:animEffect transition="in" filter="fade">
                                      <p:cBhvr>
                                        <p:cTn id="154" dur="1000"/>
                                        <p:tgtEl>
                                          <p:spTgt spid="30"/>
                                        </p:tgtEl>
                                      </p:cBhvr>
                                    </p:animEffect>
                                    <p:anim calcmode="lin" valueType="num">
                                      <p:cBhvr>
                                        <p:cTn id="155" dur="1000" fill="hold"/>
                                        <p:tgtEl>
                                          <p:spTgt spid="30"/>
                                        </p:tgtEl>
                                        <p:attrNameLst>
                                          <p:attrName>ppt_x</p:attrName>
                                        </p:attrNameLst>
                                      </p:cBhvr>
                                      <p:tavLst>
                                        <p:tav tm="0">
                                          <p:val>
                                            <p:strVal val="#ppt_x"/>
                                          </p:val>
                                        </p:tav>
                                        <p:tav tm="100000">
                                          <p:val>
                                            <p:strVal val="#ppt_x"/>
                                          </p:val>
                                        </p:tav>
                                      </p:tavLst>
                                    </p:anim>
                                    <p:anim calcmode="lin" valueType="num">
                                      <p:cBhvr>
                                        <p:cTn id="1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1"/>
                                        </p:tgtEl>
                                        <p:attrNameLst>
                                          <p:attrName>style.visibility</p:attrName>
                                        </p:attrNameLst>
                                      </p:cBhvr>
                                      <p:to>
                                        <p:strVal val="visible"/>
                                      </p:to>
                                    </p:set>
                                    <p:animEffect transition="in" filter="fade">
                                      <p:cBhvr>
                                        <p:cTn id="161" dur="1000"/>
                                        <p:tgtEl>
                                          <p:spTgt spid="31"/>
                                        </p:tgtEl>
                                      </p:cBhvr>
                                    </p:animEffect>
                                    <p:anim calcmode="lin" valueType="num">
                                      <p:cBhvr>
                                        <p:cTn id="162" dur="1000" fill="hold"/>
                                        <p:tgtEl>
                                          <p:spTgt spid="31"/>
                                        </p:tgtEl>
                                        <p:attrNameLst>
                                          <p:attrName>ppt_x</p:attrName>
                                        </p:attrNameLst>
                                      </p:cBhvr>
                                      <p:tavLst>
                                        <p:tav tm="0">
                                          <p:val>
                                            <p:strVal val="#ppt_x"/>
                                          </p:val>
                                        </p:tav>
                                        <p:tav tm="100000">
                                          <p:val>
                                            <p:strVal val="#ppt_x"/>
                                          </p:val>
                                        </p:tav>
                                      </p:tavLst>
                                    </p:anim>
                                    <p:anim calcmode="lin" valueType="num">
                                      <p:cBhvr>
                                        <p:cTn id="16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2"/>
                                        </p:tgtEl>
                                        <p:attrNameLst>
                                          <p:attrName>style.visibility</p:attrName>
                                        </p:attrNameLst>
                                      </p:cBhvr>
                                      <p:to>
                                        <p:strVal val="visible"/>
                                      </p:to>
                                    </p:set>
                                    <p:animEffect transition="in" filter="fade">
                                      <p:cBhvr>
                                        <p:cTn id="168" dur="1000"/>
                                        <p:tgtEl>
                                          <p:spTgt spid="32"/>
                                        </p:tgtEl>
                                      </p:cBhvr>
                                    </p:animEffect>
                                    <p:anim calcmode="lin" valueType="num">
                                      <p:cBhvr>
                                        <p:cTn id="169" dur="1000" fill="hold"/>
                                        <p:tgtEl>
                                          <p:spTgt spid="32"/>
                                        </p:tgtEl>
                                        <p:attrNameLst>
                                          <p:attrName>ppt_x</p:attrName>
                                        </p:attrNameLst>
                                      </p:cBhvr>
                                      <p:tavLst>
                                        <p:tav tm="0">
                                          <p:val>
                                            <p:strVal val="#ppt_x"/>
                                          </p:val>
                                        </p:tav>
                                        <p:tav tm="100000">
                                          <p:val>
                                            <p:strVal val="#ppt_x"/>
                                          </p:val>
                                        </p:tav>
                                      </p:tavLst>
                                    </p:anim>
                                    <p:anim calcmode="lin" valueType="num">
                                      <p:cBhvr>
                                        <p:cTn id="17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4"/>
                                        </p:tgtEl>
                                        <p:attrNameLst>
                                          <p:attrName>style.visibility</p:attrName>
                                        </p:attrNameLst>
                                      </p:cBhvr>
                                      <p:to>
                                        <p:strVal val="visible"/>
                                      </p:to>
                                    </p:set>
                                    <p:animEffect transition="in" filter="fade">
                                      <p:cBhvr>
                                        <p:cTn id="175" dur="1000"/>
                                        <p:tgtEl>
                                          <p:spTgt spid="34"/>
                                        </p:tgtEl>
                                      </p:cBhvr>
                                    </p:animEffect>
                                    <p:anim calcmode="lin" valueType="num">
                                      <p:cBhvr>
                                        <p:cTn id="176" dur="1000" fill="hold"/>
                                        <p:tgtEl>
                                          <p:spTgt spid="34"/>
                                        </p:tgtEl>
                                        <p:attrNameLst>
                                          <p:attrName>ppt_x</p:attrName>
                                        </p:attrNameLst>
                                      </p:cBhvr>
                                      <p:tavLst>
                                        <p:tav tm="0">
                                          <p:val>
                                            <p:strVal val="#ppt_x"/>
                                          </p:val>
                                        </p:tav>
                                        <p:tav tm="100000">
                                          <p:val>
                                            <p:strVal val="#ppt_x"/>
                                          </p:val>
                                        </p:tav>
                                      </p:tavLst>
                                    </p:anim>
                                    <p:anim calcmode="lin" valueType="num">
                                      <p:cBhvr>
                                        <p:cTn id="17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25" grpId="0"/>
      <p:bldP spid="26" grpId="0" animBg="1"/>
      <p:bldP spid="27" grpId="0" animBg="1"/>
      <p:bldP spid="28" grpId="0" animBg="1"/>
      <p:bldP spid="29" grpId="0" animBg="1"/>
      <p:bldP spid="30" grpId="0" animBg="1"/>
      <p:bldP spid="31" grpId="0" animBg="1"/>
      <p:bldP spid="32" grpId="0" animBg="1"/>
      <p:bldP spid="33" grpId="0"/>
      <p:bldP spid="3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395536" y="2498848"/>
            <a:ext cx="7632848" cy="1938992"/>
          </a:xfrm>
          <a:prstGeom prst="rect">
            <a:avLst/>
          </a:prstGeom>
          <a:solidFill>
            <a:srgbClr val="FFCCFF"/>
          </a:solidFill>
          <a:ln w="9525">
            <a:solidFill>
              <a:srgbClr val="FF0000"/>
            </a:solidFill>
            <a:miter lim="800000"/>
            <a:headEnd/>
            <a:tailEnd/>
          </a:ln>
          <a:effectLst/>
          <a:extLst/>
        </p:spPr>
        <p:txBody>
          <a:bodyPr wrap="square" anchor="ctr">
            <a:spAutoFit/>
          </a:bodyPr>
          <a:lstStyle/>
          <a:p>
            <a:pPr algn="ctr"/>
            <a:r>
              <a:rPr lang="tr-TR" sz="4000" b="1" dirty="0"/>
              <a:t>VERİ </a:t>
            </a:r>
            <a:endParaRPr lang="tr-TR" sz="4000" b="1" dirty="0" smtClean="0"/>
          </a:p>
          <a:p>
            <a:pPr algn="ctr"/>
            <a:r>
              <a:rPr lang="tr-TR" sz="4000" b="1" dirty="0" smtClean="0"/>
              <a:t>TOPLAMA </a:t>
            </a:r>
            <a:r>
              <a:rPr lang="tr-TR" sz="4000" b="1" dirty="0"/>
              <a:t>VE GRAFİKLER </a:t>
            </a:r>
            <a:endParaRPr lang="tr-TR" sz="4000" b="1" dirty="0" smtClean="0"/>
          </a:p>
          <a:p>
            <a:pPr algn="ctr"/>
            <a:r>
              <a:rPr lang="tr-TR" sz="4000" b="1" dirty="0" smtClean="0"/>
              <a:t>TEST</a:t>
            </a:r>
            <a:endParaRPr lang="tr-TR" sz="4000" b="1" dirty="0"/>
          </a:p>
        </p:txBody>
      </p:sp>
    </p:spTree>
    <p:extLst>
      <p:ext uri="{BB962C8B-B14F-4D97-AF65-F5344CB8AC3E}">
        <p14:creationId xmlns:p14="http://schemas.microsoft.com/office/powerpoint/2010/main" val="391517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ayt Numarası Yer Tutucusu 3"/>
          <p:cNvSpPr>
            <a:spLocks noGrp="1"/>
          </p:cNvSpPr>
          <p:nvPr>
            <p:ph type="sldNum" sz="quarter" idx="12"/>
          </p:nvPr>
        </p:nvSpPr>
        <p:spPr/>
        <p:txBody>
          <a:bodyPr/>
          <a:lstStyle/>
          <a:p>
            <a:fld id="{705A1E57-317A-4BCA-856E-477A8E39B920}" type="slidenum">
              <a:rPr lang="tr-TR"/>
              <a:pPr/>
              <a:t>89</a:t>
            </a:fld>
            <a:endParaRPr lang="tr-TR"/>
          </a:p>
        </p:txBody>
      </p:sp>
      <p:sp>
        <p:nvSpPr>
          <p:cNvPr id="10243" name="Rectangle 3"/>
          <p:cNvSpPr>
            <a:spLocks noChangeArrowheads="1"/>
          </p:cNvSpPr>
          <p:nvPr/>
        </p:nvSpPr>
        <p:spPr bwMode="auto">
          <a:xfrm>
            <a:off x="152400" y="3124200"/>
            <a:ext cx="8839200" cy="313932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indent="449263"/>
            <a:r>
              <a:rPr lang="tr-TR" b="1" dirty="0" smtClean="0">
                <a:solidFill>
                  <a:srgbClr val="FF0000"/>
                </a:solidFill>
              </a:rPr>
              <a:t>2)</a:t>
            </a:r>
            <a:r>
              <a:rPr lang="tr-TR" b="1" dirty="0" smtClean="0"/>
              <a:t>Piri Mehmet Paşa Ortaokulu 8A </a:t>
            </a:r>
            <a:r>
              <a:rPr lang="tr-TR" b="1" dirty="0"/>
              <a:t>sınıfı öğrencileri TOPKAPI SARAYI MÜZESİNE bir gezi düzenleyecektir.</a:t>
            </a:r>
            <a:endParaRPr lang="tr-TR" dirty="0"/>
          </a:p>
          <a:p>
            <a:pPr indent="449263"/>
            <a:r>
              <a:rPr lang="tr-TR" b="1" dirty="0"/>
              <a:t>	Geziye katılımın</a:t>
            </a:r>
            <a:endParaRPr lang="tr-TR" dirty="0"/>
          </a:p>
          <a:p>
            <a:pPr indent="449263"/>
            <a:r>
              <a:rPr lang="tr-TR" b="1" dirty="0"/>
              <a:t>En üst seviyede olması için tanıtım broşürü düzenleyen sınıf öğrencileri aşağıdaki cümlelerin hangisini broşüre koymamalıdır?</a:t>
            </a:r>
            <a:endParaRPr lang="tr-TR" dirty="0"/>
          </a:p>
          <a:p>
            <a:pPr indent="449263"/>
            <a:r>
              <a:rPr lang="tr-TR" b="1" dirty="0"/>
              <a:t>	a)Topkapı sarayı, Osmanlı İmparatorluğu’nun devlet yönetim merkezidir.</a:t>
            </a:r>
            <a:endParaRPr lang="tr-TR" dirty="0"/>
          </a:p>
          <a:p>
            <a:pPr indent="449263"/>
            <a:r>
              <a:rPr lang="tr-TR" b="1" dirty="0"/>
              <a:t>b)Dünyanın en ünlü elmas ve mücevherleri Topkapı Sarayı’ndadır.</a:t>
            </a:r>
            <a:endParaRPr lang="tr-TR" dirty="0"/>
          </a:p>
          <a:p>
            <a:pPr indent="449263"/>
            <a:r>
              <a:rPr lang="tr-TR" b="1" dirty="0" smtClean="0"/>
              <a:t>c)Topkapı </a:t>
            </a:r>
            <a:r>
              <a:rPr lang="tr-TR" b="1" dirty="0"/>
              <a:t>Sarayı internetten de görülebilir.</a:t>
            </a:r>
            <a:endParaRPr lang="tr-TR" dirty="0"/>
          </a:p>
          <a:p>
            <a:pPr indent="449263"/>
            <a:r>
              <a:rPr lang="tr-TR" b="1" dirty="0"/>
              <a:t>d)Sarayın bulunduğu yarımadadan hem İstanbul Boğaz’ını, hem Marmara’yı hem de Haliç’i görebilirsiniz.</a:t>
            </a:r>
          </a:p>
        </p:txBody>
      </p:sp>
      <p:sp>
        <p:nvSpPr>
          <p:cNvPr id="10247" name="Rectangle 7"/>
          <p:cNvSpPr>
            <a:spLocks noChangeArrowheads="1"/>
          </p:cNvSpPr>
          <p:nvPr/>
        </p:nvSpPr>
        <p:spPr bwMode="auto">
          <a:xfrm>
            <a:off x="152400" y="181051"/>
            <a:ext cx="8839200" cy="201453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1)</a:t>
            </a:r>
            <a:r>
              <a:rPr lang="tr-TR" b="1" dirty="0"/>
              <a:t>Toplu konut üreten bir şirket yeni toplu konut inşaatına başlarken aşağıdaki durumlardan hangisini göz önüne almaz?</a:t>
            </a:r>
            <a:endParaRPr lang="tr-TR" dirty="0"/>
          </a:p>
          <a:p>
            <a:pPr indent="449263"/>
            <a:r>
              <a:rPr lang="tr-TR" b="1" dirty="0"/>
              <a:t>	a)İnşaat yerinin şehir merkezine yakın olmasını,</a:t>
            </a:r>
            <a:endParaRPr lang="tr-TR" dirty="0"/>
          </a:p>
          <a:p>
            <a:pPr indent="449263"/>
            <a:r>
              <a:rPr lang="tr-TR" b="1" dirty="0"/>
              <a:t>	b)Hangi gelir düzeyinde olan insanlar için konut üretileceğinin belirlenmesi,</a:t>
            </a:r>
            <a:endParaRPr lang="tr-TR" dirty="0"/>
          </a:p>
          <a:p>
            <a:pPr indent="449263"/>
            <a:r>
              <a:rPr lang="tr-TR" b="1" dirty="0"/>
              <a:t>	c)Ulaşım kolaylığını,</a:t>
            </a:r>
            <a:endParaRPr lang="tr-TR" dirty="0"/>
          </a:p>
          <a:p>
            <a:pPr indent="449263"/>
            <a:r>
              <a:rPr lang="tr-TR" b="1" dirty="0"/>
              <a:t>	d)Banka şubelerinin varlığını,</a:t>
            </a:r>
          </a:p>
        </p:txBody>
      </p:sp>
      <p:sp>
        <p:nvSpPr>
          <p:cNvPr id="2" name="Dikdörtgen 1"/>
          <p:cNvSpPr/>
          <p:nvPr/>
        </p:nvSpPr>
        <p:spPr>
          <a:xfrm>
            <a:off x="1075403" y="1700808"/>
            <a:ext cx="3352800"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579246" y="5182675"/>
            <a:ext cx="4800600"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0652991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p:cTn id="7" dur="1000" fill="hold"/>
                                        <p:tgtEl>
                                          <p:spTgt spid="10247"/>
                                        </p:tgtEl>
                                        <p:attrNameLst>
                                          <p:attrName>ppt_x</p:attrName>
                                        </p:attrNameLst>
                                      </p:cBhvr>
                                      <p:tavLst>
                                        <p:tav tm="0">
                                          <p:val>
                                            <p:strVal val="#ppt_x-.2"/>
                                          </p:val>
                                        </p:tav>
                                        <p:tav tm="100000">
                                          <p:val>
                                            <p:strVal val="#ppt_x"/>
                                          </p:val>
                                        </p:tav>
                                      </p:tavLst>
                                    </p:anim>
                                    <p:anim calcmode="lin" valueType="num">
                                      <p:cBhvr>
                                        <p:cTn id="8" dur="1000" fill="hold"/>
                                        <p:tgtEl>
                                          <p:spTgt spid="1024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4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243"/>
                                        </p:tgtEl>
                                        <p:attrNameLst>
                                          <p:attrName>style.visibility</p:attrName>
                                        </p:attrNameLst>
                                      </p:cBhvr>
                                      <p:to>
                                        <p:strVal val="visible"/>
                                      </p:to>
                                    </p:set>
                                    <p:anim calcmode="lin" valueType="num">
                                      <p:cBhvr>
                                        <p:cTn id="21" dur="1000" fill="hold"/>
                                        <p:tgtEl>
                                          <p:spTgt spid="10243"/>
                                        </p:tgtEl>
                                        <p:attrNameLst>
                                          <p:attrName>ppt_x</p:attrName>
                                        </p:attrNameLst>
                                      </p:cBhvr>
                                      <p:tavLst>
                                        <p:tav tm="0">
                                          <p:val>
                                            <p:strVal val="#ppt_x-.2"/>
                                          </p:val>
                                        </p:tav>
                                        <p:tav tm="100000">
                                          <p:val>
                                            <p:strVal val="#ppt_x"/>
                                          </p:val>
                                        </p:tav>
                                      </p:tavLst>
                                    </p:anim>
                                    <p:anim calcmode="lin" valueType="num">
                                      <p:cBhvr>
                                        <p:cTn id="22" dur="1000" fill="hold"/>
                                        <p:tgtEl>
                                          <p:spTgt spid="1024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24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247" grpId="0" animBg="1"/>
      <p:bldP spid="2"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ÖRNEK-2:</a:t>
            </a:r>
            <a:r>
              <a:rPr lang="tr-TR" sz="2000" b="1" dirty="0" smtClean="0"/>
              <a:t>Piri </a:t>
            </a:r>
            <a:r>
              <a:rPr lang="tr-TR" sz="2000" b="1" dirty="0"/>
              <a:t>Mehmet Paşa Ortaokulu’nda </a:t>
            </a:r>
            <a:r>
              <a:rPr lang="tr-TR" sz="2000" b="1" dirty="0" smtClean="0"/>
              <a:t>5.sınıf </a:t>
            </a:r>
            <a:r>
              <a:rPr lang="tr-TR" sz="2000" b="1" dirty="0"/>
              <a:t>öğrencileri arasında yapılan bir araştırmada aşağıdaki soru okul öğrencilerine soruldu.</a:t>
            </a:r>
          </a:p>
          <a:p>
            <a:endParaRPr lang="tr-TR" sz="1050" b="1" dirty="0"/>
          </a:p>
          <a:p>
            <a:r>
              <a:rPr lang="tr-TR" sz="2000" b="1" dirty="0" smtClean="0"/>
              <a:t>1) </a:t>
            </a:r>
            <a:r>
              <a:rPr lang="tr-TR" sz="2000" b="1" dirty="0"/>
              <a:t>En çok sevdiğiniz evcil hayvan </a:t>
            </a:r>
            <a:r>
              <a:rPr lang="tr-TR" sz="2000" b="1" dirty="0" smtClean="0"/>
              <a:t>hangisidir</a:t>
            </a:r>
            <a:r>
              <a:rPr lang="tr-TR" sz="2000" b="1" dirty="0"/>
              <a:t>? </a:t>
            </a:r>
            <a:endParaRPr lang="tr-TR" sz="2000" b="1" dirty="0" smtClean="0"/>
          </a:p>
          <a:p>
            <a:endParaRPr lang="tr-TR" sz="2000" b="1" dirty="0" smtClean="0"/>
          </a:p>
          <a:p>
            <a:r>
              <a:rPr lang="tr-TR" sz="2000" b="1" dirty="0" smtClean="0"/>
              <a:t>a) Kuzu		   </a:t>
            </a:r>
            <a:r>
              <a:rPr lang="tr-TR" sz="2000" b="1" dirty="0"/>
              <a:t>b) </a:t>
            </a:r>
            <a:r>
              <a:rPr lang="tr-TR" sz="2000" b="1" dirty="0" smtClean="0"/>
              <a:t>Köpek</a:t>
            </a:r>
            <a:r>
              <a:rPr lang="tr-TR" sz="2000" b="1" dirty="0"/>
              <a:t>	</a:t>
            </a:r>
            <a:r>
              <a:rPr lang="tr-TR" sz="2000" b="1" dirty="0" smtClean="0"/>
              <a:t>	c</a:t>
            </a:r>
            <a:r>
              <a:rPr lang="tr-TR" sz="2000" b="1" dirty="0"/>
              <a:t>) At </a:t>
            </a:r>
            <a:r>
              <a:rPr lang="tr-TR" sz="2000" b="1" dirty="0" smtClean="0"/>
              <a:t>		e</a:t>
            </a:r>
            <a:r>
              <a:rPr lang="tr-TR" sz="2000" b="1" dirty="0"/>
              <a:t>) </a:t>
            </a:r>
            <a:r>
              <a:rPr lang="tr-TR" sz="2000" b="1" dirty="0" smtClean="0"/>
              <a:t>İnek</a:t>
            </a:r>
          </a:p>
          <a:p>
            <a:endParaRPr lang="tr-TR" sz="1200" b="1" dirty="0"/>
          </a:p>
          <a:p>
            <a:r>
              <a:rPr lang="tr-TR" sz="2000" b="1" dirty="0" smtClean="0">
                <a:solidFill>
                  <a:srgbClr val="FF0000"/>
                </a:solidFill>
              </a:rPr>
              <a:t>    	</a:t>
            </a:r>
            <a:r>
              <a:rPr lang="tr-TR" sz="2000" b="1" dirty="0" smtClean="0"/>
              <a:t>Öğrencilere sorulan bu soru aşağıdaki şekilde düzenlendi. Çetele tablosu oluşturuldu.</a:t>
            </a:r>
            <a:endParaRPr lang="tr-TR" sz="2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716" y="3212976"/>
            <a:ext cx="8620125" cy="3133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61739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3"/>
          <p:cNvSpPr>
            <a:spLocks noGrp="1"/>
          </p:cNvSpPr>
          <p:nvPr>
            <p:ph type="sldNum" sz="quarter" idx="12"/>
          </p:nvPr>
        </p:nvSpPr>
        <p:spPr/>
        <p:txBody>
          <a:bodyPr/>
          <a:lstStyle/>
          <a:p>
            <a:fld id="{A32FA6F7-F537-4CBA-8AE7-55AEC1016FEB}" type="slidenum">
              <a:rPr lang="tr-TR"/>
              <a:pPr/>
              <a:t>90</a:t>
            </a:fld>
            <a:endParaRPr lang="tr-TR"/>
          </a:p>
        </p:txBody>
      </p:sp>
      <p:sp>
        <p:nvSpPr>
          <p:cNvPr id="9219" name="Rectangle 3"/>
          <p:cNvSpPr>
            <a:spLocks noChangeArrowheads="1"/>
          </p:cNvSpPr>
          <p:nvPr/>
        </p:nvSpPr>
        <p:spPr bwMode="auto">
          <a:xfrm>
            <a:off x="147484" y="152400"/>
            <a:ext cx="8839200"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3)</a:t>
            </a:r>
            <a:r>
              <a:rPr lang="tr-TR" b="1" dirty="0"/>
              <a:t> Türkiye de Yapılacak olan mahalli idareler seçimine A,B,C,D,E,F Partileri katılıyor.</a:t>
            </a:r>
            <a:endParaRPr lang="tr-TR" dirty="0"/>
          </a:p>
          <a:p>
            <a:r>
              <a:rPr lang="tr-TR" b="1" dirty="0"/>
              <a:t>	Hangi partinin en çok oy alacağını tahmin etmek için yapılacak olan bir ankette, seçmenlere aşağıdaki sorulardan </a:t>
            </a:r>
            <a:r>
              <a:rPr lang="tr-TR" b="1" dirty="0" smtClean="0"/>
              <a:t>hangisini </a:t>
            </a:r>
            <a:r>
              <a:rPr lang="tr-TR" b="1" dirty="0"/>
              <a:t>yöneltmesi anlamsız olur</a:t>
            </a:r>
            <a:r>
              <a:rPr lang="tr-TR" b="1" dirty="0" smtClean="0"/>
              <a:t>?</a:t>
            </a:r>
          </a:p>
          <a:p>
            <a:endParaRPr lang="tr-TR" dirty="0"/>
          </a:p>
          <a:p>
            <a:r>
              <a:rPr lang="tr-TR" b="1" dirty="0" smtClean="0"/>
              <a:t>a</a:t>
            </a:r>
            <a:r>
              <a:rPr lang="tr-TR" b="1" dirty="0"/>
              <a:t>) Hangi partinin Seçim beyannamesini okudunuz? </a:t>
            </a:r>
            <a:endParaRPr lang="tr-TR" dirty="0"/>
          </a:p>
          <a:p>
            <a:r>
              <a:rPr lang="tr-TR" b="1" dirty="0"/>
              <a:t>b) En çok sevdiğiniz yemek hangisidir?</a:t>
            </a:r>
            <a:endParaRPr lang="tr-TR" dirty="0"/>
          </a:p>
          <a:p>
            <a:r>
              <a:rPr lang="tr-TR" b="1" dirty="0" smtClean="0"/>
              <a:t>c</a:t>
            </a:r>
            <a:r>
              <a:rPr lang="tr-TR" b="1" dirty="0"/>
              <a:t>) Şu an bizi yöneten Partinin hizmetlerinden memnun musunuz?</a:t>
            </a:r>
          </a:p>
          <a:p>
            <a:r>
              <a:rPr lang="tr-TR" b="1" dirty="0"/>
              <a:t>d) Herhangi bir partiye üye misiniz?	</a:t>
            </a:r>
            <a:r>
              <a:rPr lang="tr-TR" dirty="0"/>
              <a:t> </a:t>
            </a:r>
          </a:p>
        </p:txBody>
      </p:sp>
      <p:sp>
        <p:nvSpPr>
          <p:cNvPr id="9220" name="Rectangle 4"/>
          <p:cNvSpPr>
            <a:spLocks noChangeArrowheads="1"/>
          </p:cNvSpPr>
          <p:nvPr/>
        </p:nvSpPr>
        <p:spPr bwMode="auto">
          <a:xfrm>
            <a:off x="147484" y="3355946"/>
            <a:ext cx="8839200" cy="286232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4)</a:t>
            </a:r>
            <a:r>
              <a:rPr lang="tr-TR" b="1" dirty="0"/>
              <a:t> Bilgisayarın çocuklar üzerindeki olumlu yâda olumsuz etkilerini araştırmak için bir anket hazırlanıyor.</a:t>
            </a:r>
            <a:endParaRPr lang="tr-TR" dirty="0"/>
          </a:p>
          <a:p>
            <a:pPr indent="449263"/>
            <a:r>
              <a:rPr lang="tr-TR" b="1" dirty="0"/>
              <a:t>	Bu ankette çocuklara, aşağıdaki sorulardan hangisinin yöneltilmesi anlamsız </a:t>
            </a:r>
            <a:r>
              <a:rPr lang="tr-TR" b="1" dirty="0" smtClean="0"/>
              <a:t>olur?</a:t>
            </a:r>
          </a:p>
          <a:p>
            <a:pPr indent="449263"/>
            <a:endParaRPr lang="tr-TR" dirty="0" smtClean="0"/>
          </a:p>
          <a:p>
            <a:r>
              <a:rPr lang="tr-TR" b="1" dirty="0" smtClean="0"/>
              <a:t>a</a:t>
            </a:r>
            <a:r>
              <a:rPr lang="tr-TR" b="1" dirty="0"/>
              <a:t>) Kaç yaşındasın? </a:t>
            </a:r>
            <a:endParaRPr lang="tr-TR" dirty="0"/>
          </a:p>
          <a:p>
            <a:r>
              <a:rPr lang="tr-TR" b="1" dirty="0" smtClean="0"/>
              <a:t>b</a:t>
            </a:r>
            <a:r>
              <a:rPr lang="tr-TR" b="1" dirty="0"/>
              <a:t>) Günde kaç saat derslerin için bilgisayar kullanıyorsun?</a:t>
            </a:r>
            <a:endParaRPr lang="tr-TR" dirty="0"/>
          </a:p>
          <a:p>
            <a:r>
              <a:rPr lang="tr-TR" b="1" dirty="0"/>
              <a:t>c) Ödevlerini hazırlarken bilgisayardan faydalanıyor musun?</a:t>
            </a:r>
            <a:endParaRPr lang="tr-TR" dirty="0"/>
          </a:p>
          <a:p>
            <a:r>
              <a:rPr lang="tr-TR" b="1" dirty="0" smtClean="0"/>
              <a:t>d</a:t>
            </a:r>
            <a:r>
              <a:rPr lang="tr-TR" b="1" dirty="0"/>
              <a:t>) Bilgisayarında Kurulu olan oyunlarından bir tanesinin adını söyleyebilir misin?</a:t>
            </a:r>
          </a:p>
        </p:txBody>
      </p:sp>
      <p:sp>
        <p:nvSpPr>
          <p:cNvPr id="8" name="Dikdörtgen 7"/>
          <p:cNvSpPr/>
          <p:nvPr/>
        </p:nvSpPr>
        <p:spPr>
          <a:xfrm>
            <a:off x="186811" y="1659731"/>
            <a:ext cx="4537587"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186812" y="4787107"/>
            <a:ext cx="2268793"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5460106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ppt_x</p:attrName>
                                        </p:attrNameLst>
                                      </p:cBhvr>
                                      <p:tavLst>
                                        <p:tav tm="0">
                                          <p:val>
                                            <p:strVal val="#ppt_x-.2"/>
                                          </p:val>
                                        </p:tav>
                                        <p:tav tm="100000">
                                          <p:val>
                                            <p:strVal val="#ppt_x"/>
                                          </p:val>
                                        </p:tav>
                                      </p:tavLst>
                                    </p:anim>
                                    <p:anim calcmode="lin" valueType="num">
                                      <p:cBhvr>
                                        <p:cTn id="8" dur="1000" fill="hold"/>
                                        <p:tgtEl>
                                          <p:spTgt spid="92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cBhvr>
                                        <p:cTn id="21" dur="1000" fill="hold"/>
                                        <p:tgtEl>
                                          <p:spTgt spid="9220"/>
                                        </p:tgtEl>
                                        <p:attrNameLst>
                                          <p:attrName>ppt_x</p:attrName>
                                        </p:attrNameLst>
                                      </p:cBhvr>
                                      <p:tavLst>
                                        <p:tav tm="0">
                                          <p:val>
                                            <p:strVal val="#ppt_x-.2"/>
                                          </p:val>
                                        </p:tav>
                                        <p:tav tm="100000">
                                          <p:val>
                                            <p:strVal val="#ppt_x"/>
                                          </p:val>
                                        </p:tav>
                                      </p:tavLst>
                                    </p:anim>
                                    <p:anim calcmode="lin" valueType="num">
                                      <p:cBhvr>
                                        <p:cTn id="22" dur="1000" fill="hold"/>
                                        <p:tgtEl>
                                          <p:spTgt spid="922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922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8" grpId="0" animBg="1"/>
      <p:bldP spid="9"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3"/>
          <p:cNvSpPr>
            <a:spLocks noGrp="1"/>
          </p:cNvSpPr>
          <p:nvPr>
            <p:ph type="sldNum" sz="quarter" idx="12"/>
          </p:nvPr>
        </p:nvSpPr>
        <p:spPr/>
        <p:txBody>
          <a:bodyPr/>
          <a:lstStyle/>
          <a:p>
            <a:fld id="{5590E797-ED82-4845-AF73-082FF706A24C}" type="slidenum">
              <a:rPr lang="tr-TR"/>
              <a:pPr/>
              <a:t>91</a:t>
            </a:fld>
            <a:endParaRPr lang="tr-TR"/>
          </a:p>
        </p:txBody>
      </p:sp>
      <p:sp>
        <p:nvSpPr>
          <p:cNvPr id="8195" name="Rectangle 3"/>
          <p:cNvSpPr>
            <a:spLocks noChangeArrowheads="1"/>
          </p:cNvSpPr>
          <p:nvPr/>
        </p:nvSpPr>
        <p:spPr bwMode="auto">
          <a:xfrm>
            <a:off x="175752" y="152400"/>
            <a:ext cx="8763000"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5)</a:t>
            </a:r>
            <a:r>
              <a:rPr lang="tr-TR" b="1" dirty="0"/>
              <a:t>Eğitim düzeylerine göre, insanların kitap okuma alışkanlıklarını ortaya çıkaracak bir araştırma yapacak olsaydınız aşağıdaki örneklemlerden hangisini seçmeniz araştırmanızda daha doğru sonuçlar elde etmenizi sağlar?</a:t>
            </a:r>
            <a:endParaRPr lang="tr-TR" dirty="0"/>
          </a:p>
          <a:p>
            <a:endParaRPr lang="tr-TR" b="1" dirty="0" smtClean="0"/>
          </a:p>
          <a:p>
            <a:r>
              <a:rPr lang="tr-TR" b="1" dirty="0" smtClean="0"/>
              <a:t>a)10 </a:t>
            </a:r>
            <a:r>
              <a:rPr lang="tr-TR" b="1" dirty="0"/>
              <a:t>kişilik İlköğretim, Lise ve Üniversite mezunun olan üç grup,</a:t>
            </a:r>
            <a:endParaRPr lang="tr-TR" dirty="0"/>
          </a:p>
          <a:p>
            <a:r>
              <a:rPr lang="tr-TR" b="1" dirty="0"/>
              <a:t>b)Hepsi Lise mezunu 10 kişilik üç grup,</a:t>
            </a:r>
            <a:endParaRPr lang="tr-TR" dirty="0"/>
          </a:p>
          <a:p>
            <a:r>
              <a:rPr lang="tr-TR" b="1" dirty="0" smtClean="0"/>
              <a:t>c)İçerisinde </a:t>
            </a:r>
            <a:r>
              <a:rPr lang="tr-TR" b="1" dirty="0"/>
              <a:t>hem lise ve hem de üniversite mezunu öğrenciler olan 10 kişilik üç grup,</a:t>
            </a:r>
            <a:endParaRPr lang="tr-TR" dirty="0"/>
          </a:p>
          <a:p>
            <a:r>
              <a:rPr lang="tr-TR" b="1" dirty="0"/>
              <a:t>d)İlköğretim öğrencilerinden oluşan 10 kişilik üç grup,</a:t>
            </a:r>
          </a:p>
        </p:txBody>
      </p:sp>
      <p:sp>
        <p:nvSpPr>
          <p:cNvPr id="8196" name="Rectangle 4"/>
          <p:cNvSpPr>
            <a:spLocks noChangeArrowheads="1"/>
          </p:cNvSpPr>
          <p:nvPr/>
        </p:nvSpPr>
        <p:spPr bwMode="auto">
          <a:xfrm>
            <a:off x="175752" y="3739307"/>
            <a:ext cx="8763000" cy="230832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6)</a:t>
            </a:r>
            <a:r>
              <a:rPr lang="tr-TR" b="1" dirty="0"/>
              <a:t> Bir Hastanenin şartlarının ne durumda olduğunu ve ne şekilde iyileştirilebileceğini araştıracak olsaydınız aşağıdaki örneklemlerden hangisini seçmeniz daha doğru sonuçlar elde etmenizi sağlardı?</a:t>
            </a:r>
            <a:endParaRPr lang="tr-TR" dirty="0"/>
          </a:p>
          <a:p>
            <a:endParaRPr lang="tr-TR" b="1" dirty="0" smtClean="0"/>
          </a:p>
          <a:p>
            <a:r>
              <a:rPr lang="tr-TR" b="1" dirty="0" smtClean="0"/>
              <a:t>a)Hastanenin </a:t>
            </a:r>
            <a:r>
              <a:rPr lang="tr-TR" b="1" dirty="0"/>
              <a:t>doktorlarından oluşan bir grup,</a:t>
            </a:r>
            <a:endParaRPr lang="tr-TR" dirty="0"/>
          </a:p>
          <a:p>
            <a:r>
              <a:rPr lang="tr-TR" b="1" dirty="0" smtClean="0"/>
              <a:t>b)Hastaneye </a:t>
            </a:r>
            <a:r>
              <a:rPr lang="tr-TR" b="1" dirty="0"/>
              <a:t>muayeneye gelen bir grup,</a:t>
            </a:r>
            <a:endParaRPr lang="tr-TR" dirty="0"/>
          </a:p>
          <a:p>
            <a:r>
              <a:rPr lang="tr-TR" b="1" dirty="0"/>
              <a:t>c)Uzun süredir hastanede tedavi gören hastalardan oluşan bir grup,</a:t>
            </a:r>
            <a:endParaRPr lang="tr-TR" dirty="0"/>
          </a:p>
          <a:p>
            <a:r>
              <a:rPr lang="tr-TR" b="1" dirty="0" smtClean="0"/>
              <a:t>d)Hastanenin </a:t>
            </a:r>
            <a:r>
              <a:rPr lang="tr-TR" b="1" dirty="0"/>
              <a:t>doktor, hemşire ve hastalarından oluşan bir grup,</a:t>
            </a:r>
          </a:p>
        </p:txBody>
      </p:sp>
      <p:sp>
        <p:nvSpPr>
          <p:cNvPr id="8" name="Dikdörtgen 7"/>
          <p:cNvSpPr/>
          <p:nvPr/>
        </p:nvSpPr>
        <p:spPr>
          <a:xfrm>
            <a:off x="175752" y="1445061"/>
            <a:ext cx="7215648"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27986" y="5696128"/>
            <a:ext cx="7011014"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3388787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ppt_x</p:attrName>
                                        </p:attrNameLst>
                                      </p:cBhvr>
                                      <p:tavLst>
                                        <p:tav tm="0">
                                          <p:val>
                                            <p:strVal val="#ppt_x-.2"/>
                                          </p:val>
                                        </p:tav>
                                        <p:tav tm="100000">
                                          <p:val>
                                            <p:strVal val="#ppt_x"/>
                                          </p:val>
                                        </p:tav>
                                      </p:tavLst>
                                    </p:anim>
                                    <p:anim calcmode="lin" valueType="num">
                                      <p:cBhvr>
                                        <p:cTn id="8" dur="1000" fill="hold"/>
                                        <p:tgtEl>
                                          <p:spTgt spid="819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196"/>
                                        </p:tgtEl>
                                        <p:attrNameLst>
                                          <p:attrName>style.visibility</p:attrName>
                                        </p:attrNameLst>
                                      </p:cBhvr>
                                      <p:to>
                                        <p:strVal val="visible"/>
                                      </p:to>
                                    </p:set>
                                    <p:anim calcmode="lin" valueType="num">
                                      <p:cBhvr>
                                        <p:cTn id="21" dur="1000" fill="hold"/>
                                        <p:tgtEl>
                                          <p:spTgt spid="8196"/>
                                        </p:tgtEl>
                                        <p:attrNameLst>
                                          <p:attrName>ppt_x</p:attrName>
                                        </p:attrNameLst>
                                      </p:cBhvr>
                                      <p:tavLst>
                                        <p:tav tm="0">
                                          <p:val>
                                            <p:strVal val="#ppt_x-.2"/>
                                          </p:val>
                                        </p:tav>
                                        <p:tav tm="100000">
                                          <p:val>
                                            <p:strVal val="#ppt_x"/>
                                          </p:val>
                                        </p:tav>
                                      </p:tavLst>
                                    </p:anim>
                                    <p:anim calcmode="lin" valueType="num">
                                      <p:cBhvr>
                                        <p:cTn id="22" dur="1000" fill="hold"/>
                                        <p:tgtEl>
                                          <p:spTgt spid="819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19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 grpId="0" animBg="1"/>
      <p:bldP spid="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
        <p:nvSpPr>
          <p:cNvPr id="3" name="Rectangle 2"/>
          <p:cNvSpPr>
            <a:spLocks noChangeArrowheads="1"/>
          </p:cNvSpPr>
          <p:nvPr/>
        </p:nvSpPr>
        <p:spPr bwMode="auto">
          <a:xfrm>
            <a:off x="141996" y="1124744"/>
            <a:ext cx="8839200" cy="341632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7)</a:t>
            </a:r>
            <a:r>
              <a:rPr lang="tr-TR" b="1" dirty="0"/>
              <a:t>Çocukların gelişim döneminde içilen süt miktarının çocukların boy uzamasına olan etkisini araştıracak olsaydınız aşağıdaki </a:t>
            </a:r>
            <a:r>
              <a:rPr lang="tr-TR" b="1" dirty="0" smtClean="0"/>
              <a:t>örneklemlerden </a:t>
            </a:r>
            <a:r>
              <a:rPr lang="tr-TR" b="1" dirty="0"/>
              <a:t>hangisini seçmeniz daha doğru sonuçlar elde etmenizi sağlardı?</a:t>
            </a:r>
            <a:endParaRPr lang="tr-TR" dirty="0"/>
          </a:p>
          <a:p>
            <a:endParaRPr lang="tr-TR" b="1" dirty="0" smtClean="0"/>
          </a:p>
          <a:p>
            <a:r>
              <a:rPr lang="tr-TR" b="1" dirty="0" smtClean="0"/>
              <a:t>a)Süt </a:t>
            </a:r>
            <a:r>
              <a:rPr lang="tr-TR" b="1" dirty="0"/>
              <a:t>üreticilerinin çocuklar konusunda araştırma yapan bölümlerinden oluşan bir grup</a:t>
            </a:r>
            <a:r>
              <a:rPr lang="tr-TR" b="1" dirty="0" smtClean="0"/>
              <a:t>,</a:t>
            </a:r>
          </a:p>
          <a:p>
            <a:endParaRPr lang="tr-TR" dirty="0"/>
          </a:p>
          <a:p>
            <a:r>
              <a:rPr lang="tr-TR" b="1" dirty="0"/>
              <a:t>b)Devlet İstatistik enstitüsü, sağlık bakanlığı ve süt üreticileri birliğinden oluşan bir grup,</a:t>
            </a:r>
            <a:endParaRPr lang="tr-TR" dirty="0"/>
          </a:p>
          <a:p>
            <a:endParaRPr lang="tr-TR" b="1" dirty="0" smtClean="0"/>
          </a:p>
          <a:p>
            <a:r>
              <a:rPr lang="tr-TR" b="1" dirty="0" smtClean="0"/>
              <a:t>c</a:t>
            </a:r>
            <a:r>
              <a:rPr lang="tr-TR" b="1" dirty="0"/>
              <a:t>) Devlet İstatistik enstitüsünün çocuklar konusunda araştırma yapan elemanlarından oluşan bir grup</a:t>
            </a:r>
            <a:r>
              <a:rPr lang="tr-TR" b="1" dirty="0" smtClean="0"/>
              <a:t>,</a:t>
            </a:r>
          </a:p>
          <a:p>
            <a:endParaRPr lang="tr-TR" dirty="0"/>
          </a:p>
          <a:p>
            <a:r>
              <a:rPr lang="tr-TR" b="1" dirty="0"/>
              <a:t>d)Sağlık bakanlığının çocuklar konusunda araştırma yapan elemanlarından oluşan bir grup,</a:t>
            </a:r>
          </a:p>
        </p:txBody>
      </p:sp>
      <p:sp>
        <p:nvSpPr>
          <p:cNvPr id="4" name="Dikdörtgen 3"/>
          <p:cNvSpPr/>
          <p:nvPr/>
        </p:nvSpPr>
        <p:spPr>
          <a:xfrm>
            <a:off x="144454" y="2811276"/>
            <a:ext cx="8836742" cy="37755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1569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3"/>
          <p:cNvSpPr>
            <a:spLocks noGrp="1"/>
          </p:cNvSpPr>
          <p:nvPr>
            <p:ph type="sldNum" sz="quarter" idx="12"/>
          </p:nvPr>
        </p:nvSpPr>
        <p:spPr/>
        <p:txBody>
          <a:bodyPr/>
          <a:lstStyle/>
          <a:p>
            <a:fld id="{E98828CE-681D-4C73-B05A-E89CA08FA7A2}" type="slidenum">
              <a:rPr lang="tr-TR"/>
              <a:pPr/>
              <a:t>93</a:t>
            </a:fld>
            <a:endParaRPr lang="tr-TR"/>
          </a:p>
        </p:txBody>
      </p:sp>
      <p:sp>
        <p:nvSpPr>
          <p:cNvPr id="7172" name="Rectangle 4"/>
          <p:cNvSpPr>
            <a:spLocks noChangeArrowheads="1"/>
          </p:cNvSpPr>
          <p:nvPr/>
        </p:nvSpPr>
        <p:spPr bwMode="auto">
          <a:xfrm>
            <a:off x="140301" y="1615925"/>
            <a:ext cx="8858865" cy="313932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8)</a:t>
            </a:r>
            <a:r>
              <a:rPr lang="tr-TR" b="1" dirty="0"/>
              <a:t>Sporun insan hayatındaki önemini araştıracak olsaydınız aşağıdaki </a:t>
            </a:r>
            <a:r>
              <a:rPr lang="tr-TR" b="1" dirty="0" smtClean="0"/>
              <a:t>örneklemlerden  </a:t>
            </a:r>
            <a:r>
              <a:rPr lang="tr-TR" b="1" dirty="0"/>
              <a:t>hangisini seçmeniz daha doğru sonuçlar elde etmenizi sağlardı</a:t>
            </a:r>
            <a:r>
              <a:rPr lang="tr-TR" b="1" dirty="0" smtClean="0"/>
              <a:t>?</a:t>
            </a:r>
          </a:p>
          <a:p>
            <a:endParaRPr lang="tr-TR" dirty="0"/>
          </a:p>
          <a:p>
            <a:r>
              <a:rPr lang="tr-TR" b="1" dirty="0"/>
              <a:t>a)Gençlik ve Spor bakanlığı, Profesyonel sporcular, Spor Akademilerinden Sağlık bakanlığı elemanlarından oluşan grup,</a:t>
            </a:r>
            <a:endParaRPr lang="tr-TR" dirty="0"/>
          </a:p>
          <a:p>
            <a:endParaRPr lang="tr-TR" b="1" dirty="0" smtClean="0"/>
          </a:p>
          <a:p>
            <a:r>
              <a:rPr lang="tr-TR" b="1" dirty="0" smtClean="0"/>
              <a:t>b)Spor </a:t>
            </a:r>
            <a:r>
              <a:rPr lang="tr-TR" b="1" dirty="0"/>
              <a:t>ile amatörce ilgilenen sporculardan oluşan grup,</a:t>
            </a:r>
            <a:endParaRPr lang="tr-TR" dirty="0"/>
          </a:p>
          <a:p>
            <a:endParaRPr lang="tr-TR" b="1" dirty="0" smtClean="0"/>
          </a:p>
          <a:p>
            <a:r>
              <a:rPr lang="tr-TR" b="1" dirty="0" smtClean="0"/>
              <a:t>c)Futbolu </a:t>
            </a:r>
            <a:r>
              <a:rPr lang="tr-TR" b="1" dirty="0"/>
              <a:t>profesyonelce oynayanlardan oluşan grup,</a:t>
            </a:r>
            <a:endParaRPr lang="tr-TR" dirty="0"/>
          </a:p>
          <a:p>
            <a:endParaRPr lang="tr-TR" b="1" dirty="0" smtClean="0"/>
          </a:p>
          <a:p>
            <a:r>
              <a:rPr lang="tr-TR" b="1" dirty="0" smtClean="0"/>
              <a:t>d)Milli </a:t>
            </a:r>
            <a:r>
              <a:rPr lang="tr-TR" b="1" dirty="0"/>
              <a:t>eğitim Bakanlığı elemanlarından oluşan grup,</a:t>
            </a:r>
          </a:p>
        </p:txBody>
      </p:sp>
      <p:sp>
        <p:nvSpPr>
          <p:cNvPr id="10" name="Dikdörtgen 9"/>
          <p:cNvSpPr/>
          <p:nvPr/>
        </p:nvSpPr>
        <p:spPr>
          <a:xfrm>
            <a:off x="140301" y="2420888"/>
            <a:ext cx="8885711" cy="609600"/>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10124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1000" fill="hold"/>
                                        <p:tgtEl>
                                          <p:spTgt spid="7172"/>
                                        </p:tgtEl>
                                        <p:attrNameLst>
                                          <p:attrName>ppt_x</p:attrName>
                                        </p:attrNameLst>
                                      </p:cBhvr>
                                      <p:tavLst>
                                        <p:tav tm="0">
                                          <p:val>
                                            <p:strVal val="#ppt_x-.2"/>
                                          </p:val>
                                        </p:tav>
                                        <p:tav tm="100000">
                                          <p:val>
                                            <p:strVal val="#ppt_x"/>
                                          </p:val>
                                        </p:tav>
                                      </p:tavLst>
                                    </p:anim>
                                    <p:anim calcmode="lin" valueType="num">
                                      <p:cBhvr>
                                        <p:cTn id="8" dur="1000" fill="hold"/>
                                        <p:tgtEl>
                                          <p:spTgt spid="7172"/>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10"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5217" y="1619801"/>
            <a:ext cx="8763000" cy="286232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9)</a:t>
            </a:r>
            <a:r>
              <a:rPr lang="tr-TR" b="1" dirty="0"/>
              <a:t> Öğrencilerin kitap </a:t>
            </a:r>
            <a:r>
              <a:rPr lang="tr-TR" b="1" dirty="0" smtClean="0"/>
              <a:t>(Roman, hikâye,…) </a:t>
            </a:r>
            <a:r>
              <a:rPr lang="tr-TR" b="1" dirty="0"/>
              <a:t>okuması ile ilgili bir araştırma yapmış olsaydınız aşağıdaki </a:t>
            </a:r>
            <a:r>
              <a:rPr lang="tr-TR" b="1" dirty="0" smtClean="0"/>
              <a:t>örneklemlerden </a:t>
            </a:r>
            <a:r>
              <a:rPr lang="tr-TR" b="1" dirty="0"/>
              <a:t>hangisini seçmeniz daha doğru sonuçlar elde etmenizi sağlardı</a:t>
            </a:r>
            <a:r>
              <a:rPr lang="tr-TR" b="1" dirty="0" smtClean="0"/>
              <a:t>?</a:t>
            </a:r>
          </a:p>
          <a:p>
            <a:endParaRPr lang="tr-TR" dirty="0"/>
          </a:p>
          <a:p>
            <a:r>
              <a:rPr lang="tr-TR" b="1" dirty="0" smtClean="0"/>
              <a:t>a)İlköğretim </a:t>
            </a:r>
            <a:r>
              <a:rPr lang="tr-TR" b="1" dirty="0"/>
              <a:t>öğrencilerinden oluşan farklı gruplar</a:t>
            </a:r>
            <a:r>
              <a:rPr lang="tr-TR" b="1" dirty="0" smtClean="0"/>
              <a:t>,</a:t>
            </a:r>
          </a:p>
          <a:p>
            <a:endParaRPr lang="tr-TR" b="1" dirty="0" smtClean="0"/>
          </a:p>
          <a:p>
            <a:r>
              <a:rPr lang="tr-TR" b="1" dirty="0" smtClean="0"/>
              <a:t>b)Üniversite</a:t>
            </a:r>
            <a:r>
              <a:rPr lang="tr-TR" b="1" dirty="0"/>
              <a:t>, Orta öğretim ve ilköğretim öğrencilerinden oluşan faklı gruplar</a:t>
            </a:r>
            <a:r>
              <a:rPr lang="tr-TR" b="1" dirty="0" smtClean="0"/>
              <a:t>,</a:t>
            </a:r>
          </a:p>
          <a:p>
            <a:endParaRPr lang="tr-TR" b="1" dirty="0" smtClean="0"/>
          </a:p>
          <a:p>
            <a:r>
              <a:rPr lang="tr-TR" b="1" dirty="0" smtClean="0"/>
              <a:t>c)Ortaöğretim </a:t>
            </a:r>
            <a:r>
              <a:rPr lang="tr-TR" b="1" dirty="0"/>
              <a:t>öğrencilerinden oluşan farklı gruplar</a:t>
            </a:r>
            <a:r>
              <a:rPr lang="tr-TR" b="1" dirty="0" smtClean="0"/>
              <a:t>,</a:t>
            </a:r>
          </a:p>
          <a:p>
            <a:endParaRPr lang="tr-TR" b="1" dirty="0" smtClean="0"/>
          </a:p>
          <a:p>
            <a:r>
              <a:rPr lang="tr-TR" b="1" dirty="0" smtClean="0"/>
              <a:t>d)Toplumun </a:t>
            </a:r>
            <a:r>
              <a:rPr lang="tr-TR" b="1" dirty="0"/>
              <a:t>farklı kesimlerinden oluşan gruplar</a:t>
            </a:r>
            <a:r>
              <a:rPr lang="tr-TR" b="1" dirty="0" smtClean="0"/>
              <a:t>,</a:t>
            </a:r>
            <a:endParaRPr lang="tr-TR" b="1" dirty="0"/>
          </a:p>
        </p:txBody>
      </p:sp>
      <p:sp>
        <p:nvSpPr>
          <p:cNvPr id="3" name="Dikdörtgen 2"/>
          <p:cNvSpPr/>
          <p:nvPr/>
        </p:nvSpPr>
        <p:spPr>
          <a:xfrm>
            <a:off x="174656" y="3021027"/>
            <a:ext cx="8736152" cy="452264"/>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89529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136084" y="843390"/>
            <a:ext cx="8842236" cy="489364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400" b="1" dirty="0" smtClean="0">
                <a:solidFill>
                  <a:srgbClr val="FF0000"/>
                </a:solidFill>
              </a:rPr>
              <a:t>10)</a:t>
            </a:r>
            <a:r>
              <a:rPr lang="tr-TR" sz="2400" b="1" dirty="0" smtClean="0"/>
              <a:t> Ali Bey, Piri Mehmet Paşa Ortaokulunda </a:t>
            </a:r>
            <a:r>
              <a:rPr lang="tr-TR" sz="2400" b="1" dirty="0"/>
              <a:t>8.sınıfta okuyan oğlunu dershaneye yazdırmak istiyor. İki dershane arasında kararsız kalmıştır. Bu iki dershaneye aşağıdaki sorulardan hangisini yöneltmesi anlamsız olur</a:t>
            </a:r>
            <a:r>
              <a:rPr lang="tr-TR" sz="2400" b="1" dirty="0" smtClean="0"/>
              <a:t>?</a:t>
            </a:r>
          </a:p>
          <a:p>
            <a:endParaRPr lang="tr-TR" sz="2400" b="1" dirty="0"/>
          </a:p>
          <a:p>
            <a:r>
              <a:rPr lang="tr-TR" sz="2400" b="1" dirty="0" smtClean="0"/>
              <a:t>	a)Kayıt </a:t>
            </a:r>
            <a:r>
              <a:rPr lang="tr-TR" sz="2400" b="1" dirty="0"/>
              <a:t>ücretiniz kaç </a:t>
            </a:r>
            <a:r>
              <a:rPr lang="tr-TR" sz="2400" b="1" dirty="0" smtClean="0"/>
              <a:t>TL </a:t>
            </a:r>
            <a:r>
              <a:rPr lang="tr-TR" sz="2400" b="1" dirty="0" err="1"/>
              <a:t>dir</a:t>
            </a:r>
            <a:r>
              <a:rPr lang="tr-TR" sz="2400" b="1" dirty="0" smtClean="0"/>
              <a:t>?</a:t>
            </a:r>
          </a:p>
          <a:p>
            <a:endParaRPr lang="tr-TR" sz="2400" dirty="0"/>
          </a:p>
          <a:p>
            <a:r>
              <a:rPr lang="tr-TR" sz="2400" b="1" dirty="0"/>
              <a:t>	b)Sınıflarınız kaç kişiliktir? </a:t>
            </a:r>
            <a:endParaRPr lang="tr-TR" sz="2400" b="1" dirty="0" smtClean="0"/>
          </a:p>
          <a:p>
            <a:endParaRPr lang="tr-TR" sz="2400" dirty="0"/>
          </a:p>
          <a:p>
            <a:r>
              <a:rPr lang="tr-TR" sz="2400" b="1" dirty="0"/>
              <a:t>	c)Dershanenizde SBS </a:t>
            </a:r>
            <a:r>
              <a:rPr lang="tr-TR" sz="2400" b="1" dirty="0" err="1"/>
              <a:t>yi</a:t>
            </a:r>
            <a:r>
              <a:rPr lang="tr-TR" sz="2400" b="1" dirty="0"/>
              <a:t> kaç öğrenci kazandı</a:t>
            </a:r>
            <a:r>
              <a:rPr lang="tr-TR" sz="2400" b="1" dirty="0" smtClean="0"/>
              <a:t>?</a:t>
            </a:r>
          </a:p>
          <a:p>
            <a:endParaRPr lang="tr-TR" sz="2400" dirty="0"/>
          </a:p>
          <a:p>
            <a:r>
              <a:rPr lang="tr-TR" sz="2400" b="1" dirty="0"/>
              <a:t>	d)Dershane müdürü olarak hangi takımı tutuyorsunuz?</a:t>
            </a:r>
          </a:p>
          <a:p>
            <a:endParaRPr lang="tr-TR" sz="2400" dirty="0"/>
          </a:p>
        </p:txBody>
      </p:sp>
      <p:sp>
        <p:nvSpPr>
          <p:cNvPr id="6" name="Dikdörtgen 5"/>
          <p:cNvSpPr/>
          <p:nvPr/>
        </p:nvSpPr>
        <p:spPr>
          <a:xfrm>
            <a:off x="971600" y="4797152"/>
            <a:ext cx="7416824" cy="576064"/>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93037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176989" y="548680"/>
            <a:ext cx="4531626" cy="1323439"/>
          </a:xfrm>
          <a:prstGeom prst="rect">
            <a:avLst/>
          </a:prstGeom>
          <a:solidFill>
            <a:schemeClr val="accent6">
              <a:lumMod val="20000"/>
              <a:lumOff val="80000"/>
            </a:schemeClr>
          </a:solidFill>
          <a:ln>
            <a:solidFill>
              <a:srgbClr val="FF0000"/>
            </a:solidFill>
          </a:ln>
        </p:spPr>
        <p:txBody>
          <a:bodyPr wrap="none">
            <a:spAutoFit/>
          </a:bodyPr>
          <a:lstStyle/>
          <a:p>
            <a:pPr algn="ctr"/>
            <a:r>
              <a:rPr lang="tr-TR" sz="8000" b="1" dirty="0" smtClean="0"/>
              <a:t>hazırlayan</a:t>
            </a:r>
            <a:endParaRPr lang="tr-TR" sz="8000" dirty="0"/>
          </a:p>
        </p:txBody>
      </p:sp>
      <p:sp>
        <p:nvSpPr>
          <p:cNvPr id="5" name="Dikdörtgen 4"/>
          <p:cNvSpPr/>
          <p:nvPr/>
        </p:nvSpPr>
        <p:spPr>
          <a:xfrm>
            <a:off x="179512" y="4581128"/>
            <a:ext cx="8784976" cy="1815882"/>
          </a:xfrm>
          <a:prstGeom prst="rect">
            <a:avLst/>
          </a:prstGeom>
          <a:solidFill>
            <a:schemeClr val="accent6">
              <a:lumMod val="20000"/>
              <a:lumOff val="80000"/>
            </a:schemeClr>
          </a:solidFill>
          <a:ln>
            <a:solidFill>
              <a:srgbClr val="FF0000"/>
            </a:solidFill>
          </a:ln>
        </p:spPr>
        <p:txBody>
          <a:bodyPr wrap="square">
            <a:spAutoFit/>
          </a:bodyPr>
          <a:lstStyle/>
          <a:p>
            <a:r>
              <a:rPr lang="tr-TR" sz="2800" b="1" dirty="0" smtClean="0"/>
              <a:t>ÖMER ASKERDEN</a:t>
            </a:r>
          </a:p>
          <a:p>
            <a:r>
              <a:rPr lang="tr-TR" sz="2800" b="1" dirty="0" smtClean="0"/>
              <a:t>UZMAN İLKÖĞRETİM MATEMATİK ÖĞRETMENİ</a:t>
            </a:r>
          </a:p>
          <a:p>
            <a:r>
              <a:rPr lang="tr-TR" sz="2800" b="1" dirty="0" smtClean="0"/>
              <a:t>PİRİ MEHMET PAŞA ORTAOKULU</a:t>
            </a:r>
          </a:p>
          <a:p>
            <a:pPr algn="r"/>
            <a:r>
              <a:rPr lang="tr-TR" sz="2800" b="1" dirty="0" smtClean="0"/>
              <a:t>omeraskerden@hotmail.com.tr</a:t>
            </a:r>
            <a:endParaRPr lang="tr-TR" sz="2800" dirty="0"/>
          </a:p>
        </p:txBody>
      </p:sp>
    </p:spTree>
    <p:extLst>
      <p:ext uri="{BB962C8B-B14F-4D97-AF65-F5344CB8AC3E}">
        <p14:creationId xmlns:p14="http://schemas.microsoft.com/office/powerpoint/2010/main" val="386014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1032</TotalTime>
  <Words>2362</Words>
  <Application>Microsoft Office PowerPoint</Application>
  <PresentationFormat>Ekran Gösterisi (4:3)</PresentationFormat>
  <Paragraphs>1032</Paragraphs>
  <Slides>96</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96</vt:i4>
      </vt:variant>
    </vt:vector>
  </HeadingPairs>
  <TitlesOfParts>
    <vt:vector size="98" baseType="lpstr">
      <vt:lpstr>Ofis Teması</vt:lpstr>
      <vt:lpstr>Denklem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201</cp:revision>
  <dcterms:created xsi:type="dcterms:W3CDTF">2013-11-05T10:32:48Z</dcterms:created>
  <dcterms:modified xsi:type="dcterms:W3CDTF">2013-11-28T14:07:29Z</dcterms:modified>
</cp:coreProperties>
</file>