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58" r:id="rId5"/>
    <p:sldId id="259" r:id="rId6"/>
    <p:sldId id="305" r:id="rId7"/>
    <p:sldId id="306" r:id="rId8"/>
    <p:sldId id="281" r:id="rId9"/>
    <p:sldId id="307" r:id="rId10"/>
    <p:sldId id="260" r:id="rId11"/>
    <p:sldId id="261" r:id="rId12"/>
    <p:sldId id="262" r:id="rId13"/>
    <p:sldId id="263" r:id="rId14"/>
    <p:sldId id="304" r:id="rId15"/>
    <p:sldId id="264" r:id="rId16"/>
    <p:sldId id="265" r:id="rId17"/>
    <p:sldId id="266" r:id="rId18"/>
    <p:sldId id="267" r:id="rId19"/>
    <p:sldId id="268" r:id="rId20"/>
    <p:sldId id="269" r:id="rId21"/>
    <p:sldId id="308" r:id="rId22"/>
    <p:sldId id="282" r:id="rId23"/>
    <p:sldId id="270" r:id="rId24"/>
    <p:sldId id="271" r:id="rId25"/>
    <p:sldId id="272" r:id="rId26"/>
    <p:sldId id="273" r:id="rId27"/>
    <p:sldId id="276" r:id="rId28"/>
    <p:sldId id="280" r:id="rId29"/>
    <p:sldId id="279" r:id="rId30"/>
    <p:sldId id="278" r:id="rId31"/>
    <p:sldId id="277" r:id="rId32"/>
    <p:sldId id="283" r:id="rId33"/>
    <p:sldId id="284" r:id="rId34"/>
    <p:sldId id="285" r:id="rId35"/>
    <p:sldId id="288" r:id="rId36"/>
    <p:sldId id="286" r:id="rId37"/>
    <p:sldId id="289" r:id="rId38"/>
    <p:sldId id="287" r:id="rId39"/>
    <p:sldId id="291" r:id="rId40"/>
    <p:sldId id="290" r:id="rId41"/>
    <p:sldId id="296" r:id="rId42"/>
    <p:sldId id="295" r:id="rId43"/>
    <p:sldId id="294" r:id="rId44"/>
    <p:sldId id="300" r:id="rId45"/>
    <p:sldId id="293" r:id="rId46"/>
    <p:sldId id="299" r:id="rId47"/>
    <p:sldId id="298" r:id="rId48"/>
    <p:sldId id="297" r:id="rId49"/>
    <p:sldId id="301" r:id="rId50"/>
    <p:sldId id="302" r:id="rId51"/>
    <p:sldId id="292" r:id="rId52"/>
    <p:sldId id="303" r:id="rId5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8MKgM3pK4C7Pb96gg3CV+w==" hashData="CSl8cVLIKHK/ggGN9c8F/TXAg90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12-08T19:11:07.611"/>
    </inkml:context>
    <inkml:brush xml:id="br0">
      <inkml:brushProperty name="width" value="0.06667" units="cm"/>
      <inkml:brushProperty name="height" value="0.06667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10C450A2-6617-48BA-8060-8C5A48E7C08C}" emma:medium="tactile" emma:mode="ink">
          <msink:context xmlns:msink="http://schemas.microsoft.com/ink/2010/main" type="writingRegion" rotatedBoundingBox="15747,8553 20787,8933 20694,10162 15654,9782"/>
        </emma:interpretation>
      </emma:emma>
    </inkml:annotationXML>
    <inkml:traceGroup>
      <inkml:annotationXML>
        <emma:emma xmlns:emma="http://www.w3.org/2003/04/emma" version="1.0">
          <emma:interpretation id="{EFD6E6ED-BA57-4A09-AA84-39D4DF13B589}" emma:medium="tactile" emma:mode="ink">
            <msink:context xmlns:msink="http://schemas.microsoft.com/ink/2010/main" type="paragraph" rotatedBoundingBox="15747,8553 20787,8933 20694,10162 15654,978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A64E3DA-BD8F-4CD7-B4AB-5451A044F197}" emma:medium="tactile" emma:mode="ink">
              <msink:context xmlns:msink="http://schemas.microsoft.com/ink/2010/main" type="line" rotatedBoundingBox="15747,8553 20787,8933 20694,10162 15654,9782"/>
            </emma:interpretation>
          </emma:emma>
        </inkml:annotationXML>
        <inkml:traceGroup>
          <inkml:annotationXML>
            <emma:emma xmlns:emma="http://www.w3.org/2003/04/emma" version="1.0">
              <emma:interpretation id="{FEA6AB4A-CD27-407F-98F5-94F9318D1AF3}" emma:medium="tactile" emma:mode="ink">
                <msink:context xmlns:msink="http://schemas.microsoft.com/ink/2010/main" type="inkWord" rotatedBoundingBox="15734,8722 18308,8916 18228,9976 15654,9782"/>
              </emma:interpretation>
            </emma:emma>
          </inkml:annotationXML>
          <inkml:trace contextRef="#ctx0" brushRef="#br0">0 368,'0'-41,"0"0,0 0,0 0,0 0,0 0,0 1,0-1,0 0,0 82,0 0,0-1,0 1,41 0,-41 0,0 0,0 0,0 0,0 0,0 0,0 0,0 0,41 0,-41 0,0 0,0 0,0 0,0 0,0 0,0 0,0 0,0 0,0 0</inkml:trace>
          <inkml:trace contextRef="#ctx0" brushRef="#br0" timeOffset="1996.7539">655 204,'-41'0,"0"41,41 0,0 0,0 0,-41 0,41 0,0 0,0 0,0 0,0 0,0 0,0 0,0 0,0 0,0 0,41 0,0-41,-41 41,41 0,0-41,0 41,0-41,0 0,0 0,0 0,0-82,-41 41,41 41,-41-41,0 0,0 0,0 0,0 0,0 0,0 0,0 0,0 0,0 0,0 0,0 0,0 0,-41 41,41-41,-41 0,0 0,0 41,0 0,0 0,0 0,0 0,0 0,0 41,41 0</inkml:trace>
          <inkml:trace contextRef="#ctx0" brushRef="#br0" timeOffset="4367.9586">2212 122,'-41'0,"0"0,0 0,0 0,0 0,0 41,0-41,41 41,0 0,-41-41,41 41,0 0,-41-41,41 41,0 0,-41 0,41 0,0 0,-41-41,41 41,0 0,41-41,0-41,0 41,0-41,0 41,0-41,0 41,0 0,-41-41,41 41,0 0,0 41,-41 0,41 0,0 0,0 0,-41 0,41 0,-41 0,41-41,0 41,-41 0,0 0,41-41,-41 41,0 0,0 0,0 0,0 0,0 0,0 0,-41-41,0 0,0 0,0 0,0 0,0 0,0 0,41-41,-41 41,0 0,0 0,41-41,-41 41,0-41,41 0,0 0</inkml:trace>
          <inkml:trace contextRef="#ctx0" brushRef="#br0" timeOffset="12575.8494">1884 696</inkml:trace>
        </inkml:traceGroup>
        <inkml:traceGroup>
          <inkml:annotationXML>
            <emma:emma xmlns:emma="http://www.w3.org/2003/04/emma" version="1.0">
              <emma:interpretation id="{7F5EA8BE-BE8C-4F8E-8A9A-C068C6808514}" emma:medium="tactile" emma:mode="ink">
                <msink:context xmlns:msink="http://schemas.microsoft.com/ink/2010/main" type="inkWord" rotatedBoundingBox="20085,8880 20787,8933 20703,10047 20001,9994"/>
              </emma:interpretation>
            </emma:emma>
          </inkml:annotationXML>
          <inkml:trace contextRef="#ctx0" brushRef="#br0" timeOffset="6973.2677">4465 163,'0'-41,"0"82,0 0,0 0,0 41,0-41,0 0,0 0,0 0,0 0,-41 0,41 0,0 0,-41-41,41 41,0 0,-41 0,41 0,-41-41,41 41,41-41,41 0,41 0,-82 0,0 0,0 0,0 0,0 0,0 0,0 41,0-41,-41 41,41-41,0 0,0 0</inkml:trace>
          <inkml:trace contextRef="#ctx0" brushRef="#br0" timeOffset="7909.2035">4793 573,'0'41,"0"0,0 0,0 0,0 0,0 0,0 0,0 0,0 0,0 0,0 0,0 0,0 0,0 0,0 0,41-41,-41 41,0 0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8251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1252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1683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1570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812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399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6618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8832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5641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0405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7757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5A3F7-3CE9-4241-ACB9-C04E99B67A74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B99CF-06A1-4937-92BC-2A25999652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3692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2004007" y="256253"/>
            <a:ext cx="5328592" cy="1055688"/>
          </a:xfrm>
          <a:prstGeom prst="wedgeRectCallout">
            <a:avLst>
              <a:gd name="adj1" fmla="val -20718"/>
              <a:gd name="adj2" fmla="val 18491"/>
            </a:avLst>
          </a:prstGeom>
          <a:solidFill>
            <a:srgbClr val="FFCCFF">
              <a:alpha val="5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</a:rPr>
              <a:t>TAM </a:t>
            </a:r>
            <a:r>
              <a:rPr lang="tr-TR" sz="6600" b="1" dirty="0">
                <a:solidFill>
                  <a:srgbClr val="FF0000"/>
                </a:solidFill>
              </a:rPr>
              <a:t>SAYILAR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130962" y="4418457"/>
            <a:ext cx="8856984" cy="2304256"/>
          </a:xfrm>
          <a:prstGeom prst="wedgeRectCallout">
            <a:avLst>
              <a:gd name="adj1" fmla="val -6593"/>
              <a:gd name="adj2" fmla="val -43958"/>
            </a:avLst>
          </a:prstGeom>
          <a:solidFill>
            <a:srgbClr val="FFCCFF">
              <a:alpha val="5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4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400" b="1" dirty="0">
                <a:solidFill>
                  <a:srgbClr val="FF0000"/>
                </a:solidFill>
              </a:rPr>
              <a:t>PİRİ MEHMET PAŞA ORTAOKULU </a:t>
            </a:r>
          </a:p>
          <a:p>
            <a:r>
              <a:rPr lang="tr-TR" sz="34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400" b="1" dirty="0"/>
              <a:t>		</a:t>
            </a:r>
            <a:r>
              <a:rPr lang="tr-TR" sz="3400" b="1" dirty="0" smtClean="0">
                <a:solidFill>
                  <a:srgbClr val="FF0000"/>
                </a:solidFill>
              </a:rPr>
              <a:t>omeraskerden@hotmail.com.tr</a:t>
            </a:r>
            <a:endParaRPr lang="tr-TR" sz="3400" b="1" dirty="0">
              <a:solidFill>
                <a:srgbClr val="FF0000"/>
              </a:solidFill>
            </a:endParaRPr>
          </a:p>
        </p:txBody>
      </p:sp>
      <p:sp>
        <p:nvSpPr>
          <p:cNvPr id="2052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BB6FDC64-5121-46F7-935E-DAE15D19B74C}" type="slidenum">
              <a:rPr lang="tr-TR" smtClean="0"/>
              <a:pPr eaLnBrk="1" hangingPunct="1"/>
              <a:t>1</a:t>
            </a:fld>
            <a:endParaRPr lang="tr-TR" smtClean="0"/>
          </a:p>
        </p:txBody>
      </p:sp>
    </p:spTree>
    <p:extLst>
      <p:ext uri="{BB962C8B-B14F-4D97-AF65-F5344CB8AC3E}">
        <p14:creationId xmlns:p14="http://schemas.microsoft.com/office/powerpoint/2010/main" val="378497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16" y="188640"/>
            <a:ext cx="877057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08" y="3861048"/>
            <a:ext cx="8805292" cy="133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457494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81" y="116632"/>
            <a:ext cx="7463227" cy="6422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03675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3461112" cy="262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755" y="3861048"/>
            <a:ext cx="4830440" cy="223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88640"/>
            <a:ext cx="8712968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MUTLAK DEĞER: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b="1" dirty="0"/>
              <a:t>	Bir tamsayının eşlendiği noktanın başlangıç noktasına olan uzaklığına o tam sayının mutlak değeri denir. Bir “a” tamsayısının mutlak değeri  </a:t>
            </a:r>
            <a:r>
              <a:rPr lang="tr-TR" b="1" dirty="0" smtClean="0"/>
              <a:t>‘’</a:t>
            </a:r>
            <a:r>
              <a:rPr lang="tr-TR" b="1" dirty="0" err="1" smtClean="0"/>
              <a:t>IaI</a:t>
            </a:r>
            <a:r>
              <a:rPr lang="tr-TR" b="1" dirty="0" smtClean="0"/>
              <a:t> ’’sembolü </a:t>
            </a:r>
            <a:r>
              <a:rPr lang="tr-TR" b="1" dirty="0"/>
              <a:t>ile gösterilir. </a:t>
            </a:r>
            <a:r>
              <a:rPr lang="tr-TR" b="1" dirty="0" smtClean="0"/>
              <a:t>	Mutlak </a:t>
            </a:r>
            <a:r>
              <a:rPr lang="tr-TR" b="1" dirty="0"/>
              <a:t>değerleri eşit tamsayılar başlangıç noktasına eşit uzaklıktadır. Yönlü tamsayıların işaretleri kaldırıldığı zaman elde edilen işaretsiz sayı bu yönlü sayının mutlak değeridir.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04864"/>
            <a:ext cx="6336704" cy="256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06" y="5013176"/>
            <a:ext cx="1759053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243" y="5013176"/>
            <a:ext cx="2588184" cy="1316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9075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0"/>
            <a:ext cx="3127257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15" y="2918422"/>
            <a:ext cx="7560840" cy="1050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58" y="4042700"/>
            <a:ext cx="8793955" cy="2443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43233" cy="629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66368"/>
            <a:ext cx="8578359" cy="91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22" y="901899"/>
            <a:ext cx="8119551" cy="149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553853"/>
            <a:ext cx="8596121" cy="886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43" y="3573016"/>
            <a:ext cx="2895016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497" y="3510763"/>
            <a:ext cx="3674976" cy="1224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8" y="5192524"/>
            <a:ext cx="8948962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6921421" y="638431"/>
            <a:ext cx="2194447" cy="646331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POZİTİF TAMSAYILAR</a:t>
            </a:r>
          </a:p>
          <a:p>
            <a:r>
              <a:rPr lang="tr-TR" b="1" dirty="0" smtClean="0"/>
              <a:t>(ARTILI TAMSAYILAR)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7" y="1412776"/>
            <a:ext cx="904588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590"/>
            <a:ext cx="6570100" cy="18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844824"/>
            <a:ext cx="9144001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57588"/>
            <a:ext cx="7857016" cy="37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77072"/>
            <a:ext cx="2972678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477" y="4592302"/>
            <a:ext cx="4300427" cy="125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901" y="4077073"/>
            <a:ext cx="5616579" cy="315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2604"/>
            <a:ext cx="914400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6883766" y="643680"/>
            <a:ext cx="2260234" cy="646331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NEGATİF TAMSAYILAR</a:t>
            </a:r>
          </a:p>
          <a:p>
            <a:r>
              <a:rPr lang="tr-TR" b="1" dirty="0" smtClean="0"/>
              <a:t>(EKSİLİ TAMSAYILAR)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115616" y="2708920"/>
            <a:ext cx="7128792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smtClean="0"/>
              <a:t>TAMSAYILAR</a:t>
            </a:r>
            <a:endParaRPr lang="tr-TR" sz="8000" b="1" dirty="0"/>
          </a:p>
        </p:txBody>
      </p:sp>
      <p:sp>
        <p:nvSpPr>
          <p:cNvPr id="5" name="Dikdörtgen 4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5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13175"/>
            <a:ext cx="8834368" cy="1202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34368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16632"/>
            <a:ext cx="8784976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TAM SAYILARI MODEL KURARAK GÖSTERME: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000" b="1" dirty="0" smtClean="0"/>
              <a:t>Pozitif veya negatif tamsayılar sayma pulları ile gösterilir.</a:t>
            </a:r>
            <a:endParaRPr lang="tr-TR" sz="20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9512" y="1499592"/>
            <a:ext cx="878497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   </a:t>
            </a:r>
            <a:r>
              <a:rPr lang="tr-TR" sz="2400" b="1" dirty="0" smtClean="0"/>
              <a:t>(+3)  Tamsayısının  modelini sayma pulları ile gösteriniz?</a:t>
            </a:r>
            <a:endParaRPr lang="tr-TR" sz="2400" b="1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420888"/>
            <a:ext cx="14287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243628" y="3887396"/>
            <a:ext cx="878497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   </a:t>
            </a:r>
            <a:r>
              <a:rPr lang="tr-TR" sz="2400" b="1" dirty="0" smtClean="0"/>
              <a:t>(-5)  Tamsayısının  modelini sayma pulları ile gösteriniz?</a:t>
            </a:r>
            <a:endParaRPr lang="tr-TR" sz="2400" b="1" dirty="0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037405"/>
            <a:ext cx="21431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8655" y="3068960"/>
            <a:ext cx="8784976" cy="31085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1.Sayılar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1.1 </a:t>
            </a:r>
            <a:r>
              <a:rPr lang="tr-TR" sz="2800" b="1" dirty="0">
                <a:solidFill>
                  <a:srgbClr val="FF0000"/>
                </a:solidFill>
              </a:rPr>
              <a:t>Doğal </a:t>
            </a:r>
            <a:r>
              <a:rPr lang="tr-TR" sz="2800" b="1" dirty="0" smtClean="0">
                <a:solidFill>
                  <a:srgbClr val="FF0000"/>
                </a:solidFill>
              </a:rPr>
              <a:t>sayılar</a:t>
            </a:r>
          </a:p>
          <a:p>
            <a:r>
              <a:rPr lang="tr-TR" sz="2800" b="1" dirty="0"/>
              <a:t>1.1.3 Doğal sayıların çarpanlarını ve katlarını belirler.2</a:t>
            </a:r>
            <a:endParaRPr lang="tr-TR" sz="2800" dirty="0"/>
          </a:p>
          <a:p>
            <a:r>
              <a:rPr lang="tr-TR" sz="2800" b="1" dirty="0"/>
              <a:t> 1.1.4 Bölünebilme kurallarını açıklar.1</a:t>
            </a:r>
            <a:endParaRPr lang="tr-TR" sz="2800" dirty="0"/>
          </a:p>
          <a:p>
            <a:r>
              <a:rPr lang="tr-TR" sz="2800" b="1" dirty="0"/>
              <a:t>1.1.5</a:t>
            </a:r>
            <a:r>
              <a:rPr lang="tr-TR" sz="2800" dirty="0"/>
              <a:t> </a:t>
            </a:r>
            <a:r>
              <a:rPr lang="tr-TR" sz="2800" b="1" dirty="0"/>
              <a:t>Asal sayıları belirler.1</a:t>
            </a:r>
            <a:endParaRPr lang="tr-TR" sz="2800" dirty="0"/>
          </a:p>
          <a:p>
            <a:r>
              <a:rPr lang="tr-TR" sz="2800" b="1" dirty="0"/>
              <a:t>1.1.6</a:t>
            </a:r>
            <a:r>
              <a:rPr lang="tr-TR" sz="2800" dirty="0"/>
              <a:t> </a:t>
            </a:r>
            <a:r>
              <a:rPr lang="tr-TR" sz="2800" b="1" dirty="0"/>
              <a:t>Doğal sayıların ortak bölenleri ile ortak katlarını belirler ve problemlere </a:t>
            </a:r>
            <a:r>
              <a:rPr lang="tr-TR" sz="2800" b="1" dirty="0" smtClean="0"/>
              <a:t>uygular.2</a:t>
            </a:r>
            <a:endParaRPr lang="tr-TR" sz="28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667" y="442912"/>
            <a:ext cx="60483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92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1" y="34280"/>
            <a:ext cx="9094966" cy="64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05" y="17778"/>
            <a:ext cx="8533977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88" y="4149080"/>
            <a:ext cx="1102368" cy="260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953" y="5193196"/>
            <a:ext cx="7317213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901598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66292"/>
            <a:ext cx="8552527" cy="32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36" y="5155488"/>
            <a:ext cx="8847693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62842"/>
            <a:ext cx="880876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Mürekkep 7"/>
              <p14:cNvContentPartPr/>
              <p14:nvPr/>
            </p14:nvContentPartPr>
            <p14:xfrm>
              <a:off x="5751680" y="4437112"/>
              <a:ext cx="1799640" cy="457560"/>
            </p14:xfrm>
          </p:contentPart>
        </mc:Choice>
        <mc:Fallback xmlns="">
          <p:pic>
            <p:nvPicPr>
              <p:cNvPr id="8" name="Mürekkep 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39800" y="4425232"/>
                <a:ext cx="1823400" cy="48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825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70" y="188640"/>
            <a:ext cx="8712968" cy="419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041" y="4725144"/>
            <a:ext cx="3950197" cy="154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54" y="4781883"/>
            <a:ext cx="4250418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119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6791"/>
            <a:ext cx="8784976" cy="490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378896"/>
            <a:ext cx="4827253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125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5621" y="3098751"/>
            <a:ext cx="8784976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1.Sayılar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1.8 Tamsayılar</a:t>
            </a:r>
            <a:endParaRPr lang="tr-TR" sz="2800" dirty="0">
              <a:solidFill>
                <a:srgbClr val="FF0000"/>
              </a:solidFill>
            </a:endParaRPr>
          </a:p>
          <a:p>
            <a:r>
              <a:rPr lang="tr-TR" sz="2800" b="1" dirty="0"/>
              <a:t>1.8.1 Tam sayıları açıklar.1</a:t>
            </a:r>
            <a:endParaRPr lang="tr-TR" sz="2800" dirty="0"/>
          </a:p>
          <a:p>
            <a:r>
              <a:rPr lang="tr-TR" sz="2800" b="1" dirty="0"/>
              <a:t>1.8.2 Mutlak değerin anlamını açıklar.2</a:t>
            </a:r>
            <a:endParaRPr lang="tr-TR" sz="2800" dirty="0"/>
          </a:p>
          <a:p>
            <a:r>
              <a:rPr lang="tr-TR" sz="2800" b="1" dirty="0" smtClean="0"/>
              <a:t>1.8.3 </a:t>
            </a:r>
            <a:r>
              <a:rPr lang="tr-TR" sz="2800" b="1" dirty="0"/>
              <a:t>Tam sayıları karşılaştırır ve </a:t>
            </a:r>
            <a:r>
              <a:rPr lang="tr-TR" sz="2800" b="1" dirty="0" smtClean="0"/>
              <a:t>sıralar.1</a:t>
            </a:r>
            <a:endParaRPr lang="tr-TR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667" y="442912"/>
            <a:ext cx="60483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1844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91" y="3068960"/>
            <a:ext cx="8903675" cy="3419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70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238125"/>
            <a:ext cx="8882739" cy="4415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131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16" y="404664"/>
            <a:ext cx="881616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065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39"/>
            <a:ext cx="6984776" cy="635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3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95732"/>
            <a:ext cx="8495880" cy="272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36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50" y="620688"/>
            <a:ext cx="8738630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14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79602"/>
            <a:ext cx="8582648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12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16" y="1268760"/>
            <a:ext cx="8560109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36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877103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70963"/>
            <a:ext cx="5400600" cy="2095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6718"/>
            <a:ext cx="3563889" cy="195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039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" y="0"/>
            <a:ext cx="4689919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810" y="1124744"/>
            <a:ext cx="4248472" cy="366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37212"/>
            <a:ext cx="869796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37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6" y="39224"/>
            <a:ext cx="9111873" cy="3034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073530"/>
            <a:ext cx="6431412" cy="186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340" y="4904214"/>
            <a:ext cx="6062107" cy="154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324"/>
            <a:ext cx="8208912" cy="2591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187" y="2618993"/>
            <a:ext cx="6146523" cy="665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2859820" cy="324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421" y="3284982"/>
            <a:ext cx="6092439" cy="42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204" y="3831966"/>
            <a:ext cx="3323621" cy="204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843" y="5914142"/>
            <a:ext cx="5622342" cy="46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958640" y="27324"/>
            <a:ext cx="3185360" cy="521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ARALARINDA ASAL SAYILAR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659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970"/>
            <a:ext cx="8089840" cy="54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8" y="728649"/>
            <a:ext cx="9035620" cy="79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379994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721" y="4857909"/>
            <a:ext cx="5092704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396" y="1844824"/>
            <a:ext cx="4007453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63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5864"/>
            <a:ext cx="8064896" cy="228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00250"/>
            <a:ext cx="7166188" cy="3280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31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343" y="4293096"/>
            <a:ext cx="3392111" cy="1961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36" y="332656"/>
            <a:ext cx="7895626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80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736444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396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7"/>
            <a:ext cx="7848872" cy="6024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04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53" y="132676"/>
            <a:ext cx="8878301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28" y="5301208"/>
            <a:ext cx="8605667" cy="78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252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71" y="1052736"/>
            <a:ext cx="7848872" cy="3997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390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28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84976" cy="406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645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58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026" y="188640"/>
            <a:ext cx="4587097" cy="15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81" y="22980"/>
            <a:ext cx="1489919" cy="646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406" y="1916832"/>
            <a:ext cx="3024336" cy="441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41069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7920880" cy="3263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544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2724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62" y="1916832"/>
            <a:ext cx="869867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61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2004007" y="256253"/>
            <a:ext cx="5328592" cy="1055688"/>
          </a:xfrm>
          <a:prstGeom prst="wedgeRectCallout">
            <a:avLst>
              <a:gd name="adj1" fmla="val -20718"/>
              <a:gd name="adj2" fmla="val 18491"/>
            </a:avLst>
          </a:prstGeom>
          <a:solidFill>
            <a:srgbClr val="FFCCFF">
              <a:alpha val="5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</a:rPr>
              <a:t>HAZIRLAYAN</a:t>
            </a:r>
            <a:endParaRPr lang="tr-TR" sz="6600" b="1" dirty="0">
              <a:solidFill>
                <a:srgbClr val="FF0000"/>
              </a:solidFill>
            </a:endParaRP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130962" y="4418457"/>
            <a:ext cx="8856984" cy="2304256"/>
          </a:xfrm>
          <a:prstGeom prst="wedgeRectCallout">
            <a:avLst>
              <a:gd name="adj1" fmla="val -6593"/>
              <a:gd name="adj2" fmla="val -43958"/>
            </a:avLst>
          </a:prstGeom>
          <a:solidFill>
            <a:srgbClr val="FFCCFF">
              <a:alpha val="5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4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400" b="1" dirty="0">
                <a:solidFill>
                  <a:srgbClr val="FF0000"/>
                </a:solidFill>
              </a:rPr>
              <a:t>PİRİ MEHMET PAŞA ORTAOKULU </a:t>
            </a:r>
          </a:p>
          <a:p>
            <a:r>
              <a:rPr lang="tr-TR" sz="34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400" b="1" dirty="0"/>
              <a:t>		</a:t>
            </a:r>
            <a:r>
              <a:rPr lang="tr-TR" sz="3400" b="1" dirty="0" smtClean="0">
                <a:solidFill>
                  <a:srgbClr val="FF0000"/>
                </a:solidFill>
              </a:rPr>
              <a:t>omeraskerden@hotmail.com.tr</a:t>
            </a:r>
            <a:endParaRPr lang="tr-TR" sz="3400" b="1" dirty="0">
              <a:solidFill>
                <a:srgbClr val="FF0000"/>
              </a:solidFill>
            </a:endParaRPr>
          </a:p>
        </p:txBody>
      </p:sp>
      <p:sp>
        <p:nvSpPr>
          <p:cNvPr id="2052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BB6FDC64-5121-46F7-935E-DAE15D19B74C}" type="slidenum">
              <a:rPr lang="tr-TR" smtClean="0"/>
              <a:pPr eaLnBrk="1" hangingPunct="1"/>
              <a:t>52</a:t>
            </a:fld>
            <a:endParaRPr lang="tr-TR" smtClean="0"/>
          </a:p>
        </p:txBody>
      </p:sp>
    </p:spTree>
    <p:extLst>
      <p:ext uri="{BB962C8B-B14F-4D97-AF65-F5344CB8AC3E}">
        <p14:creationId xmlns:p14="http://schemas.microsoft.com/office/powerpoint/2010/main" val="333503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65650" y="116632"/>
            <a:ext cx="8840470" cy="313932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SimSun" pitchFamily="2" charset="-122"/>
                <a:cs typeface="Times New Roman" pitchFamily="18" charset="0"/>
              </a:rPr>
              <a:t>POZİTİF TAM SAYILAR KÜMESİ:</a:t>
            </a:r>
            <a:endParaRPr kumimoji="0" lang="tr-TR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tr-T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SimSun" pitchFamily="2" charset="-122"/>
                <a:cs typeface="Times New Roman" pitchFamily="18" charset="0"/>
              </a:rPr>
              <a:t>Sayı doğrusu üzerinde “0” sıfırın sağındaki +1,+2,+3,+4,+5,+6,…. gibi sayılara pozitif tamsayılar, Pozitif tam  sayıların oluşturduğu kümeye de Pozitif tam sayılar kümesi denir.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zh-CN" sz="2000" b="1" dirty="0"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tr-T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SimSun" pitchFamily="2" charset="-122"/>
                <a:cs typeface="Times New Roman" pitchFamily="18" charset="0"/>
              </a:rPr>
              <a:t>Pozitif tam sayılar kümesi “Z</a:t>
            </a:r>
            <a:r>
              <a:rPr kumimoji="0" lang="tr-TR" altLang="zh-CN" sz="20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SimSun" pitchFamily="2" charset="-122"/>
                <a:cs typeface="Times New Roman" pitchFamily="18" charset="0"/>
              </a:rPr>
              <a:t>+</a:t>
            </a:r>
            <a:r>
              <a:rPr kumimoji="0" lang="tr-T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SimSun" pitchFamily="2" charset="-122"/>
                <a:cs typeface="Times New Roman" pitchFamily="18" charset="0"/>
              </a:rPr>
              <a:t>” sembolü ile gösterilir. Z</a:t>
            </a:r>
            <a:r>
              <a:rPr kumimoji="0" lang="tr-TR" altLang="zh-CN" sz="20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SimSun" pitchFamily="2" charset="-122"/>
                <a:cs typeface="Times New Roman" pitchFamily="18" charset="0"/>
              </a:rPr>
              <a:t>+ </a:t>
            </a:r>
            <a:r>
              <a:rPr kumimoji="0" lang="tr-T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SimSun" pitchFamily="2" charset="-122"/>
                <a:cs typeface="Times New Roman" pitchFamily="18" charset="0"/>
              </a:rPr>
              <a:t>sıfırdan uzaklaştıkça büyür, yakınlaştıkça küçülür.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zh-CN" sz="2000" b="1" dirty="0"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tr-T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SimSun" pitchFamily="2" charset="-122"/>
                <a:cs typeface="Times New Roman" pitchFamily="18" charset="0"/>
              </a:rPr>
              <a:t>Herhangi bir tamsayının işareti yoksa bu tamsayının işareti “+” demektir. Pozitif tamsayılar  işaretsiz olarak yazılabilir.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zh-CN" sz="2000" b="1" dirty="0"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tr-T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SimSun" pitchFamily="2" charset="-122"/>
                <a:cs typeface="Times New Roman" pitchFamily="18" charset="0"/>
              </a:rPr>
              <a:t>Pozitif tamsayılar Kümesinin elemanları ile sayma sayılar kümesinin elemanları aynıdır. İki küme eşit kümedir.</a:t>
            </a:r>
            <a:endParaRPr kumimoji="0" lang="tr-TR" altLang="zh-CN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205" y="3356992"/>
            <a:ext cx="607336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95536" y="5307745"/>
            <a:ext cx="4676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Z</a:t>
            </a:r>
            <a:r>
              <a:rPr lang="tr-TR" sz="2400" b="1" baseline="30000" dirty="0"/>
              <a:t>+ </a:t>
            </a:r>
            <a:r>
              <a:rPr lang="tr-TR" sz="2400" b="1" dirty="0"/>
              <a:t>={+1,+2,+3,+4,…}={1,2,3,4,…}</a:t>
            </a:r>
          </a:p>
          <a:p>
            <a:r>
              <a:rPr lang="tr-TR" sz="2400" b="1" dirty="0"/>
              <a:t>S={1,2,3,4,…}</a:t>
            </a:r>
          </a:p>
          <a:p>
            <a:r>
              <a:rPr lang="tr-TR" sz="2400" b="1" dirty="0"/>
              <a:t>Z</a:t>
            </a:r>
            <a:r>
              <a:rPr lang="tr-TR" sz="2400" b="1" baseline="30000" dirty="0"/>
              <a:t>+</a:t>
            </a:r>
            <a:r>
              <a:rPr lang="tr-TR" sz="2400" b="1" dirty="0"/>
              <a:t>=S  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0622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147732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NEGATİF TAMSAYILAR KÜMESİ: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b="1" dirty="0"/>
              <a:t>	Sayı doğrusu üzerinde “0”sıfırın </a:t>
            </a:r>
            <a:r>
              <a:rPr lang="tr-TR" b="1" dirty="0" smtClean="0"/>
              <a:t>solundaki  -1</a:t>
            </a:r>
            <a:r>
              <a:rPr lang="tr-TR" b="1" dirty="0"/>
              <a:t>,-2,-3,-4,-5,-6</a:t>
            </a:r>
            <a:r>
              <a:rPr lang="tr-TR" b="1" dirty="0" smtClean="0"/>
              <a:t>,…. gibi </a:t>
            </a:r>
            <a:r>
              <a:rPr lang="tr-TR" b="1" dirty="0"/>
              <a:t>sayılara negatif </a:t>
            </a:r>
            <a:r>
              <a:rPr lang="tr-TR" b="1" dirty="0" smtClean="0"/>
              <a:t>tamsayılar, Negatif  </a:t>
            </a:r>
            <a:r>
              <a:rPr lang="tr-TR" b="1" dirty="0"/>
              <a:t>tam sayıların oluşturduğu kümeye de negatif tam  sayılar kümesi </a:t>
            </a:r>
            <a:r>
              <a:rPr lang="tr-TR" b="1" dirty="0" smtClean="0"/>
              <a:t>denir. Negatif  </a:t>
            </a:r>
            <a:r>
              <a:rPr lang="tr-TR" b="1" dirty="0"/>
              <a:t>tam sayılar kümesi “Z</a:t>
            </a:r>
            <a:r>
              <a:rPr lang="tr-TR" b="1" baseline="30000" dirty="0"/>
              <a:t>-</a:t>
            </a:r>
            <a:r>
              <a:rPr lang="tr-TR" b="1" dirty="0"/>
              <a:t>” sembolü ile gösterilir. Z</a:t>
            </a:r>
            <a:r>
              <a:rPr lang="tr-TR" b="1" baseline="30000" dirty="0"/>
              <a:t>- </a:t>
            </a:r>
            <a:r>
              <a:rPr lang="tr-TR" b="1" dirty="0"/>
              <a:t>sıfırdan uzaklaştıkça küçülür, sıfıra yaklaştıkça büyür.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32" y="1772816"/>
            <a:ext cx="6552728" cy="167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275856" y="3450954"/>
            <a:ext cx="3182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{-</a:t>
            </a:r>
            <a:r>
              <a:rPr lang="tr-TR" sz="2800" b="1" dirty="0"/>
              <a:t>1,-2,-3,-4,-5,-6,…. </a:t>
            </a:r>
            <a:r>
              <a:rPr lang="tr-TR" sz="2800" b="1" dirty="0" smtClean="0"/>
              <a:t>}</a:t>
            </a:r>
            <a:endParaRPr lang="tr-TR" sz="2800" dirty="0"/>
          </a:p>
        </p:txBody>
      </p:sp>
      <p:sp>
        <p:nvSpPr>
          <p:cNvPr id="4" name="Dikdörtgen 3"/>
          <p:cNvSpPr/>
          <p:nvPr/>
        </p:nvSpPr>
        <p:spPr>
          <a:xfrm>
            <a:off x="179512" y="4149079"/>
            <a:ext cx="8784976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BAŞLANGIÇ NOKTASI (SIFIR):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b="1" dirty="0"/>
              <a:t>	Sayı doğrusu üzerindeki sıfır sayısına karşılık gelen noktaya başlangıç noktası veya REFERANS NOKTASI denir. Başlangıç noktasının yönü yani işareti yoktur. Başlangıç noktası olan sıfır her iki kümeye dâhil değildir.</a:t>
            </a:r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5448407"/>
            <a:ext cx="5194905" cy="140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8546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63" y="4783"/>
            <a:ext cx="8388424" cy="56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877272"/>
            <a:ext cx="7085068" cy="6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18" y="2240599"/>
            <a:ext cx="3204886" cy="75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2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TAMSAYILAR KÜMESİ: 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/>
              <a:t>	</a:t>
            </a:r>
            <a:r>
              <a:rPr lang="tr-TR" b="1" dirty="0" smtClean="0"/>
              <a:t>Pozitif </a:t>
            </a:r>
            <a:r>
              <a:rPr lang="tr-TR" b="1" dirty="0"/>
              <a:t>tamsayılar, sıfır ve negatif tam sayılar kümesinin elemanlarının oluşturduğu kümeye Tamsayılar Kümesi denir. Tamsayılar Kümesi Z sembolü ile gösterilir.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22971"/>
            <a:ext cx="6048672" cy="189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933056"/>
            <a:ext cx="8784976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/>
              <a:t>	Sayma </a:t>
            </a:r>
            <a:r>
              <a:rPr lang="tr-TR" sz="2400" b="1" dirty="0"/>
              <a:t>sayılar kümesi doğal sayılar kümesinin, doğal sayılar kümesi tamsayılar kümesinin bir alt kümesidir.</a:t>
            </a:r>
            <a:endParaRPr lang="tr-TR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701" y="4823592"/>
            <a:ext cx="2031957" cy="166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67920" y="3429000"/>
            <a:ext cx="36295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/>
              <a:t>Z={…,-4,-3,-2,-1,0,+1,+2,+3,+4,…}</a:t>
            </a:r>
            <a:endParaRPr lang="tr-TR" sz="2000" dirty="0"/>
          </a:p>
        </p:txBody>
      </p:sp>
      <p:sp>
        <p:nvSpPr>
          <p:cNvPr id="7" name="Dikdörtgen 6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4106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243</Words>
  <Application>Microsoft Office PowerPoint</Application>
  <PresentationFormat>Ekran Gösterisi (4:3)</PresentationFormat>
  <Paragraphs>101</Paragraphs>
  <Slides>52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52</vt:i4>
      </vt:variant>
    </vt:vector>
  </HeadingPairs>
  <TitlesOfParts>
    <vt:vector size="53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48</cp:revision>
  <dcterms:created xsi:type="dcterms:W3CDTF">2013-12-08T17:13:28Z</dcterms:created>
  <dcterms:modified xsi:type="dcterms:W3CDTF">2013-12-11T07:15:53Z</dcterms:modified>
</cp:coreProperties>
</file>