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0" r:id="rId3"/>
    <p:sldId id="262" r:id="rId4"/>
    <p:sldId id="256" r:id="rId5"/>
    <p:sldId id="291" r:id="rId6"/>
    <p:sldId id="263" r:id="rId7"/>
    <p:sldId id="264" r:id="rId8"/>
    <p:sldId id="257" r:id="rId9"/>
    <p:sldId id="265" r:id="rId10"/>
    <p:sldId id="266" r:id="rId11"/>
    <p:sldId id="258" r:id="rId12"/>
    <p:sldId id="267" r:id="rId13"/>
    <p:sldId id="268" r:id="rId14"/>
    <p:sldId id="269" r:id="rId15"/>
    <p:sldId id="25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61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fNF/F7kFAze91O5QQOwbsw==" hashData="SmWA+S0JyhCKVDUJBS2ju3dI5g4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0972-836A-4D0A-ADDB-3B6112EEEDDB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4A53E-2D44-4D35-814C-479B099C5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9805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0972-836A-4D0A-ADDB-3B6112EEEDDB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4A53E-2D44-4D35-814C-479B099C5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9923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0972-836A-4D0A-ADDB-3B6112EEEDDB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4A53E-2D44-4D35-814C-479B099C5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6045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0972-836A-4D0A-ADDB-3B6112EEEDDB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4A53E-2D44-4D35-814C-479B099C5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6738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0972-836A-4D0A-ADDB-3B6112EEEDDB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4A53E-2D44-4D35-814C-479B099C5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099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0972-836A-4D0A-ADDB-3B6112EEEDDB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4A53E-2D44-4D35-814C-479B099C5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8726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0972-836A-4D0A-ADDB-3B6112EEEDDB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4A53E-2D44-4D35-814C-479B099C5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45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0972-836A-4D0A-ADDB-3B6112EEEDDB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4A53E-2D44-4D35-814C-479B099C5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5989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0972-836A-4D0A-ADDB-3B6112EEEDDB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4A53E-2D44-4D35-814C-479B099C5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9090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0972-836A-4D0A-ADDB-3B6112EEEDDB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4A53E-2D44-4D35-814C-479B099C5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4318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80972-836A-4D0A-ADDB-3B6112EEEDDB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4A53E-2D44-4D35-814C-479B099C5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5380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80972-836A-4D0A-ADDB-3B6112EEEDDB}" type="datetimeFigureOut">
              <a:rPr lang="tr-TR" smtClean="0"/>
              <a:t>26.1.2014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4A53E-2D44-4D35-814C-479B099C5D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0728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3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36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6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8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60.wmf"/><Relationship Id="rId4" Type="http://schemas.openxmlformats.org/officeDocument/2006/relationships/image" Target="../media/image57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62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6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6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2.png"/><Relationship Id="rId5" Type="http://schemas.openxmlformats.org/officeDocument/2006/relationships/image" Target="../media/image70.wmf"/><Relationship Id="rId4" Type="http://schemas.openxmlformats.org/officeDocument/2006/relationships/oleObject" Target="../embeddings/oleObject1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2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959715" y="496144"/>
            <a:ext cx="5734519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8800" b="1" dirty="0" smtClean="0"/>
              <a:t>KESİRLERDE</a:t>
            </a:r>
          </a:p>
          <a:p>
            <a:pPr algn="ctr"/>
            <a:r>
              <a:rPr lang="tr-TR" sz="8800" b="1" dirty="0" smtClean="0"/>
              <a:t>SIRALAMA</a:t>
            </a:r>
            <a:endParaRPr lang="tr-TR" sz="88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1520" y="4365104"/>
            <a:ext cx="8640960" cy="20621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/>
        </p:spPr>
        <p:txBody>
          <a:bodyPr wrap="square" anchor="ctr">
            <a:spAutoFit/>
          </a:bodyPr>
          <a:lstStyle/>
          <a:p>
            <a:r>
              <a:rPr lang="tr-TR" altLang="zh-CN" sz="3200" b="1" dirty="0" smtClean="0"/>
              <a:t>ÖMER ASKERDEN</a:t>
            </a:r>
          </a:p>
          <a:p>
            <a:r>
              <a:rPr lang="tr-TR" altLang="zh-CN" sz="3200" b="1" dirty="0" smtClean="0"/>
              <a:t>PİRİ MEHMET PAŞA ORTAOKULU</a:t>
            </a:r>
          </a:p>
          <a:p>
            <a:r>
              <a:rPr lang="tr-TR" altLang="zh-CN" sz="3200" b="1" dirty="0" smtClean="0"/>
              <a:t>UZMAN İLKÖĞRETİM MATEMATİK ÖĞRETMENİ</a:t>
            </a:r>
          </a:p>
          <a:p>
            <a:pPr algn="r"/>
            <a:r>
              <a:rPr lang="tr-TR" altLang="zh-CN" sz="3200" b="1" dirty="0" smtClean="0"/>
              <a:t>omeraskerden@hotmail.com.tr</a:t>
            </a:r>
            <a:endParaRPr lang="tr-TR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268064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203"/>
            <a:ext cx="9144000" cy="682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" y="761629"/>
            <a:ext cx="1881543" cy="230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61629"/>
            <a:ext cx="1894380" cy="2532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74225"/>
            <a:ext cx="1884959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753811"/>
            <a:ext cx="1922092" cy="2548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9" y="3302322"/>
            <a:ext cx="9037373" cy="416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9" y="3719011"/>
            <a:ext cx="9115321" cy="124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8" y="4967341"/>
            <a:ext cx="9086681" cy="100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970586"/>
            <a:ext cx="2006337" cy="826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" y="5970586"/>
            <a:ext cx="1934905" cy="826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20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1" y="159603"/>
            <a:ext cx="8712967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3) PAYI EŞİT KESİRLERDE SIRALAMA: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	</a:t>
            </a:r>
            <a:r>
              <a:rPr lang="tr-TR" sz="2000" b="1" dirty="0" smtClean="0"/>
              <a:t>Payı eşit olan kesirlerde, paydası küçük olan kesir diğer kesirlerden daha büyüktür. </a:t>
            </a:r>
            <a:endParaRPr lang="tr-TR" sz="20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79512" y="1844824"/>
            <a:ext cx="8856984" cy="45243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                             </a:t>
            </a:r>
            <a:r>
              <a:rPr lang="tr-TR" b="1" dirty="0" smtClean="0"/>
              <a:t>Kesirlerini küçükten büyüğe doğru sıraladığımızda, doğru cevap </a:t>
            </a:r>
          </a:p>
          <a:p>
            <a:endParaRPr lang="tr-TR" b="1" dirty="0"/>
          </a:p>
          <a:p>
            <a:endParaRPr lang="tr-TR" b="1" dirty="0" smtClean="0"/>
          </a:p>
          <a:p>
            <a:r>
              <a:rPr lang="tr-TR" b="1" dirty="0" smtClean="0"/>
              <a:t>aşağıdaki seçeneklerden hangisidir?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	</a:t>
            </a:r>
            <a:r>
              <a:rPr lang="tr-TR" b="1" dirty="0" smtClean="0"/>
              <a:t>a)</a:t>
            </a:r>
          </a:p>
          <a:p>
            <a:endParaRPr lang="tr-TR" b="1" dirty="0" smtClean="0"/>
          </a:p>
          <a:p>
            <a:r>
              <a:rPr lang="tr-TR" b="1" dirty="0" smtClean="0"/>
              <a:t>	</a:t>
            </a:r>
          </a:p>
          <a:p>
            <a:r>
              <a:rPr lang="tr-TR" b="1" dirty="0"/>
              <a:t>	</a:t>
            </a:r>
            <a:r>
              <a:rPr lang="tr-TR" b="1" dirty="0" smtClean="0"/>
              <a:t>b)  </a:t>
            </a:r>
          </a:p>
          <a:p>
            <a:r>
              <a:rPr lang="tr-TR" b="1" dirty="0" smtClean="0"/>
              <a:t>		</a:t>
            </a:r>
          </a:p>
          <a:p>
            <a:r>
              <a:rPr lang="tr-TR" b="1" dirty="0"/>
              <a:t>	</a:t>
            </a:r>
            <a:endParaRPr lang="tr-TR" b="1" dirty="0" smtClean="0"/>
          </a:p>
          <a:p>
            <a:r>
              <a:rPr lang="tr-TR" b="1" dirty="0"/>
              <a:t>	</a:t>
            </a:r>
            <a:r>
              <a:rPr lang="tr-TR" b="1" dirty="0" smtClean="0"/>
              <a:t>c)	</a:t>
            </a:r>
          </a:p>
          <a:p>
            <a:r>
              <a:rPr lang="tr-TR" b="1" dirty="0" smtClean="0"/>
              <a:t>	</a:t>
            </a:r>
          </a:p>
          <a:p>
            <a:r>
              <a:rPr lang="tr-TR" b="1" dirty="0"/>
              <a:t>	</a:t>
            </a:r>
            <a:endParaRPr lang="tr-TR" b="1" dirty="0" smtClean="0"/>
          </a:p>
          <a:p>
            <a:r>
              <a:rPr lang="tr-TR" b="1" dirty="0"/>
              <a:t>	</a:t>
            </a:r>
            <a:r>
              <a:rPr lang="tr-TR" b="1" dirty="0" smtClean="0"/>
              <a:t>d)</a:t>
            </a:r>
          </a:p>
          <a:p>
            <a:endParaRPr lang="tr-TR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582849"/>
              </p:ext>
            </p:extLst>
          </p:nvPr>
        </p:nvGraphicFramePr>
        <p:xfrm>
          <a:off x="1233488" y="1862138"/>
          <a:ext cx="1204912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" name="Denklem" r:id="rId3" imgW="672840" imgH="393480" progId="Equation.3">
                  <p:embed/>
                </p:oleObj>
              </mc:Choice>
              <mc:Fallback>
                <p:oleObj name="Denklem" r:id="rId3" imgW="672840" imgH="393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3488" y="1862138"/>
                        <a:ext cx="1204912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592212"/>
              </p:ext>
            </p:extLst>
          </p:nvPr>
        </p:nvGraphicFramePr>
        <p:xfrm>
          <a:off x="1619672" y="5589240"/>
          <a:ext cx="147796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" name="Denklem" r:id="rId5" imgW="825480" imgH="393480" progId="Equation.3">
                  <p:embed/>
                </p:oleObj>
              </mc:Choice>
              <mc:Fallback>
                <p:oleObj name="Denklem" r:id="rId5" imgW="825480" imgH="39348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5589240"/>
                        <a:ext cx="1477963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583954"/>
              </p:ext>
            </p:extLst>
          </p:nvPr>
        </p:nvGraphicFramePr>
        <p:xfrm>
          <a:off x="1536700" y="3141663"/>
          <a:ext cx="1500188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5" name="Denklem" r:id="rId7" imgW="838080" imgH="393480" progId="Equation.3">
                  <p:embed/>
                </p:oleObj>
              </mc:Choice>
              <mc:Fallback>
                <p:oleObj name="Denklem" r:id="rId7" imgW="838080" imgH="393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6700" y="3141663"/>
                        <a:ext cx="1500188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7626516"/>
              </p:ext>
            </p:extLst>
          </p:nvPr>
        </p:nvGraphicFramePr>
        <p:xfrm>
          <a:off x="1619672" y="3933056"/>
          <a:ext cx="1477963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6" name="Denklem" r:id="rId9" imgW="825480" imgH="393480" progId="Equation.3">
                  <p:embed/>
                </p:oleObj>
              </mc:Choice>
              <mc:Fallback>
                <p:oleObj name="Denklem" r:id="rId9" imgW="825480" imgH="393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3933056"/>
                        <a:ext cx="1477963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56597"/>
              </p:ext>
            </p:extLst>
          </p:nvPr>
        </p:nvGraphicFramePr>
        <p:xfrm>
          <a:off x="1619672" y="4725144"/>
          <a:ext cx="1477963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7" name="Denklem" r:id="rId11" imgW="825480" imgH="393480" progId="Equation.3">
                  <p:embed/>
                </p:oleObj>
              </mc:Choice>
              <mc:Fallback>
                <p:oleObj name="Denklem" r:id="rId11" imgW="825480" imgH="3934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4725144"/>
                        <a:ext cx="1477963" cy="58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1084531" y="5517232"/>
            <a:ext cx="2304256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02868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89"/>
            <a:ext cx="9036496" cy="1112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30" y="1092340"/>
            <a:ext cx="1989179" cy="2374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445" y="1092340"/>
            <a:ext cx="1957748" cy="2364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139" y="1092340"/>
            <a:ext cx="1956659" cy="2374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386" y="1082815"/>
            <a:ext cx="1938951" cy="2374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37" y="3645024"/>
            <a:ext cx="8811025" cy="596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69" y="4450384"/>
            <a:ext cx="3794159" cy="697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928" y="4432835"/>
            <a:ext cx="4302224" cy="732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7" y="5229200"/>
            <a:ext cx="9124773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021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984776" cy="521779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83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23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72" y="925448"/>
            <a:ext cx="8613056" cy="39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01" y="1388304"/>
            <a:ext cx="6768752" cy="1358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112" y="2803658"/>
            <a:ext cx="4538265" cy="42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86" y="3231314"/>
            <a:ext cx="8570099" cy="853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112" y="4084743"/>
            <a:ext cx="5407330" cy="41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05" y="4497928"/>
            <a:ext cx="8471590" cy="31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507" y="4814107"/>
            <a:ext cx="2983607" cy="737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9" y="5552102"/>
            <a:ext cx="8957781" cy="1113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01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93007"/>
            <a:ext cx="8712967" cy="13234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4) PAYI VE PAYDASI FARKLI OLAN KESİRLERDE SIRALAMA: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	</a:t>
            </a:r>
            <a:r>
              <a:rPr lang="tr-TR" sz="2000" b="1" dirty="0" smtClean="0"/>
              <a:t>Payı ve paydası farklı olan kesirlerde sıralama yapmak için ;</a:t>
            </a:r>
          </a:p>
          <a:p>
            <a:r>
              <a:rPr lang="tr-TR" sz="2000" b="1" dirty="0" smtClean="0"/>
              <a:t>A ) Payda eşitlenir. Payı büyük olan kesir diğer kesirlerden daha büyüktür.</a:t>
            </a:r>
          </a:p>
          <a:p>
            <a:r>
              <a:rPr lang="tr-TR" sz="2000" b="1" dirty="0" smtClean="0"/>
              <a:t>B) Pay eşitlenir. Paydası küçük olan kesir diğer kesirlerden daha büyüktür.</a:t>
            </a:r>
            <a:endParaRPr lang="tr-TR" sz="20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79512" y="1844824"/>
            <a:ext cx="8856984" cy="45243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                             </a:t>
            </a:r>
            <a:r>
              <a:rPr lang="tr-TR" b="1" dirty="0" smtClean="0"/>
              <a:t>Kesirlerini küçükten büyüğe doğru sıraladığımızda, doğru cevap </a:t>
            </a:r>
          </a:p>
          <a:p>
            <a:endParaRPr lang="tr-TR" b="1" dirty="0"/>
          </a:p>
          <a:p>
            <a:endParaRPr lang="tr-TR" b="1" dirty="0" smtClean="0"/>
          </a:p>
          <a:p>
            <a:r>
              <a:rPr lang="tr-TR" b="1" dirty="0" smtClean="0"/>
              <a:t>aşağıdaki seçeneklerden hangisidir?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	</a:t>
            </a:r>
            <a:r>
              <a:rPr lang="tr-TR" b="1" dirty="0" smtClean="0"/>
              <a:t>a)</a:t>
            </a:r>
          </a:p>
          <a:p>
            <a:endParaRPr lang="tr-TR" b="1" dirty="0" smtClean="0"/>
          </a:p>
          <a:p>
            <a:r>
              <a:rPr lang="tr-TR" b="1" dirty="0" smtClean="0"/>
              <a:t>	</a:t>
            </a:r>
          </a:p>
          <a:p>
            <a:r>
              <a:rPr lang="tr-TR" b="1" dirty="0"/>
              <a:t>	</a:t>
            </a:r>
            <a:r>
              <a:rPr lang="tr-TR" b="1" dirty="0" smtClean="0"/>
              <a:t>b)  </a:t>
            </a:r>
          </a:p>
          <a:p>
            <a:r>
              <a:rPr lang="tr-TR" b="1" dirty="0" smtClean="0"/>
              <a:t>		</a:t>
            </a:r>
          </a:p>
          <a:p>
            <a:r>
              <a:rPr lang="tr-TR" b="1" dirty="0"/>
              <a:t>	</a:t>
            </a:r>
            <a:endParaRPr lang="tr-TR" b="1" dirty="0" smtClean="0"/>
          </a:p>
          <a:p>
            <a:r>
              <a:rPr lang="tr-TR" b="1" dirty="0"/>
              <a:t>	</a:t>
            </a:r>
            <a:r>
              <a:rPr lang="tr-TR" b="1" dirty="0" smtClean="0"/>
              <a:t>c)	</a:t>
            </a:r>
          </a:p>
          <a:p>
            <a:r>
              <a:rPr lang="tr-TR" b="1" dirty="0" smtClean="0"/>
              <a:t>	</a:t>
            </a:r>
          </a:p>
          <a:p>
            <a:r>
              <a:rPr lang="tr-TR" b="1" dirty="0"/>
              <a:t>	</a:t>
            </a:r>
            <a:endParaRPr lang="tr-TR" b="1" dirty="0" smtClean="0"/>
          </a:p>
          <a:p>
            <a:r>
              <a:rPr lang="tr-TR" b="1" dirty="0"/>
              <a:t>	</a:t>
            </a:r>
            <a:r>
              <a:rPr lang="tr-TR" b="1" dirty="0" smtClean="0"/>
              <a:t>d)</a:t>
            </a:r>
          </a:p>
          <a:p>
            <a:endParaRPr lang="tr-TR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Nesne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591207"/>
              </p:ext>
            </p:extLst>
          </p:nvPr>
        </p:nvGraphicFramePr>
        <p:xfrm>
          <a:off x="1392238" y="1862138"/>
          <a:ext cx="88582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3" name="Denklem" r:id="rId3" imgW="495000" imgH="393480" progId="Equation.3">
                  <p:embed/>
                </p:oleObj>
              </mc:Choice>
              <mc:Fallback>
                <p:oleObj name="Denklem" r:id="rId3" imgW="495000" imgH="39348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2238" y="1862138"/>
                        <a:ext cx="885825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7260507"/>
              </p:ext>
            </p:extLst>
          </p:nvPr>
        </p:nvGraphicFramePr>
        <p:xfrm>
          <a:off x="1555750" y="3068638"/>
          <a:ext cx="115887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4" name="Denklem" r:id="rId5" imgW="647640" imgH="393480" progId="Equation.3">
                  <p:embed/>
                </p:oleObj>
              </mc:Choice>
              <mc:Fallback>
                <p:oleObj name="Denklem" r:id="rId5" imgW="647640" imgH="39348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750" y="3068638"/>
                        <a:ext cx="1158875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092368"/>
              </p:ext>
            </p:extLst>
          </p:nvPr>
        </p:nvGraphicFramePr>
        <p:xfrm>
          <a:off x="5208588" y="3284538"/>
          <a:ext cx="2046287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5" name="Denklem" r:id="rId7" imgW="1143000" imgH="393480" progId="Equation.3">
                  <p:embed/>
                </p:oleObj>
              </mc:Choice>
              <mc:Fallback>
                <p:oleObj name="Denklem" r:id="rId7" imgW="1143000" imgH="393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8588" y="3284538"/>
                        <a:ext cx="2046287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916865"/>
              </p:ext>
            </p:extLst>
          </p:nvPr>
        </p:nvGraphicFramePr>
        <p:xfrm>
          <a:off x="1547664" y="3933056"/>
          <a:ext cx="115887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6" name="Denklem" r:id="rId9" imgW="647640" imgH="393480" progId="Equation.3">
                  <p:embed/>
                </p:oleObj>
              </mc:Choice>
              <mc:Fallback>
                <p:oleObj name="Denklem" r:id="rId9" imgW="647640" imgH="393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3933056"/>
                        <a:ext cx="1158875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736428"/>
              </p:ext>
            </p:extLst>
          </p:nvPr>
        </p:nvGraphicFramePr>
        <p:xfrm>
          <a:off x="1536700" y="4724400"/>
          <a:ext cx="1181100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7" name="Denklem" r:id="rId11" imgW="660240" imgH="393480" progId="Equation.3">
                  <p:embed/>
                </p:oleObj>
              </mc:Choice>
              <mc:Fallback>
                <p:oleObj name="Denklem" r:id="rId11" imgW="660240" imgH="3934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6700" y="4724400"/>
                        <a:ext cx="1181100" cy="58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850941"/>
              </p:ext>
            </p:extLst>
          </p:nvPr>
        </p:nvGraphicFramePr>
        <p:xfrm>
          <a:off x="1547664" y="5517232"/>
          <a:ext cx="1158875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" name="Denklem" r:id="rId13" imgW="647640" imgH="393480" progId="Equation.3">
                  <p:embed/>
                </p:oleObj>
              </mc:Choice>
              <mc:Fallback>
                <p:oleObj name="Denklem" r:id="rId13" imgW="647640" imgH="3934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5517232"/>
                        <a:ext cx="1158875" cy="58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ikdörtgen 9"/>
          <p:cNvSpPr/>
          <p:nvPr/>
        </p:nvSpPr>
        <p:spPr>
          <a:xfrm>
            <a:off x="827584" y="3861048"/>
            <a:ext cx="2304256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02868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80140" y="1916832"/>
            <a:ext cx="8640960" cy="3240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b="1" dirty="0" smtClean="0"/>
              <a:t>5)KESİRİ BÜTÜNE OLAN UZAKLIKLARINA GÖRE KARŞILAŞTIRMA (SIRALAMA)</a:t>
            </a:r>
            <a:endParaRPr lang="tr-TR" sz="4000" b="1" dirty="0"/>
          </a:p>
        </p:txBody>
      </p:sp>
      <p:sp>
        <p:nvSpPr>
          <p:cNvPr id="3" name="Dikdörtgen 2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37182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88640"/>
            <a:ext cx="8856984" cy="136815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>
                <a:solidFill>
                  <a:srgbClr val="FF0000"/>
                </a:solidFill>
              </a:rPr>
              <a:t>5) Bütüne </a:t>
            </a:r>
            <a:r>
              <a:rPr lang="tr-TR" sz="2800" dirty="0">
                <a:solidFill>
                  <a:srgbClr val="FF0000"/>
                </a:solidFill>
              </a:rPr>
              <a:t>Yakınlıklarına Göre Kesirlerin </a:t>
            </a:r>
            <a:r>
              <a:rPr lang="tr-TR" sz="2800" dirty="0" smtClean="0">
                <a:solidFill>
                  <a:srgbClr val="FF0000"/>
                </a:solidFill>
              </a:rPr>
              <a:t>Karşılaştırılması:</a:t>
            </a:r>
            <a:r>
              <a:rPr lang="tr-TR" sz="2800" dirty="0"/>
              <a:t/>
            </a:r>
            <a:br>
              <a:rPr lang="tr-TR" sz="2800" dirty="0"/>
            </a:br>
            <a:r>
              <a:rPr lang="tr-TR" sz="2800" dirty="0" smtClean="0"/>
              <a:t>	</a:t>
            </a:r>
            <a:r>
              <a:rPr lang="tr-TR" sz="2800" dirty="0" smtClean="0">
                <a:solidFill>
                  <a:schemeClr val="tx1"/>
                </a:solidFill>
              </a:rPr>
              <a:t>İki </a:t>
            </a:r>
            <a:r>
              <a:rPr lang="tr-TR" sz="2800" dirty="0">
                <a:solidFill>
                  <a:schemeClr val="tx1"/>
                </a:solidFill>
              </a:rPr>
              <a:t>veya daha çok basit kesirden, bütüne yakın olan kesir en büyüktür.</a:t>
            </a:r>
            <a:endParaRPr lang="tr-TR" sz="2800" b="1" dirty="0">
              <a:solidFill>
                <a:schemeClr val="tx1"/>
              </a:solidFill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8856984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11451"/>
            <a:ext cx="3146779" cy="316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Belirtme Çizgisi 4"/>
          <p:cNvSpPr/>
          <p:nvPr/>
        </p:nvSpPr>
        <p:spPr>
          <a:xfrm>
            <a:off x="3635896" y="5085184"/>
            <a:ext cx="5328592" cy="1272497"/>
          </a:xfrm>
          <a:prstGeom prst="wedgeRectCallout">
            <a:avLst>
              <a:gd name="adj1" fmla="val -52081"/>
              <a:gd name="adj2" fmla="val -255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/>
              <a:t>a) 1/6 Kesri bütüne yani 1’e daha yakındır. Büyük kesir 5/6’dır</a:t>
            </a:r>
            <a:r>
              <a:rPr lang="tr-TR" sz="2000" b="1" dirty="0"/>
              <a:t>.</a:t>
            </a:r>
            <a:endParaRPr lang="tr-TR" sz="2000" b="1" dirty="0" smtClean="0"/>
          </a:p>
          <a:p>
            <a:r>
              <a:rPr lang="tr-TR" sz="2000" b="1" dirty="0" smtClean="0"/>
              <a:t>b) 1/3 kesri bütüne yani 1’e daha uzaktır. Küçük kesir 2/3’tür.</a:t>
            </a:r>
            <a:endParaRPr lang="tr-TR" sz="2000" b="1" dirty="0"/>
          </a:p>
        </p:txBody>
      </p:sp>
      <p:sp>
        <p:nvSpPr>
          <p:cNvPr id="6" name="Dikdörtgen Belirtme Çizgisi 5"/>
          <p:cNvSpPr/>
          <p:nvPr/>
        </p:nvSpPr>
        <p:spPr>
          <a:xfrm>
            <a:off x="3570395" y="2834644"/>
            <a:ext cx="1937708" cy="612648"/>
          </a:xfrm>
          <a:prstGeom prst="wedgeRectCallout">
            <a:avLst>
              <a:gd name="adj1" fmla="val -70808"/>
              <a:gd name="adj2" fmla="val 79351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Bütüne uzak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0" name="Dikdörtgen Belirtme Çizgisi 9"/>
          <p:cNvSpPr/>
          <p:nvPr/>
        </p:nvSpPr>
        <p:spPr>
          <a:xfrm>
            <a:off x="3570394" y="4126733"/>
            <a:ext cx="1937709" cy="612648"/>
          </a:xfrm>
          <a:prstGeom prst="wedgeRectCallout">
            <a:avLst>
              <a:gd name="adj1" fmla="val -70808"/>
              <a:gd name="adj2" fmla="val 115460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Bütüne yakın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454038"/>
              </p:ext>
            </p:extLst>
          </p:nvPr>
        </p:nvGraphicFramePr>
        <p:xfrm>
          <a:off x="6660232" y="3265472"/>
          <a:ext cx="1440160" cy="1423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Denklem" r:id="rId5" imgW="393529" imgH="393529" progId="Equation.3">
                  <p:embed/>
                </p:oleObj>
              </mc:Choice>
              <mc:Fallback>
                <p:oleObj name="Denklem" r:id="rId5" imgW="39352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3265472"/>
                        <a:ext cx="1440160" cy="14230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ikdörtgen 10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43383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6567417" cy="111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87159"/>
            <a:ext cx="7281653" cy="3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02" y="1772816"/>
            <a:ext cx="3495450" cy="4816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Belirtme Çizgisi 6"/>
          <p:cNvSpPr/>
          <p:nvPr/>
        </p:nvSpPr>
        <p:spPr>
          <a:xfrm>
            <a:off x="3819546" y="5733256"/>
            <a:ext cx="2077257" cy="720080"/>
          </a:xfrm>
          <a:prstGeom prst="wedgeRectCallout">
            <a:avLst>
              <a:gd name="adj1" fmla="val -61674"/>
              <a:gd name="adj2" fmla="val -110828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Bütüne en yakın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8" name="Dikdörtgen Belirtme Çizgisi 7"/>
          <p:cNvSpPr/>
          <p:nvPr/>
        </p:nvSpPr>
        <p:spPr>
          <a:xfrm>
            <a:off x="3819546" y="2492896"/>
            <a:ext cx="2077258" cy="612648"/>
          </a:xfrm>
          <a:prstGeom prst="wedgeRectCallout">
            <a:avLst>
              <a:gd name="adj1" fmla="val -61674"/>
              <a:gd name="adj2" fmla="val -110828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Bütüne yakın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Dikdörtgen Belirtme Çizgisi 8"/>
          <p:cNvSpPr/>
          <p:nvPr/>
        </p:nvSpPr>
        <p:spPr>
          <a:xfrm>
            <a:off x="3819547" y="4181266"/>
            <a:ext cx="2077257" cy="612648"/>
          </a:xfrm>
          <a:prstGeom prst="wedgeRectCallout">
            <a:avLst>
              <a:gd name="adj1" fmla="val -61674"/>
              <a:gd name="adj2" fmla="val -110828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Bütüne uzak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0" name="Dikdörtgen Belirtme Çizgisi 9"/>
          <p:cNvSpPr/>
          <p:nvPr/>
        </p:nvSpPr>
        <p:spPr>
          <a:xfrm>
            <a:off x="6153763" y="3356992"/>
            <a:ext cx="2808312" cy="3096344"/>
          </a:xfrm>
          <a:prstGeom prst="wedgeRectCallout">
            <a:avLst>
              <a:gd name="adj1" fmla="val -52081"/>
              <a:gd name="adj2" fmla="val -255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a) </a:t>
            </a:r>
            <a:r>
              <a:rPr lang="tr-TR" sz="2000" b="1" dirty="0" smtClean="0"/>
              <a:t>1/10 Kesri bütüne yani 1’e </a:t>
            </a:r>
            <a:r>
              <a:rPr lang="tr-TR" sz="2000" b="1" dirty="0"/>
              <a:t> </a:t>
            </a:r>
            <a:r>
              <a:rPr lang="tr-TR" sz="2000" b="1" dirty="0" smtClean="0"/>
              <a:t>en yakındır. Büyük kesir 9/10’dur</a:t>
            </a:r>
            <a:r>
              <a:rPr lang="tr-TR" sz="2000" b="1" dirty="0"/>
              <a:t>.</a:t>
            </a:r>
            <a:endParaRPr lang="tr-TR" sz="2000" b="1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b) </a:t>
            </a:r>
            <a:r>
              <a:rPr lang="tr-TR" sz="2000" b="1" dirty="0" smtClean="0"/>
              <a:t>1/8 Kesri bütüne yani 1’e yakındır.</a:t>
            </a:r>
          </a:p>
          <a:p>
            <a:r>
              <a:rPr lang="tr-TR" sz="2000" b="1" dirty="0" smtClean="0"/>
              <a:t>Ortadaki kesir 7/8’dir.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c)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/>
              <a:t>1/6 kesri bütüne yani 1’e daha uzaktır. Küçük kesir 5/6’dır</a:t>
            </a:r>
            <a:r>
              <a:rPr lang="tr-TR" sz="2000" b="1" dirty="0" smtClean="0"/>
              <a:t>. </a:t>
            </a:r>
            <a:endParaRPr lang="tr-TR" sz="2000" b="1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343730"/>
              </p:ext>
            </p:extLst>
          </p:nvPr>
        </p:nvGraphicFramePr>
        <p:xfrm>
          <a:off x="6421693" y="1799263"/>
          <a:ext cx="2272451" cy="12309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name="Denklem" r:id="rId6" imgW="710891" imgH="393529" progId="Equation.3">
                  <p:embed/>
                </p:oleObj>
              </mc:Choice>
              <mc:Fallback>
                <p:oleObj name="Denklem" r:id="rId6" imgW="710891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1693" y="1799263"/>
                        <a:ext cx="2272451" cy="12309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Dikdörtgen 11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54922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/>
          <p:cNvSpPr/>
          <p:nvPr/>
        </p:nvSpPr>
        <p:spPr>
          <a:xfrm>
            <a:off x="107504" y="188640"/>
            <a:ext cx="8856984" cy="172819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>
                <a:solidFill>
                  <a:srgbClr val="FF0000"/>
                </a:solidFill>
              </a:rPr>
              <a:t>6) </a:t>
            </a:r>
            <a:r>
              <a:rPr lang="tr-TR" sz="2800" dirty="0">
                <a:solidFill>
                  <a:srgbClr val="FF0000"/>
                </a:solidFill>
              </a:rPr>
              <a:t>Yarıma Yakınlıklarına Göre Kesirlerin Karşılaştırılması</a:t>
            </a:r>
            <a:r>
              <a:rPr lang="tr-TR" sz="2800" dirty="0" smtClean="0">
                <a:solidFill>
                  <a:srgbClr val="FF0000"/>
                </a:solidFill>
              </a:rPr>
              <a:t>:</a:t>
            </a:r>
            <a:r>
              <a:rPr lang="tr-TR" sz="2800" dirty="0"/>
              <a:t/>
            </a:r>
            <a:br>
              <a:rPr lang="tr-TR" sz="2800" dirty="0"/>
            </a:br>
            <a:r>
              <a:rPr lang="tr-TR" sz="2800" dirty="0" smtClean="0"/>
              <a:t>	</a:t>
            </a:r>
            <a:r>
              <a:rPr lang="tr-TR" sz="2800" dirty="0">
                <a:solidFill>
                  <a:schemeClr val="tx1"/>
                </a:solidFill>
              </a:rPr>
              <a:t>Bir kesrin payı, paydanın yarısından küçük ise kesir yarımdan küçük, kesrin payı , paydanın yarısından büyük ise kesir yarımdan büyüktür.</a:t>
            </a:r>
            <a:endParaRPr lang="tr-TR" sz="2800" b="1" dirty="0">
              <a:solidFill>
                <a:schemeClr val="tx1"/>
              </a:solidFill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74" y="1988840"/>
            <a:ext cx="8682771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955722"/>
              </p:ext>
            </p:extLst>
          </p:nvPr>
        </p:nvGraphicFramePr>
        <p:xfrm>
          <a:off x="6444208" y="2850886"/>
          <a:ext cx="1440160" cy="1213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Denklem" r:id="rId4" imgW="457002" imgH="393529" progId="Equation.3">
                  <p:embed/>
                </p:oleObj>
              </mc:Choice>
              <mc:Fallback>
                <p:oleObj name="Denklem" r:id="rId4" imgW="457002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2850886"/>
                        <a:ext cx="1440160" cy="12134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71" y="3429000"/>
            <a:ext cx="3639134" cy="3240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ikdörtgen Belirtme Çizgisi 16"/>
          <p:cNvSpPr/>
          <p:nvPr/>
        </p:nvSpPr>
        <p:spPr>
          <a:xfrm>
            <a:off x="3240514" y="2844972"/>
            <a:ext cx="2267589" cy="612648"/>
          </a:xfrm>
          <a:prstGeom prst="wedgeRectCallout">
            <a:avLst>
              <a:gd name="adj1" fmla="val -31991"/>
              <a:gd name="adj2" fmla="val 64907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 Büyük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8" name="Dikdörtgen Belirtme Çizgisi 17"/>
          <p:cNvSpPr/>
          <p:nvPr/>
        </p:nvSpPr>
        <p:spPr>
          <a:xfrm>
            <a:off x="3331964" y="4516514"/>
            <a:ext cx="2267589" cy="612648"/>
          </a:xfrm>
          <a:prstGeom prst="wedgeRectCallout">
            <a:avLst>
              <a:gd name="adj1" fmla="val -35243"/>
              <a:gd name="adj2" fmla="val 62500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 Küçük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9" name="Dikdörtgen Belirtme Çizgisi 18"/>
          <p:cNvSpPr/>
          <p:nvPr/>
        </p:nvSpPr>
        <p:spPr>
          <a:xfrm>
            <a:off x="5361615" y="5225617"/>
            <a:ext cx="3632410" cy="1272497"/>
          </a:xfrm>
          <a:prstGeom prst="wedgeRectCallout">
            <a:avLst>
              <a:gd name="adj1" fmla="val -52081"/>
              <a:gd name="adj2" fmla="val -255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a) </a:t>
            </a:r>
            <a:r>
              <a:rPr lang="tr-TR" sz="2000" b="1" dirty="0" smtClean="0"/>
              <a:t>5/8 Kesri yarımdan büyüktür. Büyük kesir 5/8’dir</a:t>
            </a:r>
            <a:r>
              <a:rPr lang="tr-TR" sz="2000" b="1" dirty="0"/>
              <a:t>.</a:t>
            </a:r>
            <a:endParaRPr lang="tr-TR" sz="2000" b="1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b) </a:t>
            </a:r>
            <a:r>
              <a:rPr lang="tr-TR" sz="2000" b="1" dirty="0" smtClean="0"/>
              <a:t>3/10 kesri yarımdan küçüktür. Küçük kesir 3/10’dur.</a:t>
            </a:r>
            <a:endParaRPr lang="tr-TR" sz="2000" b="1" dirty="0"/>
          </a:p>
        </p:txBody>
      </p:sp>
      <p:sp>
        <p:nvSpPr>
          <p:cNvPr id="11" name="Dikdörtgen 10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75724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2136339"/>
            <a:ext cx="8712968" cy="255454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MATEMATİK 5 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ÖĞRENME ALANI:</a:t>
            </a:r>
          </a:p>
          <a:p>
            <a:r>
              <a:rPr lang="tr-TR" sz="2000" b="1" dirty="0" smtClean="0"/>
              <a:t>1.Sayılar </a:t>
            </a:r>
            <a:r>
              <a:rPr lang="tr-TR" sz="2000" b="1" dirty="0"/>
              <a:t>ve İşlemler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ALT ÖĞRENME ALANI:</a:t>
            </a:r>
          </a:p>
          <a:p>
            <a:r>
              <a:rPr lang="tr-TR" sz="2000" b="1" dirty="0"/>
              <a:t>1.3. Kesirler 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KAZANIMLAR </a:t>
            </a:r>
            <a:r>
              <a:rPr lang="tr-TR" sz="20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OCAK 2.HAFTA    17.hafta     14-20</a:t>
            </a:r>
          </a:p>
          <a:p>
            <a:r>
              <a:rPr lang="tr-TR" sz="2000" b="1" dirty="0" smtClean="0"/>
              <a:t>1.3.1</a:t>
            </a:r>
            <a:r>
              <a:rPr lang="tr-TR" sz="2000" b="1" dirty="0"/>
              <a:t>. Birim kesirleri </a:t>
            </a:r>
            <a:r>
              <a:rPr lang="tr-TR" sz="2000" b="1" dirty="0" smtClean="0"/>
              <a:t>sıralar.1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01665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0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7" y="980728"/>
            <a:ext cx="4411699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Belirtme Çizgisi 5"/>
          <p:cNvSpPr/>
          <p:nvPr/>
        </p:nvSpPr>
        <p:spPr>
          <a:xfrm>
            <a:off x="4374308" y="674404"/>
            <a:ext cx="2267588" cy="738372"/>
          </a:xfrm>
          <a:prstGeom prst="wedgeRectCallout">
            <a:avLst>
              <a:gd name="adj1" fmla="val -31991"/>
              <a:gd name="adj2" fmla="val 64907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 en  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Büyük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Belirtme Çizgisi 6"/>
          <p:cNvSpPr/>
          <p:nvPr/>
        </p:nvSpPr>
        <p:spPr>
          <a:xfrm>
            <a:off x="4139952" y="3861048"/>
            <a:ext cx="2267589" cy="612648"/>
          </a:xfrm>
          <a:prstGeom prst="wedgeRectCallout">
            <a:avLst>
              <a:gd name="adj1" fmla="val -31991"/>
              <a:gd name="adj2" fmla="val 64907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 Büyük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8" name="Dikdörtgen Belirtme Çizgisi 7"/>
          <p:cNvSpPr/>
          <p:nvPr/>
        </p:nvSpPr>
        <p:spPr>
          <a:xfrm>
            <a:off x="4167735" y="2348880"/>
            <a:ext cx="2267589" cy="612648"/>
          </a:xfrm>
          <a:prstGeom prst="wedgeRectCallout">
            <a:avLst>
              <a:gd name="adj1" fmla="val -35243"/>
              <a:gd name="adj2" fmla="val 62500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 Küçük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Dikdörtgen Belirtme Çizgisi 8"/>
          <p:cNvSpPr/>
          <p:nvPr/>
        </p:nvSpPr>
        <p:spPr>
          <a:xfrm>
            <a:off x="4582502" y="4699571"/>
            <a:ext cx="4455767" cy="1800201"/>
          </a:xfrm>
          <a:prstGeom prst="wedgeRectCallout">
            <a:avLst>
              <a:gd name="adj1" fmla="val -52081"/>
              <a:gd name="adj2" fmla="val -255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a) </a:t>
            </a:r>
            <a:r>
              <a:rPr lang="tr-TR" sz="2000" b="1" dirty="0" smtClean="0"/>
              <a:t>7/9 Kesri yarımdan En büyüktür. En Büyük kesir 7/9’dur</a:t>
            </a:r>
            <a:r>
              <a:rPr lang="tr-TR" sz="2000" b="1" dirty="0"/>
              <a:t>.</a:t>
            </a:r>
            <a:endParaRPr lang="tr-TR" sz="2000" b="1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b) </a:t>
            </a:r>
            <a:r>
              <a:rPr lang="tr-TR" sz="2000" b="1" dirty="0" smtClean="0"/>
              <a:t>6/11 </a:t>
            </a:r>
            <a:r>
              <a:rPr lang="tr-TR" sz="2000" b="1" dirty="0"/>
              <a:t>Kesri yarımdan </a:t>
            </a:r>
            <a:r>
              <a:rPr lang="tr-TR" sz="2000" b="1" dirty="0" smtClean="0"/>
              <a:t>büyüktür. Büyük </a:t>
            </a:r>
            <a:r>
              <a:rPr lang="tr-TR" sz="2000" b="1" dirty="0"/>
              <a:t>kesir </a:t>
            </a:r>
            <a:r>
              <a:rPr lang="tr-TR" sz="2000" b="1" dirty="0" smtClean="0"/>
              <a:t>6/11’dur.Ortadaki kesirdir.</a:t>
            </a:r>
            <a:endParaRPr lang="tr-TR" sz="2000" b="1" dirty="0"/>
          </a:p>
          <a:p>
            <a:r>
              <a:rPr lang="tr-TR" sz="2000" b="1" dirty="0" smtClean="0">
                <a:solidFill>
                  <a:srgbClr val="FF0000"/>
                </a:solidFill>
              </a:rPr>
              <a:t>c) </a:t>
            </a:r>
            <a:r>
              <a:rPr lang="tr-TR" sz="2000" b="1" dirty="0" smtClean="0"/>
              <a:t>3/10 kesri yarımdan küçüktür. Küçük kesir 3/10’dur.</a:t>
            </a:r>
            <a:endParaRPr lang="tr-TR" sz="2000" b="1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5" y="1552774"/>
            <a:ext cx="2000250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5" y="3022847"/>
            <a:ext cx="2000249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06459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11560" y="1916832"/>
            <a:ext cx="7776864" cy="3024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7) KESİRİ SIFIRA,BİRE VE YARIMA GÖRE </a:t>
            </a:r>
          </a:p>
          <a:p>
            <a:pPr algn="ctr"/>
            <a:r>
              <a:rPr lang="tr-TR" sz="4000" b="1" dirty="0" smtClean="0"/>
              <a:t>KARŞILAŞTIRMA (SIRALAMA)</a:t>
            </a:r>
            <a:endParaRPr lang="tr-TR" sz="4000" b="1" dirty="0"/>
          </a:p>
        </p:txBody>
      </p:sp>
      <p:sp>
        <p:nvSpPr>
          <p:cNvPr id="3" name="Dikdörtgen 2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72389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64442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10" y="1159375"/>
            <a:ext cx="6903262" cy="1797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10" y="2949378"/>
            <a:ext cx="6664567" cy="176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09" y="4797152"/>
            <a:ext cx="7023847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661248"/>
            <a:ext cx="1678855" cy="779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Belirtme Çizgisi 11"/>
          <p:cNvSpPr/>
          <p:nvPr/>
        </p:nvSpPr>
        <p:spPr>
          <a:xfrm>
            <a:off x="5436096" y="1340768"/>
            <a:ext cx="2267589" cy="612648"/>
          </a:xfrm>
          <a:prstGeom prst="wedgeRectCallout">
            <a:avLst>
              <a:gd name="adj1" fmla="val -55405"/>
              <a:gd name="adj2" fmla="val -90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 Küçük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3" name="Dikdörtgen Belirtme Çizgisi 12"/>
          <p:cNvSpPr/>
          <p:nvPr/>
        </p:nvSpPr>
        <p:spPr>
          <a:xfrm>
            <a:off x="5502351" y="2938556"/>
            <a:ext cx="2267589" cy="612648"/>
          </a:xfrm>
          <a:prstGeom prst="wedgeRectCallout">
            <a:avLst>
              <a:gd name="adj1" fmla="val -55405"/>
              <a:gd name="adj2" fmla="val -90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Bütüne yakın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4" name="Dikdörtgen Belirtme Çizgisi 13"/>
          <p:cNvSpPr/>
          <p:nvPr/>
        </p:nvSpPr>
        <p:spPr>
          <a:xfrm>
            <a:off x="5436095" y="4797152"/>
            <a:ext cx="2267589" cy="612648"/>
          </a:xfrm>
          <a:prstGeom prst="wedgeRectCallout">
            <a:avLst>
              <a:gd name="adj1" fmla="val -55405"/>
              <a:gd name="adj2" fmla="val -90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 Büyük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92642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Belirtme Çizgisi 4"/>
          <p:cNvSpPr/>
          <p:nvPr/>
        </p:nvSpPr>
        <p:spPr>
          <a:xfrm>
            <a:off x="4278338" y="1801455"/>
            <a:ext cx="1584176" cy="793423"/>
          </a:xfrm>
          <a:prstGeom prst="wedgeRectCallout">
            <a:avLst>
              <a:gd name="adj1" fmla="val -57267"/>
              <a:gd name="adj2" fmla="val -18678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Büyük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Dikdörtgen Belirtme Çizgisi 5"/>
          <p:cNvSpPr/>
          <p:nvPr/>
        </p:nvSpPr>
        <p:spPr>
          <a:xfrm>
            <a:off x="4268810" y="4869160"/>
            <a:ext cx="1584177" cy="720080"/>
          </a:xfrm>
          <a:prstGeom prst="wedgeRectCallout">
            <a:avLst>
              <a:gd name="adj1" fmla="val -59129"/>
              <a:gd name="adj2" fmla="val -32861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Sıfıra yakın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Belirtme Çizgisi 6"/>
          <p:cNvSpPr/>
          <p:nvPr/>
        </p:nvSpPr>
        <p:spPr>
          <a:xfrm>
            <a:off x="4278340" y="3255952"/>
            <a:ext cx="1584176" cy="720080"/>
          </a:xfrm>
          <a:prstGeom prst="wedgeRectCallout">
            <a:avLst>
              <a:gd name="adj1" fmla="val -58198"/>
              <a:gd name="adj2" fmla="val -30812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 Küçük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3"/>
            <a:ext cx="3905250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2549955"/>
            <a:ext cx="2441045" cy="1057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2" y="4211935"/>
            <a:ext cx="2592289" cy="107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0" y="116632"/>
            <a:ext cx="8959346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4645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2"/>
            <a:ext cx="8568953" cy="1455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Belirtme Çizgisi 4"/>
          <p:cNvSpPr/>
          <p:nvPr/>
        </p:nvSpPr>
        <p:spPr>
          <a:xfrm>
            <a:off x="4067944" y="5157192"/>
            <a:ext cx="2304256" cy="793423"/>
          </a:xfrm>
          <a:prstGeom prst="wedgeRectCallout">
            <a:avLst>
              <a:gd name="adj1" fmla="val -57267"/>
              <a:gd name="adj2" fmla="val -18678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 küçük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Sıfıra Yakın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Dikdörtgen Belirtme Çizgisi 5"/>
          <p:cNvSpPr/>
          <p:nvPr/>
        </p:nvSpPr>
        <p:spPr>
          <a:xfrm>
            <a:off x="4067944" y="1801455"/>
            <a:ext cx="3600400" cy="793423"/>
          </a:xfrm>
          <a:prstGeom prst="wedgeRectCallout">
            <a:avLst>
              <a:gd name="adj1" fmla="val -57267"/>
              <a:gd name="adj2" fmla="val -18678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 En Büyük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Bütüne yakın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Belirtme Çizgisi 6"/>
          <p:cNvSpPr/>
          <p:nvPr/>
        </p:nvSpPr>
        <p:spPr>
          <a:xfrm>
            <a:off x="4067944" y="3344036"/>
            <a:ext cx="1584176" cy="793423"/>
          </a:xfrm>
          <a:prstGeom prst="wedgeRectCallout">
            <a:avLst>
              <a:gd name="adj1" fmla="val -57267"/>
              <a:gd name="adj2" fmla="val -18678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Büyük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02252"/>
            <a:ext cx="2376264" cy="1005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133381"/>
            <a:ext cx="2379279" cy="1023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579996"/>
            <a:ext cx="3571875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26129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55" y="116632"/>
            <a:ext cx="873097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55" y="1535527"/>
            <a:ext cx="5754179" cy="4989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Belirtme Çizgisi 4"/>
          <p:cNvSpPr/>
          <p:nvPr/>
        </p:nvSpPr>
        <p:spPr>
          <a:xfrm>
            <a:off x="6084167" y="3283410"/>
            <a:ext cx="2842757" cy="793423"/>
          </a:xfrm>
          <a:prstGeom prst="wedgeRectCallout">
            <a:avLst>
              <a:gd name="adj1" fmla="val -57267"/>
              <a:gd name="adj2" fmla="val -18678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 En Büyük 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Bütüne yakın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Dikdörtgen Belirtme Çizgisi 5"/>
          <p:cNvSpPr/>
          <p:nvPr/>
        </p:nvSpPr>
        <p:spPr>
          <a:xfrm>
            <a:off x="6084167" y="5517232"/>
            <a:ext cx="2304256" cy="793423"/>
          </a:xfrm>
          <a:prstGeom prst="wedgeRectCallout">
            <a:avLst>
              <a:gd name="adj1" fmla="val -56627"/>
              <a:gd name="adj2" fmla="val -42843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Yarımdan küçük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Sıfıra en Yakın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Belirtme Çizgisi 6"/>
          <p:cNvSpPr/>
          <p:nvPr/>
        </p:nvSpPr>
        <p:spPr>
          <a:xfrm>
            <a:off x="6149695" y="1412776"/>
            <a:ext cx="2304256" cy="793423"/>
          </a:xfrm>
          <a:prstGeom prst="wedgeRectCallout">
            <a:avLst>
              <a:gd name="adj1" fmla="val -57267"/>
              <a:gd name="adj2" fmla="val -18678"/>
            </a:avLst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Yarıma Yakın ve yarımdan küçük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523" y="2462260"/>
            <a:ext cx="18669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523" y="4437112"/>
            <a:ext cx="18097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52180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901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004048" y="980728"/>
            <a:ext cx="3600400" cy="180020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64701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1463"/>
            <a:ext cx="80772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362128" y="1323974"/>
            <a:ext cx="1800200" cy="1052513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57387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1153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995936" y="1384598"/>
            <a:ext cx="2016224" cy="112395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90820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1818"/>
            <a:ext cx="8517518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580112" y="2636912"/>
            <a:ext cx="2664296" cy="18002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3563092" y="1732166"/>
            <a:ext cx="1224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5- 4 = 1</a:t>
            </a:r>
            <a:endParaRPr lang="tr-TR" sz="24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7668344" y="1732165"/>
            <a:ext cx="1475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13- 10 = 3</a:t>
            </a:r>
            <a:endParaRPr lang="tr-TR" sz="24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563092" y="3306179"/>
            <a:ext cx="1224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3- 2 = 1</a:t>
            </a:r>
            <a:endParaRPr lang="tr-TR" sz="24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7668344" y="3306178"/>
            <a:ext cx="1475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2,5-2 =0,5</a:t>
            </a:r>
            <a:endParaRPr lang="tr-TR" sz="2400" b="1" dirty="0"/>
          </a:p>
        </p:txBody>
      </p:sp>
      <p:sp>
        <p:nvSpPr>
          <p:cNvPr id="10" name="Dikdörtgen 9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12345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12148" y="1340768"/>
            <a:ext cx="8568952" cy="378565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MATEMATİK 6 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ÖĞRENME </a:t>
            </a:r>
            <a:r>
              <a:rPr lang="tr-TR" sz="2400" b="1" dirty="0">
                <a:solidFill>
                  <a:srgbClr val="FF0000"/>
                </a:solidFill>
              </a:rPr>
              <a:t>ALANI:</a:t>
            </a:r>
          </a:p>
          <a:p>
            <a:r>
              <a:rPr lang="tr-TR" sz="2400" b="1" dirty="0"/>
              <a:t>1.Sayılar  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ALT ÖĞRENME ALANI:</a:t>
            </a:r>
          </a:p>
          <a:p>
            <a:r>
              <a:rPr lang="tr-TR" sz="2400" b="1" dirty="0"/>
              <a:t>1.10 Kesirler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KAZANIMLAR :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OCAK 2.HAFTA    17.hafta     14-20</a:t>
            </a:r>
          </a:p>
          <a:p>
            <a:r>
              <a:rPr lang="tr-TR" sz="2400" b="1" dirty="0"/>
              <a:t>1.10.1 Kesirleri karşılaştırır, sıralar ve sayı doğrusunda gösterir. 1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OCAK 3.HAFTA   18.hafta       21-24</a:t>
            </a:r>
          </a:p>
          <a:p>
            <a:r>
              <a:rPr lang="tr-TR" sz="2400" b="1" dirty="0"/>
              <a:t>1.10.1 Kesirleri karşılaştırır, sıralar ve sayı doğrusunda gösterir. 1</a:t>
            </a:r>
          </a:p>
        </p:txBody>
      </p:sp>
    </p:spTree>
    <p:extLst>
      <p:ext uri="{BB962C8B-B14F-4D97-AF65-F5344CB8AC3E}">
        <p14:creationId xmlns:p14="http://schemas.microsoft.com/office/powerpoint/2010/main" val="199803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8300367" cy="338437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51519" y="2708920"/>
            <a:ext cx="2016224" cy="86409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88576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04862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971022" y="1815458"/>
            <a:ext cx="2016224" cy="112395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17743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8600"/>
            <a:ext cx="82105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23528" y="2564904"/>
            <a:ext cx="2016224" cy="112395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81468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3" y="260648"/>
            <a:ext cx="8792088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130386" y="2449066"/>
            <a:ext cx="2016224" cy="112395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79009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90525"/>
            <a:ext cx="8429625" cy="607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11560" y="2636912"/>
            <a:ext cx="3096344" cy="112395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54077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07720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995936" y="2276872"/>
            <a:ext cx="2016224" cy="861467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51664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549025" y="686306"/>
            <a:ext cx="6045950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tr-TR" sz="8800" b="1" dirty="0" smtClean="0"/>
              <a:t>HAZIRLAYAN</a:t>
            </a:r>
            <a:endParaRPr lang="tr-TR" sz="88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1520" y="4365104"/>
            <a:ext cx="8640960" cy="20621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/>
        </p:spPr>
        <p:txBody>
          <a:bodyPr wrap="square" anchor="ctr">
            <a:spAutoFit/>
          </a:bodyPr>
          <a:lstStyle/>
          <a:p>
            <a:r>
              <a:rPr lang="tr-TR" altLang="zh-CN" sz="3200" b="1" dirty="0" smtClean="0"/>
              <a:t>ÖMER ASKERDEN</a:t>
            </a:r>
          </a:p>
          <a:p>
            <a:r>
              <a:rPr lang="tr-TR" altLang="zh-CN" sz="3200" b="1" dirty="0" smtClean="0"/>
              <a:t>PİRİ MEHMET PAŞA ORTAOKULU</a:t>
            </a:r>
          </a:p>
          <a:p>
            <a:r>
              <a:rPr lang="tr-TR" altLang="zh-CN" sz="3200" b="1" dirty="0" smtClean="0"/>
              <a:t>UZMAN İLKÖĞRETİM MATEMATİK ÖĞRETMENİ</a:t>
            </a:r>
          </a:p>
          <a:p>
            <a:pPr algn="r"/>
            <a:r>
              <a:rPr lang="tr-TR" altLang="zh-CN" sz="3200" b="1" dirty="0" smtClean="0"/>
              <a:t>omeraskerden@hotmail.com.tr</a:t>
            </a:r>
            <a:endParaRPr lang="tr-TR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331728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1640" y="2996952"/>
            <a:ext cx="5839484" cy="13234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tr-TR" sz="4000" b="1" dirty="0" smtClean="0"/>
              <a:t>KESİRLERİ KARŞILAŞTIRMA</a:t>
            </a:r>
          </a:p>
          <a:p>
            <a:pPr algn="ctr"/>
            <a:r>
              <a:rPr lang="tr-TR" sz="4000" b="1" dirty="0" smtClean="0"/>
              <a:t>(KESİRLERİ SIRALAMA)</a:t>
            </a:r>
            <a:endParaRPr lang="tr-TR" sz="4000" b="1" dirty="0"/>
          </a:p>
        </p:txBody>
      </p:sp>
      <p:sp>
        <p:nvSpPr>
          <p:cNvPr id="3" name="Dikdörtgen 2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71496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79512" y="159603"/>
            <a:ext cx="8856984" cy="13234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KESİRLERDE SIRALAMA:</a:t>
            </a:r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sz="2000" b="1" dirty="0" smtClean="0">
                <a:solidFill>
                  <a:srgbClr val="FF0000"/>
                </a:solidFill>
              </a:rPr>
              <a:t>1) BİRİM KESİRLERDE SIRALAMA:</a:t>
            </a:r>
          </a:p>
          <a:p>
            <a:r>
              <a:rPr lang="tr-TR" b="1" dirty="0"/>
              <a:t>	</a:t>
            </a:r>
            <a:r>
              <a:rPr lang="tr-TR" sz="2000" b="1" dirty="0" smtClean="0"/>
              <a:t> Payı bir olan Basit kesirlere birim kesir denir.</a:t>
            </a:r>
          </a:p>
          <a:p>
            <a:r>
              <a:rPr lang="tr-TR" sz="2000" b="1" dirty="0" smtClean="0"/>
              <a:t>	Paydası küçük olan birim kesir ,diğer birim kesirlerden daha büyüktür.</a:t>
            </a:r>
            <a:endParaRPr lang="tr-TR" sz="20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581572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580" y="2619967"/>
            <a:ext cx="4625094" cy="388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57640"/>
            <a:ext cx="21336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11" y="4941168"/>
            <a:ext cx="21812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813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04664"/>
            <a:ext cx="9143999" cy="593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97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3" y="0"/>
            <a:ext cx="9144000" cy="458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146"/>
            <a:ext cx="2499891" cy="1659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81976"/>
            <a:ext cx="8856984" cy="46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2936"/>
            <a:ext cx="2499891" cy="1051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838308"/>
            <a:ext cx="4960987" cy="436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378575"/>
            <a:ext cx="4876403" cy="35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8138"/>
            <a:ext cx="2736304" cy="103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480140"/>
            <a:ext cx="3387080" cy="3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238" y="622146"/>
            <a:ext cx="6394258" cy="32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850" y="1196752"/>
            <a:ext cx="2624509" cy="83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73216"/>
            <a:ext cx="8640960" cy="95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101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159603"/>
            <a:ext cx="8856984" cy="13234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KESİRLERDE SIRALAMA:</a:t>
            </a:r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sz="2000" b="1" dirty="0" smtClean="0">
                <a:solidFill>
                  <a:srgbClr val="FF0000"/>
                </a:solidFill>
              </a:rPr>
              <a:t>2) PAYDASI EŞİT KESİRLERDE SIRALAMA:</a:t>
            </a:r>
          </a:p>
          <a:p>
            <a:r>
              <a:rPr lang="tr-TR" b="1" dirty="0"/>
              <a:t>	</a:t>
            </a:r>
            <a:r>
              <a:rPr lang="tr-TR" sz="2000" b="1" dirty="0" smtClean="0"/>
              <a:t> Paydası eşit olan kesirlerde, payı büyük olan kesir diğer kesirlerden daha büyüktür.</a:t>
            </a:r>
            <a:endParaRPr lang="tr-TR" sz="20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79512" y="1844824"/>
            <a:ext cx="8856984" cy="45243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                             </a:t>
            </a:r>
            <a:r>
              <a:rPr lang="tr-TR" b="1" dirty="0" smtClean="0"/>
              <a:t>Kesirlerini küçükten büyüğe doğru sıraladığımızda, doğru cevap </a:t>
            </a:r>
          </a:p>
          <a:p>
            <a:endParaRPr lang="tr-TR" b="1" dirty="0"/>
          </a:p>
          <a:p>
            <a:endParaRPr lang="tr-TR" b="1" dirty="0" smtClean="0"/>
          </a:p>
          <a:p>
            <a:r>
              <a:rPr lang="tr-TR" b="1" dirty="0" smtClean="0"/>
              <a:t>aşağıdaki seçeneklerden hangisidir?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	</a:t>
            </a:r>
            <a:r>
              <a:rPr lang="tr-TR" b="1" dirty="0" smtClean="0"/>
              <a:t>a)</a:t>
            </a:r>
          </a:p>
          <a:p>
            <a:endParaRPr lang="tr-TR" b="1" dirty="0" smtClean="0"/>
          </a:p>
          <a:p>
            <a:r>
              <a:rPr lang="tr-TR" b="1" dirty="0" smtClean="0"/>
              <a:t>	</a:t>
            </a:r>
          </a:p>
          <a:p>
            <a:r>
              <a:rPr lang="tr-TR" b="1" dirty="0"/>
              <a:t>	</a:t>
            </a:r>
            <a:r>
              <a:rPr lang="tr-TR" b="1" dirty="0" smtClean="0"/>
              <a:t>b)  </a:t>
            </a:r>
          </a:p>
          <a:p>
            <a:r>
              <a:rPr lang="tr-TR" b="1" dirty="0" smtClean="0"/>
              <a:t>		</a:t>
            </a:r>
          </a:p>
          <a:p>
            <a:r>
              <a:rPr lang="tr-TR" b="1" dirty="0"/>
              <a:t>	</a:t>
            </a:r>
            <a:endParaRPr lang="tr-TR" b="1" dirty="0" smtClean="0"/>
          </a:p>
          <a:p>
            <a:r>
              <a:rPr lang="tr-TR" b="1" dirty="0"/>
              <a:t>	</a:t>
            </a:r>
            <a:r>
              <a:rPr lang="tr-TR" b="1" dirty="0" smtClean="0"/>
              <a:t>c)	</a:t>
            </a:r>
          </a:p>
          <a:p>
            <a:r>
              <a:rPr lang="tr-TR" b="1" dirty="0" smtClean="0"/>
              <a:t>	</a:t>
            </a:r>
          </a:p>
          <a:p>
            <a:r>
              <a:rPr lang="tr-TR" b="1" dirty="0"/>
              <a:t>	</a:t>
            </a:r>
            <a:endParaRPr lang="tr-TR" b="1" dirty="0" smtClean="0"/>
          </a:p>
          <a:p>
            <a:r>
              <a:rPr lang="tr-TR" b="1" dirty="0"/>
              <a:t>	</a:t>
            </a:r>
            <a:r>
              <a:rPr lang="tr-TR" b="1" dirty="0" smtClean="0"/>
              <a:t>d)</a:t>
            </a:r>
          </a:p>
          <a:p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469303"/>
              </p:ext>
            </p:extLst>
          </p:nvPr>
        </p:nvGraphicFramePr>
        <p:xfrm>
          <a:off x="1187624" y="1862292"/>
          <a:ext cx="1296144" cy="582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" name="Denklem" r:id="rId3" imgW="723600" imgH="393480" progId="Equation.3">
                  <p:embed/>
                </p:oleObj>
              </mc:Choice>
              <mc:Fallback>
                <p:oleObj name="Denklem" r:id="rId3" imgW="723600" imgH="39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862292"/>
                        <a:ext cx="1296144" cy="5826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888449"/>
              </p:ext>
            </p:extLst>
          </p:nvPr>
        </p:nvGraphicFramePr>
        <p:xfrm>
          <a:off x="1619672" y="3140968"/>
          <a:ext cx="1570038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1" name="Denklem" r:id="rId5" imgW="876240" imgH="393480" progId="Equation.3">
                  <p:embed/>
                </p:oleObj>
              </mc:Choice>
              <mc:Fallback>
                <p:oleObj name="Denklem" r:id="rId5" imgW="876240" imgH="393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3140968"/>
                        <a:ext cx="1570038" cy="58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688859"/>
              </p:ext>
            </p:extLst>
          </p:nvPr>
        </p:nvGraphicFramePr>
        <p:xfrm>
          <a:off x="1608138" y="3933825"/>
          <a:ext cx="1592262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2" name="Denklem" r:id="rId7" imgW="888840" imgH="393480" progId="Equation.3">
                  <p:embed/>
                </p:oleObj>
              </mc:Choice>
              <mc:Fallback>
                <p:oleObj name="Denklem" r:id="rId7" imgW="888840" imgH="3934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8138" y="3933825"/>
                        <a:ext cx="1592262" cy="58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Nesne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886595"/>
              </p:ext>
            </p:extLst>
          </p:nvPr>
        </p:nvGraphicFramePr>
        <p:xfrm>
          <a:off x="1619672" y="4725144"/>
          <a:ext cx="1570037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" name="Denklem" r:id="rId9" imgW="876240" imgH="393480" progId="Equation.3">
                  <p:embed/>
                </p:oleObj>
              </mc:Choice>
              <mc:Fallback>
                <p:oleObj name="Denklem" r:id="rId9" imgW="876240" imgH="3934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4725144"/>
                        <a:ext cx="1570037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Nesne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854001"/>
              </p:ext>
            </p:extLst>
          </p:nvPr>
        </p:nvGraphicFramePr>
        <p:xfrm>
          <a:off x="1619672" y="5589240"/>
          <a:ext cx="1570037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4" name="Denklem" r:id="rId11" imgW="876240" imgH="393480" progId="Equation.3">
                  <p:embed/>
                </p:oleObj>
              </mc:Choice>
              <mc:Fallback>
                <p:oleObj name="Denklem" r:id="rId11" imgW="876240" imgH="393480" progId="Equation.3">
                  <p:embed/>
                  <p:pic>
                    <p:nvPicPr>
                      <p:cNvPr id="0" name="Nesn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5589240"/>
                        <a:ext cx="1570037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ikdörtgen 10"/>
          <p:cNvSpPr/>
          <p:nvPr/>
        </p:nvSpPr>
        <p:spPr>
          <a:xfrm>
            <a:off x="1115616" y="3068960"/>
            <a:ext cx="2304256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958641" y="6503105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altLang="zh-CN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02868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6696744" cy="42979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16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442</Words>
  <Application>Microsoft Office PowerPoint</Application>
  <PresentationFormat>Ekran Gösterisi (4:3)</PresentationFormat>
  <Paragraphs>163</Paragraphs>
  <Slides>36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8" baseType="lpstr">
      <vt:lpstr>Ofis Teması</vt:lpstr>
      <vt:lpstr>Denklem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37</cp:revision>
  <dcterms:created xsi:type="dcterms:W3CDTF">2013-01-01T21:30:49Z</dcterms:created>
  <dcterms:modified xsi:type="dcterms:W3CDTF">2014-01-26T18:46:14Z</dcterms:modified>
</cp:coreProperties>
</file>