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9" r:id="rId2"/>
    <p:sldId id="256" r:id="rId3"/>
    <p:sldId id="263" r:id="rId4"/>
    <p:sldId id="264" r:id="rId5"/>
    <p:sldId id="265" r:id="rId6"/>
    <p:sldId id="266" r:id="rId7"/>
    <p:sldId id="257" r:id="rId8"/>
    <p:sldId id="267" r:id="rId9"/>
    <p:sldId id="268" r:id="rId10"/>
    <p:sldId id="269" r:id="rId11"/>
    <p:sldId id="271" r:id="rId12"/>
    <p:sldId id="272" r:id="rId13"/>
    <p:sldId id="351" r:id="rId14"/>
    <p:sldId id="352" r:id="rId15"/>
    <p:sldId id="353" r:id="rId16"/>
    <p:sldId id="259"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61" r:id="rId30"/>
    <p:sldId id="292" r:id="rId31"/>
    <p:sldId id="293" r:id="rId32"/>
    <p:sldId id="286" r:id="rId33"/>
    <p:sldId id="287" r:id="rId34"/>
    <p:sldId id="288" r:id="rId35"/>
    <p:sldId id="289" r:id="rId36"/>
    <p:sldId id="290" r:id="rId37"/>
    <p:sldId id="291" r:id="rId38"/>
    <p:sldId id="294" r:id="rId39"/>
    <p:sldId id="295" r:id="rId40"/>
    <p:sldId id="296" r:id="rId41"/>
    <p:sldId id="297" r:id="rId42"/>
    <p:sldId id="298" r:id="rId43"/>
    <p:sldId id="300" r:id="rId44"/>
    <p:sldId id="299" r:id="rId45"/>
    <p:sldId id="301" r:id="rId46"/>
    <p:sldId id="302" r:id="rId47"/>
    <p:sldId id="303" r:id="rId48"/>
    <p:sldId id="304" r:id="rId49"/>
    <p:sldId id="305" r:id="rId50"/>
    <p:sldId id="306" r:id="rId51"/>
    <p:sldId id="307" r:id="rId52"/>
    <p:sldId id="308" r:id="rId53"/>
    <p:sldId id="309" r:id="rId54"/>
    <p:sldId id="310" r:id="rId55"/>
    <p:sldId id="262" r:id="rId56"/>
    <p:sldId id="311" r:id="rId57"/>
    <p:sldId id="312" r:id="rId58"/>
    <p:sldId id="316" r:id="rId59"/>
    <p:sldId id="317" r:id="rId60"/>
    <p:sldId id="318" r:id="rId61"/>
    <p:sldId id="313" r:id="rId62"/>
    <p:sldId id="315" r:id="rId63"/>
    <p:sldId id="314" r:id="rId64"/>
    <p:sldId id="319" r:id="rId65"/>
    <p:sldId id="321" r:id="rId66"/>
    <p:sldId id="320" r:id="rId67"/>
    <p:sldId id="322" r:id="rId68"/>
    <p:sldId id="323" r:id="rId69"/>
    <p:sldId id="324" r:id="rId70"/>
    <p:sldId id="325" r:id="rId71"/>
    <p:sldId id="326" r:id="rId72"/>
    <p:sldId id="328" r:id="rId73"/>
    <p:sldId id="327" r:id="rId74"/>
    <p:sldId id="330" r:id="rId75"/>
    <p:sldId id="331" r:id="rId76"/>
    <p:sldId id="332" r:id="rId77"/>
    <p:sldId id="333" r:id="rId78"/>
    <p:sldId id="334" r:id="rId79"/>
    <p:sldId id="335" r:id="rId80"/>
    <p:sldId id="336" r:id="rId81"/>
    <p:sldId id="337" r:id="rId82"/>
    <p:sldId id="339" r:id="rId83"/>
    <p:sldId id="338" r:id="rId84"/>
    <p:sldId id="340" r:id="rId85"/>
    <p:sldId id="341" r:id="rId86"/>
    <p:sldId id="342" r:id="rId87"/>
    <p:sldId id="343" r:id="rId88"/>
    <p:sldId id="344" r:id="rId89"/>
    <p:sldId id="345" r:id="rId90"/>
    <p:sldId id="346" r:id="rId91"/>
    <p:sldId id="347" r:id="rId92"/>
    <p:sldId id="348" r:id="rId93"/>
    <p:sldId id="350" r:id="rId9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YjKoU2EVbWe9IG8XGBkrjw==" hashData="53GcZ+PMcIUzzQHI1bULEfsf0iQ="/>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94660"/>
  </p:normalViewPr>
  <p:slideViewPr>
    <p:cSldViewPr>
      <p:cViewPr varScale="1">
        <p:scale>
          <a:sx n="65" d="100"/>
          <a:sy n="65" d="100"/>
        </p:scale>
        <p:origin x="-145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FB860CA8-7ABB-4A40-8FDC-D4A73289AE65}" type="datetimeFigureOut">
              <a:rPr lang="tr-TR" smtClean="0"/>
              <a:t>15.12.2013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2668814-84E5-491B-93E5-141FE3E6FFE2}" type="slidenum">
              <a:rPr lang="tr-TR" smtClean="0"/>
              <a:t>‹#›</a:t>
            </a:fld>
            <a:endParaRPr lang="tr-TR"/>
          </a:p>
        </p:txBody>
      </p:sp>
    </p:spTree>
    <p:extLst>
      <p:ext uri="{BB962C8B-B14F-4D97-AF65-F5344CB8AC3E}">
        <p14:creationId xmlns:p14="http://schemas.microsoft.com/office/powerpoint/2010/main" val="384233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B860CA8-7ABB-4A40-8FDC-D4A73289AE65}" type="datetimeFigureOut">
              <a:rPr lang="tr-TR" smtClean="0"/>
              <a:t>15.12.2013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2668814-84E5-491B-93E5-141FE3E6FFE2}" type="slidenum">
              <a:rPr lang="tr-TR" smtClean="0"/>
              <a:t>‹#›</a:t>
            </a:fld>
            <a:endParaRPr lang="tr-TR"/>
          </a:p>
        </p:txBody>
      </p:sp>
    </p:spTree>
    <p:extLst>
      <p:ext uri="{BB962C8B-B14F-4D97-AF65-F5344CB8AC3E}">
        <p14:creationId xmlns:p14="http://schemas.microsoft.com/office/powerpoint/2010/main" val="1077850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B860CA8-7ABB-4A40-8FDC-D4A73289AE65}" type="datetimeFigureOut">
              <a:rPr lang="tr-TR" smtClean="0"/>
              <a:t>15.12.2013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2668814-84E5-491B-93E5-141FE3E6FFE2}" type="slidenum">
              <a:rPr lang="tr-TR" smtClean="0"/>
              <a:t>‹#›</a:t>
            </a:fld>
            <a:endParaRPr lang="tr-TR"/>
          </a:p>
        </p:txBody>
      </p:sp>
    </p:spTree>
    <p:extLst>
      <p:ext uri="{BB962C8B-B14F-4D97-AF65-F5344CB8AC3E}">
        <p14:creationId xmlns:p14="http://schemas.microsoft.com/office/powerpoint/2010/main" val="2954186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B860CA8-7ABB-4A40-8FDC-D4A73289AE65}" type="datetimeFigureOut">
              <a:rPr lang="tr-TR" smtClean="0"/>
              <a:t>15.12.2013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2668814-84E5-491B-93E5-141FE3E6FFE2}" type="slidenum">
              <a:rPr lang="tr-TR" smtClean="0"/>
              <a:t>‹#›</a:t>
            </a:fld>
            <a:endParaRPr lang="tr-TR"/>
          </a:p>
        </p:txBody>
      </p:sp>
    </p:spTree>
    <p:extLst>
      <p:ext uri="{BB962C8B-B14F-4D97-AF65-F5344CB8AC3E}">
        <p14:creationId xmlns:p14="http://schemas.microsoft.com/office/powerpoint/2010/main" val="2955060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FB860CA8-7ABB-4A40-8FDC-D4A73289AE65}" type="datetimeFigureOut">
              <a:rPr lang="tr-TR" smtClean="0"/>
              <a:t>15.12.2013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2668814-84E5-491B-93E5-141FE3E6FFE2}" type="slidenum">
              <a:rPr lang="tr-TR" smtClean="0"/>
              <a:t>‹#›</a:t>
            </a:fld>
            <a:endParaRPr lang="tr-TR"/>
          </a:p>
        </p:txBody>
      </p:sp>
    </p:spTree>
    <p:extLst>
      <p:ext uri="{BB962C8B-B14F-4D97-AF65-F5344CB8AC3E}">
        <p14:creationId xmlns:p14="http://schemas.microsoft.com/office/powerpoint/2010/main" val="4108193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FB860CA8-7ABB-4A40-8FDC-D4A73289AE65}" type="datetimeFigureOut">
              <a:rPr lang="tr-TR" smtClean="0"/>
              <a:t>15.12.2013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2668814-84E5-491B-93E5-141FE3E6FFE2}" type="slidenum">
              <a:rPr lang="tr-TR" smtClean="0"/>
              <a:t>‹#›</a:t>
            </a:fld>
            <a:endParaRPr lang="tr-TR"/>
          </a:p>
        </p:txBody>
      </p:sp>
    </p:spTree>
    <p:extLst>
      <p:ext uri="{BB962C8B-B14F-4D97-AF65-F5344CB8AC3E}">
        <p14:creationId xmlns:p14="http://schemas.microsoft.com/office/powerpoint/2010/main" val="513143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FB860CA8-7ABB-4A40-8FDC-D4A73289AE65}" type="datetimeFigureOut">
              <a:rPr lang="tr-TR" smtClean="0"/>
              <a:t>15.12.2013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B2668814-84E5-491B-93E5-141FE3E6FFE2}" type="slidenum">
              <a:rPr lang="tr-TR" smtClean="0"/>
              <a:t>‹#›</a:t>
            </a:fld>
            <a:endParaRPr lang="tr-TR"/>
          </a:p>
        </p:txBody>
      </p:sp>
    </p:spTree>
    <p:extLst>
      <p:ext uri="{BB962C8B-B14F-4D97-AF65-F5344CB8AC3E}">
        <p14:creationId xmlns:p14="http://schemas.microsoft.com/office/powerpoint/2010/main" val="13223784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FB860CA8-7ABB-4A40-8FDC-D4A73289AE65}" type="datetimeFigureOut">
              <a:rPr lang="tr-TR" smtClean="0"/>
              <a:t>15.12.2013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B2668814-84E5-491B-93E5-141FE3E6FFE2}" type="slidenum">
              <a:rPr lang="tr-TR" smtClean="0"/>
              <a:t>‹#›</a:t>
            </a:fld>
            <a:endParaRPr lang="tr-TR"/>
          </a:p>
        </p:txBody>
      </p:sp>
    </p:spTree>
    <p:extLst>
      <p:ext uri="{BB962C8B-B14F-4D97-AF65-F5344CB8AC3E}">
        <p14:creationId xmlns:p14="http://schemas.microsoft.com/office/powerpoint/2010/main" val="461728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B860CA8-7ABB-4A40-8FDC-D4A73289AE65}" type="datetimeFigureOut">
              <a:rPr lang="tr-TR" smtClean="0"/>
              <a:t>15.12.2013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B2668814-84E5-491B-93E5-141FE3E6FFE2}" type="slidenum">
              <a:rPr lang="tr-TR" smtClean="0"/>
              <a:t>‹#›</a:t>
            </a:fld>
            <a:endParaRPr lang="tr-TR"/>
          </a:p>
        </p:txBody>
      </p:sp>
    </p:spTree>
    <p:extLst>
      <p:ext uri="{BB962C8B-B14F-4D97-AF65-F5344CB8AC3E}">
        <p14:creationId xmlns:p14="http://schemas.microsoft.com/office/powerpoint/2010/main" val="3576934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B860CA8-7ABB-4A40-8FDC-D4A73289AE65}" type="datetimeFigureOut">
              <a:rPr lang="tr-TR" smtClean="0"/>
              <a:t>15.12.2013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2668814-84E5-491B-93E5-141FE3E6FFE2}" type="slidenum">
              <a:rPr lang="tr-TR" smtClean="0"/>
              <a:t>‹#›</a:t>
            </a:fld>
            <a:endParaRPr lang="tr-TR"/>
          </a:p>
        </p:txBody>
      </p:sp>
    </p:spTree>
    <p:extLst>
      <p:ext uri="{BB962C8B-B14F-4D97-AF65-F5344CB8AC3E}">
        <p14:creationId xmlns:p14="http://schemas.microsoft.com/office/powerpoint/2010/main" val="36364032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B860CA8-7ABB-4A40-8FDC-D4A73289AE65}" type="datetimeFigureOut">
              <a:rPr lang="tr-TR" smtClean="0"/>
              <a:t>15.12.2013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2668814-84E5-491B-93E5-141FE3E6FFE2}" type="slidenum">
              <a:rPr lang="tr-TR" smtClean="0"/>
              <a:t>‹#›</a:t>
            </a:fld>
            <a:endParaRPr lang="tr-TR"/>
          </a:p>
        </p:txBody>
      </p:sp>
    </p:spTree>
    <p:extLst>
      <p:ext uri="{BB962C8B-B14F-4D97-AF65-F5344CB8AC3E}">
        <p14:creationId xmlns:p14="http://schemas.microsoft.com/office/powerpoint/2010/main" val="1785558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860CA8-7ABB-4A40-8FDC-D4A73289AE65}" type="datetimeFigureOut">
              <a:rPr lang="tr-TR" smtClean="0"/>
              <a:t>15.12.2013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668814-84E5-491B-93E5-141FE3E6FFE2}" type="slidenum">
              <a:rPr lang="tr-TR" smtClean="0"/>
              <a:t>‹#›</a:t>
            </a:fld>
            <a:endParaRPr lang="tr-TR"/>
          </a:p>
        </p:txBody>
      </p:sp>
    </p:spTree>
    <p:extLst>
      <p:ext uri="{BB962C8B-B14F-4D97-AF65-F5344CB8AC3E}">
        <p14:creationId xmlns:p14="http://schemas.microsoft.com/office/powerpoint/2010/main" val="1754546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6.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5.wmf"/><Relationship Id="rId4" Type="http://schemas.openxmlformats.org/officeDocument/2006/relationships/oleObject" Target="../embeddings/oleObject1.bin"/></Relationships>
</file>

<file path=ppt/slides/_rels/slide4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49.png"/></Relationships>
</file>

<file path=ppt/slides/_rels/slide8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49.png"/></Relationships>
</file>

<file path=ppt/slides/_rels/slide8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8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58.png"/></Relationships>
</file>

<file path=ppt/slides/_rels/slide8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58.png"/></Relationships>
</file>

<file path=ppt/slides/_rels/slide8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58.png"/></Relationships>
</file>

<file path=ppt/slides/_rels/slide8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8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6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69.png"/></Relationships>
</file>

<file path=ppt/slides/_rels/slide9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69.png"/></Relationships>
</file>

<file path=ppt/slides/_rels/slide9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 Id="rId5" Type="http://schemas.openxmlformats.org/officeDocument/2006/relationships/image" Target="../media/image81.png"/><Relationship Id="rId4" Type="http://schemas.openxmlformats.org/officeDocument/2006/relationships/image" Target="../media/image80.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948094" y="188640"/>
            <a:ext cx="6956520" cy="4524315"/>
          </a:xfrm>
          <a:prstGeom prst="rect">
            <a:avLst/>
          </a:prstGeom>
          <a:solidFill>
            <a:schemeClr val="accent6">
              <a:lumMod val="20000"/>
              <a:lumOff val="80000"/>
            </a:schemeClr>
          </a:solidFill>
          <a:ln>
            <a:solidFill>
              <a:srgbClr val="FF0000"/>
            </a:solidFill>
          </a:ln>
        </p:spPr>
        <p:txBody>
          <a:bodyPr wrap="none">
            <a:spAutoFit/>
          </a:bodyPr>
          <a:lstStyle/>
          <a:p>
            <a:pPr algn="ctr"/>
            <a:r>
              <a:rPr lang="tr-TR" sz="3200" b="1" dirty="0" smtClean="0"/>
              <a:t>ARAŞTIRMALAR İÇİN</a:t>
            </a:r>
          </a:p>
          <a:p>
            <a:pPr algn="ctr"/>
            <a:r>
              <a:rPr lang="tr-TR" sz="3200" b="1" dirty="0" smtClean="0"/>
              <a:t>1-) SORU ÜRETME,</a:t>
            </a:r>
          </a:p>
          <a:p>
            <a:pPr algn="ctr"/>
            <a:r>
              <a:rPr lang="tr-TR" sz="3200" b="1" dirty="0" smtClean="0"/>
              <a:t>2-) VERİ TOPLAMA,</a:t>
            </a:r>
          </a:p>
          <a:p>
            <a:pPr algn="ctr"/>
            <a:r>
              <a:rPr lang="tr-TR" sz="3200" b="1" dirty="0" smtClean="0"/>
              <a:t>3-) VERİ DÜZENLEME,</a:t>
            </a:r>
          </a:p>
          <a:p>
            <a:pPr algn="ctr"/>
            <a:r>
              <a:rPr lang="tr-TR" sz="3200" b="1" dirty="0" smtClean="0"/>
              <a:t>4-) VERİLERİ GÖSTERME,</a:t>
            </a:r>
          </a:p>
          <a:p>
            <a:pPr algn="ctr"/>
            <a:r>
              <a:rPr lang="tr-TR" sz="3200" b="1" dirty="0" smtClean="0"/>
              <a:t>5-) VERİ </a:t>
            </a:r>
            <a:r>
              <a:rPr lang="tr-TR" sz="3200" b="1" dirty="0"/>
              <a:t>ANALİZ ETME </a:t>
            </a:r>
          </a:p>
          <a:p>
            <a:pPr algn="ctr"/>
            <a:r>
              <a:rPr lang="tr-TR" sz="3200" b="1" dirty="0"/>
              <a:t>VEYA </a:t>
            </a:r>
            <a:r>
              <a:rPr lang="tr-TR" sz="3200" b="1" dirty="0" smtClean="0"/>
              <a:t>YORUMLAMA,</a:t>
            </a:r>
          </a:p>
          <a:p>
            <a:pPr algn="ctr"/>
            <a:r>
              <a:rPr lang="tr-TR" sz="3200" b="1" dirty="0" smtClean="0"/>
              <a:t>6-) YANILTAN GRAFİKLER </a:t>
            </a:r>
          </a:p>
          <a:p>
            <a:pPr algn="ctr"/>
            <a:r>
              <a:rPr lang="tr-TR" sz="3200" b="1" dirty="0" smtClean="0"/>
              <a:t>VEYA GRAFİKLERİ YANLIŞ YORUMLAMA.</a:t>
            </a:r>
            <a:endParaRPr lang="tr-TR" sz="3200" b="1" dirty="0"/>
          </a:p>
        </p:txBody>
      </p:sp>
      <p:sp>
        <p:nvSpPr>
          <p:cNvPr id="5" name="Dikdörtgen 4"/>
          <p:cNvSpPr/>
          <p:nvPr/>
        </p:nvSpPr>
        <p:spPr>
          <a:xfrm>
            <a:off x="179512" y="4913010"/>
            <a:ext cx="8784976" cy="1815882"/>
          </a:xfrm>
          <a:prstGeom prst="rect">
            <a:avLst/>
          </a:prstGeom>
          <a:solidFill>
            <a:schemeClr val="accent6">
              <a:lumMod val="20000"/>
              <a:lumOff val="80000"/>
            </a:schemeClr>
          </a:solidFill>
          <a:ln>
            <a:solidFill>
              <a:srgbClr val="FF0000"/>
            </a:solidFill>
          </a:ln>
        </p:spPr>
        <p:txBody>
          <a:bodyPr wrap="square">
            <a:spAutoFit/>
          </a:bodyPr>
          <a:lstStyle/>
          <a:p>
            <a:r>
              <a:rPr lang="tr-TR" sz="2800" b="1" dirty="0" smtClean="0"/>
              <a:t>ÖMER ASKERDEN</a:t>
            </a:r>
          </a:p>
          <a:p>
            <a:r>
              <a:rPr lang="tr-TR" sz="2800" b="1" dirty="0" smtClean="0"/>
              <a:t>UZMAN İLKÖĞRETİM MATEMATİK ÖĞRETMENİ</a:t>
            </a:r>
          </a:p>
          <a:p>
            <a:r>
              <a:rPr lang="tr-TR" sz="2800" b="1" dirty="0" smtClean="0"/>
              <a:t>PİRİ MEHMET PAŞA ORTAOKULU</a:t>
            </a:r>
          </a:p>
          <a:p>
            <a:pPr algn="r"/>
            <a:r>
              <a:rPr lang="tr-TR" sz="2800" b="1" dirty="0" smtClean="0"/>
              <a:t>omeraskerden@hotmail.com.tr</a:t>
            </a:r>
            <a:endParaRPr lang="tr-TR" sz="2800" dirty="0"/>
          </a:p>
        </p:txBody>
      </p:sp>
    </p:spTree>
    <p:extLst>
      <p:ext uri="{BB962C8B-B14F-4D97-AF65-F5344CB8AC3E}">
        <p14:creationId xmlns:p14="http://schemas.microsoft.com/office/powerpoint/2010/main" val="3831236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
          <p:cNvSpPr>
            <a:spLocks noChangeArrowheads="1"/>
          </p:cNvSpPr>
          <p:nvPr/>
        </p:nvSpPr>
        <p:spPr bwMode="auto">
          <a:xfrm>
            <a:off x="132181" y="188640"/>
            <a:ext cx="8856984" cy="3139321"/>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tr-TR" b="1" dirty="0">
                <a:solidFill>
                  <a:srgbClr val="FF0000"/>
                </a:solidFill>
              </a:rPr>
              <a:t>VERİ TOPLAMA </a:t>
            </a:r>
            <a:r>
              <a:rPr lang="tr-TR" b="1" dirty="0" smtClean="0">
                <a:solidFill>
                  <a:srgbClr val="FF0000"/>
                </a:solidFill>
              </a:rPr>
              <a:t>YÖNTEMLERİ:</a:t>
            </a:r>
          </a:p>
          <a:p>
            <a:r>
              <a:rPr lang="tr-TR" dirty="0" smtClean="0">
                <a:solidFill>
                  <a:srgbClr val="FF0000"/>
                </a:solidFill>
              </a:rPr>
              <a:t> </a:t>
            </a:r>
            <a:r>
              <a:rPr lang="tr-TR" b="1" dirty="0">
                <a:solidFill>
                  <a:srgbClr val="FF0000"/>
                </a:solidFill>
              </a:rPr>
              <a:t>1- ANKET YAPMA:</a:t>
            </a:r>
            <a:br>
              <a:rPr lang="tr-TR" b="1" dirty="0">
                <a:solidFill>
                  <a:srgbClr val="FF0000"/>
                </a:solidFill>
              </a:rPr>
            </a:br>
            <a:r>
              <a:rPr lang="tr-TR" b="1" dirty="0"/>
              <a:t>	</a:t>
            </a:r>
            <a:r>
              <a:rPr lang="tr-TR" b="1" dirty="0">
                <a:solidFill>
                  <a:schemeClr val="tx2"/>
                </a:solidFill>
              </a:rPr>
              <a:t>Çalışma yapılmak istenilen bir konu hakkında sorular hazırlanıp bu konuyla ilgili bir gruba bu soruların sorulması işlemine anket yapma denir. </a:t>
            </a:r>
            <a:endParaRPr lang="tr-TR" b="1" dirty="0" smtClean="0">
              <a:solidFill>
                <a:schemeClr val="tx2"/>
              </a:solidFill>
            </a:endParaRPr>
          </a:p>
          <a:p>
            <a:endParaRPr lang="tr-TR" b="1" dirty="0" smtClean="0"/>
          </a:p>
          <a:p>
            <a:pPr indent="449263"/>
            <a:r>
              <a:rPr lang="tr-TR" b="1" dirty="0" smtClean="0"/>
              <a:t>Veri </a:t>
            </a:r>
            <a:r>
              <a:rPr lang="tr-TR" b="1" dirty="0"/>
              <a:t>oluşturmanın en kolay yolu anketlerdir. Anketlerin en çok karşımıza çıktığı durumlar seçim dönemleridir. Bu dönemlerde siyasi partilerin oyları anketle önceden tahmin edilmeye çalışılır</a:t>
            </a:r>
            <a:r>
              <a:rPr lang="tr-TR" b="1" dirty="0" smtClean="0"/>
              <a:t>.</a:t>
            </a:r>
          </a:p>
          <a:p>
            <a:pPr indent="449263"/>
            <a:endParaRPr lang="tr-TR" dirty="0"/>
          </a:p>
          <a:p>
            <a:pPr indent="449263"/>
            <a:r>
              <a:rPr lang="tr-TR" b="1" dirty="0"/>
              <a:t>	Birçok konuda anket oluşturabilirsiniz. Anket soruları özenle seçilmelidir.</a:t>
            </a:r>
            <a:r>
              <a:rPr lang="tr-TR" dirty="0"/>
              <a:t> </a:t>
            </a:r>
            <a:r>
              <a:rPr lang="tr-TR" b="1" dirty="0"/>
              <a:t>Elde edilen verileri grafiklerle görsel hale getirebiliriz</a:t>
            </a:r>
            <a:r>
              <a:rPr lang="tr-TR" b="1" dirty="0" smtClean="0"/>
              <a:t>.</a:t>
            </a:r>
            <a:endParaRPr lang="tr-TR" dirty="0">
              <a:solidFill>
                <a:srgbClr val="FF0000"/>
              </a:solidFill>
            </a:endParaRPr>
          </a:p>
        </p:txBody>
      </p:sp>
      <p:sp>
        <p:nvSpPr>
          <p:cNvPr id="3" name="Rectangle 8"/>
          <p:cNvSpPr>
            <a:spLocks noChangeArrowheads="1"/>
          </p:cNvSpPr>
          <p:nvPr/>
        </p:nvSpPr>
        <p:spPr bwMode="auto">
          <a:xfrm>
            <a:off x="163392" y="3789040"/>
            <a:ext cx="8856984" cy="258532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2- RASTGELE SEÇME:</a:t>
            </a:r>
            <a:r>
              <a:rPr lang="tr-TR" b="1" dirty="0"/>
              <a:t/>
            </a:r>
            <a:br>
              <a:rPr lang="tr-TR" b="1" dirty="0"/>
            </a:br>
            <a:r>
              <a:rPr lang="tr-TR" b="1" dirty="0"/>
              <a:t>	</a:t>
            </a:r>
            <a:r>
              <a:rPr lang="tr-TR" b="1" dirty="0">
                <a:solidFill>
                  <a:schemeClr val="tx2"/>
                </a:solidFill>
              </a:rPr>
              <a:t>Bir radyo programının Türkiye genelinde izlenme oranı merak edilmektedir. Bunun için tüm dinleyicilere ulaşılması mümkün değildir. Bu yüzden rastgele seçilen insanlara sorular sorulur. Bu bilgi toplama yöntemine rastgele seçme denir. </a:t>
            </a:r>
            <a:endParaRPr lang="tr-TR" b="1" dirty="0" smtClean="0">
              <a:solidFill>
                <a:schemeClr val="tx2"/>
              </a:solidFill>
            </a:endParaRPr>
          </a:p>
          <a:p>
            <a:r>
              <a:rPr lang="tr-TR" altLang="zh-CN" b="1" dirty="0" smtClean="0"/>
              <a:t>	Herhangi bir konu üzerinde yapılacak araştırmada, o konu ile ilgili amaca uygun, tarafsız, açık ve anlaşılır soruların bulunduğu bir form hazırlanır. Bu form farklı çevrelerden oluşan rast gele gruplar tarafından cevaplandırılır. Toplanan cevaplar değerlendirilerek birleştirilir ve amaca uygun bir şekilde yararlanılır. Yapılan bu çalışmaya rast gele seçme denir.</a:t>
            </a:r>
            <a:endParaRPr lang="tr-TR" b="1" dirty="0"/>
          </a:p>
        </p:txBody>
      </p:sp>
    </p:spTree>
    <p:extLst>
      <p:ext uri="{BB962C8B-B14F-4D97-AF65-F5344CB8AC3E}">
        <p14:creationId xmlns:p14="http://schemas.microsoft.com/office/powerpoint/2010/main" val="91624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9"/>
          <p:cNvSpPr>
            <a:spLocks noChangeArrowheads="1"/>
          </p:cNvSpPr>
          <p:nvPr/>
        </p:nvSpPr>
        <p:spPr bwMode="auto">
          <a:xfrm>
            <a:off x="119679" y="188640"/>
            <a:ext cx="8856984" cy="618630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3- </a:t>
            </a:r>
            <a:r>
              <a:rPr lang="tr-TR" b="1" dirty="0" smtClean="0">
                <a:solidFill>
                  <a:srgbClr val="FF0000"/>
                </a:solidFill>
              </a:rPr>
              <a:t>ÖRNEKLEM: </a:t>
            </a:r>
          </a:p>
          <a:p>
            <a:r>
              <a:rPr lang="tr-TR" b="1" dirty="0">
                <a:solidFill>
                  <a:schemeClr val="tx2"/>
                </a:solidFill>
              </a:rPr>
              <a:t>	</a:t>
            </a:r>
            <a:r>
              <a:rPr lang="tr-TR" b="1" dirty="0" smtClean="0">
                <a:solidFill>
                  <a:schemeClr val="tx2"/>
                </a:solidFill>
              </a:rPr>
              <a:t>a) Araştırma </a:t>
            </a:r>
            <a:r>
              <a:rPr lang="tr-TR" b="1" dirty="0">
                <a:solidFill>
                  <a:schemeClr val="tx2"/>
                </a:solidFill>
              </a:rPr>
              <a:t>yapılan konu ile ilgili bütün kişilere ulaşmak mümkün değilse, bu kişileri temsil ettiği düşünülen bir grup seçilir. Bu </a:t>
            </a:r>
            <a:r>
              <a:rPr lang="tr-TR" b="1" dirty="0" smtClean="0">
                <a:solidFill>
                  <a:schemeClr val="tx2"/>
                </a:solidFill>
              </a:rPr>
              <a:t>seçilen gruba  örneklem </a:t>
            </a:r>
            <a:r>
              <a:rPr lang="tr-TR" b="1" dirty="0">
                <a:solidFill>
                  <a:schemeClr val="tx2"/>
                </a:solidFill>
              </a:rPr>
              <a:t>denir</a:t>
            </a:r>
            <a:r>
              <a:rPr lang="tr-TR" b="1" dirty="0" smtClean="0">
                <a:solidFill>
                  <a:schemeClr val="tx2"/>
                </a:solidFill>
              </a:rPr>
              <a:t>.</a:t>
            </a:r>
          </a:p>
          <a:p>
            <a:r>
              <a:rPr lang="tr-TR" altLang="zh-CN" b="1" dirty="0" smtClean="0">
                <a:solidFill>
                  <a:schemeClr val="tx2"/>
                </a:solidFill>
              </a:rPr>
              <a:t>	b) Belli bir konuda bir grubun görüşünün ne olduğunu belirlemek için üzerinde araştırma veya deney yapılacak gruba örneklem denir.</a:t>
            </a:r>
          </a:p>
          <a:p>
            <a:r>
              <a:rPr lang="tr-TR" altLang="zh-CN" b="1" dirty="0">
                <a:solidFill>
                  <a:schemeClr val="tx2"/>
                </a:solidFill>
              </a:rPr>
              <a:t>	</a:t>
            </a:r>
            <a:r>
              <a:rPr lang="tr-TR" altLang="zh-CN" b="1" dirty="0" smtClean="0">
                <a:solidFill>
                  <a:schemeClr val="tx2"/>
                </a:solidFill>
              </a:rPr>
              <a:t>c) Araştırma ,yapıldığı birimin tümünü incelemeye olanak sağlamıyorsa , birimlerden örnekler seçilerek yapılır ve bu işleme örneklem denir. </a:t>
            </a:r>
          </a:p>
          <a:p>
            <a:r>
              <a:rPr lang="tr-TR" altLang="zh-CN" b="1" dirty="0"/>
              <a:t>	</a:t>
            </a:r>
            <a:r>
              <a:rPr lang="tr-TR" altLang="zh-CN" b="1" dirty="0" smtClean="0"/>
              <a:t>Bu yöntem tarım ürünlerinde uygulanır. Tarım ürünlerinin kalitesini belirlemek için üretilen tüm ürünü incelemek mümkün değildir. Bu nedenle bütün ürünün değişik yerlerinden özel araçlarla numuneler alınır. </a:t>
            </a:r>
          </a:p>
          <a:p>
            <a:r>
              <a:rPr lang="tr-TR" altLang="zh-CN" b="1" dirty="0"/>
              <a:t>	</a:t>
            </a:r>
            <a:r>
              <a:rPr lang="tr-TR" altLang="zh-CN" b="1" dirty="0" smtClean="0"/>
              <a:t>Bu numuneler incelenerek ürünün kalitesi belirlenir. Ürün kalitesi belirlendikten sonra fiyatı belirlenir. Bu şekilde yapılan bilgi toplama işlemine örnekleme denir.</a:t>
            </a:r>
          </a:p>
          <a:p>
            <a:r>
              <a:rPr lang="tr-TR" altLang="zh-CN" b="1" dirty="0" smtClean="0"/>
              <a:t>	Araştırma, yapıldığı birimin tümünü incelemeye olanak sağlıyorsa, yapılan bilgi toplama işine </a:t>
            </a:r>
            <a:r>
              <a:rPr lang="tr-TR" altLang="zh-CN" b="1" dirty="0" smtClean="0">
                <a:solidFill>
                  <a:srgbClr val="FF0000"/>
                </a:solidFill>
              </a:rPr>
              <a:t>tam sayım </a:t>
            </a:r>
            <a:r>
              <a:rPr lang="tr-TR" altLang="zh-CN" b="1" dirty="0" smtClean="0"/>
              <a:t>denir.</a:t>
            </a:r>
            <a:r>
              <a:rPr lang="tr-TR" b="1" dirty="0" smtClean="0"/>
              <a:t> </a:t>
            </a:r>
          </a:p>
          <a:p>
            <a:endParaRPr lang="tr-TR" altLang="tr-TR" b="1" dirty="0" smtClean="0">
              <a:solidFill>
                <a:srgbClr val="FF0000"/>
              </a:solidFill>
            </a:endParaRPr>
          </a:p>
          <a:p>
            <a:r>
              <a:rPr lang="tr-TR" altLang="tr-TR" b="1" dirty="0" smtClean="0">
                <a:solidFill>
                  <a:srgbClr val="FF0000"/>
                </a:solidFill>
              </a:rPr>
              <a:t>ÖRNEK-1</a:t>
            </a:r>
            <a:r>
              <a:rPr lang="tr-TR" altLang="tr-TR" b="1" dirty="0">
                <a:solidFill>
                  <a:srgbClr val="FF0000"/>
                </a:solidFill>
              </a:rPr>
              <a:t>:</a:t>
            </a:r>
            <a:r>
              <a:rPr lang="tr-TR" altLang="tr-TR" b="1" dirty="0"/>
              <a:t>  </a:t>
            </a:r>
          </a:p>
          <a:p>
            <a:r>
              <a:rPr lang="tr-TR" altLang="tr-TR" b="1" dirty="0"/>
              <a:t>	Yaşlılar üzerinde bir araştırma yapılacaksa, ülkedeki bütün yaşlılar ile irtibat kurulması ve hepsine sorular sorulması imkânsızdır. </a:t>
            </a:r>
          </a:p>
          <a:p>
            <a:r>
              <a:rPr lang="tr-TR" altLang="tr-TR" b="1" dirty="0"/>
              <a:t>	Bunun için araştırmanın özelliğine göre, belirli sayıda farklı konumlarda bulunan yaşlılar ile irtibata geçilir.</a:t>
            </a:r>
          </a:p>
          <a:p>
            <a:r>
              <a:rPr lang="tr-TR" altLang="tr-TR" b="1" dirty="0"/>
              <a:t> 	Onlara daha önce hazırlanmış olan sorular sorulur. Bu seçilen gruba </a:t>
            </a:r>
            <a:r>
              <a:rPr lang="tr-TR" altLang="tr-TR" b="1" dirty="0">
                <a:solidFill>
                  <a:srgbClr val="FF0000"/>
                </a:solidFill>
              </a:rPr>
              <a:t>ÖRNEKLEM</a:t>
            </a:r>
            <a:r>
              <a:rPr lang="tr-TR" altLang="tr-TR" b="1" dirty="0"/>
              <a:t> denir</a:t>
            </a:r>
            <a:r>
              <a:rPr lang="tr-TR" altLang="tr-TR" b="1" dirty="0" smtClean="0"/>
              <a:t>.</a:t>
            </a:r>
            <a:endParaRPr lang="tr-TR" b="1" dirty="0"/>
          </a:p>
        </p:txBody>
      </p:sp>
    </p:spTree>
    <p:extLst>
      <p:ext uri="{BB962C8B-B14F-4D97-AF65-F5344CB8AC3E}">
        <p14:creationId xmlns:p14="http://schemas.microsoft.com/office/powerpoint/2010/main" val="2720682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p:cNvSpPr>
            <a:spLocks noChangeArrowheads="1"/>
          </p:cNvSpPr>
          <p:nvPr/>
        </p:nvSpPr>
        <p:spPr bwMode="auto">
          <a:xfrm>
            <a:off x="128271" y="183466"/>
            <a:ext cx="8856984" cy="3139321"/>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smtClean="0">
                <a:solidFill>
                  <a:srgbClr val="FF0000"/>
                </a:solidFill>
              </a:rPr>
              <a:t>4- GÖRÜŞME:</a:t>
            </a:r>
            <a:r>
              <a:rPr lang="tr-TR" b="1" dirty="0">
                <a:solidFill>
                  <a:srgbClr val="FF0000"/>
                </a:solidFill>
              </a:rPr>
              <a:t/>
            </a:r>
            <a:br>
              <a:rPr lang="tr-TR" b="1" dirty="0">
                <a:solidFill>
                  <a:srgbClr val="FF0000"/>
                </a:solidFill>
              </a:rPr>
            </a:br>
            <a:r>
              <a:rPr lang="tr-TR" b="1" dirty="0">
                <a:solidFill>
                  <a:srgbClr val="FF0000"/>
                </a:solidFill>
              </a:rPr>
              <a:t>	</a:t>
            </a:r>
            <a:r>
              <a:rPr lang="tr-TR" sz="2000" b="1" dirty="0" smtClean="0"/>
              <a:t>Sözlü iletişim yolu ile veri toplama tekniğine denir. Özellikle üst yöneticilerden ,çocuklardan ,okuma yazma bilmeyenlerden veri toplamada ideal bir yoldur.</a:t>
            </a:r>
          </a:p>
          <a:p>
            <a:r>
              <a:rPr lang="tr-TR" sz="2000" b="1" dirty="0" smtClean="0"/>
              <a:t>	Görüşülen </a:t>
            </a:r>
            <a:r>
              <a:rPr lang="tr-TR" sz="2000" b="1" dirty="0"/>
              <a:t>her kişiye aynı sorular yöneltilir. Yüz yüze bir ilişkiye dayanması, verilerin elde edilmesinde açıklık ve kesinlik kazandırır. Konuyu daha fazla aydınlatmak için yeni sorular sorma olanağı vardır. Bu bağlamda </a:t>
            </a:r>
            <a:r>
              <a:rPr lang="tr-TR" sz="2000" b="1" dirty="0" smtClean="0"/>
              <a:t>görüşülen </a:t>
            </a:r>
            <a:r>
              <a:rPr lang="tr-TR" sz="2000" b="1" dirty="0"/>
              <a:t>kişinin fazla sınırlandırılmadığı bir yöntemdir.</a:t>
            </a:r>
            <a:endParaRPr lang="tr-TR" sz="2000" b="1" dirty="0" smtClean="0"/>
          </a:p>
          <a:p>
            <a:r>
              <a:rPr lang="tr-TR" sz="2000" b="1" dirty="0" smtClean="0"/>
              <a:t>	Bir araştırma tekniği olarak görüşmeye daha önceden hazırlanan bir soru kılavuzu ile başlamakta yarar vardır.</a:t>
            </a:r>
            <a:endParaRPr lang="tr-TR" sz="2000" b="1" dirty="0"/>
          </a:p>
        </p:txBody>
      </p:sp>
      <p:sp>
        <p:nvSpPr>
          <p:cNvPr id="3" name="Rectangle 9"/>
          <p:cNvSpPr>
            <a:spLocks noChangeArrowheads="1"/>
          </p:cNvSpPr>
          <p:nvPr/>
        </p:nvSpPr>
        <p:spPr bwMode="auto">
          <a:xfrm>
            <a:off x="132656" y="3861048"/>
            <a:ext cx="8856984" cy="255454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sz="2000" b="1" dirty="0" smtClean="0">
                <a:solidFill>
                  <a:srgbClr val="FF0000"/>
                </a:solidFill>
              </a:rPr>
              <a:t>5- TARAMA:</a:t>
            </a:r>
            <a:r>
              <a:rPr lang="tr-TR" sz="2000" b="1" dirty="0">
                <a:solidFill>
                  <a:srgbClr val="FF0000"/>
                </a:solidFill>
              </a:rPr>
              <a:t/>
            </a:r>
            <a:br>
              <a:rPr lang="tr-TR" sz="2000" b="1" dirty="0">
                <a:solidFill>
                  <a:srgbClr val="FF0000"/>
                </a:solidFill>
              </a:rPr>
            </a:br>
            <a:r>
              <a:rPr lang="tr-TR" sz="2000" b="1" dirty="0">
                <a:solidFill>
                  <a:srgbClr val="FF0000"/>
                </a:solidFill>
              </a:rPr>
              <a:t>	</a:t>
            </a:r>
            <a:r>
              <a:rPr lang="tr-TR" sz="2000" b="1" dirty="0" smtClean="0"/>
              <a:t>Tarama araştırmaların da  ,geçmişte yada halen var olan bir durum var olduğu şekliyle anlatılmaya çalışılır. Araştırmaya konu olan olay, birey yada nesne ,kendi koşulları içinde ve olduğu gibi tanımlanmaya çalışılır.</a:t>
            </a:r>
          </a:p>
          <a:p>
            <a:r>
              <a:rPr lang="tr-TR" sz="2000" b="1" dirty="0" smtClean="0">
                <a:solidFill>
                  <a:srgbClr val="FF0000"/>
                </a:solidFill>
              </a:rPr>
              <a:t>ÖRNEK: </a:t>
            </a:r>
          </a:p>
          <a:p>
            <a:r>
              <a:rPr lang="tr-TR" sz="2000" b="1" dirty="0">
                <a:solidFill>
                  <a:srgbClr val="FF0000"/>
                </a:solidFill>
              </a:rPr>
              <a:t>	</a:t>
            </a:r>
            <a:r>
              <a:rPr lang="tr-TR" sz="2000" b="1" dirty="0" smtClean="0"/>
              <a:t>Aksaray’da deprem araştırması yapacak bir görevli Aksaray tarihinde bütün olmuş deprem kayıtlarını,Aksaray çevresinde olmuş deprem kayıtlarını tarayıp incelemek durumundadır.</a:t>
            </a:r>
            <a:endParaRPr lang="tr-TR" sz="2400" b="1" dirty="0"/>
          </a:p>
        </p:txBody>
      </p:sp>
    </p:spTree>
    <p:extLst>
      <p:ext uri="{BB962C8B-B14F-4D97-AF65-F5344CB8AC3E}">
        <p14:creationId xmlns:p14="http://schemas.microsoft.com/office/powerpoint/2010/main" val="1471640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ayt Numarası Yer Tutucusu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C8B701C-532E-4547-8B85-7611DA5290B0}" type="slidenum">
              <a:rPr lang="tr-TR" altLang="tr-TR" smtClean="0"/>
              <a:pPr eaLnBrk="1" hangingPunct="1"/>
              <a:t>13</a:t>
            </a:fld>
            <a:endParaRPr lang="tr-TR" altLang="tr-TR" smtClean="0"/>
          </a:p>
        </p:txBody>
      </p:sp>
      <p:sp>
        <p:nvSpPr>
          <p:cNvPr id="10243" name="Rectangle 3"/>
          <p:cNvSpPr>
            <a:spLocks noChangeArrowheads="1"/>
          </p:cNvSpPr>
          <p:nvPr/>
        </p:nvSpPr>
        <p:spPr bwMode="auto">
          <a:xfrm>
            <a:off x="152400" y="3124200"/>
            <a:ext cx="8839200" cy="314007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44926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indent="0" eaLnBrk="1" hangingPunct="1"/>
            <a:r>
              <a:rPr lang="tr-TR" altLang="tr-TR" b="1" dirty="0">
                <a:solidFill>
                  <a:srgbClr val="FF0000"/>
                </a:solidFill>
              </a:rPr>
              <a:t>2)</a:t>
            </a:r>
            <a:r>
              <a:rPr lang="tr-TR" altLang="tr-TR" b="1" dirty="0"/>
              <a:t>Piri Mehmet Paşa Ortaokulu 8A sınıfı öğrencileri TOPKAPI SARAYI MÜZESİNE bir gezi düzenleyecektir.</a:t>
            </a:r>
            <a:endParaRPr lang="tr-TR" altLang="tr-TR" dirty="0"/>
          </a:p>
          <a:p>
            <a:pPr eaLnBrk="1" hangingPunct="1"/>
            <a:r>
              <a:rPr lang="tr-TR" altLang="tr-TR" b="1" dirty="0"/>
              <a:t>	Geziye katılımın</a:t>
            </a:r>
            <a:endParaRPr lang="tr-TR" altLang="tr-TR" dirty="0"/>
          </a:p>
          <a:p>
            <a:pPr eaLnBrk="1" hangingPunct="1"/>
            <a:r>
              <a:rPr lang="tr-TR" altLang="tr-TR" b="1" dirty="0"/>
              <a:t>En üst seviyede olması için tanıtım broşürü düzenleyen sınıf öğrencileri aşağıdaki cümlelerin hangisini broşüre koymamalıdır?</a:t>
            </a:r>
            <a:endParaRPr lang="tr-TR" altLang="tr-TR" dirty="0"/>
          </a:p>
          <a:p>
            <a:pPr eaLnBrk="1" hangingPunct="1"/>
            <a:r>
              <a:rPr lang="tr-TR" altLang="tr-TR" b="1" dirty="0"/>
              <a:t>	a)Topkapı sarayı, Osmanlı İmparatorluğu’nun devlet yönetim merkezidir.</a:t>
            </a:r>
            <a:endParaRPr lang="tr-TR" altLang="tr-TR" dirty="0"/>
          </a:p>
          <a:p>
            <a:pPr eaLnBrk="1" hangingPunct="1"/>
            <a:r>
              <a:rPr lang="tr-TR" altLang="tr-TR" b="1" dirty="0"/>
              <a:t>b)Dünyanın en ünlü elmas ve mücevherleri Topkapı Sarayı’ndadır.</a:t>
            </a:r>
            <a:endParaRPr lang="tr-TR" altLang="tr-TR" dirty="0"/>
          </a:p>
          <a:p>
            <a:pPr eaLnBrk="1" hangingPunct="1"/>
            <a:r>
              <a:rPr lang="tr-TR" altLang="tr-TR" b="1" dirty="0"/>
              <a:t>c)Topkapı Sarayı internetten de görülebilir.</a:t>
            </a:r>
            <a:endParaRPr lang="tr-TR" altLang="tr-TR" dirty="0"/>
          </a:p>
          <a:p>
            <a:pPr eaLnBrk="1" hangingPunct="1"/>
            <a:r>
              <a:rPr lang="tr-TR" altLang="tr-TR" b="1" dirty="0"/>
              <a:t>d)Sarayın bulunduğu yarımadadan hem İstanbul Boğaz’ını, hem Marmara’yı hem de Haliç’i görebilirsiniz.</a:t>
            </a:r>
          </a:p>
        </p:txBody>
      </p:sp>
      <p:sp>
        <p:nvSpPr>
          <p:cNvPr id="10247" name="Rectangle 7"/>
          <p:cNvSpPr>
            <a:spLocks noChangeArrowheads="1"/>
          </p:cNvSpPr>
          <p:nvPr/>
        </p:nvSpPr>
        <p:spPr bwMode="auto">
          <a:xfrm>
            <a:off x="152400" y="178593"/>
            <a:ext cx="8839200" cy="201453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r>
              <a:rPr lang="tr-TR" b="1" dirty="0">
                <a:solidFill>
                  <a:srgbClr val="FF0000"/>
                </a:solidFill>
              </a:rPr>
              <a:t>1)</a:t>
            </a:r>
            <a:r>
              <a:rPr lang="tr-TR" b="1" dirty="0"/>
              <a:t>Toplu konut üreten bir şirket yeni toplu konut inşaatına başlarken aşağıdaki durumlardan hangisini göz önüne almaz?</a:t>
            </a:r>
            <a:endParaRPr lang="tr-TR" dirty="0"/>
          </a:p>
          <a:p>
            <a:pPr indent="449263">
              <a:defRPr/>
            </a:pPr>
            <a:r>
              <a:rPr lang="tr-TR" b="1" dirty="0"/>
              <a:t>	a)İnşaat yerinin şehir merkezine yakın olmasını,</a:t>
            </a:r>
            <a:endParaRPr lang="tr-TR" dirty="0"/>
          </a:p>
          <a:p>
            <a:pPr indent="449263">
              <a:defRPr/>
            </a:pPr>
            <a:r>
              <a:rPr lang="tr-TR" b="1" dirty="0"/>
              <a:t>	b)Hangi gelir düzeyinde olan insanlar için konut üretileceğinin belirlenmesi,</a:t>
            </a:r>
            <a:endParaRPr lang="tr-TR" dirty="0"/>
          </a:p>
          <a:p>
            <a:pPr indent="449263">
              <a:defRPr/>
            </a:pPr>
            <a:r>
              <a:rPr lang="tr-TR" b="1" dirty="0"/>
              <a:t>	c)Ulaşım kolaylığını,</a:t>
            </a:r>
            <a:endParaRPr lang="tr-TR" dirty="0"/>
          </a:p>
          <a:p>
            <a:pPr indent="449263">
              <a:defRPr/>
            </a:pPr>
            <a:r>
              <a:rPr lang="tr-TR" b="1" dirty="0"/>
              <a:t>	d)Banka şubelerinin varlığını,</a:t>
            </a:r>
          </a:p>
        </p:txBody>
      </p:sp>
      <p:sp>
        <p:nvSpPr>
          <p:cNvPr id="2" name="Dikdörtgen 1"/>
          <p:cNvSpPr/>
          <p:nvPr/>
        </p:nvSpPr>
        <p:spPr>
          <a:xfrm>
            <a:off x="899592" y="1700808"/>
            <a:ext cx="3352800" cy="33813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1" name="Dikdörtgen 10"/>
          <p:cNvSpPr/>
          <p:nvPr/>
        </p:nvSpPr>
        <p:spPr>
          <a:xfrm>
            <a:off x="609600" y="5334000"/>
            <a:ext cx="4800600" cy="33813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Tree>
    <p:extLst>
      <p:ext uri="{BB962C8B-B14F-4D97-AF65-F5344CB8AC3E}">
        <p14:creationId xmlns:p14="http://schemas.microsoft.com/office/powerpoint/2010/main" val="23143078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247"/>
                                        </p:tgtEl>
                                        <p:attrNameLst>
                                          <p:attrName>style.visibility</p:attrName>
                                        </p:attrNameLst>
                                      </p:cBhvr>
                                      <p:to>
                                        <p:strVal val="visible"/>
                                      </p:to>
                                    </p:set>
                                    <p:anim calcmode="lin" valueType="num">
                                      <p:cBhvr>
                                        <p:cTn id="7" dur="1000" fill="hold"/>
                                        <p:tgtEl>
                                          <p:spTgt spid="10247"/>
                                        </p:tgtEl>
                                        <p:attrNameLst>
                                          <p:attrName>ppt_x</p:attrName>
                                        </p:attrNameLst>
                                      </p:cBhvr>
                                      <p:tavLst>
                                        <p:tav tm="0">
                                          <p:val>
                                            <p:strVal val="#ppt_x-.2"/>
                                          </p:val>
                                        </p:tav>
                                        <p:tav tm="100000">
                                          <p:val>
                                            <p:strVal val="#ppt_x"/>
                                          </p:val>
                                        </p:tav>
                                      </p:tavLst>
                                    </p:anim>
                                    <p:anim calcmode="lin" valueType="num">
                                      <p:cBhvr>
                                        <p:cTn id="8" dur="1000" fill="hold"/>
                                        <p:tgtEl>
                                          <p:spTgt spid="1024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4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243"/>
                                        </p:tgtEl>
                                        <p:attrNameLst>
                                          <p:attrName>style.visibility</p:attrName>
                                        </p:attrNameLst>
                                      </p:cBhvr>
                                      <p:to>
                                        <p:strVal val="visible"/>
                                      </p:to>
                                    </p:set>
                                    <p:anim calcmode="lin" valueType="num">
                                      <p:cBhvr>
                                        <p:cTn id="21" dur="1000" fill="hold"/>
                                        <p:tgtEl>
                                          <p:spTgt spid="10243"/>
                                        </p:tgtEl>
                                        <p:attrNameLst>
                                          <p:attrName>ppt_x</p:attrName>
                                        </p:attrNameLst>
                                      </p:cBhvr>
                                      <p:tavLst>
                                        <p:tav tm="0">
                                          <p:val>
                                            <p:strVal val="#ppt_x-.2"/>
                                          </p:val>
                                        </p:tav>
                                        <p:tav tm="100000">
                                          <p:val>
                                            <p:strVal val="#ppt_x"/>
                                          </p:val>
                                        </p:tav>
                                      </p:tavLst>
                                    </p:anim>
                                    <p:anim calcmode="lin" valueType="num">
                                      <p:cBhvr>
                                        <p:cTn id="22" dur="1000" fill="hold"/>
                                        <p:tgtEl>
                                          <p:spTgt spid="1024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24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P spid="10247" grpId="0" animBg="1"/>
      <p:bldP spid="2"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ayt Numarası Yer Tutucusu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12F6CAB-9FC2-4CA9-BE51-40D129B4F94D}" type="slidenum">
              <a:rPr lang="tr-TR" altLang="tr-TR" smtClean="0"/>
              <a:pPr eaLnBrk="1" hangingPunct="1"/>
              <a:t>14</a:t>
            </a:fld>
            <a:endParaRPr lang="tr-TR" altLang="tr-TR" smtClean="0"/>
          </a:p>
        </p:txBody>
      </p:sp>
      <p:sp>
        <p:nvSpPr>
          <p:cNvPr id="9219" name="Rectangle 3"/>
          <p:cNvSpPr>
            <a:spLocks noChangeArrowheads="1"/>
          </p:cNvSpPr>
          <p:nvPr/>
        </p:nvSpPr>
        <p:spPr bwMode="auto">
          <a:xfrm>
            <a:off x="147638" y="152400"/>
            <a:ext cx="8839200" cy="258603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b="1" dirty="0" smtClean="0">
                <a:solidFill>
                  <a:srgbClr val="FF0000"/>
                </a:solidFill>
              </a:rPr>
              <a:t>3)</a:t>
            </a:r>
            <a:r>
              <a:rPr lang="tr-TR" altLang="tr-TR" b="1" dirty="0" smtClean="0"/>
              <a:t> </a:t>
            </a:r>
            <a:r>
              <a:rPr lang="tr-TR" altLang="tr-TR" b="1" dirty="0"/>
              <a:t>Türkiye de Yapılacak olan mahalli idareler seçimine A,B,C,D,E,F Partileri katılıyor.</a:t>
            </a:r>
            <a:endParaRPr lang="tr-TR" altLang="tr-TR" dirty="0"/>
          </a:p>
          <a:p>
            <a:pPr eaLnBrk="1" hangingPunct="1"/>
            <a:r>
              <a:rPr lang="tr-TR" altLang="tr-TR" b="1" dirty="0"/>
              <a:t>	Hangi partinin en çok oy alacağını tahmin etmek için yapılacak olan bir ankette, seçmenlere aşağıdaki sorulardan hangisini yöneltmesi anlamsız olur?</a:t>
            </a:r>
          </a:p>
          <a:p>
            <a:pPr eaLnBrk="1" hangingPunct="1"/>
            <a:endParaRPr lang="tr-TR" altLang="tr-TR" dirty="0"/>
          </a:p>
          <a:p>
            <a:pPr eaLnBrk="1" hangingPunct="1"/>
            <a:r>
              <a:rPr lang="tr-TR" altLang="tr-TR" b="1" dirty="0"/>
              <a:t>a) Hangi partinin Seçim beyannamesini okudunuz? </a:t>
            </a:r>
            <a:endParaRPr lang="tr-TR" altLang="tr-TR" dirty="0"/>
          </a:p>
          <a:p>
            <a:pPr eaLnBrk="1" hangingPunct="1"/>
            <a:r>
              <a:rPr lang="tr-TR" altLang="tr-TR" b="1" dirty="0"/>
              <a:t>b) En çok sevdiğiniz yemek hangisidir?</a:t>
            </a:r>
            <a:endParaRPr lang="tr-TR" altLang="tr-TR" dirty="0"/>
          </a:p>
          <a:p>
            <a:pPr eaLnBrk="1" hangingPunct="1"/>
            <a:r>
              <a:rPr lang="tr-TR" altLang="tr-TR" b="1" dirty="0"/>
              <a:t>c) Şu an bizi yöneten Partinin hizmetlerinden memnun musunuz?</a:t>
            </a:r>
          </a:p>
          <a:p>
            <a:pPr eaLnBrk="1" hangingPunct="1"/>
            <a:r>
              <a:rPr lang="tr-TR" altLang="tr-TR" b="1" dirty="0"/>
              <a:t>d) Herhangi bir partiye üye misiniz?	</a:t>
            </a:r>
            <a:r>
              <a:rPr lang="tr-TR" altLang="tr-TR" dirty="0"/>
              <a:t> </a:t>
            </a:r>
          </a:p>
        </p:txBody>
      </p:sp>
      <p:sp>
        <p:nvSpPr>
          <p:cNvPr id="9220" name="Rectangle 4"/>
          <p:cNvSpPr>
            <a:spLocks noChangeArrowheads="1"/>
          </p:cNvSpPr>
          <p:nvPr/>
        </p:nvSpPr>
        <p:spPr bwMode="auto">
          <a:xfrm>
            <a:off x="147638" y="3355975"/>
            <a:ext cx="8839200" cy="286226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r>
              <a:rPr lang="tr-TR" b="1" dirty="0">
                <a:solidFill>
                  <a:srgbClr val="FF0000"/>
                </a:solidFill>
              </a:rPr>
              <a:t>4)</a:t>
            </a:r>
            <a:r>
              <a:rPr lang="tr-TR" b="1" dirty="0"/>
              <a:t> Bilgisayarın çocuklar üzerindeki olumlu yâda olumsuz etkilerini araştırmak için bir anket hazırlanıyor.</a:t>
            </a:r>
            <a:endParaRPr lang="tr-TR" dirty="0"/>
          </a:p>
          <a:p>
            <a:pPr indent="449263">
              <a:defRPr/>
            </a:pPr>
            <a:r>
              <a:rPr lang="tr-TR" b="1" dirty="0"/>
              <a:t>	Bu ankette çocuklara, aşağıdaki sorulardan hangisinin yöneltilmesi anlamsız olur?</a:t>
            </a:r>
          </a:p>
          <a:p>
            <a:pPr indent="449263">
              <a:defRPr/>
            </a:pPr>
            <a:endParaRPr lang="tr-TR" dirty="0"/>
          </a:p>
          <a:p>
            <a:pPr>
              <a:defRPr/>
            </a:pPr>
            <a:r>
              <a:rPr lang="tr-TR" b="1" dirty="0"/>
              <a:t>a) Kaç yaşındasın? </a:t>
            </a:r>
            <a:endParaRPr lang="tr-TR" dirty="0"/>
          </a:p>
          <a:p>
            <a:pPr>
              <a:defRPr/>
            </a:pPr>
            <a:r>
              <a:rPr lang="tr-TR" b="1" dirty="0"/>
              <a:t>b) Günde kaç saat derslerin için bilgisayar kullanıyorsun?</a:t>
            </a:r>
            <a:endParaRPr lang="tr-TR" dirty="0"/>
          </a:p>
          <a:p>
            <a:pPr>
              <a:defRPr/>
            </a:pPr>
            <a:r>
              <a:rPr lang="tr-TR" b="1" dirty="0"/>
              <a:t>c) Ödevlerini hazırlarken bilgisayardan faydalanıyor musun?</a:t>
            </a:r>
            <a:endParaRPr lang="tr-TR" dirty="0"/>
          </a:p>
          <a:p>
            <a:pPr>
              <a:defRPr/>
            </a:pPr>
            <a:r>
              <a:rPr lang="tr-TR" b="1" dirty="0"/>
              <a:t>d) Bilgisayarında Kurulu olan oyunlarından bir tanesinin adını söyleyebilir misin?</a:t>
            </a:r>
          </a:p>
        </p:txBody>
      </p:sp>
      <p:sp>
        <p:nvSpPr>
          <p:cNvPr id="8" name="Dikdörtgen 7"/>
          <p:cNvSpPr/>
          <p:nvPr/>
        </p:nvSpPr>
        <p:spPr>
          <a:xfrm>
            <a:off x="187325" y="1828800"/>
            <a:ext cx="8799512" cy="33813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9" name="Dikdörtgen 8"/>
          <p:cNvSpPr/>
          <p:nvPr/>
        </p:nvSpPr>
        <p:spPr>
          <a:xfrm>
            <a:off x="187324" y="4787900"/>
            <a:ext cx="8799513" cy="33813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Tree>
    <p:extLst>
      <p:ext uri="{BB962C8B-B14F-4D97-AF65-F5344CB8AC3E}">
        <p14:creationId xmlns:p14="http://schemas.microsoft.com/office/powerpoint/2010/main" val="33596234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ppt_x</p:attrName>
                                        </p:attrNameLst>
                                      </p:cBhvr>
                                      <p:tavLst>
                                        <p:tav tm="0">
                                          <p:val>
                                            <p:strVal val="#ppt_x-.2"/>
                                          </p:val>
                                        </p:tav>
                                        <p:tav tm="100000">
                                          <p:val>
                                            <p:strVal val="#ppt_x"/>
                                          </p:val>
                                        </p:tav>
                                      </p:tavLst>
                                    </p:anim>
                                    <p:anim calcmode="lin" valueType="num">
                                      <p:cBhvr>
                                        <p:cTn id="8" dur="1000" fill="hold"/>
                                        <p:tgtEl>
                                          <p:spTgt spid="921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219"/>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9220"/>
                                        </p:tgtEl>
                                        <p:attrNameLst>
                                          <p:attrName>style.visibility</p:attrName>
                                        </p:attrNameLst>
                                      </p:cBhvr>
                                      <p:to>
                                        <p:strVal val="visible"/>
                                      </p:to>
                                    </p:set>
                                    <p:anim calcmode="lin" valueType="num">
                                      <p:cBhvr>
                                        <p:cTn id="21" dur="1000" fill="hold"/>
                                        <p:tgtEl>
                                          <p:spTgt spid="9220"/>
                                        </p:tgtEl>
                                        <p:attrNameLst>
                                          <p:attrName>ppt_x</p:attrName>
                                        </p:attrNameLst>
                                      </p:cBhvr>
                                      <p:tavLst>
                                        <p:tav tm="0">
                                          <p:val>
                                            <p:strVal val="#ppt_x-.2"/>
                                          </p:val>
                                        </p:tav>
                                        <p:tav tm="100000">
                                          <p:val>
                                            <p:strVal val="#ppt_x"/>
                                          </p:val>
                                        </p:tav>
                                      </p:tavLst>
                                    </p:anim>
                                    <p:anim calcmode="lin" valueType="num">
                                      <p:cBhvr>
                                        <p:cTn id="22" dur="1000" fill="hold"/>
                                        <p:tgtEl>
                                          <p:spTgt spid="922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922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ayt Numarası Yer Tutucusu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1E57840-C660-482E-B172-373B3ACF3030}" type="slidenum">
              <a:rPr lang="tr-TR" altLang="tr-TR" smtClean="0"/>
              <a:pPr eaLnBrk="1" hangingPunct="1"/>
              <a:t>15</a:t>
            </a:fld>
            <a:endParaRPr lang="tr-TR" altLang="tr-TR" smtClean="0"/>
          </a:p>
        </p:txBody>
      </p:sp>
      <p:sp>
        <p:nvSpPr>
          <p:cNvPr id="8195" name="Rectangle 3"/>
          <p:cNvSpPr>
            <a:spLocks noChangeArrowheads="1"/>
          </p:cNvSpPr>
          <p:nvPr/>
        </p:nvSpPr>
        <p:spPr bwMode="auto">
          <a:xfrm>
            <a:off x="176213" y="152400"/>
            <a:ext cx="8763000" cy="258603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b="1">
                <a:solidFill>
                  <a:srgbClr val="FF0000"/>
                </a:solidFill>
              </a:rPr>
              <a:t>5)</a:t>
            </a:r>
            <a:r>
              <a:rPr lang="tr-TR" altLang="tr-TR" b="1"/>
              <a:t>Eğitim düzeylerine göre, insanların kitap okuma alışkanlıklarını ortaya çıkaracak bir araştırma yapacak olsaydınız aşağıdaki örneklemlerden hangisini seçmeniz araştırmanızda daha doğru sonuçlar elde etmenizi sağlar?</a:t>
            </a:r>
            <a:endParaRPr lang="tr-TR" altLang="tr-TR"/>
          </a:p>
          <a:p>
            <a:pPr eaLnBrk="1" hangingPunct="1"/>
            <a:endParaRPr lang="tr-TR" altLang="tr-TR" b="1"/>
          </a:p>
          <a:p>
            <a:pPr eaLnBrk="1" hangingPunct="1"/>
            <a:r>
              <a:rPr lang="tr-TR" altLang="tr-TR" b="1"/>
              <a:t>a)10 kişilik İlköğretim, Lise ve Üniversite mezunun olan üç grup,</a:t>
            </a:r>
            <a:endParaRPr lang="tr-TR" altLang="tr-TR"/>
          </a:p>
          <a:p>
            <a:pPr eaLnBrk="1" hangingPunct="1"/>
            <a:r>
              <a:rPr lang="tr-TR" altLang="tr-TR" b="1"/>
              <a:t>b)Hepsi Lise mezunu 10 kişilik üç grup,</a:t>
            </a:r>
            <a:endParaRPr lang="tr-TR" altLang="tr-TR"/>
          </a:p>
          <a:p>
            <a:pPr eaLnBrk="1" hangingPunct="1"/>
            <a:r>
              <a:rPr lang="tr-TR" altLang="tr-TR" b="1"/>
              <a:t>c)İçerisinde hem lise ve hem de üniversite mezunu öğrenciler olan 10 kişilik üç grup,</a:t>
            </a:r>
            <a:endParaRPr lang="tr-TR" altLang="tr-TR"/>
          </a:p>
          <a:p>
            <a:pPr eaLnBrk="1" hangingPunct="1"/>
            <a:r>
              <a:rPr lang="tr-TR" altLang="tr-TR" b="1"/>
              <a:t>d)İlköğretim öğrencilerinden oluşan 10 kişilik üç grup,</a:t>
            </a:r>
          </a:p>
        </p:txBody>
      </p:sp>
      <p:sp>
        <p:nvSpPr>
          <p:cNvPr id="8196" name="Rectangle 4"/>
          <p:cNvSpPr>
            <a:spLocks noChangeArrowheads="1"/>
          </p:cNvSpPr>
          <p:nvPr/>
        </p:nvSpPr>
        <p:spPr bwMode="auto">
          <a:xfrm>
            <a:off x="176213" y="3738563"/>
            <a:ext cx="8763000" cy="230981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b="1">
                <a:solidFill>
                  <a:srgbClr val="FF0000"/>
                </a:solidFill>
              </a:rPr>
              <a:t>6)</a:t>
            </a:r>
            <a:r>
              <a:rPr lang="tr-TR" altLang="tr-TR" b="1"/>
              <a:t> Bir Hastanenin şartlarının ne durumda olduğunu ve ne şekilde iyileştirilebileceğini araştıracak olsaydınız aşağıdaki örneklemlerden hangisini seçmeniz daha doğru sonuçlar elde etmenizi sağlardı?</a:t>
            </a:r>
            <a:endParaRPr lang="tr-TR" altLang="tr-TR"/>
          </a:p>
          <a:p>
            <a:pPr eaLnBrk="1" hangingPunct="1"/>
            <a:endParaRPr lang="tr-TR" altLang="tr-TR" b="1"/>
          </a:p>
          <a:p>
            <a:pPr eaLnBrk="1" hangingPunct="1"/>
            <a:r>
              <a:rPr lang="tr-TR" altLang="tr-TR" b="1"/>
              <a:t>a)Hastanenin doktorlarından oluşan bir grup,</a:t>
            </a:r>
            <a:endParaRPr lang="tr-TR" altLang="tr-TR"/>
          </a:p>
          <a:p>
            <a:pPr eaLnBrk="1" hangingPunct="1"/>
            <a:r>
              <a:rPr lang="tr-TR" altLang="tr-TR" b="1"/>
              <a:t>b)Hastaneye muayeneye gelen bir grup,</a:t>
            </a:r>
            <a:endParaRPr lang="tr-TR" altLang="tr-TR"/>
          </a:p>
          <a:p>
            <a:pPr eaLnBrk="1" hangingPunct="1"/>
            <a:r>
              <a:rPr lang="tr-TR" altLang="tr-TR" b="1"/>
              <a:t>c)Uzun süredir hastanede tedavi gören hastalardan oluşan bir grup,</a:t>
            </a:r>
            <a:endParaRPr lang="tr-TR" altLang="tr-TR"/>
          </a:p>
          <a:p>
            <a:pPr eaLnBrk="1" hangingPunct="1"/>
            <a:r>
              <a:rPr lang="tr-TR" altLang="tr-TR" b="1"/>
              <a:t>d)Hastanenin doktor, hemşire ve hastalarından oluşan bir grup,</a:t>
            </a:r>
          </a:p>
        </p:txBody>
      </p:sp>
      <p:sp>
        <p:nvSpPr>
          <p:cNvPr id="8" name="Dikdörtgen 7"/>
          <p:cNvSpPr/>
          <p:nvPr/>
        </p:nvSpPr>
        <p:spPr>
          <a:xfrm>
            <a:off x="176213" y="1276350"/>
            <a:ext cx="8762999" cy="33813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9" name="Dikdörtgen 8"/>
          <p:cNvSpPr/>
          <p:nvPr/>
        </p:nvSpPr>
        <p:spPr>
          <a:xfrm>
            <a:off x="228599" y="5695950"/>
            <a:ext cx="8710613" cy="33813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Tree>
    <p:extLst>
      <p:ext uri="{BB962C8B-B14F-4D97-AF65-F5344CB8AC3E}">
        <p14:creationId xmlns:p14="http://schemas.microsoft.com/office/powerpoint/2010/main" val="21710976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p:cTn id="7" dur="1000" fill="hold"/>
                                        <p:tgtEl>
                                          <p:spTgt spid="8195"/>
                                        </p:tgtEl>
                                        <p:attrNameLst>
                                          <p:attrName>ppt_x</p:attrName>
                                        </p:attrNameLst>
                                      </p:cBhvr>
                                      <p:tavLst>
                                        <p:tav tm="0">
                                          <p:val>
                                            <p:strVal val="#ppt_x-.2"/>
                                          </p:val>
                                        </p:tav>
                                        <p:tav tm="100000">
                                          <p:val>
                                            <p:strVal val="#ppt_x"/>
                                          </p:val>
                                        </p:tav>
                                      </p:tavLst>
                                    </p:anim>
                                    <p:anim calcmode="lin" valueType="num">
                                      <p:cBhvr>
                                        <p:cTn id="8" dur="1000" fill="hold"/>
                                        <p:tgtEl>
                                          <p:spTgt spid="8195"/>
                                        </p:tgtEl>
                                        <p:attrNameLst>
                                          <p:attrName>ppt_y</p:attrName>
                                        </p:attrNameLst>
                                      </p:cBhvr>
                                      <p:tavLst>
                                        <p:tav tm="0">
                                          <p:val>
                                            <p:strVal val="#ppt_y"/>
                                          </p:val>
                                        </p:tav>
                                        <p:tav tm="100000">
                                          <p:val>
                                            <p:strVal val="#ppt_y"/>
                                          </p:val>
                                        </p:tav>
                                      </p:tavLst>
                                    </p:anim>
                                    <p:animEffect transition="in" filter="wipe(right)" prLst="gradientSize: 0.1">
                                      <p:cBhvr>
                                        <p:cTn id="9" dur="1000"/>
                                        <p:tgtEl>
                                          <p:spTgt spid="819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8196"/>
                                        </p:tgtEl>
                                        <p:attrNameLst>
                                          <p:attrName>style.visibility</p:attrName>
                                        </p:attrNameLst>
                                      </p:cBhvr>
                                      <p:to>
                                        <p:strVal val="visible"/>
                                      </p:to>
                                    </p:set>
                                    <p:anim calcmode="lin" valueType="num">
                                      <p:cBhvr>
                                        <p:cTn id="21" dur="1000" fill="hold"/>
                                        <p:tgtEl>
                                          <p:spTgt spid="8196"/>
                                        </p:tgtEl>
                                        <p:attrNameLst>
                                          <p:attrName>ppt_x</p:attrName>
                                        </p:attrNameLst>
                                      </p:cBhvr>
                                      <p:tavLst>
                                        <p:tav tm="0">
                                          <p:val>
                                            <p:strVal val="#ppt_x-.2"/>
                                          </p:val>
                                        </p:tav>
                                        <p:tav tm="100000">
                                          <p:val>
                                            <p:strVal val="#ppt_x"/>
                                          </p:val>
                                        </p:tav>
                                      </p:tavLst>
                                    </p:anim>
                                    <p:anim calcmode="lin" valueType="num">
                                      <p:cBhvr>
                                        <p:cTn id="22" dur="1000" fill="hold"/>
                                        <p:tgtEl>
                                          <p:spTgt spid="819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819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53572" y="2348880"/>
            <a:ext cx="7894891" cy="2520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3</a:t>
            </a:r>
          </a:p>
          <a:p>
            <a:pPr algn="ctr"/>
            <a:r>
              <a:rPr lang="tr-TR" sz="4000" b="1" dirty="0" smtClean="0"/>
              <a:t>ARAŞTIRMALAR İÇİN </a:t>
            </a:r>
          </a:p>
          <a:p>
            <a:pPr algn="ctr"/>
            <a:r>
              <a:rPr lang="tr-TR" sz="4000" b="1" dirty="0" smtClean="0"/>
              <a:t>VERİ DÜZENLEME</a:t>
            </a:r>
          </a:p>
          <a:p>
            <a:pPr algn="ctr"/>
            <a:r>
              <a:rPr lang="tr-TR" sz="4000" b="1" dirty="0" smtClean="0">
                <a:solidFill>
                  <a:schemeClr val="tx1"/>
                </a:solidFill>
              </a:rPr>
              <a:t>Veriler tablolaştırılarak düzenlenir</a:t>
            </a:r>
            <a:endParaRPr lang="tr-TR" sz="4000" b="1" dirty="0">
              <a:solidFill>
                <a:schemeClr val="tx1"/>
              </a:solidFill>
            </a:endParaRPr>
          </a:p>
        </p:txBody>
      </p:sp>
    </p:spTree>
    <p:extLst>
      <p:ext uri="{BB962C8B-B14F-4D97-AF65-F5344CB8AC3E}">
        <p14:creationId xmlns:p14="http://schemas.microsoft.com/office/powerpoint/2010/main" val="70068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82083" y="67185"/>
            <a:ext cx="8784976" cy="2800767"/>
          </a:xfrm>
          <a:prstGeom prst="rect">
            <a:avLst/>
          </a:prstGeom>
          <a:ln>
            <a:solidFill>
              <a:srgbClr val="FF0000"/>
            </a:solidFill>
          </a:ln>
        </p:spPr>
        <p:txBody>
          <a:bodyPr wrap="square">
            <a:spAutoFit/>
          </a:bodyPr>
          <a:lstStyle/>
          <a:p>
            <a:r>
              <a:rPr lang="tr-TR" sz="2000" b="1" dirty="0" smtClean="0">
                <a:solidFill>
                  <a:srgbClr val="FF0000"/>
                </a:solidFill>
              </a:rPr>
              <a:t>ÖRNEK-1:    </a:t>
            </a:r>
            <a:r>
              <a:rPr lang="tr-TR" sz="2800" b="1" dirty="0" smtClean="0"/>
              <a:t>En sevdiğiniz ders hangisidir? </a:t>
            </a:r>
          </a:p>
          <a:p>
            <a:r>
              <a:rPr lang="tr-TR" sz="1600" dirty="0" smtClean="0"/>
              <a:t>		</a:t>
            </a:r>
            <a:r>
              <a:rPr lang="tr-TR" sz="2800" b="1" dirty="0" smtClean="0"/>
              <a:t>a) müzik             (8 oy aldı)</a:t>
            </a:r>
          </a:p>
          <a:p>
            <a:r>
              <a:rPr lang="tr-TR" sz="2400" b="1" dirty="0"/>
              <a:t>	</a:t>
            </a:r>
            <a:r>
              <a:rPr lang="tr-TR" sz="2400" b="1" dirty="0" smtClean="0"/>
              <a:t>	b) Matematik         (12 oy aldı)</a:t>
            </a:r>
          </a:p>
          <a:p>
            <a:r>
              <a:rPr lang="tr-TR" sz="2400" b="1" dirty="0"/>
              <a:t>	</a:t>
            </a:r>
            <a:r>
              <a:rPr lang="tr-TR" sz="2400" b="1" dirty="0" smtClean="0"/>
              <a:t>	c) Beden Eğitimi    (7 oy aldı)</a:t>
            </a:r>
          </a:p>
          <a:p>
            <a:r>
              <a:rPr lang="tr-TR" sz="2400" b="1" dirty="0"/>
              <a:t>	</a:t>
            </a:r>
            <a:r>
              <a:rPr lang="tr-TR" sz="2400" b="1" dirty="0" smtClean="0"/>
              <a:t>	d)Sosyal bilgiler     (9 oy aldı)</a:t>
            </a:r>
          </a:p>
          <a:p>
            <a:r>
              <a:rPr lang="tr-TR" sz="2400" b="1" dirty="0"/>
              <a:t>Yukarıda verilen bilgilere göre ,çetele ve sıklık tablosunu düzenleyiniz</a:t>
            </a:r>
            <a:r>
              <a:rPr lang="tr-TR" sz="2400" b="1" dirty="0" smtClean="0"/>
              <a:t>?</a:t>
            </a:r>
            <a:endParaRPr lang="tr-TR" sz="2400"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127310"/>
            <a:ext cx="6048672" cy="32329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4166754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182083" y="67185"/>
            <a:ext cx="8784976" cy="2800767"/>
          </a:xfrm>
          <a:prstGeom prst="rect">
            <a:avLst/>
          </a:prstGeom>
          <a:ln>
            <a:solidFill>
              <a:srgbClr val="FF0000"/>
            </a:solidFill>
          </a:ln>
        </p:spPr>
        <p:txBody>
          <a:bodyPr wrap="square">
            <a:spAutoFit/>
          </a:bodyPr>
          <a:lstStyle/>
          <a:p>
            <a:r>
              <a:rPr lang="tr-TR" sz="2000" b="1" dirty="0" smtClean="0">
                <a:solidFill>
                  <a:srgbClr val="FF0000"/>
                </a:solidFill>
              </a:rPr>
              <a:t>ÖRNEK-2:    </a:t>
            </a:r>
            <a:r>
              <a:rPr lang="tr-TR" sz="2800" b="1" dirty="0" smtClean="0"/>
              <a:t>En sevdiğiniz hayvan hangisidir? </a:t>
            </a:r>
          </a:p>
          <a:p>
            <a:r>
              <a:rPr lang="tr-TR" sz="1600" dirty="0" smtClean="0"/>
              <a:t>		</a:t>
            </a:r>
            <a:r>
              <a:rPr lang="tr-TR" sz="2800" b="1" dirty="0" smtClean="0"/>
              <a:t>a)  Kuzu             (10 oy aldı)</a:t>
            </a:r>
          </a:p>
          <a:p>
            <a:r>
              <a:rPr lang="tr-TR" sz="2400" b="1" dirty="0"/>
              <a:t>	</a:t>
            </a:r>
            <a:r>
              <a:rPr lang="tr-TR" sz="2400" b="1" dirty="0" smtClean="0"/>
              <a:t>	b)  Kedi                 (8  oy aldı)</a:t>
            </a:r>
          </a:p>
          <a:p>
            <a:r>
              <a:rPr lang="tr-TR" sz="2400" b="1" dirty="0"/>
              <a:t>	</a:t>
            </a:r>
            <a:r>
              <a:rPr lang="tr-TR" sz="2400" b="1" dirty="0" smtClean="0"/>
              <a:t>	c)   Keçi                  (9 oy aldı)</a:t>
            </a:r>
          </a:p>
          <a:p>
            <a:r>
              <a:rPr lang="tr-TR" sz="2400" b="1" dirty="0"/>
              <a:t>	</a:t>
            </a:r>
            <a:r>
              <a:rPr lang="tr-TR" sz="2400" b="1" dirty="0" smtClean="0"/>
              <a:t>	d)  Köpek              (7 oy aldı)</a:t>
            </a:r>
          </a:p>
          <a:p>
            <a:r>
              <a:rPr lang="tr-TR" sz="2400" b="1" dirty="0"/>
              <a:t>	</a:t>
            </a:r>
            <a:r>
              <a:rPr lang="tr-TR" sz="2400" b="1" dirty="0" smtClean="0"/>
              <a:t>Yukarıda verilen bilgilere göre ,çetele ve sıklık tablosunu düzenleyiniz?</a:t>
            </a:r>
            <a:endParaRPr lang="tr-TR" sz="2400"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468" y="3118113"/>
            <a:ext cx="5725961" cy="3548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4288667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o 1"/>
          <p:cNvGraphicFramePr>
            <a:graphicFrameLocks noGrp="1"/>
          </p:cNvGraphicFramePr>
          <p:nvPr>
            <p:extLst>
              <p:ext uri="{D42A27DB-BD31-4B8C-83A1-F6EECF244321}">
                <p14:modId xmlns:p14="http://schemas.microsoft.com/office/powerpoint/2010/main" val="4180356382"/>
              </p:ext>
            </p:extLst>
          </p:nvPr>
        </p:nvGraphicFramePr>
        <p:xfrm>
          <a:off x="827584" y="2736176"/>
          <a:ext cx="6910197" cy="3752492"/>
        </p:xfrm>
        <a:graphic>
          <a:graphicData uri="http://schemas.openxmlformats.org/drawingml/2006/table">
            <a:tbl>
              <a:tblPr>
                <a:tableStyleId>{5C22544A-7EE6-4342-B048-85BDC9FD1C3A}</a:tableStyleId>
              </a:tblPr>
              <a:tblGrid>
                <a:gridCol w="2198699"/>
                <a:gridCol w="1839728"/>
                <a:gridCol w="2871770"/>
              </a:tblGrid>
              <a:tr h="576857">
                <a:tc gridSpan="3">
                  <a:txBody>
                    <a:bodyPr/>
                    <a:lstStyle/>
                    <a:p>
                      <a:pPr algn="ctr" fontAlgn="ctr"/>
                      <a:r>
                        <a:rPr lang="tr-TR" sz="1800" b="1" u="none" strike="noStrike" dirty="0" smtClean="0">
                          <a:effectLst/>
                        </a:rPr>
                        <a:t>Tablo : Etkinlik</a:t>
                      </a:r>
                      <a:r>
                        <a:rPr lang="tr-TR" sz="1800" b="1" u="none" strike="noStrike" baseline="0" dirty="0" smtClean="0">
                          <a:effectLst/>
                        </a:rPr>
                        <a:t> için </a:t>
                      </a:r>
                      <a:r>
                        <a:rPr lang="tr-TR" sz="1800" b="1" u="none" strike="noStrike" dirty="0" smtClean="0">
                          <a:effectLst/>
                        </a:rPr>
                        <a:t>anket</a:t>
                      </a:r>
                      <a:r>
                        <a:rPr lang="tr-TR" sz="1800" b="1" u="none" strike="noStrike" baseline="0" dirty="0" smtClean="0">
                          <a:effectLst/>
                        </a:rPr>
                        <a:t> sonuçları </a:t>
                      </a:r>
                    </a:p>
                    <a:p>
                      <a:pPr algn="ctr" fontAlgn="ctr"/>
                      <a:r>
                        <a:rPr lang="tr-TR" sz="1800" b="1" u="none" strike="noStrike" baseline="0" dirty="0" smtClean="0">
                          <a:effectLst/>
                        </a:rPr>
                        <a:t>Çetele ve sıklık tablosu</a:t>
                      </a:r>
                      <a:endParaRPr lang="tr-TR" sz="1800" b="1" u="none" strike="noStrike" dirty="0" smtClean="0">
                        <a:effectLst/>
                      </a:endParaRPr>
                    </a:p>
                  </a:txBody>
                  <a:tcPr marL="9525" marR="9525" marT="9525" marB="0" anchor="ctr">
                    <a:solidFill>
                      <a:schemeClr val="accent6">
                        <a:lumMod val="40000"/>
                        <a:lumOff val="60000"/>
                      </a:schemeClr>
                    </a:solidFill>
                  </a:tcPr>
                </a:tc>
                <a:tc hMerge="1">
                  <a:txBody>
                    <a:bodyPr/>
                    <a:lstStyle/>
                    <a:p>
                      <a:endParaRPr lang="tr-TR"/>
                    </a:p>
                  </a:txBody>
                  <a:tcPr/>
                </a:tc>
                <a:tc hMerge="1">
                  <a:txBody>
                    <a:bodyPr/>
                    <a:lstStyle/>
                    <a:p>
                      <a:endParaRPr lang="tr-TR"/>
                    </a:p>
                  </a:txBody>
                  <a:tcPr/>
                </a:tc>
              </a:tr>
              <a:tr h="481950">
                <a:tc>
                  <a:txBody>
                    <a:bodyPr/>
                    <a:lstStyle/>
                    <a:p>
                      <a:pPr algn="ctr" fontAlgn="ctr"/>
                      <a:r>
                        <a:rPr lang="tr-TR" sz="1800" b="1" u="none" strike="noStrike" dirty="0">
                          <a:effectLst/>
                        </a:rPr>
                        <a:t>Etkinlik</a:t>
                      </a:r>
                      <a:endParaRPr lang="tr-TR" sz="18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b"/>
                      <a:r>
                        <a:rPr lang="tr-TR" sz="1800" b="1" u="none" strike="noStrike" dirty="0">
                          <a:effectLst/>
                        </a:rPr>
                        <a:t>Oy Sayısı</a:t>
                      </a:r>
                      <a:br>
                        <a:rPr lang="tr-TR" sz="1800" b="1" u="none" strike="noStrike" dirty="0">
                          <a:effectLst/>
                        </a:rPr>
                      </a:br>
                      <a:r>
                        <a:rPr lang="tr-TR" sz="1800" b="1" u="none" strike="noStrike" dirty="0">
                          <a:effectLst/>
                        </a:rPr>
                        <a:t>Sıklık</a:t>
                      </a:r>
                      <a:endParaRPr lang="tr-TR" sz="18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1800" b="1" u="none" strike="noStrike" dirty="0">
                          <a:effectLst/>
                        </a:rPr>
                        <a:t>Oy Sayısı</a:t>
                      </a:r>
                      <a:br>
                        <a:rPr lang="tr-TR" sz="1800" b="1" u="none" strike="noStrike" dirty="0">
                          <a:effectLst/>
                        </a:rPr>
                      </a:br>
                      <a:r>
                        <a:rPr lang="tr-TR" sz="1800" b="1" u="none" strike="noStrike" dirty="0">
                          <a:effectLst/>
                        </a:rPr>
                        <a:t>Çetele</a:t>
                      </a:r>
                      <a:endParaRPr lang="tr-TR" sz="1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r h="339589">
                <a:tc>
                  <a:txBody>
                    <a:bodyPr/>
                    <a:lstStyle/>
                    <a:p>
                      <a:pPr algn="l" fontAlgn="b"/>
                      <a:r>
                        <a:rPr lang="tr-TR" sz="2000" b="1" u="none" strike="noStrike" dirty="0">
                          <a:effectLst/>
                        </a:rPr>
                        <a:t>Kantin </a:t>
                      </a:r>
                      <a:endParaRPr lang="tr-TR" sz="20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b"/>
                      <a:r>
                        <a:rPr lang="tr-TR" sz="2400" b="1" u="none" strike="noStrike" dirty="0">
                          <a:effectLst/>
                        </a:rPr>
                        <a:t>15</a:t>
                      </a:r>
                      <a:endParaRPr lang="tr-TR" sz="2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800" b="1" u="none" strike="noStrike" dirty="0">
                          <a:effectLst/>
                        </a:rPr>
                        <a:t>IIIII </a:t>
                      </a:r>
                      <a:r>
                        <a:rPr lang="tr-TR" sz="2800" b="1" u="none" strike="noStrike" dirty="0" err="1">
                          <a:effectLst/>
                        </a:rPr>
                        <a:t>IIIII</a:t>
                      </a:r>
                      <a:r>
                        <a:rPr lang="tr-TR" sz="2800" b="1" u="none" strike="noStrike" dirty="0">
                          <a:effectLst/>
                        </a:rPr>
                        <a:t>  </a:t>
                      </a:r>
                      <a:r>
                        <a:rPr lang="tr-TR" sz="2800" b="1" u="none" strike="noStrike" dirty="0" err="1">
                          <a:effectLst/>
                        </a:rPr>
                        <a:t>IIIII</a:t>
                      </a:r>
                      <a:endParaRPr lang="tr-TR" sz="2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r h="339589">
                <a:tc>
                  <a:txBody>
                    <a:bodyPr/>
                    <a:lstStyle/>
                    <a:p>
                      <a:pPr algn="l" fontAlgn="b"/>
                      <a:r>
                        <a:rPr lang="tr-TR" sz="2000" b="1" u="none" strike="noStrike" dirty="0">
                          <a:effectLst/>
                        </a:rPr>
                        <a:t>Basket Takımı</a:t>
                      </a:r>
                      <a:endParaRPr lang="tr-TR" sz="20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b"/>
                      <a:r>
                        <a:rPr lang="tr-TR" sz="2400" b="1" u="none" strike="noStrike" dirty="0">
                          <a:effectLst/>
                        </a:rPr>
                        <a:t>20</a:t>
                      </a:r>
                      <a:endParaRPr lang="tr-TR" sz="2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800" b="1" u="none" strike="noStrike" dirty="0">
                          <a:effectLst/>
                        </a:rPr>
                        <a:t>IIIII </a:t>
                      </a:r>
                      <a:r>
                        <a:rPr lang="tr-TR" sz="2800" b="1" u="none" strike="noStrike" dirty="0" err="1">
                          <a:effectLst/>
                        </a:rPr>
                        <a:t>IIIII</a:t>
                      </a:r>
                      <a:r>
                        <a:rPr lang="tr-TR" sz="2800" b="1" u="none" strike="noStrike" dirty="0">
                          <a:effectLst/>
                        </a:rPr>
                        <a:t>  </a:t>
                      </a:r>
                      <a:r>
                        <a:rPr lang="tr-TR" sz="2800" b="1" u="none" strike="noStrike" dirty="0" err="1">
                          <a:effectLst/>
                        </a:rPr>
                        <a:t>IIIII</a:t>
                      </a:r>
                      <a:r>
                        <a:rPr lang="tr-TR" sz="2800" b="1" u="none" strike="noStrike" dirty="0">
                          <a:effectLst/>
                        </a:rPr>
                        <a:t> </a:t>
                      </a:r>
                      <a:r>
                        <a:rPr lang="tr-TR" sz="2800" b="1" u="none" strike="noStrike" dirty="0" err="1">
                          <a:effectLst/>
                        </a:rPr>
                        <a:t>IIIII</a:t>
                      </a:r>
                      <a:endParaRPr lang="tr-TR" sz="2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r h="339589">
                <a:tc>
                  <a:txBody>
                    <a:bodyPr/>
                    <a:lstStyle/>
                    <a:p>
                      <a:pPr algn="l" fontAlgn="b"/>
                      <a:r>
                        <a:rPr lang="tr-TR" sz="2000" b="1" u="none" strike="noStrike" dirty="0">
                          <a:effectLst/>
                        </a:rPr>
                        <a:t>Futbol takımı</a:t>
                      </a:r>
                      <a:endParaRPr lang="tr-TR" sz="20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b"/>
                      <a:r>
                        <a:rPr lang="tr-TR" sz="2400" b="1" u="none" strike="noStrike" dirty="0">
                          <a:effectLst/>
                        </a:rPr>
                        <a:t>10</a:t>
                      </a:r>
                      <a:endParaRPr lang="tr-TR" sz="2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800" b="1" u="none" strike="noStrike" dirty="0">
                          <a:effectLst/>
                        </a:rPr>
                        <a:t>IIIII </a:t>
                      </a:r>
                      <a:r>
                        <a:rPr lang="tr-TR" sz="2800" b="1" u="none" strike="noStrike" dirty="0" err="1">
                          <a:effectLst/>
                        </a:rPr>
                        <a:t>IIIII</a:t>
                      </a:r>
                      <a:endParaRPr lang="tr-TR" sz="2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r h="339589">
                <a:tc>
                  <a:txBody>
                    <a:bodyPr/>
                    <a:lstStyle/>
                    <a:p>
                      <a:pPr algn="l" fontAlgn="b"/>
                      <a:r>
                        <a:rPr lang="tr-TR" sz="2000" b="1" u="none" strike="noStrike" dirty="0">
                          <a:effectLst/>
                        </a:rPr>
                        <a:t>Voleybol takımı</a:t>
                      </a:r>
                      <a:endParaRPr lang="tr-TR" sz="20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b"/>
                      <a:r>
                        <a:rPr lang="tr-TR" sz="2400" b="1" u="none" strike="noStrike" dirty="0">
                          <a:effectLst/>
                        </a:rPr>
                        <a:t>15</a:t>
                      </a:r>
                      <a:endParaRPr lang="tr-TR" sz="2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800" b="1" u="none" strike="noStrike" dirty="0">
                          <a:effectLst/>
                        </a:rPr>
                        <a:t>IIIII </a:t>
                      </a:r>
                      <a:r>
                        <a:rPr lang="tr-TR" sz="2800" b="1" u="none" strike="noStrike" dirty="0" err="1">
                          <a:effectLst/>
                        </a:rPr>
                        <a:t>IIIII</a:t>
                      </a:r>
                      <a:r>
                        <a:rPr lang="tr-TR" sz="2800" b="1" u="none" strike="noStrike" dirty="0">
                          <a:effectLst/>
                        </a:rPr>
                        <a:t>  IIII</a:t>
                      </a:r>
                      <a:endParaRPr lang="tr-TR" sz="2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r h="339589">
                <a:tc>
                  <a:txBody>
                    <a:bodyPr/>
                    <a:lstStyle/>
                    <a:p>
                      <a:pPr algn="l" fontAlgn="b"/>
                      <a:r>
                        <a:rPr lang="tr-TR" sz="2000" b="1" u="none" strike="noStrike" dirty="0">
                          <a:effectLst/>
                        </a:rPr>
                        <a:t>Resim odası</a:t>
                      </a:r>
                      <a:endParaRPr lang="tr-TR" sz="20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b"/>
                      <a:r>
                        <a:rPr lang="tr-TR" sz="2400" b="1" u="none" strike="noStrike" dirty="0">
                          <a:effectLst/>
                        </a:rPr>
                        <a:t>5</a:t>
                      </a:r>
                      <a:endParaRPr lang="tr-TR" sz="2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800" b="1" u="none" strike="noStrike" dirty="0">
                          <a:effectLst/>
                        </a:rPr>
                        <a:t>IIIII</a:t>
                      </a:r>
                      <a:endParaRPr lang="tr-TR" sz="2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r h="339589">
                <a:tc>
                  <a:txBody>
                    <a:bodyPr/>
                    <a:lstStyle/>
                    <a:p>
                      <a:pPr algn="l" fontAlgn="b"/>
                      <a:r>
                        <a:rPr lang="tr-TR" sz="2000" b="1" u="none" strike="noStrike" dirty="0">
                          <a:effectLst/>
                        </a:rPr>
                        <a:t>Müzik odası</a:t>
                      </a:r>
                      <a:endParaRPr lang="tr-TR" sz="20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b"/>
                      <a:r>
                        <a:rPr lang="tr-TR" sz="2400" b="1" u="none" strike="noStrike" dirty="0">
                          <a:effectLst/>
                        </a:rPr>
                        <a:t>5</a:t>
                      </a:r>
                      <a:endParaRPr lang="tr-TR" sz="2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c>
                  <a:txBody>
                    <a:bodyPr/>
                    <a:lstStyle/>
                    <a:p>
                      <a:pPr algn="ctr" fontAlgn="b"/>
                      <a:r>
                        <a:rPr lang="tr-TR" sz="2800" b="1" u="none" strike="noStrike" dirty="0">
                          <a:effectLst/>
                        </a:rPr>
                        <a:t>IIIII</a:t>
                      </a:r>
                      <a:endParaRPr lang="tr-TR" sz="2800" b="1" i="0" u="none" strike="noStrike" dirty="0">
                        <a:solidFill>
                          <a:srgbClr val="000000"/>
                        </a:solidFill>
                        <a:effectLst/>
                        <a:latin typeface="Calibri"/>
                      </a:endParaRPr>
                    </a:p>
                  </a:txBody>
                  <a:tcPr marL="9525" marR="9525" marT="9525" marB="0" anchor="b">
                    <a:solidFill>
                      <a:schemeClr val="accent1">
                        <a:lumMod val="40000"/>
                        <a:lumOff val="60000"/>
                      </a:schemeClr>
                    </a:solidFill>
                  </a:tcPr>
                </a:tc>
              </a:tr>
            </a:tbl>
          </a:graphicData>
        </a:graphic>
      </p:graphicFrame>
      <p:sp>
        <p:nvSpPr>
          <p:cNvPr id="3" name="Dikdörtgen 2"/>
          <p:cNvSpPr/>
          <p:nvPr/>
        </p:nvSpPr>
        <p:spPr>
          <a:xfrm>
            <a:off x="182083" y="67185"/>
            <a:ext cx="8784976" cy="2554545"/>
          </a:xfrm>
          <a:prstGeom prst="rect">
            <a:avLst/>
          </a:prstGeom>
          <a:ln>
            <a:solidFill>
              <a:srgbClr val="FF0000"/>
            </a:solidFill>
          </a:ln>
        </p:spPr>
        <p:txBody>
          <a:bodyPr wrap="square">
            <a:spAutoFit/>
          </a:bodyPr>
          <a:lstStyle/>
          <a:p>
            <a:r>
              <a:rPr lang="tr-TR" sz="2000" b="1" dirty="0" smtClean="0">
                <a:solidFill>
                  <a:srgbClr val="FF0000"/>
                </a:solidFill>
              </a:rPr>
              <a:t>ÖRNEK-3:  </a:t>
            </a:r>
            <a:r>
              <a:rPr lang="tr-TR" sz="2000" b="1" dirty="0" smtClean="0"/>
              <a:t>Okulda </a:t>
            </a:r>
            <a:r>
              <a:rPr lang="tr-TR" sz="2000" b="1" dirty="0"/>
              <a:t>gerçekleşmesini istediğiniz etkinlikler nelerdir?</a:t>
            </a:r>
            <a:endParaRPr lang="tr-TR" sz="2000" b="1" dirty="0">
              <a:solidFill>
                <a:srgbClr val="000000"/>
              </a:solidFill>
            </a:endParaRPr>
          </a:p>
          <a:p>
            <a:r>
              <a:rPr lang="tr-TR" b="1" dirty="0" smtClean="0"/>
              <a:t>		</a:t>
            </a:r>
            <a:r>
              <a:rPr lang="tr-TR" sz="2000" b="1" dirty="0" smtClean="0"/>
              <a:t>a) Kantin                        (15 oy aldı)</a:t>
            </a:r>
          </a:p>
          <a:p>
            <a:r>
              <a:rPr lang="tr-TR" sz="2000" b="1" dirty="0"/>
              <a:t>	</a:t>
            </a:r>
            <a:r>
              <a:rPr lang="tr-TR" sz="2000" b="1" dirty="0" smtClean="0"/>
              <a:t>	b) Basket Takımı           (20 oy aldı)</a:t>
            </a:r>
          </a:p>
          <a:p>
            <a:r>
              <a:rPr lang="tr-TR" sz="2000" b="1" dirty="0"/>
              <a:t>	</a:t>
            </a:r>
            <a:r>
              <a:rPr lang="tr-TR" sz="2000" b="1" dirty="0" smtClean="0"/>
              <a:t>	c) Futbol Takımı            (10 oy aldı)</a:t>
            </a:r>
          </a:p>
          <a:p>
            <a:r>
              <a:rPr lang="tr-TR" sz="2000" b="1" dirty="0"/>
              <a:t>	</a:t>
            </a:r>
            <a:r>
              <a:rPr lang="tr-TR" sz="2000" b="1" dirty="0" smtClean="0"/>
              <a:t>	d) Voleybol Takımı       (15 oy aldı)</a:t>
            </a:r>
          </a:p>
          <a:p>
            <a:r>
              <a:rPr lang="tr-TR" sz="2000" b="1" dirty="0"/>
              <a:t>	</a:t>
            </a:r>
            <a:r>
              <a:rPr lang="tr-TR" sz="2000" b="1" dirty="0" smtClean="0"/>
              <a:t>	e)Resim Odası               (5 oy aldı)</a:t>
            </a:r>
          </a:p>
          <a:p>
            <a:r>
              <a:rPr lang="tr-TR" sz="2000" b="1" dirty="0"/>
              <a:t>	</a:t>
            </a:r>
            <a:r>
              <a:rPr lang="tr-TR" sz="2000" b="1" dirty="0" smtClean="0"/>
              <a:t>	f) Müzik Odası  	         (5 oy aldı)</a:t>
            </a:r>
          </a:p>
          <a:p>
            <a:r>
              <a:rPr lang="tr-TR" sz="2000" b="1" dirty="0" smtClean="0"/>
              <a:t>	Yukarıda </a:t>
            </a:r>
            <a:r>
              <a:rPr lang="tr-TR" sz="2000" b="1" dirty="0"/>
              <a:t>verilen bilgilere göre ,çetele ve sıklık tablosunu düzenleyiniz</a:t>
            </a:r>
            <a:r>
              <a:rPr lang="tr-TR" sz="2000" b="1" dirty="0" smtClean="0"/>
              <a:t>?</a:t>
            </a:r>
            <a:endParaRPr lang="tr-TR" sz="2000" b="1" dirty="0"/>
          </a:p>
        </p:txBody>
      </p:sp>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528239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858815" y="2348880"/>
            <a:ext cx="7344816" cy="18722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1</a:t>
            </a:r>
          </a:p>
          <a:p>
            <a:pPr algn="ctr"/>
            <a:r>
              <a:rPr lang="tr-TR" sz="4000" b="1" dirty="0" smtClean="0"/>
              <a:t>ARAŞTIRMA SORULARI ÜRETME</a:t>
            </a:r>
            <a:endParaRPr lang="tr-TR" sz="4000" b="1" dirty="0"/>
          </a:p>
        </p:txBody>
      </p:sp>
    </p:spTree>
    <p:extLst>
      <p:ext uri="{BB962C8B-B14F-4D97-AF65-F5344CB8AC3E}">
        <p14:creationId xmlns:p14="http://schemas.microsoft.com/office/powerpoint/2010/main" val="29455895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23070" y="147990"/>
            <a:ext cx="8841418" cy="2593018"/>
          </a:xfrm>
          <a:prstGeom prst="rect">
            <a:avLst/>
          </a:prstGeom>
          <a:noFill/>
          <a:ln>
            <a:solidFill>
              <a:srgbClr val="FF0000"/>
            </a:solidFill>
          </a:ln>
        </p:spPr>
        <p:txBody>
          <a:bodyPr wrap="square" rtlCol="0">
            <a:spAutoFit/>
          </a:bodyPr>
          <a:lstStyle/>
          <a:p>
            <a:r>
              <a:rPr lang="tr-TR" sz="2000" b="1" dirty="0" smtClean="0">
                <a:solidFill>
                  <a:srgbClr val="FF0000"/>
                </a:solidFill>
              </a:rPr>
              <a:t>ÖRNEK-4 :</a:t>
            </a:r>
            <a:r>
              <a:rPr lang="tr-TR" sz="2000" b="1" dirty="0"/>
              <a:t>Piri Mehmet Paşa Ortaokulu’nda </a:t>
            </a:r>
            <a:r>
              <a:rPr lang="tr-TR" sz="2000" b="1" dirty="0" smtClean="0"/>
              <a:t>5.sınıf </a:t>
            </a:r>
            <a:r>
              <a:rPr lang="tr-TR" sz="2000" b="1" dirty="0"/>
              <a:t>öğrencileri arasında yapılan bir araştırmada aşağıdaki soru okul öğrencilerine soruldu.</a:t>
            </a:r>
          </a:p>
          <a:p>
            <a:endParaRPr lang="tr-TR" sz="2000" b="1" dirty="0" smtClean="0"/>
          </a:p>
          <a:p>
            <a:r>
              <a:rPr lang="tr-TR" sz="2000" b="1" dirty="0" smtClean="0"/>
              <a:t>1) En </a:t>
            </a:r>
            <a:r>
              <a:rPr lang="tr-TR" sz="2000" b="1" dirty="0"/>
              <a:t>çok sevdiğiniz dersler hangileridir? </a:t>
            </a:r>
            <a:endParaRPr lang="tr-TR" sz="2000" b="1" dirty="0" smtClean="0"/>
          </a:p>
          <a:p>
            <a:r>
              <a:rPr lang="tr-TR" sz="2000" b="1" dirty="0" smtClean="0"/>
              <a:t>a) Matematik,	 c) Müzik,	d) Beden Eğitimi,		e) Sosyal</a:t>
            </a:r>
          </a:p>
          <a:p>
            <a:endParaRPr lang="tr-TR" sz="1050" b="1" dirty="0"/>
          </a:p>
          <a:p>
            <a:endParaRPr lang="tr-TR" sz="1200" b="1" dirty="0"/>
          </a:p>
          <a:p>
            <a:r>
              <a:rPr lang="tr-TR" sz="2000" b="1" dirty="0" smtClean="0">
                <a:solidFill>
                  <a:srgbClr val="FF0000"/>
                </a:solidFill>
              </a:rPr>
              <a:t>    	</a:t>
            </a:r>
            <a:r>
              <a:rPr lang="tr-TR" sz="2000" b="1" dirty="0" smtClean="0"/>
              <a:t>Öğrencilere sorulan bu soru aşağıdaki şekilde düzenlendi. Çetele ve sıklık tablosunu düzenleyiniz?</a:t>
            </a:r>
            <a:endParaRPr lang="tr-TR" sz="2000" b="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8085" y="3284984"/>
            <a:ext cx="7471388" cy="2835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411538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23070" y="147990"/>
            <a:ext cx="8841418" cy="2593018"/>
          </a:xfrm>
          <a:prstGeom prst="rect">
            <a:avLst/>
          </a:prstGeom>
          <a:noFill/>
          <a:ln>
            <a:solidFill>
              <a:srgbClr val="FF0000"/>
            </a:solidFill>
          </a:ln>
        </p:spPr>
        <p:txBody>
          <a:bodyPr wrap="square" rtlCol="0">
            <a:spAutoFit/>
          </a:bodyPr>
          <a:lstStyle/>
          <a:p>
            <a:r>
              <a:rPr lang="tr-TR" sz="2000" b="1" dirty="0" smtClean="0">
                <a:solidFill>
                  <a:srgbClr val="FF0000"/>
                </a:solidFill>
              </a:rPr>
              <a:t>ÖRNEK-5:</a:t>
            </a:r>
            <a:r>
              <a:rPr lang="tr-TR" sz="2000" b="1" dirty="0" smtClean="0"/>
              <a:t>Piri </a:t>
            </a:r>
            <a:r>
              <a:rPr lang="tr-TR" sz="2000" b="1" dirty="0"/>
              <a:t>Mehmet Paşa Ortaokulu’nda </a:t>
            </a:r>
            <a:r>
              <a:rPr lang="tr-TR" sz="2000" b="1" dirty="0" smtClean="0"/>
              <a:t>5.sınıf </a:t>
            </a:r>
            <a:r>
              <a:rPr lang="tr-TR" sz="2000" b="1" dirty="0"/>
              <a:t>öğrencileri arasında yapılan bir araştırmada aşağıdaki soru okul öğrencilerine soruldu.</a:t>
            </a:r>
          </a:p>
          <a:p>
            <a:endParaRPr lang="tr-TR" sz="1050" b="1" dirty="0"/>
          </a:p>
          <a:p>
            <a:r>
              <a:rPr lang="tr-TR" sz="2000" b="1" dirty="0" smtClean="0"/>
              <a:t>1) </a:t>
            </a:r>
            <a:r>
              <a:rPr lang="tr-TR" sz="2000" b="1" dirty="0"/>
              <a:t>En çok sevdiğiniz evcil hayvan </a:t>
            </a:r>
            <a:r>
              <a:rPr lang="tr-TR" sz="2000" b="1" dirty="0" smtClean="0"/>
              <a:t>hangisidir</a:t>
            </a:r>
            <a:r>
              <a:rPr lang="tr-TR" sz="2000" b="1" dirty="0"/>
              <a:t>? </a:t>
            </a:r>
            <a:endParaRPr lang="tr-TR" sz="2000" b="1" dirty="0" smtClean="0"/>
          </a:p>
          <a:p>
            <a:endParaRPr lang="tr-TR" sz="2000" b="1" dirty="0" smtClean="0"/>
          </a:p>
          <a:p>
            <a:r>
              <a:rPr lang="tr-TR" sz="2000" b="1" dirty="0" smtClean="0"/>
              <a:t>a) Kuzu		   </a:t>
            </a:r>
            <a:r>
              <a:rPr lang="tr-TR" sz="2000" b="1" dirty="0"/>
              <a:t>b) </a:t>
            </a:r>
            <a:r>
              <a:rPr lang="tr-TR" sz="2000" b="1" dirty="0" smtClean="0"/>
              <a:t>Köpek</a:t>
            </a:r>
            <a:r>
              <a:rPr lang="tr-TR" sz="2000" b="1" dirty="0"/>
              <a:t>	</a:t>
            </a:r>
            <a:r>
              <a:rPr lang="tr-TR" sz="2000" b="1" dirty="0" smtClean="0"/>
              <a:t>	c</a:t>
            </a:r>
            <a:r>
              <a:rPr lang="tr-TR" sz="2000" b="1" dirty="0"/>
              <a:t>) At </a:t>
            </a:r>
            <a:r>
              <a:rPr lang="tr-TR" sz="2000" b="1" dirty="0" smtClean="0"/>
              <a:t>		e</a:t>
            </a:r>
            <a:r>
              <a:rPr lang="tr-TR" sz="2000" b="1" dirty="0"/>
              <a:t>) </a:t>
            </a:r>
            <a:r>
              <a:rPr lang="tr-TR" sz="2000" b="1" dirty="0" smtClean="0"/>
              <a:t>İnek</a:t>
            </a:r>
          </a:p>
          <a:p>
            <a:endParaRPr lang="tr-TR" sz="1200" b="1" dirty="0"/>
          </a:p>
          <a:p>
            <a:r>
              <a:rPr lang="tr-TR" sz="2000" b="1" dirty="0" smtClean="0">
                <a:solidFill>
                  <a:srgbClr val="FF0000"/>
                </a:solidFill>
              </a:rPr>
              <a:t>    	</a:t>
            </a:r>
            <a:r>
              <a:rPr lang="tr-TR" sz="2000" b="1" dirty="0" smtClean="0"/>
              <a:t>Öğrencilere sorulan bu soru aşağıdaki şekilde düzenlendi. Çetele ve sıklık  tablosunu düzenleyiniz?</a:t>
            </a:r>
            <a:endParaRPr lang="tr-TR" sz="20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284984"/>
            <a:ext cx="7650652" cy="2781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705592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13484" y="116632"/>
            <a:ext cx="8841418" cy="2862322"/>
          </a:xfrm>
          <a:prstGeom prst="rect">
            <a:avLst/>
          </a:prstGeom>
          <a:noFill/>
          <a:ln>
            <a:solidFill>
              <a:srgbClr val="FF0000"/>
            </a:solidFill>
          </a:ln>
        </p:spPr>
        <p:txBody>
          <a:bodyPr wrap="square" rtlCol="0">
            <a:spAutoFit/>
          </a:bodyPr>
          <a:lstStyle/>
          <a:p>
            <a:r>
              <a:rPr lang="tr-TR" sz="2000" b="1" dirty="0" smtClean="0">
                <a:solidFill>
                  <a:srgbClr val="FF0000"/>
                </a:solidFill>
              </a:rPr>
              <a:t>ÖRNEK-6:</a:t>
            </a:r>
            <a:r>
              <a:rPr lang="tr-TR" sz="2000" b="1" dirty="0" smtClean="0"/>
              <a:t>Ali </a:t>
            </a:r>
            <a:r>
              <a:rPr lang="tr-TR" sz="2000" b="1" dirty="0"/>
              <a:t>ile Pınar kendi arkadaşları arasında bir araştırma yapmak istiyor. Araştırma sorusu olarak aşağıdaki </a:t>
            </a:r>
            <a:r>
              <a:rPr lang="tr-TR" sz="2000" b="1" dirty="0" smtClean="0"/>
              <a:t> </a:t>
            </a:r>
            <a:r>
              <a:rPr lang="tr-TR" sz="2000" b="1" dirty="0"/>
              <a:t>soruyu seçtiler.</a:t>
            </a:r>
          </a:p>
          <a:p>
            <a:r>
              <a:rPr lang="tr-TR" sz="2000" b="1" dirty="0" smtClean="0"/>
              <a:t>1</a:t>
            </a:r>
            <a:r>
              <a:rPr lang="tr-TR" sz="2000" b="1" dirty="0"/>
              <a:t>) En çok sevdiğiniz pasta </a:t>
            </a:r>
            <a:r>
              <a:rPr lang="tr-TR" sz="2000" b="1" dirty="0" smtClean="0"/>
              <a:t>hangisidir</a:t>
            </a:r>
            <a:r>
              <a:rPr lang="tr-TR" sz="2000" b="1" dirty="0"/>
              <a:t>? </a:t>
            </a:r>
          </a:p>
          <a:p>
            <a:r>
              <a:rPr lang="tr-TR" sz="2000" b="1" dirty="0" smtClean="0"/>
              <a:t>a</a:t>
            </a:r>
            <a:r>
              <a:rPr lang="tr-TR" sz="2000" b="1" dirty="0"/>
              <a:t>) Çikolatalı,</a:t>
            </a:r>
          </a:p>
          <a:p>
            <a:r>
              <a:rPr lang="tr-TR" sz="2000" b="1" dirty="0" smtClean="0"/>
              <a:t>b</a:t>
            </a:r>
            <a:r>
              <a:rPr lang="tr-TR" sz="2000" b="1" dirty="0"/>
              <a:t>) Çilekli,</a:t>
            </a:r>
          </a:p>
          <a:p>
            <a:r>
              <a:rPr lang="tr-TR" sz="2000" b="1" dirty="0" smtClean="0"/>
              <a:t>c</a:t>
            </a:r>
            <a:r>
              <a:rPr lang="tr-TR" sz="2000" b="1" dirty="0"/>
              <a:t>)  Muzlu,</a:t>
            </a:r>
          </a:p>
          <a:p>
            <a:r>
              <a:rPr lang="tr-TR" sz="2000" b="1" dirty="0"/>
              <a:t>d) Mozaik</a:t>
            </a:r>
            <a:r>
              <a:rPr lang="tr-TR" sz="2000" b="1" dirty="0" smtClean="0"/>
              <a:t>,</a:t>
            </a:r>
            <a:endParaRPr lang="tr-TR" sz="2000" b="1" dirty="0" smtClean="0">
              <a:solidFill>
                <a:srgbClr val="FF0000"/>
              </a:solidFill>
            </a:endParaRPr>
          </a:p>
          <a:p>
            <a:r>
              <a:rPr lang="tr-TR" sz="2000" b="1" dirty="0" smtClean="0">
                <a:solidFill>
                  <a:srgbClr val="FF0000"/>
                </a:solidFill>
              </a:rPr>
              <a:t>	</a:t>
            </a:r>
            <a:r>
              <a:rPr lang="tr-TR" sz="2000" b="1" dirty="0" smtClean="0"/>
              <a:t>Arkadaşlarına  sorulan bu  soru aşağıdaki şekilde düzenlendi. Çetele ve sıklık  tablosunu düzenleyiniz?</a:t>
            </a:r>
            <a:endParaRPr lang="tr-TR" sz="2000" b="1" dirty="0"/>
          </a:p>
        </p:txBody>
      </p:sp>
      <p:sp>
        <p:nvSpPr>
          <p:cNvPr id="3" name="Dikdörtgen 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2837" y="3212976"/>
            <a:ext cx="5328592" cy="2976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594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8133" y="188640"/>
            <a:ext cx="8841418" cy="2862322"/>
          </a:xfrm>
          <a:prstGeom prst="rect">
            <a:avLst/>
          </a:prstGeom>
          <a:noFill/>
          <a:ln>
            <a:solidFill>
              <a:srgbClr val="FF0000"/>
            </a:solidFill>
          </a:ln>
        </p:spPr>
        <p:txBody>
          <a:bodyPr wrap="square" rtlCol="0">
            <a:spAutoFit/>
          </a:bodyPr>
          <a:lstStyle/>
          <a:p>
            <a:r>
              <a:rPr lang="tr-TR" sz="2000" b="1" dirty="0" smtClean="0">
                <a:solidFill>
                  <a:srgbClr val="FF0000"/>
                </a:solidFill>
              </a:rPr>
              <a:t>ÖRNEK-7:</a:t>
            </a:r>
            <a:r>
              <a:rPr lang="tr-TR" sz="2000" b="1" dirty="0" smtClean="0"/>
              <a:t>Ali </a:t>
            </a:r>
            <a:r>
              <a:rPr lang="tr-TR" sz="2000" b="1" dirty="0"/>
              <a:t>ile Pınar kendi arkadaşları arasında bir araştırma yapmak istiyor. Araştırma sorusu olarak aşağıdaki  soruyu seçtiler.</a:t>
            </a:r>
          </a:p>
          <a:p>
            <a:r>
              <a:rPr lang="tr-TR" sz="2000" b="1" dirty="0" smtClean="0"/>
              <a:t>1) </a:t>
            </a:r>
            <a:r>
              <a:rPr lang="tr-TR" sz="2000" b="1" dirty="0"/>
              <a:t>En çok sevdiğiniz içecek hangisidir? </a:t>
            </a:r>
          </a:p>
          <a:p>
            <a:r>
              <a:rPr lang="tr-TR" sz="2000" b="1" dirty="0" smtClean="0"/>
              <a:t>a</a:t>
            </a:r>
            <a:r>
              <a:rPr lang="tr-TR" sz="2000" b="1" dirty="0"/>
              <a:t>) Süt,</a:t>
            </a:r>
          </a:p>
          <a:p>
            <a:r>
              <a:rPr lang="tr-TR" sz="2000" b="1" dirty="0"/>
              <a:t>b) Gazoz,</a:t>
            </a:r>
          </a:p>
          <a:p>
            <a:r>
              <a:rPr lang="tr-TR" sz="2000" b="1" dirty="0"/>
              <a:t>c) Ayran,</a:t>
            </a:r>
          </a:p>
          <a:p>
            <a:r>
              <a:rPr lang="tr-TR" sz="2000" b="1" dirty="0"/>
              <a:t>d) Meyve </a:t>
            </a:r>
            <a:r>
              <a:rPr lang="tr-TR" sz="2000" b="1" dirty="0" smtClean="0"/>
              <a:t>Suyu</a:t>
            </a:r>
            <a:endParaRPr lang="tr-TR" sz="1200" b="1" dirty="0"/>
          </a:p>
          <a:p>
            <a:r>
              <a:rPr lang="tr-TR" sz="2000" b="1" dirty="0" smtClean="0">
                <a:solidFill>
                  <a:srgbClr val="FF0000"/>
                </a:solidFill>
              </a:rPr>
              <a:t>    	</a:t>
            </a:r>
            <a:r>
              <a:rPr lang="tr-TR" sz="2000" b="1" dirty="0" smtClean="0"/>
              <a:t>Arkadaşlarına  sorulan bu  soru aşağıdaki şekilde düzenlendi. Çetele ve sıklık  tablosunu düzenleyiniz?</a:t>
            </a:r>
            <a:endParaRPr lang="tr-TR" sz="2000" b="1" dirty="0"/>
          </a:p>
        </p:txBody>
      </p:sp>
      <p:sp>
        <p:nvSpPr>
          <p:cNvPr id="3" name="Dikdörtgen 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7559" y="3429000"/>
            <a:ext cx="5502565" cy="2873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0150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2597" y="214211"/>
            <a:ext cx="8784976" cy="2862322"/>
          </a:xfrm>
          <a:prstGeom prst="rect">
            <a:avLst/>
          </a:prstGeom>
          <a:noFill/>
          <a:ln>
            <a:solidFill>
              <a:srgbClr val="FF0000"/>
            </a:solidFill>
          </a:ln>
        </p:spPr>
        <p:txBody>
          <a:bodyPr wrap="square" rtlCol="0">
            <a:spAutoFit/>
          </a:bodyPr>
          <a:lstStyle/>
          <a:p>
            <a:r>
              <a:rPr lang="tr-TR" sz="2000" b="1" dirty="0" smtClean="0">
                <a:solidFill>
                  <a:srgbClr val="FF0000"/>
                </a:solidFill>
              </a:rPr>
              <a:t>ÖRNEK-8 : </a:t>
            </a:r>
            <a:r>
              <a:rPr lang="tr-TR" sz="2000" b="1" dirty="0" smtClean="0"/>
              <a:t>Ahmet ile Elif kendi arkadaşları arasında bir araştırma yapmak istiyor. Araştırma sorusu olarak aşağıdaki soruyu seçtiler.</a:t>
            </a:r>
          </a:p>
          <a:p>
            <a:r>
              <a:rPr lang="tr-TR" sz="2000" b="1" dirty="0" smtClean="0"/>
              <a:t>1) Hangi spor dalı ile ilgileniyorsunuz?</a:t>
            </a:r>
          </a:p>
          <a:p>
            <a:r>
              <a:rPr lang="tr-TR" sz="2000" b="1" dirty="0" smtClean="0"/>
              <a:t>a) Basketbol,</a:t>
            </a:r>
          </a:p>
          <a:p>
            <a:r>
              <a:rPr lang="tr-TR" sz="2000" b="1" dirty="0" smtClean="0"/>
              <a:t>b) Futbol,</a:t>
            </a:r>
          </a:p>
          <a:p>
            <a:r>
              <a:rPr lang="tr-TR" sz="2000" b="1" dirty="0" smtClean="0"/>
              <a:t>c) Hentbol,</a:t>
            </a:r>
          </a:p>
          <a:p>
            <a:r>
              <a:rPr lang="tr-TR" sz="2000" b="1" dirty="0" smtClean="0"/>
              <a:t>d) Voleybol,</a:t>
            </a:r>
          </a:p>
          <a:p>
            <a:r>
              <a:rPr lang="tr-TR" sz="2000" b="1" dirty="0"/>
              <a:t>Arkadaşlarına  sorulan bu  soru aşağıdaki şekilde düzenlendi. Çetele ve sıklık  tablosunu düzenleyiniz</a:t>
            </a:r>
            <a:r>
              <a:rPr lang="tr-TR" sz="2000" b="1" dirty="0" smtClean="0"/>
              <a:t>?</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6462" y="3267744"/>
            <a:ext cx="6714586" cy="3220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726799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2597" y="214211"/>
            <a:ext cx="8784976" cy="1200329"/>
          </a:xfrm>
          <a:prstGeom prst="rect">
            <a:avLst/>
          </a:prstGeom>
          <a:noFill/>
          <a:ln>
            <a:solidFill>
              <a:srgbClr val="FF0000"/>
            </a:solidFill>
          </a:ln>
        </p:spPr>
        <p:txBody>
          <a:bodyPr wrap="square" rtlCol="0">
            <a:spAutoFit/>
          </a:bodyPr>
          <a:lstStyle/>
          <a:p>
            <a:r>
              <a:rPr lang="tr-TR" sz="2000" b="1" dirty="0" smtClean="0">
                <a:solidFill>
                  <a:srgbClr val="FF0000"/>
                </a:solidFill>
              </a:rPr>
              <a:t>AĞAÇ ŞEMASI:</a:t>
            </a:r>
            <a:r>
              <a:rPr lang="tr-TR" sz="2400" b="1" dirty="0" smtClean="0"/>
              <a:t> Şema, bilgileri </a:t>
            </a:r>
            <a:r>
              <a:rPr lang="tr-TR" sz="2400" b="1" dirty="0"/>
              <a:t>sınıflandırmak ve aralarındaki ilişkiyi göstermek için kullanılan bir araçtır. İlişkileri görmemizde kolaylık sağlar</a:t>
            </a:r>
            <a:r>
              <a:rPr lang="tr-TR" sz="2400" b="1" dirty="0" smtClean="0"/>
              <a:t>.</a:t>
            </a:r>
            <a:endParaRPr lang="tr-TR" sz="2000" b="1" dirty="0" smtClean="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097" y="3129249"/>
            <a:ext cx="8353486"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4177052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67544" y="2276872"/>
            <a:ext cx="792088" cy="1944216"/>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3600" b="1" dirty="0" smtClean="0">
                <a:solidFill>
                  <a:schemeClr val="tx1"/>
                </a:solidFill>
              </a:rPr>
              <a:t>ÜÇGEN</a:t>
            </a:r>
            <a:endParaRPr lang="tr-TR" sz="3600" b="1" dirty="0">
              <a:solidFill>
                <a:schemeClr val="tx1"/>
              </a:solidFill>
            </a:endParaRPr>
          </a:p>
        </p:txBody>
      </p:sp>
      <p:sp>
        <p:nvSpPr>
          <p:cNvPr id="6" name="Dikdörtgen 5"/>
          <p:cNvSpPr/>
          <p:nvPr/>
        </p:nvSpPr>
        <p:spPr>
          <a:xfrm>
            <a:off x="1835696" y="332656"/>
            <a:ext cx="2376264" cy="1944216"/>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tr-TR" sz="3600" b="1" dirty="0" smtClean="0">
                <a:solidFill>
                  <a:schemeClr val="tx1"/>
                </a:solidFill>
              </a:rPr>
              <a:t>Kenarlarına göre Üçgenler</a:t>
            </a:r>
            <a:endParaRPr lang="tr-TR" sz="3600" b="1" dirty="0">
              <a:solidFill>
                <a:schemeClr val="tx1"/>
              </a:solidFill>
            </a:endParaRPr>
          </a:p>
        </p:txBody>
      </p:sp>
      <p:cxnSp>
        <p:nvCxnSpPr>
          <p:cNvPr id="8" name="Düz Ok Bağlayıcısı 7"/>
          <p:cNvCxnSpPr>
            <a:stCxn id="4" idx="0"/>
          </p:cNvCxnSpPr>
          <p:nvPr/>
        </p:nvCxnSpPr>
        <p:spPr>
          <a:xfrm>
            <a:off x="863588" y="2276872"/>
            <a:ext cx="1320788"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Dikdörtgen 8"/>
          <p:cNvSpPr/>
          <p:nvPr/>
        </p:nvSpPr>
        <p:spPr>
          <a:xfrm>
            <a:off x="1835696" y="4221088"/>
            <a:ext cx="2376264" cy="1944216"/>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tr-TR" sz="3600" b="1" dirty="0" smtClean="0">
                <a:solidFill>
                  <a:schemeClr val="tx1"/>
                </a:solidFill>
              </a:rPr>
              <a:t>Açılarına göre Üçgenler</a:t>
            </a:r>
            <a:endParaRPr lang="tr-TR" sz="3600" b="1" dirty="0">
              <a:solidFill>
                <a:schemeClr val="tx1"/>
              </a:solidFill>
            </a:endParaRPr>
          </a:p>
        </p:txBody>
      </p:sp>
      <p:cxnSp>
        <p:nvCxnSpPr>
          <p:cNvPr id="10" name="Düz Ok Bağlayıcısı 9"/>
          <p:cNvCxnSpPr/>
          <p:nvPr/>
        </p:nvCxnSpPr>
        <p:spPr>
          <a:xfrm>
            <a:off x="816224" y="4221088"/>
            <a:ext cx="136815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Düz Ok Bağlayıcısı 11"/>
          <p:cNvCxnSpPr/>
          <p:nvPr/>
        </p:nvCxnSpPr>
        <p:spPr>
          <a:xfrm>
            <a:off x="4211960" y="1285804"/>
            <a:ext cx="864096" cy="189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Dikdörtgen 13"/>
          <p:cNvSpPr/>
          <p:nvPr/>
        </p:nvSpPr>
        <p:spPr>
          <a:xfrm rot="5400000">
            <a:off x="6984268" y="-1143508"/>
            <a:ext cx="648072" cy="3168352"/>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3600" b="1" dirty="0" smtClean="0">
                <a:solidFill>
                  <a:schemeClr val="tx1"/>
                </a:solidFill>
              </a:rPr>
              <a:t>Eşkenar üçgen</a:t>
            </a:r>
            <a:endParaRPr lang="tr-TR" sz="3600" b="1" dirty="0">
              <a:solidFill>
                <a:schemeClr val="tx1"/>
              </a:solidFill>
            </a:endParaRPr>
          </a:p>
        </p:txBody>
      </p:sp>
      <p:sp>
        <p:nvSpPr>
          <p:cNvPr id="15" name="Dikdörtgen 14"/>
          <p:cNvSpPr/>
          <p:nvPr/>
        </p:nvSpPr>
        <p:spPr>
          <a:xfrm rot="5400000">
            <a:off x="6984268" y="-298372"/>
            <a:ext cx="648072" cy="3168352"/>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3600" b="1" dirty="0" smtClean="0">
                <a:solidFill>
                  <a:schemeClr val="tx1"/>
                </a:solidFill>
              </a:rPr>
              <a:t>İkizkenar üçgen</a:t>
            </a:r>
            <a:endParaRPr lang="tr-TR" sz="3600" b="1" dirty="0">
              <a:solidFill>
                <a:schemeClr val="tx1"/>
              </a:solidFill>
            </a:endParaRPr>
          </a:p>
        </p:txBody>
      </p:sp>
      <p:sp>
        <p:nvSpPr>
          <p:cNvPr id="16" name="Dikdörtgen 15"/>
          <p:cNvSpPr/>
          <p:nvPr/>
        </p:nvSpPr>
        <p:spPr>
          <a:xfrm rot="5400000">
            <a:off x="6948264" y="630653"/>
            <a:ext cx="720080" cy="3168352"/>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3200" b="1" dirty="0" smtClean="0">
                <a:solidFill>
                  <a:schemeClr val="tx1"/>
                </a:solidFill>
              </a:rPr>
              <a:t>Çeşitkenar üçgen</a:t>
            </a:r>
            <a:endParaRPr lang="tr-TR" sz="3200" b="1" dirty="0">
              <a:solidFill>
                <a:schemeClr val="tx1"/>
              </a:solidFill>
            </a:endParaRPr>
          </a:p>
        </p:txBody>
      </p:sp>
      <p:cxnSp>
        <p:nvCxnSpPr>
          <p:cNvPr id="19" name="Düz Ok Bağlayıcısı 18"/>
          <p:cNvCxnSpPr/>
          <p:nvPr/>
        </p:nvCxnSpPr>
        <p:spPr>
          <a:xfrm>
            <a:off x="5076056" y="429806"/>
            <a:ext cx="0" cy="1847066"/>
          </a:xfrm>
          <a:prstGeom prst="straightConnector1">
            <a:avLst/>
          </a:prstGeom>
          <a:ln w="254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Düz Ok Bağlayıcısı 19"/>
          <p:cNvCxnSpPr/>
          <p:nvPr/>
        </p:nvCxnSpPr>
        <p:spPr>
          <a:xfrm>
            <a:off x="5076056" y="429806"/>
            <a:ext cx="64807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Düz Ok Bağlayıcısı 23"/>
          <p:cNvCxnSpPr/>
          <p:nvPr/>
        </p:nvCxnSpPr>
        <p:spPr>
          <a:xfrm>
            <a:off x="5076056" y="1304764"/>
            <a:ext cx="64807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Düz Ok Bağlayıcısı 24"/>
          <p:cNvCxnSpPr/>
          <p:nvPr/>
        </p:nvCxnSpPr>
        <p:spPr>
          <a:xfrm>
            <a:off x="5112651" y="2214829"/>
            <a:ext cx="64807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Düz Ok Bağlayıcısı 26"/>
          <p:cNvCxnSpPr/>
          <p:nvPr/>
        </p:nvCxnSpPr>
        <p:spPr>
          <a:xfrm>
            <a:off x="4211960" y="5373216"/>
            <a:ext cx="864096" cy="189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Düz Ok Bağlayıcısı 27"/>
          <p:cNvCxnSpPr/>
          <p:nvPr/>
        </p:nvCxnSpPr>
        <p:spPr>
          <a:xfrm>
            <a:off x="5112651" y="4468643"/>
            <a:ext cx="0" cy="1847066"/>
          </a:xfrm>
          <a:prstGeom prst="straightConnector1">
            <a:avLst/>
          </a:prstGeom>
          <a:ln w="254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Dikdörtgen 28"/>
          <p:cNvSpPr/>
          <p:nvPr/>
        </p:nvSpPr>
        <p:spPr>
          <a:xfrm rot="5400000">
            <a:off x="6984268" y="2960948"/>
            <a:ext cx="648072" cy="3168352"/>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3600" b="1" dirty="0" smtClean="0">
                <a:solidFill>
                  <a:schemeClr val="tx1"/>
                </a:solidFill>
              </a:rPr>
              <a:t>Dar açılı üçgen</a:t>
            </a:r>
            <a:endParaRPr lang="tr-TR" sz="3600" b="1" dirty="0">
              <a:solidFill>
                <a:schemeClr val="tx1"/>
              </a:solidFill>
            </a:endParaRPr>
          </a:p>
        </p:txBody>
      </p:sp>
      <p:cxnSp>
        <p:nvCxnSpPr>
          <p:cNvPr id="30" name="Düz Ok Bağlayıcısı 29"/>
          <p:cNvCxnSpPr/>
          <p:nvPr/>
        </p:nvCxnSpPr>
        <p:spPr>
          <a:xfrm>
            <a:off x="5112651" y="4507898"/>
            <a:ext cx="64807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Düz Ok Bağlayıcısı 30"/>
          <p:cNvCxnSpPr/>
          <p:nvPr/>
        </p:nvCxnSpPr>
        <p:spPr>
          <a:xfrm>
            <a:off x="5076056" y="5392176"/>
            <a:ext cx="64807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Dikdörtgen 31"/>
          <p:cNvSpPr/>
          <p:nvPr/>
        </p:nvSpPr>
        <p:spPr>
          <a:xfrm rot="5400000">
            <a:off x="6984268" y="3808000"/>
            <a:ext cx="648072" cy="3168352"/>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3600" b="1" dirty="0" smtClean="0">
                <a:solidFill>
                  <a:schemeClr val="tx1"/>
                </a:solidFill>
              </a:rPr>
              <a:t>Dik açılı üçgen</a:t>
            </a:r>
            <a:endParaRPr lang="tr-TR" sz="3600" b="1" dirty="0">
              <a:solidFill>
                <a:schemeClr val="tx1"/>
              </a:solidFill>
            </a:endParaRPr>
          </a:p>
        </p:txBody>
      </p:sp>
      <p:cxnSp>
        <p:nvCxnSpPr>
          <p:cNvPr id="33" name="Düz Ok Bağlayıcısı 32"/>
          <p:cNvCxnSpPr/>
          <p:nvPr/>
        </p:nvCxnSpPr>
        <p:spPr>
          <a:xfrm>
            <a:off x="5112651" y="6315709"/>
            <a:ext cx="64807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4" name="Dikdörtgen 33"/>
          <p:cNvSpPr/>
          <p:nvPr/>
        </p:nvSpPr>
        <p:spPr>
          <a:xfrm rot="5400000">
            <a:off x="7020863" y="4731533"/>
            <a:ext cx="648072" cy="3168352"/>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3200" b="1" dirty="0" smtClean="0">
                <a:solidFill>
                  <a:schemeClr val="tx1"/>
                </a:solidFill>
              </a:rPr>
              <a:t>Geniş açılı üçgen</a:t>
            </a:r>
            <a:endParaRPr lang="tr-TR" sz="3200" b="1" dirty="0">
              <a:solidFill>
                <a:schemeClr val="tx1"/>
              </a:solidFill>
            </a:endParaRPr>
          </a:p>
        </p:txBody>
      </p:sp>
      <p:sp>
        <p:nvSpPr>
          <p:cNvPr id="35" name="Dikdörtgen 34"/>
          <p:cNvSpPr/>
          <p:nvPr/>
        </p:nvSpPr>
        <p:spPr>
          <a:xfrm>
            <a:off x="1593111" y="2978950"/>
            <a:ext cx="7335964" cy="540060"/>
          </a:xfrm>
          <a:prstGeom prst="rect">
            <a:avLst/>
          </a:prstGeom>
          <a:solidFill>
            <a:srgbClr val="FFFF00">
              <a:alpha val="50196"/>
            </a:srgbClr>
          </a:solidFill>
          <a:ln>
            <a:solidFill>
              <a:srgbClr val="F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rgbClr val="FF0000"/>
                </a:solidFill>
              </a:rPr>
              <a:t>ÖRNEK-1:  </a:t>
            </a:r>
            <a:r>
              <a:rPr lang="tr-TR" sz="2400" b="1" dirty="0" smtClean="0">
                <a:solidFill>
                  <a:schemeClr val="tx1"/>
                </a:solidFill>
              </a:rPr>
              <a:t>Üçgen çeşitlerini ağaç şeması ile gösteriniz?</a:t>
            </a:r>
            <a:endParaRPr lang="tr-TR" sz="2400" b="1" dirty="0">
              <a:solidFill>
                <a:schemeClr val="tx1"/>
              </a:solidFill>
            </a:endParaRPr>
          </a:p>
        </p:txBody>
      </p:sp>
    </p:spTree>
    <p:extLst>
      <p:ext uri="{BB962C8B-B14F-4D97-AF65-F5344CB8AC3E}">
        <p14:creationId xmlns:p14="http://schemas.microsoft.com/office/powerpoint/2010/main" val="1572038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1000"/>
                                        <p:tgtEl>
                                          <p:spTgt spid="24"/>
                                        </p:tgtEl>
                                      </p:cBhvr>
                                    </p:animEffect>
                                    <p:anim calcmode="lin" valueType="num">
                                      <p:cBhvr>
                                        <p:cTn id="78" dur="1000" fill="hold"/>
                                        <p:tgtEl>
                                          <p:spTgt spid="24"/>
                                        </p:tgtEl>
                                        <p:attrNameLst>
                                          <p:attrName>ppt_x</p:attrName>
                                        </p:attrNameLst>
                                      </p:cBhvr>
                                      <p:tavLst>
                                        <p:tav tm="0">
                                          <p:val>
                                            <p:strVal val="#ppt_x"/>
                                          </p:val>
                                        </p:tav>
                                        <p:tav tm="100000">
                                          <p:val>
                                            <p:strVal val="#ppt_x"/>
                                          </p:val>
                                        </p:tav>
                                      </p:tavLst>
                                    </p:anim>
                                    <p:anim calcmode="lin" valueType="num">
                                      <p:cBhvr>
                                        <p:cTn id="7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1000"/>
                                        <p:tgtEl>
                                          <p:spTgt spid="15"/>
                                        </p:tgtEl>
                                      </p:cBhvr>
                                    </p:animEffect>
                                    <p:anim calcmode="lin" valueType="num">
                                      <p:cBhvr>
                                        <p:cTn id="85" dur="1000" fill="hold"/>
                                        <p:tgtEl>
                                          <p:spTgt spid="15"/>
                                        </p:tgtEl>
                                        <p:attrNameLst>
                                          <p:attrName>ppt_x</p:attrName>
                                        </p:attrNameLst>
                                      </p:cBhvr>
                                      <p:tavLst>
                                        <p:tav tm="0">
                                          <p:val>
                                            <p:strVal val="#ppt_x"/>
                                          </p:val>
                                        </p:tav>
                                        <p:tav tm="100000">
                                          <p:val>
                                            <p:strVal val="#ppt_x"/>
                                          </p:val>
                                        </p:tav>
                                      </p:tavLst>
                                    </p:anim>
                                    <p:anim calcmode="lin" valueType="num">
                                      <p:cBhvr>
                                        <p:cTn id="8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1000"/>
                                        <p:tgtEl>
                                          <p:spTgt spid="25"/>
                                        </p:tgtEl>
                                      </p:cBhvr>
                                    </p:animEffect>
                                    <p:anim calcmode="lin" valueType="num">
                                      <p:cBhvr>
                                        <p:cTn id="92" dur="1000" fill="hold"/>
                                        <p:tgtEl>
                                          <p:spTgt spid="25"/>
                                        </p:tgtEl>
                                        <p:attrNameLst>
                                          <p:attrName>ppt_x</p:attrName>
                                        </p:attrNameLst>
                                      </p:cBhvr>
                                      <p:tavLst>
                                        <p:tav tm="0">
                                          <p:val>
                                            <p:strVal val="#ppt_x"/>
                                          </p:val>
                                        </p:tav>
                                        <p:tav tm="100000">
                                          <p:val>
                                            <p:strVal val="#ppt_x"/>
                                          </p:val>
                                        </p:tav>
                                      </p:tavLst>
                                    </p:anim>
                                    <p:anim calcmode="lin" valueType="num">
                                      <p:cBhvr>
                                        <p:cTn id="9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0"/>
                                        <p:tgtEl>
                                          <p:spTgt spid="16"/>
                                        </p:tgtEl>
                                      </p:cBhvr>
                                    </p:animEffect>
                                    <p:anim calcmode="lin" valueType="num">
                                      <p:cBhvr>
                                        <p:cTn id="99" dur="1000" fill="hold"/>
                                        <p:tgtEl>
                                          <p:spTgt spid="16"/>
                                        </p:tgtEl>
                                        <p:attrNameLst>
                                          <p:attrName>ppt_x</p:attrName>
                                        </p:attrNameLst>
                                      </p:cBhvr>
                                      <p:tavLst>
                                        <p:tav tm="0">
                                          <p:val>
                                            <p:strVal val="#ppt_x"/>
                                          </p:val>
                                        </p:tav>
                                        <p:tav tm="100000">
                                          <p:val>
                                            <p:strVal val="#ppt_x"/>
                                          </p:val>
                                        </p:tav>
                                      </p:tavLst>
                                    </p:anim>
                                    <p:anim calcmode="lin" valueType="num">
                                      <p:cBhvr>
                                        <p:cTn id="10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fade">
                                      <p:cBhvr>
                                        <p:cTn id="105" dur="1000"/>
                                        <p:tgtEl>
                                          <p:spTgt spid="27"/>
                                        </p:tgtEl>
                                      </p:cBhvr>
                                    </p:animEffect>
                                    <p:anim calcmode="lin" valueType="num">
                                      <p:cBhvr>
                                        <p:cTn id="106" dur="1000" fill="hold"/>
                                        <p:tgtEl>
                                          <p:spTgt spid="27"/>
                                        </p:tgtEl>
                                        <p:attrNameLst>
                                          <p:attrName>ppt_x</p:attrName>
                                        </p:attrNameLst>
                                      </p:cBhvr>
                                      <p:tavLst>
                                        <p:tav tm="0">
                                          <p:val>
                                            <p:strVal val="#ppt_x"/>
                                          </p:val>
                                        </p:tav>
                                        <p:tav tm="100000">
                                          <p:val>
                                            <p:strVal val="#ppt_x"/>
                                          </p:val>
                                        </p:tav>
                                      </p:tavLst>
                                    </p:anim>
                                    <p:anim calcmode="lin" valueType="num">
                                      <p:cBhvr>
                                        <p:cTn id="10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nodeType="click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fade">
                                      <p:cBhvr>
                                        <p:cTn id="112" dur="1000"/>
                                        <p:tgtEl>
                                          <p:spTgt spid="28"/>
                                        </p:tgtEl>
                                      </p:cBhvr>
                                    </p:animEffect>
                                    <p:anim calcmode="lin" valueType="num">
                                      <p:cBhvr>
                                        <p:cTn id="113" dur="1000" fill="hold"/>
                                        <p:tgtEl>
                                          <p:spTgt spid="28"/>
                                        </p:tgtEl>
                                        <p:attrNameLst>
                                          <p:attrName>ppt_x</p:attrName>
                                        </p:attrNameLst>
                                      </p:cBhvr>
                                      <p:tavLst>
                                        <p:tav tm="0">
                                          <p:val>
                                            <p:strVal val="#ppt_x"/>
                                          </p:val>
                                        </p:tav>
                                        <p:tav tm="100000">
                                          <p:val>
                                            <p:strVal val="#ppt_x"/>
                                          </p:val>
                                        </p:tav>
                                      </p:tavLst>
                                    </p:anim>
                                    <p:anim calcmode="lin" valueType="num">
                                      <p:cBhvr>
                                        <p:cTn id="1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nodeType="clickEffect">
                                  <p:stCondLst>
                                    <p:cond delay="0"/>
                                  </p:stCondLst>
                                  <p:childTnLst>
                                    <p:set>
                                      <p:cBhvr>
                                        <p:cTn id="118" dur="1" fill="hold">
                                          <p:stCondLst>
                                            <p:cond delay="0"/>
                                          </p:stCondLst>
                                        </p:cTn>
                                        <p:tgtEl>
                                          <p:spTgt spid="30"/>
                                        </p:tgtEl>
                                        <p:attrNameLst>
                                          <p:attrName>style.visibility</p:attrName>
                                        </p:attrNameLst>
                                      </p:cBhvr>
                                      <p:to>
                                        <p:strVal val="visible"/>
                                      </p:to>
                                    </p:set>
                                    <p:animEffect transition="in" filter="fade">
                                      <p:cBhvr>
                                        <p:cTn id="119" dur="1000"/>
                                        <p:tgtEl>
                                          <p:spTgt spid="30"/>
                                        </p:tgtEl>
                                      </p:cBhvr>
                                    </p:animEffect>
                                    <p:anim calcmode="lin" valueType="num">
                                      <p:cBhvr>
                                        <p:cTn id="120" dur="1000" fill="hold"/>
                                        <p:tgtEl>
                                          <p:spTgt spid="30"/>
                                        </p:tgtEl>
                                        <p:attrNameLst>
                                          <p:attrName>ppt_x</p:attrName>
                                        </p:attrNameLst>
                                      </p:cBhvr>
                                      <p:tavLst>
                                        <p:tav tm="0">
                                          <p:val>
                                            <p:strVal val="#ppt_x"/>
                                          </p:val>
                                        </p:tav>
                                        <p:tav tm="100000">
                                          <p:val>
                                            <p:strVal val="#ppt_x"/>
                                          </p:val>
                                        </p:tav>
                                      </p:tavLst>
                                    </p:anim>
                                    <p:anim calcmode="lin" valueType="num">
                                      <p:cBhvr>
                                        <p:cTn id="1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nodeType="click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1000"/>
                                        <p:tgtEl>
                                          <p:spTgt spid="31"/>
                                        </p:tgtEl>
                                      </p:cBhvr>
                                    </p:animEffect>
                                    <p:anim calcmode="lin" valueType="num">
                                      <p:cBhvr>
                                        <p:cTn id="134" dur="1000" fill="hold"/>
                                        <p:tgtEl>
                                          <p:spTgt spid="31"/>
                                        </p:tgtEl>
                                        <p:attrNameLst>
                                          <p:attrName>ppt_x</p:attrName>
                                        </p:attrNameLst>
                                      </p:cBhvr>
                                      <p:tavLst>
                                        <p:tav tm="0">
                                          <p:val>
                                            <p:strVal val="#ppt_x"/>
                                          </p:val>
                                        </p:tav>
                                        <p:tav tm="100000">
                                          <p:val>
                                            <p:strVal val="#ppt_x"/>
                                          </p:val>
                                        </p:tav>
                                      </p:tavLst>
                                    </p:anim>
                                    <p:anim calcmode="lin" valueType="num">
                                      <p:cBhvr>
                                        <p:cTn id="13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32"/>
                                        </p:tgtEl>
                                        <p:attrNameLst>
                                          <p:attrName>style.visibility</p:attrName>
                                        </p:attrNameLst>
                                      </p:cBhvr>
                                      <p:to>
                                        <p:strVal val="visible"/>
                                      </p:to>
                                    </p:set>
                                    <p:animEffect transition="in" filter="fade">
                                      <p:cBhvr>
                                        <p:cTn id="140" dur="1000"/>
                                        <p:tgtEl>
                                          <p:spTgt spid="32"/>
                                        </p:tgtEl>
                                      </p:cBhvr>
                                    </p:animEffect>
                                    <p:anim calcmode="lin" valueType="num">
                                      <p:cBhvr>
                                        <p:cTn id="141" dur="1000" fill="hold"/>
                                        <p:tgtEl>
                                          <p:spTgt spid="32"/>
                                        </p:tgtEl>
                                        <p:attrNameLst>
                                          <p:attrName>ppt_x</p:attrName>
                                        </p:attrNameLst>
                                      </p:cBhvr>
                                      <p:tavLst>
                                        <p:tav tm="0">
                                          <p:val>
                                            <p:strVal val="#ppt_x"/>
                                          </p:val>
                                        </p:tav>
                                        <p:tav tm="100000">
                                          <p:val>
                                            <p:strVal val="#ppt_x"/>
                                          </p:val>
                                        </p:tav>
                                      </p:tavLst>
                                    </p:anim>
                                    <p:anim calcmode="lin" valueType="num">
                                      <p:cBhvr>
                                        <p:cTn id="14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nodeType="clickEffect">
                                  <p:stCondLst>
                                    <p:cond delay="0"/>
                                  </p:stCondLst>
                                  <p:childTnLst>
                                    <p:set>
                                      <p:cBhvr>
                                        <p:cTn id="146" dur="1" fill="hold">
                                          <p:stCondLst>
                                            <p:cond delay="0"/>
                                          </p:stCondLst>
                                        </p:cTn>
                                        <p:tgtEl>
                                          <p:spTgt spid="33"/>
                                        </p:tgtEl>
                                        <p:attrNameLst>
                                          <p:attrName>style.visibility</p:attrName>
                                        </p:attrNameLst>
                                      </p:cBhvr>
                                      <p:to>
                                        <p:strVal val="visible"/>
                                      </p:to>
                                    </p:set>
                                    <p:animEffect transition="in" filter="fade">
                                      <p:cBhvr>
                                        <p:cTn id="147" dur="1000"/>
                                        <p:tgtEl>
                                          <p:spTgt spid="33"/>
                                        </p:tgtEl>
                                      </p:cBhvr>
                                    </p:animEffect>
                                    <p:anim calcmode="lin" valueType="num">
                                      <p:cBhvr>
                                        <p:cTn id="148" dur="1000" fill="hold"/>
                                        <p:tgtEl>
                                          <p:spTgt spid="33"/>
                                        </p:tgtEl>
                                        <p:attrNameLst>
                                          <p:attrName>ppt_x</p:attrName>
                                        </p:attrNameLst>
                                      </p:cBhvr>
                                      <p:tavLst>
                                        <p:tav tm="0">
                                          <p:val>
                                            <p:strVal val="#ppt_x"/>
                                          </p:val>
                                        </p:tav>
                                        <p:tav tm="100000">
                                          <p:val>
                                            <p:strVal val="#ppt_x"/>
                                          </p:val>
                                        </p:tav>
                                      </p:tavLst>
                                    </p:anim>
                                    <p:anim calcmode="lin" valueType="num">
                                      <p:cBhvr>
                                        <p:cTn id="14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grpId="0" nodeType="clickEffect">
                                  <p:stCondLst>
                                    <p:cond delay="0"/>
                                  </p:stCondLst>
                                  <p:childTnLst>
                                    <p:set>
                                      <p:cBhvr>
                                        <p:cTn id="153" dur="1" fill="hold">
                                          <p:stCondLst>
                                            <p:cond delay="0"/>
                                          </p:stCondLst>
                                        </p:cTn>
                                        <p:tgtEl>
                                          <p:spTgt spid="34"/>
                                        </p:tgtEl>
                                        <p:attrNameLst>
                                          <p:attrName>style.visibility</p:attrName>
                                        </p:attrNameLst>
                                      </p:cBhvr>
                                      <p:to>
                                        <p:strVal val="visible"/>
                                      </p:to>
                                    </p:set>
                                    <p:animEffect transition="in" filter="fade">
                                      <p:cBhvr>
                                        <p:cTn id="154" dur="1000"/>
                                        <p:tgtEl>
                                          <p:spTgt spid="34"/>
                                        </p:tgtEl>
                                      </p:cBhvr>
                                    </p:animEffect>
                                    <p:anim calcmode="lin" valueType="num">
                                      <p:cBhvr>
                                        <p:cTn id="155" dur="1000" fill="hold"/>
                                        <p:tgtEl>
                                          <p:spTgt spid="34"/>
                                        </p:tgtEl>
                                        <p:attrNameLst>
                                          <p:attrName>ppt_x</p:attrName>
                                        </p:attrNameLst>
                                      </p:cBhvr>
                                      <p:tavLst>
                                        <p:tav tm="0">
                                          <p:val>
                                            <p:strVal val="#ppt_x"/>
                                          </p:val>
                                        </p:tav>
                                        <p:tav tm="100000">
                                          <p:val>
                                            <p:strVal val="#ppt_x"/>
                                          </p:val>
                                        </p:tav>
                                      </p:tavLst>
                                    </p:anim>
                                    <p:anim calcmode="lin" valueType="num">
                                      <p:cBhvr>
                                        <p:cTn id="15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4" grpId="0" animBg="1"/>
      <p:bldP spid="15" grpId="0" animBg="1"/>
      <p:bldP spid="16" grpId="0" animBg="1"/>
      <p:bldP spid="29" grpId="0" animBg="1"/>
      <p:bldP spid="32" grpId="0" animBg="1"/>
      <p:bldP spid="34"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67544" y="2281635"/>
            <a:ext cx="792088" cy="1944216"/>
          </a:xfrm>
          <a:prstGeom prst="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3600" b="1" dirty="0" smtClean="0">
                <a:solidFill>
                  <a:schemeClr val="tx1"/>
                </a:solidFill>
              </a:rPr>
              <a:t>ÖLÇÜLER</a:t>
            </a:r>
            <a:endParaRPr lang="tr-TR" sz="3600" b="1" dirty="0">
              <a:solidFill>
                <a:schemeClr val="tx1"/>
              </a:solidFill>
            </a:endParaRPr>
          </a:p>
        </p:txBody>
      </p:sp>
      <p:cxnSp>
        <p:nvCxnSpPr>
          <p:cNvPr id="5" name="Düz Ok Bağlayıcısı 4"/>
          <p:cNvCxnSpPr/>
          <p:nvPr/>
        </p:nvCxnSpPr>
        <p:spPr>
          <a:xfrm flipV="1">
            <a:off x="863588" y="2276872"/>
            <a:ext cx="1320788" cy="476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Dikdörtgen 5"/>
          <p:cNvSpPr/>
          <p:nvPr/>
        </p:nvSpPr>
        <p:spPr>
          <a:xfrm>
            <a:off x="1835696" y="332656"/>
            <a:ext cx="2376264" cy="1944216"/>
          </a:xfrm>
          <a:prstGeom prst="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tr-TR" sz="3600" b="1" dirty="0" smtClean="0">
                <a:solidFill>
                  <a:schemeClr val="tx1"/>
                </a:solidFill>
              </a:rPr>
              <a:t>Merkezi Eğilim Ölçüleri</a:t>
            </a:r>
            <a:endParaRPr lang="tr-TR" sz="3600" b="1" dirty="0">
              <a:solidFill>
                <a:schemeClr val="tx1"/>
              </a:solidFill>
            </a:endParaRPr>
          </a:p>
        </p:txBody>
      </p:sp>
      <p:cxnSp>
        <p:nvCxnSpPr>
          <p:cNvPr id="7" name="Düz Ok Bağlayıcısı 6"/>
          <p:cNvCxnSpPr/>
          <p:nvPr/>
        </p:nvCxnSpPr>
        <p:spPr>
          <a:xfrm>
            <a:off x="816224" y="4225851"/>
            <a:ext cx="136815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Dikdörtgen 9"/>
          <p:cNvSpPr/>
          <p:nvPr/>
        </p:nvSpPr>
        <p:spPr>
          <a:xfrm>
            <a:off x="1835696" y="4243649"/>
            <a:ext cx="2376264" cy="1944216"/>
          </a:xfrm>
          <a:prstGeom prst="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tr-TR" sz="3600" b="1" dirty="0" smtClean="0">
                <a:solidFill>
                  <a:schemeClr val="tx1"/>
                </a:solidFill>
              </a:rPr>
              <a:t>Merkezi Yayılım Ölçüleri</a:t>
            </a:r>
            <a:endParaRPr lang="tr-TR" sz="3600" b="1" dirty="0">
              <a:solidFill>
                <a:schemeClr val="tx1"/>
              </a:solidFill>
            </a:endParaRPr>
          </a:p>
        </p:txBody>
      </p:sp>
      <p:cxnSp>
        <p:nvCxnSpPr>
          <p:cNvPr id="11" name="Düz Ok Bağlayıcısı 10"/>
          <p:cNvCxnSpPr/>
          <p:nvPr/>
        </p:nvCxnSpPr>
        <p:spPr>
          <a:xfrm>
            <a:off x="4211960" y="1285804"/>
            <a:ext cx="864096" cy="189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Düz Ok Bağlayıcısı 11"/>
          <p:cNvCxnSpPr/>
          <p:nvPr/>
        </p:nvCxnSpPr>
        <p:spPr>
          <a:xfrm>
            <a:off x="5076056" y="429806"/>
            <a:ext cx="0" cy="1847066"/>
          </a:xfrm>
          <a:prstGeom prst="straightConnector1">
            <a:avLst/>
          </a:prstGeom>
          <a:ln w="254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Düz Ok Bağlayıcısı 12"/>
          <p:cNvCxnSpPr/>
          <p:nvPr/>
        </p:nvCxnSpPr>
        <p:spPr>
          <a:xfrm>
            <a:off x="5076056" y="429806"/>
            <a:ext cx="64807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Dikdörtgen 13"/>
          <p:cNvSpPr/>
          <p:nvPr/>
        </p:nvSpPr>
        <p:spPr>
          <a:xfrm rot="5400000">
            <a:off x="6984268" y="-1143508"/>
            <a:ext cx="648072" cy="3168352"/>
          </a:xfrm>
          <a:prstGeom prst="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2000" b="1" dirty="0" smtClean="0">
                <a:solidFill>
                  <a:schemeClr val="tx1"/>
                </a:solidFill>
              </a:rPr>
              <a:t>Medyan (Ortanca değer)</a:t>
            </a:r>
            <a:endParaRPr lang="tr-TR" sz="2000" b="1" dirty="0">
              <a:solidFill>
                <a:schemeClr val="tx1"/>
              </a:solidFill>
            </a:endParaRPr>
          </a:p>
        </p:txBody>
      </p:sp>
      <p:cxnSp>
        <p:nvCxnSpPr>
          <p:cNvPr id="15" name="Düz Ok Bağlayıcısı 14"/>
          <p:cNvCxnSpPr/>
          <p:nvPr/>
        </p:nvCxnSpPr>
        <p:spPr>
          <a:xfrm>
            <a:off x="5076056" y="1304764"/>
            <a:ext cx="64807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Dikdörtgen 15"/>
          <p:cNvSpPr/>
          <p:nvPr/>
        </p:nvSpPr>
        <p:spPr>
          <a:xfrm rot="5400000">
            <a:off x="6984268" y="-298372"/>
            <a:ext cx="648072" cy="3168352"/>
          </a:xfrm>
          <a:prstGeom prst="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2000" b="1" dirty="0" smtClean="0">
                <a:solidFill>
                  <a:schemeClr val="tx1"/>
                </a:solidFill>
              </a:rPr>
              <a:t>Aritmetik Ortalama</a:t>
            </a:r>
            <a:endParaRPr lang="tr-TR" sz="2000" b="1" dirty="0">
              <a:solidFill>
                <a:schemeClr val="tx1"/>
              </a:solidFill>
            </a:endParaRPr>
          </a:p>
        </p:txBody>
      </p:sp>
      <p:cxnSp>
        <p:nvCxnSpPr>
          <p:cNvPr id="17" name="Düz Ok Bağlayıcısı 16"/>
          <p:cNvCxnSpPr/>
          <p:nvPr/>
        </p:nvCxnSpPr>
        <p:spPr>
          <a:xfrm>
            <a:off x="5112651" y="2214829"/>
            <a:ext cx="64807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Dikdörtgen 17"/>
          <p:cNvSpPr/>
          <p:nvPr/>
        </p:nvSpPr>
        <p:spPr>
          <a:xfrm rot="5400000">
            <a:off x="6948264" y="630653"/>
            <a:ext cx="720080" cy="3168352"/>
          </a:xfrm>
          <a:prstGeom prst="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2000" b="1" dirty="0" smtClean="0">
                <a:solidFill>
                  <a:schemeClr val="tx1"/>
                </a:solidFill>
              </a:rPr>
              <a:t>Tepe değer (</a:t>
            </a:r>
            <a:r>
              <a:rPr lang="tr-TR" sz="2000" b="1" dirty="0" err="1" smtClean="0">
                <a:solidFill>
                  <a:schemeClr val="tx1"/>
                </a:solidFill>
              </a:rPr>
              <a:t>Mod</a:t>
            </a:r>
            <a:r>
              <a:rPr lang="tr-TR" sz="2000" b="1" dirty="0" smtClean="0">
                <a:solidFill>
                  <a:schemeClr val="tx1"/>
                </a:solidFill>
              </a:rPr>
              <a:t>)</a:t>
            </a:r>
            <a:endParaRPr lang="tr-TR" sz="2000" b="1" dirty="0">
              <a:solidFill>
                <a:schemeClr val="tx1"/>
              </a:solidFill>
            </a:endParaRPr>
          </a:p>
        </p:txBody>
      </p:sp>
      <p:cxnSp>
        <p:nvCxnSpPr>
          <p:cNvPr id="19" name="Düz Ok Bağlayıcısı 18"/>
          <p:cNvCxnSpPr/>
          <p:nvPr/>
        </p:nvCxnSpPr>
        <p:spPr>
          <a:xfrm>
            <a:off x="4248555" y="5372374"/>
            <a:ext cx="864096" cy="189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Düz Ok Bağlayıcısı 19"/>
          <p:cNvCxnSpPr/>
          <p:nvPr/>
        </p:nvCxnSpPr>
        <p:spPr>
          <a:xfrm>
            <a:off x="5071017" y="4507898"/>
            <a:ext cx="0" cy="1847066"/>
          </a:xfrm>
          <a:prstGeom prst="straightConnector1">
            <a:avLst/>
          </a:prstGeom>
          <a:ln w="254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Düz Ok Bağlayıcısı 20"/>
          <p:cNvCxnSpPr/>
          <p:nvPr/>
        </p:nvCxnSpPr>
        <p:spPr>
          <a:xfrm>
            <a:off x="5071017" y="4517538"/>
            <a:ext cx="64807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Dikdörtgen 21"/>
          <p:cNvSpPr/>
          <p:nvPr/>
        </p:nvSpPr>
        <p:spPr>
          <a:xfrm rot="5400000">
            <a:off x="6984268" y="2960948"/>
            <a:ext cx="648072" cy="3168352"/>
          </a:xfrm>
          <a:prstGeom prst="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2400" b="1" dirty="0" smtClean="0">
                <a:solidFill>
                  <a:schemeClr val="tx1"/>
                </a:solidFill>
              </a:rPr>
              <a:t>Açıklık (Aralık)</a:t>
            </a:r>
            <a:endParaRPr lang="tr-TR" sz="2400" b="1" dirty="0">
              <a:solidFill>
                <a:schemeClr val="tx1"/>
              </a:solidFill>
            </a:endParaRPr>
          </a:p>
        </p:txBody>
      </p:sp>
      <p:cxnSp>
        <p:nvCxnSpPr>
          <p:cNvPr id="23" name="Düz Ok Bağlayıcısı 22"/>
          <p:cNvCxnSpPr/>
          <p:nvPr/>
        </p:nvCxnSpPr>
        <p:spPr>
          <a:xfrm>
            <a:off x="5076056" y="5392176"/>
            <a:ext cx="64807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Dikdörtgen 23"/>
          <p:cNvSpPr/>
          <p:nvPr/>
        </p:nvSpPr>
        <p:spPr>
          <a:xfrm rot="5400000">
            <a:off x="6984268" y="3808000"/>
            <a:ext cx="648072" cy="3168352"/>
          </a:xfrm>
          <a:prstGeom prst="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2400" b="1" dirty="0" smtClean="0">
                <a:solidFill>
                  <a:schemeClr val="tx1"/>
                </a:solidFill>
              </a:rPr>
              <a:t>Çeyrekler Açıklığı</a:t>
            </a:r>
            <a:endParaRPr lang="tr-TR" sz="2400" b="1" dirty="0">
              <a:solidFill>
                <a:schemeClr val="tx1"/>
              </a:solidFill>
            </a:endParaRPr>
          </a:p>
        </p:txBody>
      </p:sp>
      <p:cxnSp>
        <p:nvCxnSpPr>
          <p:cNvPr id="25" name="Düz Ok Bağlayıcısı 24"/>
          <p:cNvCxnSpPr/>
          <p:nvPr/>
        </p:nvCxnSpPr>
        <p:spPr>
          <a:xfrm>
            <a:off x="5112651" y="6315709"/>
            <a:ext cx="64807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Dikdörtgen 25"/>
          <p:cNvSpPr/>
          <p:nvPr/>
        </p:nvSpPr>
        <p:spPr>
          <a:xfrm rot="5400000">
            <a:off x="7020863" y="4731533"/>
            <a:ext cx="648072" cy="3168352"/>
          </a:xfrm>
          <a:prstGeom prst="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2400" b="1" dirty="0" smtClean="0">
                <a:solidFill>
                  <a:schemeClr val="tx1"/>
                </a:solidFill>
              </a:rPr>
              <a:t>Standart Sapma</a:t>
            </a:r>
            <a:endParaRPr lang="tr-TR" sz="2400" b="1" dirty="0">
              <a:solidFill>
                <a:schemeClr val="tx1"/>
              </a:solidFill>
            </a:endParaRPr>
          </a:p>
        </p:txBody>
      </p:sp>
      <p:sp>
        <p:nvSpPr>
          <p:cNvPr id="27" name="Dikdörtgen 26"/>
          <p:cNvSpPr/>
          <p:nvPr/>
        </p:nvSpPr>
        <p:spPr>
          <a:xfrm>
            <a:off x="1500300" y="2816932"/>
            <a:ext cx="7428775" cy="864096"/>
          </a:xfrm>
          <a:prstGeom prst="rect">
            <a:avLst/>
          </a:prstGeom>
          <a:solidFill>
            <a:srgbClr val="FFFF00">
              <a:alpha val="50196"/>
            </a:srgbClr>
          </a:solidFill>
          <a:ln>
            <a:solidFill>
              <a:srgbClr val="F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rgbClr val="FF0000"/>
                </a:solidFill>
              </a:rPr>
              <a:t>ÖRNEK-2: </a:t>
            </a:r>
            <a:r>
              <a:rPr lang="tr-TR" sz="2400" b="1" dirty="0" smtClean="0">
                <a:solidFill>
                  <a:schemeClr val="tx1"/>
                </a:solidFill>
              </a:rPr>
              <a:t>Sayı dizileri arasındaki ölçü çeşitlerini Ağaç şeması ile gösteriniz?</a:t>
            </a:r>
            <a:endParaRPr lang="tr-TR" sz="2400" b="1" dirty="0">
              <a:solidFill>
                <a:schemeClr val="tx1"/>
              </a:solidFill>
            </a:endParaRPr>
          </a:p>
        </p:txBody>
      </p:sp>
    </p:spTree>
    <p:extLst>
      <p:ext uri="{BB962C8B-B14F-4D97-AF65-F5344CB8AC3E}">
        <p14:creationId xmlns:p14="http://schemas.microsoft.com/office/powerpoint/2010/main" val="1226343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1000"/>
                                        <p:tgtEl>
                                          <p:spTgt spid="16"/>
                                        </p:tgtEl>
                                      </p:cBhvr>
                                    </p:animEffect>
                                    <p:anim calcmode="lin" valueType="num">
                                      <p:cBhvr>
                                        <p:cTn id="85" dur="1000" fill="hold"/>
                                        <p:tgtEl>
                                          <p:spTgt spid="16"/>
                                        </p:tgtEl>
                                        <p:attrNameLst>
                                          <p:attrName>ppt_x</p:attrName>
                                        </p:attrNameLst>
                                      </p:cBhvr>
                                      <p:tavLst>
                                        <p:tav tm="0">
                                          <p:val>
                                            <p:strVal val="#ppt_x"/>
                                          </p:val>
                                        </p:tav>
                                        <p:tav tm="100000">
                                          <p:val>
                                            <p:strVal val="#ppt_x"/>
                                          </p:val>
                                        </p:tav>
                                      </p:tavLst>
                                    </p:anim>
                                    <p:anim calcmode="lin" valueType="num">
                                      <p:cBhvr>
                                        <p:cTn id="8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1000"/>
                                        <p:tgtEl>
                                          <p:spTgt spid="17"/>
                                        </p:tgtEl>
                                      </p:cBhvr>
                                    </p:animEffect>
                                    <p:anim calcmode="lin" valueType="num">
                                      <p:cBhvr>
                                        <p:cTn id="92" dur="1000" fill="hold"/>
                                        <p:tgtEl>
                                          <p:spTgt spid="17"/>
                                        </p:tgtEl>
                                        <p:attrNameLst>
                                          <p:attrName>ppt_x</p:attrName>
                                        </p:attrNameLst>
                                      </p:cBhvr>
                                      <p:tavLst>
                                        <p:tav tm="0">
                                          <p:val>
                                            <p:strVal val="#ppt_x"/>
                                          </p:val>
                                        </p:tav>
                                        <p:tav tm="100000">
                                          <p:val>
                                            <p:strVal val="#ppt_x"/>
                                          </p:val>
                                        </p:tav>
                                      </p:tavLst>
                                    </p:anim>
                                    <p:anim calcmode="lin" valueType="num">
                                      <p:cBhvr>
                                        <p:cTn id="9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1000"/>
                                        <p:tgtEl>
                                          <p:spTgt spid="18"/>
                                        </p:tgtEl>
                                      </p:cBhvr>
                                    </p:animEffect>
                                    <p:anim calcmode="lin" valueType="num">
                                      <p:cBhvr>
                                        <p:cTn id="99" dur="1000" fill="hold"/>
                                        <p:tgtEl>
                                          <p:spTgt spid="18"/>
                                        </p:tgtEl>
                                        <p:attrNameLst>
                                          <p:attrName>ppt_x</p:attrName>
                                        </p:attrNameLst>
                                      </p:cBhvr>
                                      <p:tavLst>
                                        <p:tav tm="0">
                                          <p:val>
                                            <p:strVal val="#ppt_x"/>
                                          </p:val>
                                        </p:tav>
                                        <p:tav tm="100000">
                                          <p:val>
                                            <p:strVal val="#ppt_x"/>
                                          </p:val>
                                        </p:tav>
                                      </p:tavLst>
                                    </p:anim>
                                    <p:anim calcmode="lin" valueType="num">
                                      <p:cBhvr>
                                        <p:cTn id="10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1000"/>
                                        <p:tgtEl>
                                          <p:spTgt spid="19"/>
                                        </p:tgtEl>
                                      </p:cBhvr>
                                    </p:animEffect>
                                    <p:anim calcmode="lin" valueType="num">
                                      <p:cBhvr>
                                        <p:cTn id="106" dur="1000" fill="hold"/>
                                        <p:tgtEl>
                                          <p:spTgt spid="19"/>
                                        </p:tgtEl>
                                        <p:attrNameLst>
                                          <p:attrName>ppt_x</p:attrName>
                                        </p:attrNameLst>
                                      </p:cBhvr>
                                      <p:tavLst>
                                        <p:tav tm="0">
                                          <p:val>
                                            <p:strVal val="#ppt_x"/>
                                          </p:val>
                                        </p:tav>
                                        <p:tav tm="100000">
                                          <p:val>
                                            <p:strVal val="#ppt_x"/>
                                          </p:val>
                                        </p:tav>
                                      </p:tavLst>
                                    </p:anim>
                                    <p:anim calcmode="lin" valueType="num">
                                      <p:cBhvr>
                                        <p:cTn id="10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nodeType="click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fade">
                                      <p:cBhvr>
                                        <p:cTn id="112" dur="1000"/>
                                        <p:tgtEl>
                                          <p:spTgt spid="20"/>
                                        </p:tgtEl>
                                      </p:cBhvr>
                                    </p:animEffect>
                                    <p:anim calcmode="lin" valueType="num">
                                      <p:cBhvr>
                                        <p:cTn id="113" dur="1000" fill="hold"/>
                                        <p:tgtEl>
                                          <p:spTgt spid="20"/>
                                        </p:tgtEl>
                                        <p:attrNameLst>
                                          <p:attrName>ppt_x</p:attrName>
                                        </p:attrNameLst>
                                      </p:cBhvr>
                                      <p:tavLst>
                                        <p:tav tm="0">
                                          <p:val>
                                            <p:strVal val="#ppt_x"/>
                                          </p:val>
                                        </p:tav>
                                        <p:tav tm="100000">
                                          <p:val>
                                            <p:strVal val="#ppt_x"/>
                                          </p:val>
                                        </p:tav>
                                      </p:tavLst>
                                    </p:anim>
                                    <p:anim calcmode="lin" valueType="num">
                                      <p:cBhvr>
                                        <p:cTn id="1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nodeType="clickEffect">
                                  <p:stCondLst>
                                    <p:cond delay="0"/>
                                  </p:stCondLst>
                                  <p:childTnLst>
                                    <p:set>
                                      <p:cBhvr>
                                        <p:cTn id="118" dur="1" fill="hold">
                                          <p:stCondLst>
                                            <p:cond delay="0"/>
                                          </p:stCondLst>
                                        </p:cTn>
                                        <p:tgtEl>
                                          <p:spTgt spid="21"/>
                                        </p:tgtEl>
                                        <p:attrNameLst>
                                          <p:attrName>style.visibility</p:attrName>
                                        </p:attrNameLst>
                                      </p:cBhvr>
                                      <p:to>
                                        <p:strVal val="visible"/>
                                      </p:to>
                                    </p:set>
                                    <p:animEffect transition="in" filter="fade">
                                      <p:cBhvr>
                                        <p:cTn id="119" dur="1000"/>
                                        <p:tgtEl>
                                          <p:spTgt spid="21"/>
                                        </p:tgtEl>
                                      </p:cBhvr>
                                    </p:animEffect>
                                    <p:anim calcmode="lin" valueType="num">
                                      <p:cBhvr>
                                        <p:cTn id="120" dur="1000" fill="hold"/>
                                        <p:tgtEl>
                                          <p:spTgt spid="21"/>
                                        </p:tgtEl>
                                        <p:attrNameLst>
                                          <p:attrName>ppt_x</p:attrName>
                                        </p:attrNameLst>
                                      </p:cBhvr>
                                      <p:tavLst>
                                        <p:tav tm="0">
                                          <p:val>
                                            <p:strVal val="#ppt_x"/>
                                          </p:val>
                                        </p:tav>
                                        <p:tav tm="100000">
                                          <p:val>
                                            <p:strVal val="#ppt_x"/>
                                          </p:val>
                                        </p:tav>
                                      </p:tavLst>
                                    </p:anim>
                                    <p:anim calcmode="lin" valueType="num">
                                      <p:cBhvr>
                                        <p:cTn id="1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22"/>
                                        </p:tgtEl>
                                        <p:attrNameLst>
                                          <p:attrName>style.visibility</p:attrName>
                                        </p:attrNameLst>
                                      </p:cBhvr>
                                      <p:to>
                                        <p:strVal val="visible"/>
                                      </p:to>
                                    </p:set>
                                    <p:animEffect transition="in" filter="fade">
                                      <p:cBhvr>
                                        <p:cTn id="126" dur="1000"/>
                                        <p:tgtEl>
                                          <p:spTgt spid="22"/>
                                        </p:tgtEl>
                                      </p:cBhvr>
                                    </p:animEffect>
                                    <p:anim calcmode="lin" valueType="num">
                                      <p:cBhvr>
                                        <p:cTn id="127" dur="1000" fill="hold"/>
                                        <p:tgtEl>
                                          <p:spTgt spid="22"/>
                                        </p:tgtEl>
                                        <p:attrNameLst>
                                          <p:attrName>ppt_x</p:attrName>
                                        </p:attrNameLst>
                                      </p:cBhvr>
                                      <p:tavLst>
                                        <p:tav tm="0">
                                          <p:val>
                                            <p:strVal val="#ppt_x"/>
                                          </p:val>
                                        </p:tav>
                                        <p:tav tm="100000">
                                          <p:val>
                                            <p:strVal val="#ppt_x"/>
                                          </p:val>
                                        </p:tav>
                                      </p:tavLst>
                                    </p:anim>
                                    <p:anim calcmode="lin" valueType="num">
                                      <p:cBhvr>
                                        <p:cTn id="12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nodeType="clickEffect">
                                  <p:stCondLst>
                                    <p:cond delay="0"/>
                                  </p:stCondLst>
                                  <p:childTnLst>
                                    <p:set>
                                      <p:cBhvr>
                                        <p:cTn id="132" dur="1" fill="hold">
                                          <p:stCondLst>
                                            <p:cond delay="0"/>
                                          </p:stCondLst>
                                        </p:cTn>
                                        <p:tgtEl>
                                          <p:spTgt spid="23"/>
                                        </p:tgtEl>
                                        <p:attrNameLst>
                                          <p:attrName>style.visibility</p:attrName>
                                        </p:attrNameLst>
                                      </p:cBhvr>
                                      <p:to>
                                        <p:strVal val="visible"/>
                                      </p:to>
                                    </p:set>
                                    <p:animEffect transition="in" filter="fade">
                                      <p:cBhvr>
                                        <p:cTn id="133" dur="1000"/>
                                        <p:tgtEl>
                                          <p:spTgt spid="23"/>
                                        </p:tgtEl>
                                      </p:cBhvr>
                                    </p:animEffect>
                                    <p:anim calcmode="lin" valueType="num">
                                      <p:cBhvr>
                                        <p:cTn id="134" dur="1000" fill="hold"/>
                                        <p:tgtEl>
                                          <p:spTgt spid="23"/>
                                        </p:tgtEl>
                                        <p:attrNameLst>
                                          <p:attrName>ppt_x</p:attrName>
                                        </p:attrNameLst>
                                      </p:cBhvr>
                                      <p:tavLst>
                                        <p:tav tm="0">
                                          <p:val>
                                            <p:strVal val="#ppt_x"/>
                                          </p:val>
                                        </p:tav>
                                        <p:tav tm="100000">
                                          <p:val>
                                            <p:strVal val="#ppt_x"/>
                                          </p:val>
                                        </p:tav>
                                      </p:tavLst>
                                    </p:anim>
                                    <p:anim calcmode="lin" valueType="num">
                                      <p:cBhvr>
                                        <p:cTn id="13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24"/>
                                        </p:tgtEl>
                                        <p:attrNameLst>
                                          <p:attrName>style.visibility</p:attrName>
                                        </p:attrNameLst>
                                      </p:cBhvr>
                                      <p:to>
                                        <p:strVal val="visible"/>
                                      </p:to>
                                    </p:set>
                                    <p:animEffect transition="in" filter="fade">
                                      <p:cBhvr>
                                        <p:cTn id="140" dur="1000"/>
                                        <p:tgtEl>
                                          <p:spTgt spid="24"/>
                                        </p:tgtEl>
                                      </p:cBhvr>
                                    </p:animEffect>
                                    <p:anim calcmode="lin" valueType="num">
                                      <p:cBhvr>
                                        <p:cTn id="141" dur="1000" fill="hold"/>
                                        <p:tgtEl>
                                          <p:spTgt spid="24"/>
                                        </p:tgtEl>
                                        <p:attrNameLst>
                                          <p:attrName>ppt_x</p:attrName>
                                        </p:attrNameLst>
                                      </p:cBhvr>
                                      <p:tavLst>
                                        <p:tav tm="0">
                                          <p:val>
                                            <p:strVal val="#ppt_x"/>
                                          </p:val>
                                        </p:tav>
                                        <p:tav tm="100000">
                                          <p:val>
                                            <p:strVal val="#ppt_x"/>
                                          </p:val>
                                        </p:tav>
                                      </p:tavLst>
                                    </p:anim>
                                    <p:anim calcmode="lin" valueType="num">
                                      <p:cBhvr>
                                        <p:cTn id="14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nodeType="clickEffect">
                                  <p:stCondLst>
                                    <p:cond delay="0"/>
                                  </p:stCondLst>
                                  <p:childTnLst>
                                    <p:set>
                                      <p:cBhvr>
                                        <p:cTn id="146" dur="1" fill="hold">
                                          <p:stCondLst>
                                            <p:cond delay="0"/>
                                          </p:stCondLst>
                                        </p:cTn>
                                        <p:tgtEl>
                                          <p:spTgt spid="25"/>
                                        </p:tgtEl>
                                        <p:attrNameLst>
                                          <p:attrName>style.visibility</p:attrName>
                                        </p:attrNameLst>
                                      </p:cBhvr>
                                      <p:to>
                                        <p:strVal val="visible"/>
                                      </p:to>
                                    </p:set>
                                    <p:animEffect transition="in" filter="fade">
                                      <p:cBhvr>
                                        <p:cTn id="147" dur="1000"/>
                                        <p:tgtEl>
                                          <p:spTgt spid="25"/>
                                        </p:tgtEl>
                                      </p:cBhvr>
                                    </p:animEffect>
                                    <p:anim calcmode="lin" valueType="num">
                                      <p:cBhvr>
                                        <p:cTn id="148" dur="1000" fill="hold"/>
                                        <p:tgtEl>
                                          <p:spTgt spid="25"/>
                                        </p:tgtEl>
                                        <p:attrNameLst>
                                          <p:attrName>ppt_x</p:attrName>
                                        </p:attrNameLst>
                                      </p:cBhvr>
                                      <p:tavLst>
                                        <p:tav tm="0">
                                          <p:val>
                                            <p:strVal val="#ppt_x"/>
                                          </p:val>
                                        </p:tav>
                                        <p:tav tm="100000">
                                          <p:val>
                                            <p:strVal val="#ppt_x"/>
                                          </p:val>
                                        </p:tav>
                                      </p:tavLst>
                                    </p:anim>
                                    <p:anim calcmode="lin" valueType="num">
                                      <p:cBhvr>
                                        <p:cTn id="14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grpId="0" nodeType="clickEffect">
                                  <p:stCondLst>
                                    <p:cond delay="0"/>
                                  </p:stCondLst>
                                  <p:childTnLst>
                                    <p:set>
                                      <p:cBhvr>
                                        <p:cTn id="153" dur="1" fill="hold">
                                          <p:stCondLst>
                                            <p:cond delay="0"/>
                                          </p:stCondLst>
                                        </p:cTn>
                                        <p:tgtEl>
                                          <p:spTgt spid="26"/>
                                        </p:tgtEl>
                                        <p:attrNameLst>
                                          <p:attrName>style.visibility</p:attrName>
                                        </p:attrNameLst>
                                      </p:cBhvr>
                                      <p:to>
                                        <p:strVal val="visible"/>
                                      </p:to>
                                    </p:set>
                                    <p:animEffect transition="in" filter="fade">
                                      <p:cBhvr>
                                        <p:cTn id="154" dur="1000"/>
                                        <p:tgtEl>
                                          <p:spTgt spid="26"/>
                                        </p:tgtEl>
                                      </p:cBhvr>
                                    </p:animEffect>
                                    <p:anim calcmode="lin" valueType="num">
                                      <p:cBhvr>
                                        <p:cTn id="155" dur="1000" fill="hold"/>
                                        <p:tgtEl>
                                          <p:spTgt spid="26"/>
                                        </p:tgtEl>
                                        <p:attrNameLst>
                                          <p:attrName>ppt_x</p:attrName>
                                        </p:attrNameLst>
                                      </p:cBhvr>
                                      <p:tavLst>
                                        <p:tav tm="0">
                                          <p:val>
                                            <p:strVal val="#ppt_x"/>
                                          </p:val>
                                        </p:tav>
                                        <p:tav tm="100000">
                                          <p:val>
                                            <p:strVal val="#ppt_x"/>
                                          </p:val>
                                        </p:tav>
                                      </p:tavLst>
                                    </p:anim>
                                    <p:anim calcmode="lin" valueType="num">
                                      <p:cBhvr>
                                        <p:cTn id="15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0" grpId="0" animBg="1"/>
      <p:bldP spid="14" grpId="0" animBg="1"/>
      <p:bldP spid="16" grpId="0" animBg="1"/>
      <p:bldP spid="18" grpId="0" animBg="1"/>
      <p:bldP spid="22" grpId="0" animBg="1"/>
      <p:bldP spid="24" grpId="0" animBg="1"/>
      <p:bldP spid="26" grpId="0" animBg="1"/>
      <p:bldP spid="2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843808" y="1268760"/>
            <a:ext cx="3312368" cy="936104"/>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rPr>
              <a:t>GRAFİKLER</a:t>
            </a:r>
            <a:endParaRPr lang="tr-TR" sz="4000" b="1" dirty="0">
              <a:solidFill>
                <a:schemeClr val="tx1"/>
              </a:solidFill>
            </a:endParaRPr>
          </a:p>
        </p:txBody>
      </p:sp>
      <p:cxnSp>
        <p:nvCxnSpPr>
          <p:cNvPr id="6" name="Düz Ok Bağlayıcısı 5"/>
          <p:cNvCxnSpPr>
            <a:stCxn id="4" idx="1"/>
          </p:cNvCxnSpPr>
          <p:nvPr/>
        </p:nvCxnSpPr>
        <p:spPr>
          <a:xfrm flipH="1">
            <a:off x="1151620" y="1736812"/>
            <a:ext cx="1692188" cy="118813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7" name="Dikdörtgen 6"/>
          <p:cNvSpPr/>
          <p:nvPr/>
        </p:nvSpPr>
        <p:spPr>
          <a:xfrm rot="16200000">
            <a:off x="-972616" y="4113076"/>
            <a:ext cx="3312368" cy="936104"/>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rPr>
              <a:t>Şekil ve Resim</a:t>
            </a:r>
            <a:endParaRPr lang="tr-TR" sz="4000" b="1" dirty="0">
              <a:solidFill>
                <a:schemeClr val="tx1"/>
              </a:solidFill>
            </a:endParaRPr>
          </a:p>
        </p:txBody>
      </p:sp>
      <p:sp>
        <p:nvSpPr>
          <p:cNvPr id="9" name="Dikdörtgen 8"/>
          <p:cNvSpPr/>
          <p:nvPr/>
        </p:nvSpPr>
        <p:spPr>
          <a:xfrm rot="16200000">
            <a:off x="6840252" y="4113076"/>
            <a:ext cx="3312368" cy="936104"/>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rPr>
              <a:t>Sütun Grafiği</a:t>
            </a:r>
            <a:endParaRPr lang="tr-TR" sz="4000" b="1" dirty="0">
              <a:solidFill>
                <a:schemeClr val="tx1"/>
              </a:solidFill>
            </a:endParaRPr>
          </a:p>
        </p:txBody>
      </p:sp>
      <p:cxnSp>
        <p:nvCxnSpPr>
          <p:cNvPr id="11" name="Düz Ok Bağlayıcısı 10"/>
          <p:cNvCxnSpPr>
            <a:stCxn id="4" idx="3"/>
          </p:cNvCxnSpPr>
          <p:nvPr/>
        </p:nvCxnSpPr>
        <p:spPr>
          <a:xfrm>
            <a:off x="6156176" y="1736812"/>
            <a:ext cx="1872208" cy="118813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5" name="Düz Ok Bağlayıcısı 14"/>
          <p:cNvCxnSpPr>
            <a:stCxn id="4" idx="2"/>
          </p:cNvCxnSpPr>
          <p:nvPr/>
        </p:nvCxnSpPr>
        <p:spPr>
          <a:xfrm flipH="1">
            <a:off x="3275856" y="2204864"/>
            <a:ext cx="1224136" cy="72008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6" name="Dikdörtgen 15"/>
          <p:cNvSpPr/>
          <p:nvPr/>
        </p:nvSpPr>
        <p:spPr>
          <a:xfrm rot="16200000">
            <a:off x="1151620" y="4113076"/>
            <a:ext cx="3312368" cy="936104"/>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rPr>
              <a:t>Çizgi Grafiği</a:t>
            </a:r>
            <a:endParaRPr lang="tr-TR" sz="4000" b="1" dirty="0">
              <a:solidFill>
                <a:schemeClr val="tx1"/>
              </a:solidFill>
            </a:endParaRPr>
          </a:p>
        </p:txBody>
      </p:sp>
      <p:cxnSp>
        <p:nvCxnSpPr>
          <p:cNvPr id="19" name="Düz Ok Bağlayıcısı 18"/>
          <p:cNvCxnSpPr>
            <a:stCxn id="4" idx="2"/>
          </p:cNvCxnSpPr>
          <p:nvPr/>
        </p:nvCxnSpPr>
        <p:spPr>
          <a:xfrm>
            <a:off x="4499992" y="2204864"/>
            <a:ext cx="1152128" cy="72008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0" name="Dikdörtgen 19"/>
          <p:cNvSpPr/>
          <p:nvPr/>
        </p:nvSpPr>
        <p:spPr>
          <a:xfrm rot="16200000">
            <a:off x="4463988" y="4113076"/>
            <a:ext cx="3312368" cy="936104"/>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rPr>
              <a:t>Daire Grafiği</a:t>
            </a:r>
            <a:endParaRPr lang="tr-TR" sz="4000" b="1" dirty="0">
              <a:solidFill>
                <a:schemeClr val="tx1"/>
              </a:solidFill>
            </a:endParaRPr>
          </a:p>
        </p:txBody>
      </p:sp>
      <p:sp>
        <p:nvSpPr>
          <p:cNvPr id="21" name="Dikdörtgen 20"/>
          <p:cNvSpPr/>
          <p:nvPr/>
        </p:nvSpPr>
        <p:spPr>
          <a:xfrm>
            <a:off x="215515" y="188640"/>
            <a:ext cx="8748973" cy="648072"/>
          </a:xfrm>
          <a:prstGeom prst="rect">
            <a:avLst/>
          </a:prstGeom>
          <a:solidFill>
            <a:srgbClr val="FFFF00">
              <a:alpha val="50196"/>
            </a:srgbClr>
          </a:solidFill>
          <a:ln>
            <a:solidFill>
              <a:srgbClr val="F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b="1" dirty="0" smtClean="0">
                <a:solidFill>
                  <a:schemeClr val="tx1"/>
                </a:solidFill>
              </a:rPr>
              <a:t>ÖRNEK-4 :Grafik çeşitlerini ağaç şeması ile gösteriniz?</a:t>
            </a:r>
            <a:endParaRPr lang="tr-TR" sz="2800" b="1" dirty="0">
              <a:solidFill>
                <a:schemeClr val="tx1"/>
              </a:solidFill>
            </a:endParaRPr>
          </a:p>
        </p:txBody>
      </p:sp>
      <p:sp>
        <p:nvSpPr>
          <p:cNvPr id="12" name="Dikdörtgen 11"/>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463502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1000"/>
                                        <p:tgtEl>
                                          <p:spTgt spid="20"/>
                                        </p:tgtEl>
                                      </p:cBhvr>
                                    </p:animEffect>
                                    <p:anim calcmode="lin" valueType="num">
                                      <p:cBhvr>
                                        <p:cTn id="71" dur="1000" fill="hold"/>
                                        <p:tgtEl>
                                          <p:spTgt spid="20"/>
                                        </p:tgtEl>
                                        <p:attrNameLst>
                                          <p:attrName>ppt_x</p:attrName>
                                        </p:attrNameLst>
                                      </p:cBhvr>
                                      <p:tavLst>
                                        <p:tav tm="0">
                                          <p:val>
                                            <p:strVal val="#ppt_x"/>
                                          </p:val>
                                        </p:tav>
                                        <p:tav tm="100000">
                                          <p:val>
                                            <p:strVal val="#ppt_x"/>
                                          </p:val>
                                        </p:tav>
                                      </p:tavLst>
                                    </p:anim>
                                    <p:anim calcmode="lin" valueType="num">
                                      <p:cBhvr>
                                        <p:cTn id="7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6" grpId="0" animBg="1"/>
      <p:bldP spid="20" grpId="0" animBg="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81286" y="1412776"/>
            <a:ext cx="8712967" cy="3312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4</a:t>
            </a:r>
          </a:p>
          <a:p>
            <a:pPr algn="ctr"/>
            <a:r>
              <a:rPr lang="tr-TR" sz="4000" b="1" dirty="0" smtClean="0"/>
              <a:t>ARAŞTIRMALAR İÇİN </a:t>
            </a:r>
          </a:p>
          <a:p>
            <a:pPr algn="ctr"/>
            <a:r>
              <a:rPr lang="tr-TR" sz="4000" b="1" dirty="0" smtClean="0"/>
              <a:t>VERİLERİ GÖSTERME</a:t>
            </a:r>
          </a:p>
          <a:p>
            <a:pPr algn="ctr"/>
            <a:r>
              <a:rPr lang="tr-TR" sz="4000" b="1" dirty="0" smtClean="0">
                <a:solidFill>
                  <a:schemeClr val="tx1"/>
                </a:solidFill>
              </a:rPr>
              <a:t>Tablolaşan veriler grafikleştirilerek görsel hale getirilir. </a:t>
            </a:r>
            <a:endParaRPr lang="tr-TR" sz="4000" b="1" dirty="0">
              <a:solidFill>
                <a:schemeClr val="tx1"/>
              </a:solidFill>
            </a:endParaRPr>
          </a:p>
        </p:txBody>
      </p:sp>
    </p:spTree>
    <p:extLst>
      <p:ext uri="{BB962C8B-B14F-4D97-AF65-F5344CB8AC3E}">
        <p14:creationId xmlns:p14="http://schemas.microsoft.com/office/powerpoint/2010/main" val="70068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12746" y="23929"/>
            <a:ext cx="8856984" cy="3477875"/>
          </a:xfrm>
          <a:prstGeom prst="rect">
            <a:avLst/>
          </a:prstGeom>
          <a:noFill/>
          <a:ln>
            <a:solidFill>
              <a:srgbClr val="FF0000"/>
            </a:solidFill>
          </a:ln>
        </p:spPr>
        <p:txBody>
          <a:bodyPr wrap="square" rtlCol="0">
            <a:spAutoFit/>
          </a:bodyPr>
          <a:lstStyle/>
          <a:p>
            <a:r>
              <a:rPr lang="tr-TR" sz="2000" b="1" dirty="0" smtClean="0">
                <a:solidFill>
                  <a:srgbClr val="FF0000"/>
                </a:solidFill>
              </a:rPr>
              <a:t>ÖRNEK-1:</a:t>
            </a:r>
          </a:p>
          <a:p>
            <a:r>
              <a:rPr lang="tr-TR" sz="2000" b="1" dirty="0" smtClean="0">
                <a:solidFill>
                  <a:srgbClr val="FF0000"/>
                </a:solidFill>
              </a:rPr>
              <a:t>	</a:t>
            </a:r>
            <a:r>
              <a:rPr lang="tr-TR" sz="2000" b="1" dirty="0" smtClean="0"/>
              <a:t>Beyza Hanım ,eğitim çalışanlarının sorunlarını araştırmak istiyor. Bunun için yapılacak anketin aşağıdaki gruplardan hangisine uygulanması beklenir?</a:t>
            </a:r>
          </a:p>
          <a:p>
            <a:endParaRPr lang="tr-TR" sz="2000" b="1" dirty="0" smtClean="0"/>
          </a:p>
          <a:p>
            <a:r>
              <a:rPr lang="tr-TR" sz="2000" b="1" dirty="0" smtClean="0"/>
              <a:t>a) Sanayi çalışanları</a:t>
            </a:r>
          </a:p>
          <a:p>
            <a:endParaRPr lang="tr-TR" sz="2000" b="1" dirty="0" smtClean="0"/>
          </a:p>
          <a:p>
            <a:r>
              <a:rPr lang="tr-TR" sz="2000" b="1" dirty="0" smtClean="0"/>
              <a:t>b) Öğretmenler</a:t>
            </a:r>
          </a:p>
          <a:p>
            <a:endParaRPr lang="tr-TR" sz="2000" b="1" dirty="0" smtClean="0"/>
          </a:p>
          <a:p>
            <a:r>
              <a:rPr lang="tr-TR" sz="2000" b="1" dirty="0" smtClean="0"/>
              <a:t>c) Güvenlik görevlileri</a:t>
            </a:r>
          </a:p>
          <a:p>
            <a:endParaRPr lang="tr-TR" sz="2000" b="1" dirty="0" smtClean="0"/>
          </a:p>
          <a:p>
            <a:r>
              <a:rPr lang="tr-TR" sz="2000" b="1" dirty="0" smtClean="0"/>
              <a:t>d) Sağlık çalışanları</a:t>
            </a:r>
            <a:endParaRPr lang="tr-TR" sz="2000" b="1" dirty="0">
              <a:solidFill>
                <a:srgbClr val="FF0000"/>
              </a:solidFill>
            </a:endParaRPr>
          </a:p>
        </p:txBody>
      </p:sp>
      <p:sp>
        <p:nvSpPr>
          <p:cNvPr id="5" name="Dikdörtgen 4"/>
          <p:cNvSpPr/>
          <p:nvPr/>
        </p:nvSpPr>
        <p:spPr>
          <a:xfrm>
            <a:off x="112746" y="1762866"/>
            <a:ext cx="1866966" cy="64807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692932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23916" y="116632"/>
            <a:ext cx="8928992" cy="4093428"/>
          </a:xfrm>
          <a:prstGeom prst="rect">
            <a:avLst/>
          </a:prstGeom>
          <a:noFill/>
          <a:ln>
            <a:solidFill>
              <a:srgbClr val="FF0000"/>
            </a:solidFill>
          </a:ln>
        </p:spPr>
        <p:txBody>
          <a:bodyPr wrap="square" rtlCol="0">
            <a:spAutoFit/>
          </a:bodyPr>
          <a:lstStyle/>
          <a:p>
            <a:r>
              <a:rPr lang="tr-TR" sz="2000" b="1" dirty="0" smtClean="0">
                <a:solidFill>
                  <a:srgbClr val="FF0000"/>
                </a:solidFill>
              </a:rPr>
              <a:t>GRAFİKLER: </a:t>
            </a:r>
            <a:r>
              <a:rPr lang="tr-TR" sz="2000" b="1" dirty="0" smtClean="0"/>
              <a:t>Elde edilen veriler tablolaştırılır.Çetele ve sıklık tablosu oluşturulur. Tablodaki bilgiler grafikleştirilerek veriler görsel hale getirilir.</a:t>
            </a:r>
          </a:p>
          <a:p>
            <a:endParaRPr lang="tr-TR" sz="2000" b="1" dirty="0" smtClean="0"/>
          </a:p>
          <a:p>
            <a:r>
              <a:rPr lang="tr-TR" sz="2000" b="1" dirty="0">
                <a:solidFill>
                  <a:srgbClr val="FF0000"/>
                </a:solidFill>
              </a:rPr>
              <a:t>	</a:t>
            </a:r>
            <a:r>
              <a:rPr lang="tr-TR" sz="2000" b="1" dirty="0" smtClean="0"/>
              <a:t>İstatistik çalışmaları sonunda çeşitli yöntemlerle elde edilen sonuçların çizgi veya şekiller ile ifade edilmesine grafik denir. Buna göre;</a:t>
            </a:r>
          </a:p>
          <a:p>
            <a:endParaRPr lang="tr-TR" sz="2000" b="1" dirty="0" smtClean="0"/>
          </a:p>
          <a:p>
            <a:r>
              <a:rPr lang="tr-TR" sz="2000" b="1" dirty="0"/>
              <a:t>	</a:t>
            </a:r>
            <a:r>
              <a:rPr lang="tr-TR" sz="2000" b="1" dirty="0" smtClean="0"/>
              <a:t>a)Grafiklere başlık yazılır.</a:t>
            </a:r>
          </a:p>
          <a:p>
            <a:r>
              <a:rPr lang="tr-TR" sz="2000" b="1" dirty="0"/>
              <a:t>	</a:t>
            </a:r>
            <a:r>
              <a:rPr lang="tr-TR" sz="2000" b="1" dirty="0" smtClean="0"/>
              <a:t>b)Eksenler </a:t>
            </a:r>
            <a:r>
              <a:rPr lang="tr-TR" sz="2000" b="1" dirty="0"/>
              <a:t>isimlendirilir. [Yatay veya dikey </a:t>
            </a:r>
            <a:r>
              <a:rPr lang="tr-TR" sz="2000" b="1" dirty="0" smtClean="0"/>
              <a:t> </a:t>
            </a:r>
            <a:r>
              <a:rPr lang="tr-TR" sz="2000" b="1" dirty="0"/>
              <a:t>eksen ] </a:t>
            </a:r>
            <a:endParaRPr lang="tr-TR" sz="2000" b="1" dirty="0" smtClean="0"/>
          </a:p>
          <a:p>
            <a:r>
              <a:rPr lang="tr-TR" sz="2000" b="1" dirty="0"/>
              <a:t>	</a:t>
            </a:r>
            <a:r>
              <a:rPr lang="tr-TR" sz="2000" b="1" dirty="0" smtClean="0"/>
              <a:t>c)Grafik , verileri görsel hale getirir.</a:t>
            </a:r>
          </a:p>
          <a:p>
            <a:r>
              <a:rPr lang="tr-TR" sz="2000" b="1" dirty="0"/>
              <a:t>	</a:t>
            </a:r>
            <a:r>
              <a:rPr lang="tr-TR" sz="2000" b="1" dirty="0" smtClean="0"/>
              <a:t>d)Veriler daha iyi yorumlanır.</a:t>
            </a:r>
          </a:p>
          <a:p>
            <a:r>
              <a:rPr lang="tr-TR" sz="2000" b="1" dirty="0"/>
              <a:t>	</a:t>
            </a:r>
            <a:r>
              <a:rPr lang="tr-TR" sz="2000" b="1" dirty="0" smtClean="0"/>
              <a:t>e)Daha iyi tahmin yapılır.</a:t>
            </a:r>
          </a:p>
          <a:p>
            <a:r>
              <a:rPr lang="tr-TR" sz="2000" b="1" dirty="0"/>
              <a:t>	</a:t>
            </a:r>
            <a:r>
              <a:rPr lang="tr-TR" sz="2000" b="1" dirty="0" smtClean="0"/>
              <a:t>f)Bilgiyi özetler ve bilgiyi görünür hale getirir.</a:t>
            </a:r>
          </a:p>
          <a:p>
            <a:r>
              <a:rPr lang="tr-TR" sz="2000" b="1" dirty="0"/>
              <a:t>	</a:t>
            </a:r>
            <a:r>
              <a:rPr lang="tr-TR" sz="2000" b="1" dirty="0" smtClean="0"/>
              <a:t>g)Grafikler yanlış yorumlara yol açmamalıdır.</a:t>
            </a:r>
            <a:endParaRPr lang="tr-TR" sz="2000" b="1" dirty="0"/>
          </a:p>
        </p:txBody>
      </p:sp>
      <p:sp>
        <p:nvSpPr>
          <p:cNvPr id="3" name="Metin kutusu 2"/>
          <p:cNvSpPr txBox="1"/>
          <p:nvPr/>
        </p:nvSpPr>
        <p:spPr>
          <a:xfrm>
            <a:off x="123916" y="4725144"/>
            <a:ext cx="8928992" cy="1631216"/>
          </a:xfrm>
          <a:prstGeom prst="rect">
            <a:avLst/>
          </a:prstGeom>
          <a:noFill/>
          <a:ln>
            <a:solidFill>
              <a:srgbClr val="FF0000"/>
            </a:solidFill>
          </a:ln>
        </p:spPr>
        <p:txBody>
          <a:bodyPr wrap="square" rtlCol="0">
            <a:spAutoFit/>
          </a:bodyPr>
          <a:lstStyle/>
          <a:p>
            <a:r>
              <a:rPr lang="tr-TR" sz="2000" b="1" dirty="0" smtClean="0">
                <a:solidFill>
                  <a:srgbClr val="FF0000"/>
                </a:solidFill>
              </a:rPr>
              <a:t>GRAFİK ÇEŞİTLERİ:</a:t>
            </a:r>
          </a:p>
          <a:p>
            <a:r>
              <a:rPr lang="tr-TR" sz="2000" b="1" dirty="0">
                <a:solidFill>
                  <a:srgbClr val="FF0000"/>
                </a:solidFill>
              </a:rPr>
              <a:t>	</a:t>
            </a:r>
            <a:r>
              <a:rPr lang="tr-TR" sz="2000" b="1" dirty="0" smtClean="0"/>
              <a:t>A)Resim veya şekil grafiği,</a:t>
            </a:r>
          </a:p>
          <a:p>
            <a:r>
              <a:rPr lang="tr-TR" sz="2000" b="1" dirty="0"/>
              <a:t>	</a:t>
            </a:r>
            <a:r>
              <a:rPr lang="tr-TR" sz="2000" b="1" dirty="0" smtClean="0"/>
              <a:t>b)Çizgi grafiği,</a:t>
            </a:r>
          </a:p>
          <a:p>
            <a:r>
              <a:rPr lang="tr-TR" sz="2000" b="1" dirty="0"/>
              <a:t>	</a:t>
            </a:r>
            <a:r>
              <a:rPr lang="tr-TR" sz="2000" b="1" dirty="0" smtClean="0"/>
              <a:t>c)Sütun grafiği ,</a:t>
            </a:r>
          </a:p>
          <a:p>
            <a:r>
              <a:rPr lang="tr-TR" sz="2000" b="1" dirty="0"/>
              <a:t>	</a:t>
            </a:r>
            <a:r>
              <a:rPr lang="tr-TR" sz="2000" b="1" dirty="0" smtClean="0"/>
              <a:t>d)Daire grafiği.</a:t>
            </a:r>
            <a:endParaRPr lang="tr-TR" sz="2000" b="1" dirty="0"/>
          </a:p>
        </p:txBody>
      </p:sp>
    </p:spTree>
    <p:extLst>
      <p:ext uri="{BB962C8B-B14F-4D97-AF65-F5344CB8AC3E}">
        <p14:creationId xmlns:p14="http://schemas.microsoft.com/office/powerpoint/2010/main" val="242683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14709" y="514999"/>
            <a:ext cx="8729109" cy="575542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sz="2400" b="1" dirty="0" smtClean="0">
                <a:solidFill>
                  <a:srgbClr val="FF0000"/>
                </a:solidFill>
              </a:rPr>
              <a:t>1) SÜTUN GRAFİĞİ:     </a:t>
            </a:r>
            <a:r>
              <a:rPr lang="tr-TR" sz="2000" b="1" dirty="0" smtClean="0">
                <a:solidFill>
                  <a:schemeClr val="accent1"/>
                </a:solidFill>
              </a:rPr>
              <a:t>Araştırmalar</a:t>
            </a:r>
            <a:r>
              <a:rPr lang="tr-TR" altLang="zh-CN" b="1" dirty="0" smtClean="0">
                <a:solidFill>
                  <a:schemeClr val="accent1"/>
                </a:solidFill>
              </a:rPr>
              <a:t> </a:t>
            </a:r>
            <a:r>
              <a:rPr lang="tr-TR" altLang="zh-CN" sz="2000" b="1" dirty="0">
                <a:solidFill>
                  <a:schemeClr val="accent1"/>
                </a:solidFill>
              </a:rPr>
              <a:t>sonucu toplanan verilerin ve bilgilerin sütun grafiği ile gösterilmesine </a:t>
            </a:r>
            <a:r>
              <a:rPr lang="tr-TR" altLang="zh-CN" sz="2000" b="1" dirty="0" smtClean="0">
                <a:solidFill>
                  <a:schemeClr val="accent1"/>
                </a:solidFill>
              </a:rPr>
              <a:t>denir</a:t>
            </a:r>
            <a:r>
              <a:rPr lang="tr-TR" altLang="zh-CN" sz="2000" b="1" dirty="0">
                <a:solidFill>
                  <a:schemeClr val="accent1"/>
                </a:solidFill>
              </a:rPr>
              <a:t>. </a:t>
            </a:r>
            <a:r>
              <a:rPr lang="tr-TR" sz="2000" b="1" dirty="0"/>
              <a:t/>
            </a:r>
            <a:br>
              <a:rPr lang="tr-TR" sz="2000" b="1" dirty="0"/>
            </a:br>
            <a:r>
              <a:rPr lang="tr-TR" sz="2000" b="1" dirty="0"/>
              <a:t> 	Bu tip grafikte gösterilmek istenen değerler sütun veya çubuklarla ifade edilir. </a:t>
            </a:r>
            <a:r>
              <a:rPr lang="tr-TR" sz="2000" b="1" dirty="0" smtClean="0"/>
              <a:t>Karşılaştırılacak </a:t>
            </a:r>
            <a:r>
              <a:rPr lang="tr-TR" sz="2000" b="1" dirty="0"/>
              <a:t>değerler bu aralıklar üzerinde işaretlenir. </a:t>
            </a:r>
            <a:endParaRPr lang="tr-TR" sz="2000" b="1" dirty="0" smtClean="0"/>
          </a:p>
          <a:p>
            <a:pPr lvl="0"/>
            <a:r>
              <a:rPr lang="tr-TR" sz="2000" b="1" dirty="0" smtClean="0">
                <a:solidFill>
                  <a:schemeClr val="accent1"/>
                </a:solidFill>
              </a:rPr>
              <a:t>1)Çetele ve sıklık tablosu yapılır.</a:t>
            </a:r>
          </a:p>
          <a:p>
            <a:pPr lvl="0"/>
            <a:r>
              <a:rPr lang="tr-TR" sz="2000" b="1" dirty="0" smtClean="0">
                <a:solidFill>
                  <a:schemeClr val="accent1"/>
                </a:solidFill>
              </a:rPr>
              <a:t>2)Sütun </a:t>
            </a:r>
            <a:r>
              <a:rPr lang="tr-TR" sz="2000" b="1" dirty="0">
                <a:solidFill>
                  <a:schemeClr val="accent1"/>
                </a:solidFill>
              </a:rPr>
              <a:t>grafiğine başlık </a:t>
            </a:r>
            <a:r>
              <a:rPr lang="tr-TR" sz="2000" b="1" dirty="0" smtClean="0">
                <a:solidFill>
                  <a:schemeClr val="accent1"/>
                </a:solidFill>
              </a:rPr>
              <a:t>yazılmalıdır.</a:t>
            </a:r>
            <a:endParaRPr lang="tr-TR" sz="2000" b="1" dirty="0">
              <a:solidFill>
                <a:schemeClr val="accent1"/>
              </a:solidFill>
            </a:endParaRPr>
          </a:p>
          <a:p>
            <a:r>
              <a:rPr lang="tr-TR" sz="2000" b="1" dirty="0" smtClean="0">
                <a:solidFill>
                  <a:schemeClr val="accent1"/>
                </a:solidFill>
              </a:rPr>
              <a:t>3)Eksenler isimlendirilmelidir. </a:t>
            </a:r>
            <a:r>
              <a:rPr lang="tr-TR" sz="2000" b="1" dirty="0">
                <a:solidFill>
                  <a:schemeClr val="accent1"/>
                </a:solidFill>
              </a:rPr>
              <a:t>[Yatay veya dikey eksen ] </a:t>
            </a:r>
          </a:p>
          <a:p>
            <a:r>
              <a:rPr lang="tr-TR" sz="2000" b="1" dirty="0" smtClean="0">
                <a:solidFill>
                  <a:schemeClr val="accent1"/>
                </a:solidFill>
              </a:rPr>
              <a:t>4)Sütunlar </a:t>
            </a:r>
            <a:r>
              <a:rPr lang="tr-TR" sz="2000" b="1" dirty="0">
                <a:solidFill>
                  <a:schemeClr val="accent1"/>
                </a:solidFill>
              </a:rPr>
              <a:t>aynı genişlikte </a:t>
            </a:r>
            <a:r>
              <a:rPr lang="tr-TR" sz="2000" b="1" dirty="0" smtClean="0">
                <a:solidFill>
                  <a:schemeClr val="accent1"/>
                </a:solidFill>
              </a:rPr>
              <a:t>olmalıdır.</a:t>
            </a:r>
            <a:endParaRPr lang="tr-TR" sz="2000" b="1" dirty="0">
              <a:solidFill>
                <a:schemeClr val="accent1"/>
              </a:solidFill>
            </a:endParaRPr>
          </a:p>
          <a:p>
            <a:r>
              <a:rPr lang="tr-TR" sz="2000" b="1" dirty="0" smtClean="0">
                <a:solidFill>
                  <a:schemeClr val="accent1"/>
                </a:solidFill>
              </a:rPr>
              <a:t>5)Sütun </a:t>
            </a:r>
            <a:r>
              <a:rPr lang="tr-TR" sz="2000" b="1" dirty="0">
                <a:solidFill>
                  <a:schemeClr val="accent1"/>
                </a:solidFill>
              </a:rPr>
              <a:t>grafiğinde başlangıç noktası daima </a:t>
            </a:r>
            <a:r>
              <a:rPr lang="tr-TR" sz="2000" b="1" dirty="0" smtClean="0">
                <a:solidFill>
                  <a:schemeClr val="accent1"/>
                </a:solidFill>
              </a:rPr>
              <a:t>sıfırdır.</a:t>
            </a:r>
            <a:endParaRPr lang="tr-TR" sz="2000" b="1" dirty="0">
              <a:solidFill>
                <a:schemeClr val="accent1"/>
              </a:solidFill>
            </a:endParaRPr>
          </a:p>
          <a:p>
            <a:pPr lvl="0" eaLnBrk="0" fontAlgn="base" hangingPunct="0">
              <a:spcBef>
                <a:spcPct val="0"/>
              </a:spcBef>
              <a:spcAft>
                <a:spcPct val="0"/>
              </a:spcAft>
            </a:pPr>
            <a:r>
              <a:rPr lang="tr-TR" sz="2000" b="1" dirty="0" smtClean="0">
                <a:solidFill>
                  <a:schemeClr val="accent1"/>
                </a:solidFill>
              </a:rPr>
              <a:t>6)Süreklilik </a:t>
            </a:r>
            <a:r>
              <a:rPr lang="tr-TR" sz="2000" b="1" dirty="0">
                <a:solidFill>
                  <a:schemeClr val="accent1"/>
                </a:solidFill>
              </a:rPr>
              <a:t>yoktur. Her olay diğerinden </a:t>
            </a:r>
            <a:r>
              <a:rPr lang="tr-TR" sz="2000" b="1" dirty="0" smtClean="0">
                <a:solidFill>
                  <a:schemeClr val="accent1"/>
                </a:solidFill>
              </a:rPr>
              <a:t>bağımsızdır.</a:t>
            </a:r>
            <a:r>
              <a:rPr lang="tr-TR" altLang="tr-TR" sz="2000" b="1" dirty="0">
                <a:solidFill>
                  <a:schemeClr val="accent1"/>
                </a:solidFill>
                <a:latin typeface="Calibri" pitchFamily="34" charset="0"/>
                <a:ea typeface="Times New Roman" pitchFamily="18" charset="0"/>
                <a:cs typeface="Arial" pitchFamily="34" charset="0"/>
              </a:rPr>
              <a:t> </a:t>
            </a:r>
            <a:endParaRPr lang="tr-TR" altLang="tr-TR" sz="2000" b="1" dirty="0" smtClean="0">
              <a:solidFill>
                <a:schemeClr val="accent1"/>
              </a:solidFill>
              <a:latin typeface="Calibri" pitchFamily="34" charset="0"/>
              <a:ea typeface="Times New Roman" pitchFamily="18" charset="0"/>
              <a:cs typeface="Arial" pitchFamily="34" charset="0"/>
            </a:endParaRPr>
          </a:p>
          <a:p>
            <a:pPr lvl="0" eaLnBrk="0" fontAlgn="base" hangingPunct="0">
              <a:spcBef>
                <a:spcPct val="0"/>
              </a:spcBef>
              <a:spcAft>
                <a:spcPct val="0"/>
              </a:spcAft>
            </a:pPr>
            <a:r>
              <a:rPr lang="tr-TR" altLang="tr-TR" sz="2000" b="1" dirty="0">
                <a:latin typeface="Calibri" pitchFamily="34" charset="0"/>
                <a:ea typeface="Times New Roman" pitchFamily="18" charset="0"/>
                <a:cs typeface="Arial" pitchFamily="34" charset="0"/>
              </a:rPr>
              <a:t>	</a:t>
            </a:r>
            <a:r>
              <a:rPr lang="tr-TR" altLang="tr-TR" sz="2000" b="1" dirty="0" smtClean="0">
                <a:latin typeface="Calibri" pitchFamily="34" charset="0"/>
                <a:ea typeface="Times New Roman" pitchFamily="18" charset="0"/>
                <a:cs typeface="Arial" pitchFamily="34" charset="0"/>
              </a:rPr>
              <a:t>Yani olay </a:t>
            </a:r>
            <a:r>
              <a:rPr lang="tr-TR" altLang="tr-TR" sz="2000" b="1" dirty="0">
                <a:latin typeface="Calibri" pitchFamily="34" charset="0"/>
                <a:ea typeface="Times New Roman" pitchFamily="18" charset="0"/>
                <a:cs typeface="Arial" pitchFamily="34" charset="0"/>
              </a:rPr>
              <a:t>başlamış ve o gün bitmiştir. Bir sonraki gün sıfırdan tekrar başlar</a:t>
            </a:r>
            <a:r>
              <a:rPr lang="tr-TR" altLang="tr-TR" sz="2000" b="1" dirty="0" smtClean="0">
                <a:latin typeface="Calibri" pitchFamily="34" charset="0"/>
                <a:ea typeface="Times New Roman" pitchFamily="18" charset="0"/>
                <a:cs typeface="Arial" pitchFamily="34" charset="0"/>
              </a:rPr>
              <a:t>.</a:t>
            </a:r>
            <a:r>
              <a:rPr lang="tr-TR" altLang="tr-TR" sz="2000" b="1" dirty="0">
                <a:latin typeface="Calibri" pitchFamily="34" charset="0"/>
                <a:ea typeface="Times New Roman" pitchFamily="18" charset="0"/>
                <a:cs typeface="Arial" pitchFamily="34" charset="0"/>
              </a:rPr>
              <a:t> Günlük harcanan benzin miktarları, satılan süt miktarları, her yıl meydana  gelen orman yangınlarının sayısı gibi. </a:t>
            </a:r>
            <a:r>
              <a:rPr lang="tr-TR" altLang="tr-TR" sz="2000" b="1" dirty="0" smtClean="0">
                <a:latin typeface="Calibri" pitchFamily="34" charset="0"/>
                <a:ea typeface="Times New Roman" pitchFamily="18" charset="0"/>
                <a:cs typeface="Arial" pitchFamily="34" charset="0"/>
              </a:rPr>
              <a:t>Mesela </a:t>
            </a:r>
            <a:r>
              <a:rPr lang="tr-TR" altLang="tr-TR" sz="2000" b="1" dirty="0">
                <a:latin typeface="Calibri" pitchFamily="34" charset="0"/>
                <a:ea typeface="Times New Roman" pitchFamily="18" charset="0"/>
                <a:cs typeface="Arial" pitchFamily="34" charset="0"/>
              </a:rPr>
              <a:t>bu yıl 150 orman yangını çıktı diyelim, ertesi yıl millet bilinçlenirse yangın çıkmayabilir. Yani süreklilik yoktur. Olay bir sonraki  yıl olmayabilir. </a:t>
            </a:r>
          </a:p>
          <a:p>
            <a:pPr lvl="0" eaLnBrk="0" fontAlgn="base" hangingPunct="0">
              <a:spcBef>
                <a:spcPct val="0"/>
              </a:spcBef>
              <a:spcAft>
                <a:spcPct val="0"/>
              </a:spcAft>
            </a:pPr>
            <a:r>
              <a:rPr lang="tr-TR" altLang="tr-TR" sz="2000" b="1" dirty="0">
                <a:latin typeface="Calibri" pitchFamily="34" charset="0"/>
                <a:ea typeface="Times New Roman" pitchFamily="18" charset="0"/>
                <a:cs typeface="Arial" pitchFamily="34" charset="0"/>
              </a:rPr>
              <a:t>	Bugün 10 litre süt sattın yarın satamayabilirsin yani süreklilik yoktur. </a:t>
            </a:r>
            <a:endParaRPr lang="tr-TR" altLang="tr-TR" sz="2000" b="1" dirty="0" smtClean="0">
              <a:latin typeface="Calibri" pitchFamily="34" charset="0"/>
              <a:ea typeface="Times New Roman" pitchFamily="18" charset="0"/>
              <a:cs typeface="Arial" pitchFamily="34" charset="0"/>
            </a:endParaRPr>
          </a:p>
          <a:p>
            <a:pPr lvl="0" eaLnBrk="0" fontAlgn="base" hangingPunct="0">
              <a:spcBef>
                <a:spcPct val="0"/>
              </a:spcBef>
              <a:spcAft>
                <a:spcPct val="0"/>
              </a:spcAft>
            </a:pPr>
            <a:r>
              <a:rPr lang="tr-TR" sz="2000" b="1" dirty="0" smtClean="0">
                <a:solidFill>
                  <a:schemeClr val="accent1"/>
                </a:solidFill>
              </a:rPr>
              <a:t>7) Her </a:t>
            </a:r>
            <a:r>
              <a:rPr lang="tr-TR" sz="2000" b="1" dirty="0">
                <a:solidFill>
                  <a:schemeClr val="accent1"/>
                </a:solidFill>
              </a:rPr>
              <a:t>bir verinin miktarı gösterilir,</a:t>
            </a:r>
          </a:p>
          <a:p>
            <a:r>
              <a:rPr lang="tr-TR" sz="2400" b="1" dirty="0" smtClean="0">
                <a:solidFill>
                  <a:srgbClr val="FF0000"/>
                </a:solidFill>
              </a:rPr>
              <a:t>8) Sütun </a:t>
            </a:r>
            <a:r>
              <a:rPr lang="tr-TR" sz="2400" b="1" dirty="0">
                <a:solidFill>
                  <a:srgbClr val="FF0000"/>
                </a:solidFill>
              </a:rPr>
              <a:t>grafiği veriler arasında karşılaştırmayı inceler. </a:t>
            </a:r>
            <a:endParaRPr lang="tr-TR" sz="2400" b="1" dirty="0" smtClean="0">
              <a:solidFill>
                <a:srgbClr val="FF0000"/>
              </a:solidFill>
            </a:endParaRPr>
          </a:p>
        </p:txBody>
      </p:sp>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838895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8625" y="116632"/>
            <a:ext cx="8927871" cy="3416320"/>
          </a:xfrm>
          <a:prstGeom prst="rect">
            <a:avLst/>
          </a:prstGeom>
          <a:ln>
            <a:solidFill>
              <a:srgbClr val="FF0000"/>
            </a:solidFill>
          </a:ln>
        </p:spPr>
        <p:txBody>
          <a:bodyPr wrap="square">
            <a:spAutoFit/>
          </a:bodyPr>
          <a:lstStyle/>
          <a:p>
            <a:r>
              <a:rPr lang="tr-TR" altLang="tr-TR" sz="2400" b="1" dirty="0" smtClean="0">
                <a:solidFill>
                  <a:srgbClr val="FF0000"/>
                </a:solidFill>
                <a:effectLst>
                  <a:outerShdw blurRad="38100" dist="38100" dir="2700000" algn="tl">
                    <a:srgbClr val="FFFFFF"/>
                  </a:outerShdw>
                </a:effectLst>
              </a:rPr>
              <a:t>ÖRNEK-1:  </a:t>
            </a:r>
            <a:r>
              <a:rPr lang="tr-TR" altLang="tr-TR" sz="2400" b="1" dirty="0" smtClean="0">
                <a:effectLst>
                  <a:outerShdw blurRad="38100" dist="38100" dir="2700000" algn="tl">
                    <a:srgbClr val="FFFFFF"/>
                  </a:outerShdw>
                </a:effectLst>
              </a:rPr>
              <a:t>Bir sınıftaki öğrencilerin kan grupları ile ilgili bir anket çalışması yapılıyor.</a:t>
            </a:r>
          </a:p>
          <a:p>
            <a:r>
              <a:rPr lang="tr-TR" altLang="tr-TR" sz="2400" b="1" dirty="0" smtClean="0">
                <a:effectLst>
                  <a:outerShdw blurRad="38100" dist="38100" dir="2700000" algn="tl">
                    <a:srgbClr val="FFFFFF"/>
                  </a:outerShdw>
                </a:effectLst>
              </a:rPr>
              <a:t>1) Kan grubunuz aşağıdaki seçeneklerden hangisidir?</a:t>
            </a:r>
          </a:p>
          <a:p>
            <a:r>
              <a:rPr lang="tr-TR" altLang="tr-TR" sz="2400" b="1" dirty="0" smtClean="0"/>
              <a:t>	a) A grubu  (10 öğrenci)</a:t>
            </a:r>
          </a:p>
          <a:p>
            <a:r>
              <a:rPr lang="tr-TR" altLang="tr-TR" sz="2400" b="1" dirty="0"/>
              <a:t>	</a:t>
            </a:r>
            <a:r>
              <a:rPr lang="tr-TR" altLang="tr-TR" sz="2400" b="1" dirty="0" smtClean="0"/>
              <a:t>b) B grubu  ( 8 öğrenci)</a:t>
            </a:r>
          </a:p>
          <a:p>
            <a:r>
              <a:rPr lang="tr-TR" altLang="tr-TR" sz="2400" b="1" dirty="0"/>
              <a:t>	</a:t>
            </a:r>
            <a:r>
              <a:rPr lang="tr-TR" altLang="tr-TR" sz="2400" b="1" dirty="0" smtClean="0"/>
              <a:t>c) AB grubu (6 öğrenci)</a:t>
            </a:r>
          </a:p>
          <a:p>
            <a:r>
              <a:rPr lang="tr-TR" altLang="tr-TR" sz="2400" b="1" dirty="0"/>
              <a:t>	</a:t>
            </a:r>
            <a:r>
              <a:rPr lang="tr-TR" altLang="tr-TR" sz="2400" b="1" dirty="0" smtClean="0"/>
              <a:t>d) 0 grubu  ( 4 öğrenci</a:t>
            </a:r>
          </a:p>
          <a:p>
            <a:r>
              <a:rPr lang="tr-TR" altLang="tr-TR" sz="2400" b="1" dirty="0" smtClean="0"/>
              <a:t>Yukarda verilen bilgilere (verilere ) göre, Çetele ve sıklık tablosunu yaparak ,verileri sütun grafiği ile gösteriniz?</a:t>
            </a:r>
            <a:endParaRPr lang="tr-TR" altLang="tr-TR" sz="2400" b="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645024"/>
            <a:ext cx="5391150" cy="3009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1983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0"/>
                                        </p:tgtEl>
                                        <p:attrNameLst>
                                          <p:attrName>style.visibility</p:attrName>
                                        </p:attrNameLst>
                                      </p:cBhvr>
                                      <p:to>
                                        <p:strVal val="visible"/>
                                      </p:to>
                                    </p:set>
                                    <p:animEffect transition="in" filter="fade">
                                      <p:cBhvr>
                                        <p:cTn id="14" dur="1000"/>
                                        <p:tgtEl>
                                          <p:spTgt spid="7170"/>
                                        </p:tgtEl>
                                      </p:cBhvr>
                                    </p:animEffect>
                                    <p:anim calcmode="lin" valueType="num">
                                      <p:cBhvr>
                                        <p:cTn id="15" dur="1000" fill="hold"/>
                                        <p:tgtEl>
                                          <p:spTgt spid="7170"/>
                                        </p:tgtEl>
                                        <p:attrNameLst>
                                          <p:attrName>ppt_x</p:attrName>
                                        </p:attrNameLst>
                                      </p:cBhvr>
                                      <p:tavLst>
                                        <p:tav tm="0">
                                          <p:val>
                                            <p:strVal val="#ppt_x"/>
                                          </p:val>
                                        </p:tav>
                                        <p:tav tm="100000">
                                          <p:val>
                                            <p:strVal val="#ppt_x"/>
                                          </p:val>
                                        </p:tav>
                                      </p:tavLst>
                                    </p:anim>
                                    <p:anim calcmode="lin" valueType="num">
                                      <p:cBhvr>
                                        <p:cTn id="16"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lum bright="24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solidFill>
            <a:srgbClr val="FFCCFF">
              <a:alpha val="50196"/>
            </a:srgbClr>
          </a:solidFill>
          <a:ln>
            <a:solidFill>
              <a:schemeClr val="tx1"/>
            </a:solidFill>
          </a:ln>
        </p:spPr>
      </p:pic>
      <p:cxnSp>
        <p:nvCxnSpPr>
          <p:cNvPr id="3" name="Düz Ok Bağlayıcısı 2"/>
          <p:cNvCxnSpPr/>
          <p:nvPr/>
        </p:nvCxnSpPr>
        <p:spPr>
          <a:xfrm flipV="1">
            <a:off x="1477490" y="764704"/>
            <a:ext cx="0" cy="5472608"/>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Düz Ok Bağlayıcısı 5"/>
          <p:cNvCxnSpPr/>
          <p:nvPr/>
        </p:nvCxnSpPr>
        <p:spPr>
          <a:xfrm>
            <a:off x="1477490" y="6237312"/>
            <a:ext cx="5758077" cy="0"/>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Dikdörtgen 7"/>
          <p:cNvSpPr/>
          <p:nvPr/>
        </p:nvSpPr>
        <p:spPr>
          <a:xfrm>
            <a:off x="2987824" y="44664"/>
            <a:ext cx="4104456" cy="504056"/>
          </a:xfrm>
          <a:prstGeom prst="rect">
            <a:avLst/>
          </a:prstGeom>
          <a:solidFill>
            <a:srgbClr val="FFCCFF">
              <a:alpha val="5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Grafik: Öğrencilerin kan grupları</a:t>
            </a:r>
            <a:endParaRPr lang="tr-TR" sz="2000" b="1" dirty="0">
              <a:solidFill>
                <a:schemeClr val="tx1"/>
              </a:solidFill>
            </a:endParaRPr>
          </a:p>
        </p:txBody>
      </p:sp>
      <p:sp>
        <p:nvSpPr>
          <p:cNvPr id="11" name="Dikdörtgen 10"/>
          <p:cNvSpPr/>
          <p:nvPr/>
        </p:nvSpPr>
        <p:spPr>
          <a:xfrm>
            <a:off x="7380312" y="5985284"/>
            <a:ext cx="1528740" cy="504056"/>
          </a:xfrm>
          <a:prstGeom prst="rect">
            <a:avLst/>
          </a:prstGeom>
          <a:solidFill>
            <a:srgbClr val="FFCCFF">
              <a:alpha val="5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Kan </a:t>
            </a:r>
            <a:r>
              <a:rPr lang="tr-TR" sz="2000" b="1" dirty="0">
                <a:solidFill>
                  <a:schemeClr val="tx1"/>
                </a:solidFill>
              </a:rPr>
              <a:t>G</a:t>
            </a:r>
            <a:r>
              <a:rPr lang="tr-TR" sz="2000" b="1" dirty="0" smtClean="0">
                <a:solidFill>
                  <a:schemeClr val="tx1"/>
                </a:solidFill>
              </a:rPr>
              <a:t>rupları</a:t>
            </a:r>
            <a:endParaRPr lang="tr-TR" sz="2000" b="1" dirty="0">
              <a:solidFill>
                <a:schemeClr val="tx1"/>
              </a:solidFill>
            </a:endParaRPr>
          </a:p>
        </p:txBody>
      </p:sp>
      <p:sp>
        <p:nvSpPr>
          <p:cNvPr id="13" name="Dikdörtgen 12"/>
          <p:cNvSpPr/>
          <p:nvPr/>
        </p:nvSpPr>
        <p:spPr>
          <a:xfrm>
            <a:off x="495262" y="44664"/>
            <a:ext cx="1960788" cy="504056"/>
          </a:xfrm>
          <a:prstGeom prst="rect">
            <a:avLst/>
          </a:prstGeom>
          <a:solidFill>
            <a:srgbClr val="FFCCFF">
              <a:alpha val="5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Öğrenci Sayıları</a:t>
            </a:r>
            <a:endParaRPr lang="tr-TR" sz="2000" b="1" dirty="0">
              <a:solidFill>
                <a:schemeClr val="tx1"/>
              </a:solidFill>
            </a:endParaRPr>
          </a:p>
        </p:txBody>
      </p:sp>
      <p:sp>
        <p:nvSpPr>
          <p:cNvPr id="10" name="Metin kutusu 9"/>
          <p:cNvSpPr txBox="1"/>
          <p:nvPr/>
        </p:nvSpPr>
        <p:spPr>
          <a:xfrm>
            <a:off x="1146682" y="5955885"/>
            <a:ext cx="314510" cy="400110"/>
          </a:xfrm>
          <a:prstGeom prst="rect">
            <a:avLst/>
          </a:prstGeom>
          <a:noFill/>
        </p:spPr>
        <p:txBody>
          <a:bodyPr wrap="none" rtlCol="0">
            <a:spAutoFit/>
          </a:bodyPr>
          <a:lstStyle/>
          <a:p>
            <a:r>
              <a:rPr lang="tr-TR" sz="2000" b="1" dirty="0" smtClean="0"/>
              <a:t>0</a:t>
            </a:r>
            <a:endParaRPr lang="tr-TR" sz="2000" b="1" dirty="0"/>
          </a:p>
        </p:txBody>
      </p:sp>
      <p:sp>
        <p:nvSpPr>
          <p:cNvPr id="16" name="Metin kutusu 15"/>
          <p:cNvSpPr txBox="1"/>
          <p:nvPr/>
        </p:nvSpPr>
        <p:spPr>
          <a:xfrm>
            <a:off x="1148516" y="5578349"/>
            <a:ext cx="314510" cy="400110"/>
          </a:xfrm>
          <a:prstGeom prst="rect">
            <a:avLst/>
          </a:prstGeom>
          <a:noFill/>
        </p:spPr>
        <p:txBody>
          <a:bodyPr wrap="none" rtlCol="0">
            <a:spAutoFit/>
          </a:bodyPr>
          <a:lstStyle/>
          <a:p>
            <a:r>
              <a:rPr lang="tr-TR" sz="2000" b="1" dirty="0" smtClean="0"/>
              <a:t>1</a:t>
            </a:r>
            <a:endParaRPr lang="tr-TR" sz="2000" b="1" dirty="0"/>
          </a:p>
        </p:txBody>
      </p:sp>
      <p:sp>
        <p:nvSpPr>
          <p:cNvPr id="17" name="Metin kutusu 16"/>
          <p:cNvSpPr txBox="1"/>
          <p:nvPr/>
        </p:nvSpPr>
        <p:spPr>
          <a:xfrm>
            <a:off x="1146682" y="5013176"/>
            <a:ext cx="314510" cy="400110"/>
          </a:xfrm>
          <a:prstGeom prst="rect">
            <a:avLst/>
          </a:prstGeom>
          <a:noFill/>
        </p:spPr>
        <p:txBody>
          <a:bodyPr wrap="none" rtlCol="0">
            <a:spAutoFit/>
          </a:bodyPr>
          <a:lstStyle/>
          <a:p>
            <a:r>
              <a:rPr lang="tr-TR" sz="2000" b="1" dirty="0" smtClean="0"/>
              <a:t>2</a:t>
            </a:r>
            <a:endParaRPr lang="tr-TR" sz="2000" b="1" dirty="0"/>
          </a:p>
        </p:txBody>
      </p:sp>
      <p:sp>
        <p:nvSpPr>
          <p:cNvPr id="18" name="Metin kutusu 17"/>
          <p:cNvSpPr txBox="1"/>
          <p:nvPr/>
        </p:nvSpPr>
        <p:spPr>
          <a:xfrm>
            <a:off x="1111333" y="4464526"/>
            <a:ext cx="314510" cy="400110"/>
          </a:xfrm>
          <a:prstGeom prst="rect">
            <a:avLst/>
          </a:prstGeom>
          <a:noFill/>
        </p:spPr>
        <p:txBody>
          <a:bodyPr wrap="none" rtlCol="0">
            <a:spAutoFit/>
          </a:bodyPr>
          <a:lstStyle/>
          <a:p>
            <a:r>
              <a:rPr lang="tr-TR" sz="2000" b="1" dirty="0" smtClean="0"/>
              <a:t>3</a:t>
            </a:r>
            <a:endParaRPr lang="tr-TR" sz="2000" b="1" dirty="0"/>
          </a:p>
        </p:txBody>
      </p:sp>
      <p:sp>
        <p:nvSpPr>
          <p:cNvPr id="19" name="Metin kutusu 18"/>
          <p:cNvSpPr txBox="1"/>
          <p:nvPr/>
        </p:nvSpPr>
        <p:spPr>
          <a:xfrm>
            <a:off x="1111333" y="3972976"/>
            <a:ext cx="314510" cy="400110"/>
          </a:xfrm>
          <a:prstGeom prst="rect">
            <a:avLst/>
          </a:prstGeom>
          <a:noFill/>
        </p:spPr>
        <p:txBody>
          <a:bodyPr wrap="none" rtlCol="0">
            <a:spAutoFit/>
          </a:bodyPr>
          <a:lstStyle/>
          <a:p>
            <a:r>
              <a:rPr lang="tr-TR" sz="2000" b="1" dirty="0" smtClean="0"/>
              <a:t>4</a:t>
            </a:r>
            <a:endParaRPr lang="tr-TR" sz="2000" b="1" dirty="0"/>
          </a:p>
        </p:txBody>
      </p:sp>
      <p:sp>
        <p:nvSpPr>
          <p:cNvPr id="20" name="Metin kutusu 19"/>
          <p:cNvSpPr txBox="1"/>
          <p:nvPr/>
        </p:nvSpPr>
        <p:spPr>
          <a:xfrm>
            <a:off x="1111333" y="3459073"/>
            <a:ext cx="314510" cy="400110"/>
          </a:xfrm>
          <a:prstGeom prst="rect">
            <a:avLst/>
          </a:prstGeom>
          <a:noFill/>
        </p:spPr>
        <p:txBody>
          <a:bodyPr wrap="none" rtlCol="0">
            <a:spAutoFit/>
          </a:bodyPr>
          <a:lstStyle/>
          <a:p>
            <a:r>
              <a:rPr lang="tr-TR" sz="2000" b="1" dirty="0" smtClean="0"/>
              <a:t>5</a:t>
            </a:r>
            <a:endParaRPr lang="tr-TR" sz="2000" b="1" dirty="0"/>
          </a:p>
        </p:txBody>
      </p:sp>
      <p:sp>
        <p:nvSpPr>
          <p:cNvPr id="21" name="Metin kutusu 20"/>
          <p:cNvSpPr txBox="1"/>
          <p:nvPr/>
        </p:nvSpPr>
        <p:spPr>
          <a:xfrm>
            <a:off x="1111333" y="2968570"/>
            <a:ext cx="314510" cy="400110"/>
          </a:xfrm>
          <a:prstGeom prst="rect">
            <a:avLst/>
          </a:prstGeom>
          <a:noFill/>
        </p:spPr>
        <p:txBody>
          <a:bodyPr wrap="none" rtlCol="0">
            <a:spAutoFit/>
          </a:bodyPr>
          <a:lstStyle/>
          <a:p>
            <a:r>
              <a:rPr lang="tr-TR" sz="2000" b="1" dirty="0" smtClean="0"/>
              <a:t>6</a:t>
            </a:r>
            <a:endParaRPr lang="tr-TR" sz="2000" b="1" dirty="0"/>
          </a:p>
        </p:txBody>
      </p:sp>
      <p:sp>
        <p:nvSpPr>
          <p:cNvPr id="22" name="Metin kutusu 21"/>
          <p:cNvSpPr txBox="1"/>
          <p:nvPr/>
        </p:nvSpPr>
        <p:spPr>
          <a:xfrm>
            <a:off x="1111333" y="2420888"/>
            <a:ext cx="314510" cy="400110"/>
          </a:xfrm>
          <a:prstGeom prst="rect">
            <a:avLst/>
          </a:prstGeom>
          <a:noFill/>
        </p:spPr>
        <p:txBody>
          <a:bodyPr wrap="none" rtlCol="0">
            <a:spAutoFit/>
          </a:bodyPr>
          <a:lstStyle/>
          <a:p>
            <a:r>
              <a:rPr lang="tr-TR" sz="2000" b="1" dirty="0" smtClean="0"/>
              <a:t>7</a:t>
            </a:r>
            <a:endParaRPr lang="tr-TR" sz="2000" b="1" dirty="0"/>
          </a:p>
        </p:txBody>
      </p:sp>
      <p:sp>
        <p:nvSpPr>
          <p:cNvPr id="23" name="Metin kutusu 22"/>
          <p:cNvSpPr txBox="1"/>
          <p:nvPr/>
        </p:nvSpPr>
        <p:spPr>
          <a:xfrm>
            <a:off x="1126573" y="1923376"/>
            <a:ext cx="314510" cy="400110"/>
          </a:xfrm>
          <a:prstGeom prst="rect">
            <a:avLst/>
          </a:prstGeom>
          <a:noFill/>
        </p:spPr>
        <p:txBody>
          <a:bodyPr wrap="none" rtlCol="0">
            <a:spAutoFit/>
          </a:bodyPr>
          <a:lstStyle/>
          <a:p>
            <a:r>
              <a:rPr lang="tr-TR" sz="2000" b="1" dirty="0" smtClean="0"/>
              <a:t>8</a:t>
            </a:r>
            <a:endParaRPr lang="tr-TR" sz="2000" b="1" dirty="0"/>
          </a:p>
        </p:txBody>
      </p:sp>
      <p:sp>
        <p:nvSpPr>
          <p:cNvPr id="25" name="Metin kutusu 24"/>
          <p:cNvSpPr txBox="1"/>
          <p:nvPr/>
        </p:nvSpPr>
        <p:spPr>
          <a:xfrm>
            <a:off x="1101595" y="1482180"/>
            <a:ext cx="314510" cy="400110"/>
          </a:xfrm>
          <a:prstGeom prst="rect">
            <a:avLst/>
          </a:prstGeom>
          <a:noFill/>
        </p:spPr>
        <p:txBody>
          <a:bodyPr wrap="none" rtlCol="0">
            <a:spAutoFit/>
          </a:bodyPr>
          <a:lstStyle/>
          <a:p>
            <a:r>
              <a:rPr lang="tr-TR" sz="2000" b="1" dirty="0" smtClean="0"/>
              <a:t>9</a:t>
            </a:r>
            <a:endParaRPr lang="tr-TR" sz="2000" b="1" dirty="0"/>
          </a:p>
        </p:txBody>
      </p:sp>
      <p:sp>
        <p:nvSpPr>
          <p:cNvPr id="26" name="Metin kutusu 25"/>
          <p:cNvSpPr txBox="1"/>
          <p:nvPr/>
        </p:nvSpPr>
        <p:spPr>
          <a:xfrm>
            <a:off x="981491" y="872810"/>
            <a:ext cx="444352" cy="400110"/>
          </a:xfrm>
          <a:prstGeom prst="rect">
            <a:avLst/>
          </a:prstGeom>
          <a:noFill/>
        </p:spPr>
        <p:txBody>
          <a:bodyPr wrap="none" rtlCol="0">
            <a:spAutoFit/>
          </a:bodyPr>
          <a:lstStyle/>
          <a:p>
            <a:r>
              <a:rPr lang="tr-TR" sz="2000" b="1" dirty="0" smtClean="0"/>
              <a:t>10</a:t>
            </a:r>
            <a:endParaRPr lang="tr-TR" sz="2000" b="1" dirty="0"/>
          </a:p>
        </p:txBody>
      </p:sp>
      <p:sp>
        <p:nvSpPr>
          <p:cNvPr id="28" name="Metin kutusu 27"/>
          <p:cNvSpPr txBox="1"/>
          <p:nvPr/>
        </p:nvSpPr>
        <p:spPr>
          <a:xfrm>
            <a:off x="2051720" y="6355995"/>
            <a:ext cx="340158" cy="400110"/>
          </a:xfrm>
          <a:prstGeom prst="rect">
            <a:avLst/>
          </a:prstGeom>
          <a:noFill/>
        </p:spPr>
        <p:txBody>
          <a:bodyPr wrap="none" rtlCol="0">
            <a:spAutoFit/>
          </a:bodyPr>
          <a:lstStyle/>
          <a:p>
            <a:r>
              <a:rPr lang="tr-TR" sz="2000" b="1" dirty="0" smtClean="0"/>
              <a:t>A</a:t>
            </a:r>
            <a:endParaRPr lang="tr-TR" sz="2000" b="1" dirty="0"/>
          </a:p>
        </p:txBody>
      </p:sp>
      <p:sp>
        <p:nvSpPr>
          <p:cNvPr id="27" name="Serbest Form 26"/>
          <p:cNvSpPr/>
          <p:nvPr/>
        </p:nvSpPr>
        <p:spPr>
          <a:xfrm>
            <a:off x="2011680" y="1082040"/>
            <a:ext cx="548640" cy="5151120"/>
          </a:xfrm>
          <a:custGeom>
            <a:avLst/>
            <a:gdLst>
              <a:gd name="connsiteX0" fmla="*/ 0 w 548640"/>
              <a:gd name="connsiteY0" fmla="*/ 5151120 h 5151120"/>
              <a:gd name="connsiteX1" fmla="*/ 548640 w 548640"/>
              <a:gd name="connsiteY1" fmla="*/ 5151120 h 5151120"/>
              <a:gd name="connsiteX2" fmla="*/ 548640 w 548640"/>
              <a:gd name="connsiteY2" fmla="*/ 0 h 5151120"/>
              <a:gd name="connsiteX3" fmla="*/ 30480 w 548640"/>
              <a:gd name="connsiteY3" fmla="*/ 0 h 5151120"/>
              <a:gd name="connsiteX4" fmla="*/ 0 w 548640"/>
              <a:gd name="connsiteY4" fmla="*/ 5151120 h 5151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151120">
                <a:moveTo>
                  <a:pt x="0" y="5151120"/>
                </a:moveTo>
                <a:lnTo>
                  <a:pt x="548640" y="5151120"/>
                </a:lnTo>
                <a:lnTo>
                  <a:pt x="548640" y="0"/>
                </a:lnTo>
                <a:lnTo>
                  <a:pt x="30480" y="0"/>
                </a:lnTo>
                <a:lnTo>
                  <a:pt x="0" y="5151120"/>
                </a:lnTo>
                <a:close/>
              </a:path>
            </a:pathLst>
          </a:cu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Metin kutusu 30"/>
          <p:cNvSpPr txBox="1"/>
          <p:nvPr/>
        </p:nvSpPr>
        <p:spPr>
          <a:xfrm>
            <a:off x="3143164" y="6355995"/>
            <a:ext cx="328936" cy="400110"/>
          </a:xfrm>
          <a:prstGeom prst="rect">
            <a:avLst/>
          </a:prstGeom>
          <a:noFill/>
        </p:spPr>
        <p:txBody>
          <a:bodyPr wrap="none" rtlCol="0">
            <a:spAutoFit/>
          </a:bodyPr>
          <a:lstStyle/>
          <a:p>
            <a:r>
              <a:rPr lang="tr-TR" sz="2000" b="1" dirty="0"/>
              <a:t>B</a:t>
            </a:r>
          </a:p>
        </p:txBody>
      </p:sp>
      <p:sp>
        <p:nvSpPr>
          <p:cNvPr id="32" name="Serbest Form 31"/>
          <p:cNvSpPr/>
          <p:nvPr/>
        </p:nvSpPr>
        <p:spPr>
          <a:xfrm>
            <a:off x="3033312" y="2123430"/>
            <a:ext cx="548640" cy="4113881"/>
          </a:xfrm>
          <a:custGeom>
            <a:avLst/>
            <a:gdLst>
              <a:gd name="connsiteX0" fmla="*/ 0 w 548640"/>
              <a:gd name="connsiteY0" fmla="*/ 5151120 h 5151120"/>
              <a:gd name="connsiteX1" fmla="*/ 548640 w 548640"/>
              <a:gd name="connsiteY1" fmla="*/ 5151120 h 5151120"/>
              <a:gd name="connsiteX2" fmla="*/ 548640 w 548640"/>
              <a:gd name="connsiteY2" fmla="*/ 0 h 5151120"/>
              <a:gd name="connsiteX3" fmla="*/ 30480 w 548640"/>
              <a:gd name="connsiteY3" fmla="*/ 0 h 5151120"/>
              <a:gd name="connsiteX4" fmla="*/ 0 w 548640"/>
              <a:gd name="connsiteY4" fmla="*/ 5151120 h 5151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151120">
                <a:moveTo>
                  <a:pt x="0" y="5151120"/>
                </a:moveTo>
                <a:lnTo>
                  <a:pt x="548640" y="5151120"/>
                </a:lnTo>
                <a:lnTo>
                  <a:pt x="548640" y="0"/>
                </a:lnTo>
                <a:lnTo>
                  <a:pt x="30480" y="0"/>
                </a:lnTo>
                <a:lnTo>
                  <a:pt x="0" y="5151120"/>
                </a:lnTo>
                <a:close/>
              </a:path>
            </a:pathLst>
          </a:cu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Metin kutusu 32"/>
          <p:cNvSpPr txBox="1"/>
          <p:nvPr/>
        </p:nvSpPr>
        <p:spPr>
          <a:xfrm>
            <a:off x="4087572" y="6355995"/>
            <a:ext cx="484428" cy="400110"/>
          </a:xfrm>
          <a:prstGeom prst="rect">
            <a:avLst/>
          </a:prstGeom>
          <a:noFill/>
        </p:spPr>
        <p:txBody>
          <a:bodyPr wrap="none" rtlCol="0">
            <a:spAutoFit/>
          </a:bodyPr>
          <a:lstStyle/>
          <a:p>
            <a:r>
              <a:rPr lang="tr-TR" sz="2000" b="1" dirty="0" smtClean="0"/>
              <a:t>AB</a:t>
            </a:r>
            <a:endParaRPr lang="tr-TR" sz="2000" b="1" dirty="0"/>
          </a:p>
        </p:txBody>
      </p:sp>
      <p:sp>
        <p:nvSpPr>
          <p:cNvPr id="34" name="Serbest Form 33"/>
          <p:cNvSpPr/>
          <p:nvPr/>
        </p:nvSpPr>
        <p:spPr>
          <a:xfrm>
            <a:off x="4023360" y="3168625"/>
            <a:ext cx="548640" cy="3068687"/>
          </a:xfrm>
          <a:custGeom>
            <a:avLst/>
            <a:gdLst>
              <a:gd name="connsiteX0" fmla="*/ 0 w 548640"/>
              <a:gd name="connsiteY0" fmla="*/ 5151120 h 5151120"/>
              <a:gd name="connsiteX1" fmla="*/ 548640 w 548640"/>
              <a:gd name="connsiteY1" fmla="*/ 5151120 h 5151120"/>
              <a:gd name="connsiteX2" fmla="*/ 548640 w 548640"/>
              <a:gd name="connsiteY2" fmla="*/ 0 h 5151120"/>
              <a:gd name="connsiteX3" fmla="*/ 30480 w 548640"/>
              <a:gd name="connsiteY3" fmla="*/ 0 h 5151120"/>
              <a:gd name="connsiteX4" fmla="*/ 0 w 548640"/>
              <a:gd name="connsiteY4" fmla="*/ 5151120 h 5151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151120">
                <a:moveTo>
                  <a:pt x="0" y="5151120"/>
                </a:moveTo>
                <a:lnTo>
                  <a:pt x="548640" y="5151120"/>
                </a:lnTo>
                <a:lnTo>
                  <a:pt x="548640" y="0"/>
                </a:lnTo>
                <a:lnTo>
                  <a:pt x="30480" y="0"/>
                </a:lnTo>
                <a:lnTo>
                  <a:pt x="0" y="5151120"/>
                </a:lnTo>
                <a:close/>
              </a:path>
            </a:pathLst>
          </a:cu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Metin kutusu 34"/>
          <p:cNvSpPr txBox="1"/>
          <p:nvPr/>
        </p:nvSpPr>
        <p:spPr>
          <a:xfrm>
            <a:off x="5121384" y="6355995"/>
            <a:ext cx="314510" cy="400110"/>
          </a:xfrm>
          <a:prstGeom prst="rect">
            <a:avLst/>
          </a:prstGeom>
          <a:noFill/>
        </p:spPr>
        <p:txBody>
          <a:bodyPr wrap="none" rtlCol="0">
            <a:spAutoFit/>
          </a:bodyPr>
          <a:lstStyle/>
          <a:p>
            <a:r>
              <a:rPr lang="tr-TR" sz="2000" b="1" dirty="0" smtClean="0"/>
              <a:t>0</a:t>
            </a:r>
            <a:endParaRPr lang="tr-TR" sz="2000" b="1" dirty="0"/>
          </a:p>
        </p:txBody>
      </p:sp>
      <p:sp>
        <p:nvSpPr>
          <p:cNvPr id="36" name="Serbest Form 35"/>
          <p:cNvSpPr/>
          <p:nvPr/>
        </p:nvSpPr>
        <p:spPr>
          <a:xfrm>
            <a:off x="5004319" y="4173031"/>
            <a:ext cx="548640" cy="2064281"/>
          </a:xfrm>
          <a:custGeom>
            <a:avLst/>
            <a:gdLst>
              <a:gd name="connsiteX0" fmla="*/ 0 w 548640"/>
              <a:gd name="connsiteY0" fmla="*/ 5151120 h 5151120"/>
              <a:gd name="connsiteX1" fmla="*/ 548640 w 548640"/>
              <a:gd name="connsiteY1" fmla="*/ 5151120 h 5151120"/>
              <a:gd name="connsiteX2" fmla="*/ 548640 w 548640"/>
              <a:gd name="connsiteY2" fmla="*/ 0 h 5151120"/>
              <a:gd name="connsiteX3" fmla="*/ 30480 w 548640"/>
              <a:gd name="connsiteY3" fmla="*/ 0 h 5151120"/>
              <a:gd name="connsiteX4" fmla="*/ 0 w 548640"/>
              <a:gd name="connsiteY4" fmla="*/ 5151120 h 5151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151120">
                <a:moveTo>
                  <a:pt x="0" y="5151120"/>
                </a:moveTo>
                <a:lnTo>
                  <a:pt x="548640" y="5151120"/>
                </a:lnTo>
                <a:lnTo>
                  <a:pt x="548640" y="0"/>
                </a:lnTo>
                <a:lnTo>
                  <a:pt x="30480" y="0"/>
                </a:lnTo>
                <a:lnTo>
                  <a:pt x="0" y="5151120"/>
                </a:lnTo>
                <a:close/>
              </a:path>
            </a:pathLst>
          </a:cu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418588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1000"/>
                                        <p:tgtEl>
                                          <p:spTgt spid="4100"/>
                                        </p:tgtEl>
                                      </p:cBhvr>
                                    </p:animEffect>
                                    <p:anim calcmode="lin" valueType="num">
                                      <p:cBhvr>
                                        <p:cTn id="8" dur="1000" fill="hold"/>
                                        <p:tgtEl>
                                          <p:spTgt spid="4100"/>
                                        </p:tgtEl>
                                        <p:attrNameLst>
                                          <p:attrName>ppt_x</p:attrName>
                                        </p:attrNameLst>
                                      </p:cBhvr>
                                      <p:tavLst>
                                        <p:tav tm="0">
                                          <p:val>
                                            <p:strVal val="#ppt_x"/>
                                          </p:val>
                                        </p:tav>
                                        <p:tav tm="100000">
                                          <p:val>
                                            <p:strVal val="#ppt_x"/>
                                          </p:val>
                                        </p:tav>
                                      </p:tavLst>
                                    </p:anim>
                                    <p:anim calcmode="lin" valueType="num">
                                      <p:cBhvr>
                                        <p:cTn id="9"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ppt_x</p:attrName>
                                        </p:attrNameLst>
                                      </p:cBhvr>
                                      <p:tavLst>
                                        <p:tav tm="0">
                                          <p:val>
                                            <p:strVal val="#ppt_x"/>
                                          </p:val>
                                        </p:tav>
                                        <p:tav tm="100000">
                                          <p:val>
                                            <p:strVal val="#ppt_x"/>
                                          </p:val>
                                        </p:tav>
                                      </p:tavLst>
                                    </p:anim>
                                    <p:anim calcmode="lin" valueType="num">
                                      <p:cBhvr>
                                        <p:cTn id="7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1000"/>
                                        <p:tgtEl>
                                          <p:spTgt spid="20"/>
                                        </p:tgtEl>
                                      </p:cBhvr>
                                    </p:animEffect>
                                    <p:anim calcmode="lin" valueType="num">
                                      <p:cBhvr>
                                        <p:cTn id="85" dur="1000" fill="hold"/>
                                        <p:tgtEl>
                                          <p:spTgt spid="20"/>
                                        </p:tgtEl>
                                        <p:attrNameLst>
                                          <p:attrName>ppt_x</p:attrName>
                                        </p:attrNameLst>
                                      </p:cBhvr>
                                      <p:tavLst>
                                        <p:tav tm="0">
                                          <p:val>
                                            <p:strVal val="#ppt_x"/>
                                          </p:val>
                                        </p:tav>
                                        <p:tav tm="100000">
                                          <p:val>
                                            <p:strVal val="#ppt_x"/>
                                          </p:val>
                                        </p:tav>
                                      </p:tavLst>
                                    </p:anim>
                                    <p:anim calcmode="lin" valueType="num">
                                      <p:cBhvr>
                                        <p:cTn id="8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1000"/>
                                        <p:tgtEl>
                                          <p:spTgt spid="22"/>
                                        </p:tgtEl>
                                      </p:cBhvr>
                                    </p:animEffect>
                                    <p:anim calcmode="lin" valueType="num">
                                      <p:cBhvr>
                                        <p:cTn id="99" dur="1000" fill="hold"/>
                                        <p:tgtEl>
                                          <p:spTgt spid="22"/>
                                        </p:tgtEl>
                                        <p:attrNameLst>
                                          <p:attrName>ppt_x</p:attrName>
                                        </p:attrNameLst>
                                      </p:cBhvr>
                                      <p:tavLst>
                                        <p:tav tm="0">
                                          <p:val>
                                            <p:strVal val="#ppt_x"/>
                                          </p:val>
                                        </p:tav>
                                        <p:tav tm="100000">
                                          <p:val>
                                            <p:strVal val="#ppt_x"/>
                                          </p:val>
                                        </p:tav>
                                      </p:tavLst>
                                    </p:anim>
                                    <p:anim calcmode="lin" valueType="num">
                                      <p:cBhvr>
                                        <p:cTn id="10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1000"/>
                                        <p:tgtEl>
                                          <p:spTgt spid="23"/>
                                        </p:tgtEl>
                                      </p:cBhvr>
                                    </p:animEffect>
                                    <p:anim calcmode="lin" valueType="num">
                                      <p:cBhvr>
                                        <p:cTn id="106" dur="1000" fill="hold"/>
                                        <p:tgtEl>
                                          <p:spTgt spid="23"/>
                                        </p:tgtEl>
                                        <p:attrNameLst>
                                          <p:attrName>ppt_x</p:attrName>
                                        </p:attrNameLst>
                                      </p:cBhvr>
                                      <p:tavLst>
                                        <p:tav tm="0">
                                          <p:val>
                                            <p:strVal val="#ppt_x"/>
                                          </p:val>
                                        </p:tav>
                                        <p:tav tm="100000">
                                          <p:val>
                                            <p:strVal val="#ppt_x"/>
                                          </p:val>
                                        </p:tav>
                                      </p:tavLst>
                                    </p:anim>
                                    <p:anim calcmode="lin" valueType="num">
                                      <p:cBhvr>
                                        <p:cTn id="10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1000"/>
                                        <p:tgtEl>
                                          <p:spTgt spid="25"/>
                                        </p:tgtEl>
                                      </p:cBhvr>
                                    </p:animEffect>
                                    <p:anim calcmode="lin" valueType="num">
                                      <p:cBhvr>
                                        <p:cTn id="113" dur="1000" fill="hold"/>
                                        <p:tgtEl>
                                          <p:spTgt spid="25"/>
                                        </p:tgtEl>
                                        <p:attrNameLst>
                                          <p:attrName>ppt_x</p:attrName>
                                        </p:attrNameLst>
                                      </p:cBhvr>
                                      <p:tavLst>
                                        <p:tav tm="0">
                                          <p:val>
                                            <p:strVal val="#ppt_x"/>
                                          </p:val>
                                        </p:tav>
                                        <p:tav tm="100000">
                                          <p:val>
                                            <p:strVal val="#ppt_x"/>
                                          </p:val>
                                        </p:tav>
                                      </p:tavLst>
                                    </p:anim>
                                    <p:anim calcmode="lin" valueType="num">
                                      <p:cBhvr>
                                        <p:cTn id="11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fade">
                                      <p:cBhvr>
                                        <p:cTn id="119" dur="1000"/>
                                        <p:tgtEl>
                                          <p:spTgt spid="26"/>
                                        </p:tgtEl>
                                      </p:cBhvr>
                                    </p:animEffect>
                                    <p:anim calcmode="lin" valueType="num">
                                      <p:cBhvr>
                                        <p:cTn id="120" dur="1000" fill="hold"/>
                                        <p:tgtEl>
                                          <p:spTgt spid="26"/>
                                        </p:tgtEl>
                                        <p:attrNameLst>
                                          <p:attrName>ppt_x</p:attrName>
                                        </p:attrNameLst>
                                      </p:cBhvr>
                                      <p:tavLst>
                                        <p:tav tm="0">
                                          <p:val>
                                            <p:strVal val="#ppt_x"/>
                                          </p:val>
                                        </p:tav>
                                        <p:tav tm="100000">
                                          <p:val>
                                            <p:strVal val="#ppt_x"/>
                                          </p:val>
                                        </p:tav>
                                      </p:tavLst>
                                    </p:anim>
                                    <p:anim calcmode="lin" valueType="num">
                                      <p:cBhvr>
                                        <p:cTn id="12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fade">
                                      <p:cBhvr>
                                        <p:cTn id="126" dur="1000"/>
                                        <p:tgtEl>
                                          <p:spTgt spid="28"/>
                                        </p:tgtEl>
                                      </p:cBhvr>
                                    </p:animEffect>
                                    <p:anim calcmode="lin" valueType="num">
                                      <p:cBhvr>
                                        <p:cTn id="127" dur="1000" fill="hold"/>
                                        <p:tgtEl>
                                          <p:spTgt spid="28"/>
                                        </p:tgtEl>
                                        <p:attrNameLst>
                                          <p:attrName>ppt_x</p:attrName>
                                        </p:attrNameLst>
                                      </p:cBhvr>
                                      <p:tavLst>
                                        <p:tav tm="0">
                                          <p:val>
                                            <p:strVal val="#ppt_x"/>
                                          </p:val>
                                        </p:tav>
                                        <p:tav tm="100000">
                                          <p:val>
                                            <p:strVal val="#ppt_x"/>
                                          </p:val>
                                        </p:tav>
                                      </p:tavLst>
                                    </p:anim>
                                    <p:anim calcmode="lin" valueType="num">
                                      <p:cBhvr>
                                        <p:cTn id="12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1000"/>
                                        <p:tgtEl>
                                          <p:spTgt spid="31"/>
                                        </p:tgtEl>
                                      </p:cBhvr>
                                    </p:animEffect>
                                    <p:anim calcmode="lin" valueType="num">
                                      <p:cBhvr>
                                        <p:cTn id="134" dur="1000" fill="hold"/>
                                        <p:tgtEl>
                                          <p:spTgt spid="31"/>
                                        </p:tgtEl>
                                        <p:attrNameLst>
                                          <p:attrName>ppt_x</p:attrName>
                                        </p:attrNameLst>
                                      </p:cBhvr>
                                      <p:tavLst>
                                        <p:tav tm="0">
                                          <p:val>
                                            <p:strVal val="#ppt_x"/>
                                          </p:val>
                                        </p:tav>
                                        <p:tav tm="100000">
                                          <p:val>
                                            <p:strVal val="#ppt_x"/>
                                          </p:val>
                                        </p:tav>
                                      </p:tavLst>
                                    </p:anim>
                                    <p:anim calcmode="lin" valueType="num">
                                      <p:cBhvr>
                                        <p:cTn id="13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33"/>
                                        </p:tgtEl>
                                        <p:attrNameLst>
                                          <p:attrName>style.visibility</p:attrName>
                                        </p:attrNameLst>
                                      </p:cBhvr>
                                      <p:to>
                                        <p:strVal val="visible"/>
                                      </p:to>
                                    </p:set>
                                    <p:animEffect transition="in" filter="fade">
                                      <p:cBhvr>
                                        <p:cTn id="140" dur="1000"/>
                                        <p:tgtEl>
                                          <p:spTgt spid="33"/>
                                        </p:tgtEl>
                                      </p:cBhvr>
                                    </p:animEffect>
                                    <p:anim calcmode="lin" valueType="num">
                                      <p:cBhvr>
                                        <p:cTn id="141" dur="1000" fill="hold"/>
                                        <p:tgtEl>
                                          <p:spTgt spid="33"/>
                                        </p:tgtEl>
                                        <p:attrNameLst>
                                          <p:attrName>ppt_x</p:attrName>
                                        </p:attrNameLst>
                                      </p:cBhvr>
                                      <p:tavLst>
                                        <p:tav tm="0">
                                          <p:val>
                                            <p:strVal val="#ppt_x"/>
                                          </p:val>
                                        </p:tav>
                                        <p:tav tm="100000">
                                          <p:val>
                                            <p:strVal val="#ppt_x"/>
                                          </p:val>
                                        </p:tav>
                                      </p:tavLst>
                                    </p:anim>
                                    <p:anim calcmode="lin" valueType="num">
                                      <p:cBhvr>
                                        <p:cTn id="14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35"/>
                                        </p:tgtEl>
                                        <p:attrNameLst>
                                          <p:attrName>style.visibility</p:attrName>
                                        </p:attrNameLst>
                                      </p:cBhvr>
                                      <p:to>
                                        <p:strVal val="visible"/>
                                      </p:to>
                                    </p:set>
                                    <p:animEffect transition="in" filter="fade">
                                      <p:cBhvr>
                                        <p:cTn id="147" dur="1000"/>
                                        <p:tgtEl>
                                          <p:spTgt spid="35"/>
                                        </p:tgtEl>
                                      </p:cBhvr>
                                    </p:animEffect>
                                    <p:anim calcmode="lin" valueType="num">
                                      <p:cBhvr>
                                        <p:cTn id="148" dur="1000" fill="hold"/>
                                        <p:tgtEl>
                                          <p:spTgt spid="35"/>
                                        </p:tgtEl>
                                        <p:attrNameLst>
                                          <p:attrName>ppt_x</p:attrName>
                                        </p:attrNameLst>
                                      </p:cBhvr>
                                      <p:tavLst>
                                        <p:tav tm="0">
                                          <p:val>
                                            <p:strVal val="#ppt_x"/>
                                          </p:val>
                                        </p:tav>
                                        <p:tav tm="100000">
                                          <p:val>
                                            <p:strVal val="#ppt_x"/>
                                          </p:val>
                                        </p:tav>
                                      </p:tavLst>
                                    </p:anim>
                                    <p:anim calcmode="lin" valueType="num">
                                      <p:cBhvr>
                                        <p:cTn id="14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grpId="0" nodeType="clickEffect">
                                  <p:stCondLst>
                                    <p:cond delay="0"/>
                                  </p:stCondLst>
                                  <p:childTnLst>
                                    <p:set>
                                      <p:cBhvr>
                                        <p:cTn id="153" dur="1" fill="hold">
                                          <p:stCondLst>
                                            <p:cond delay="0"/>
                                          </p:stCondLst>
                                        </p:cTn>
                                        <p:tgtEl>
                                          <p:spTgt spid="27"/>
                                        </p:tgtEl>
                                        <p:attrNameLst>
                                          <p:attrName>style.visibility</p:attrName>
                                        </p:attrNameLst>
                                      </p:cBhvr>
                                      <p:to>
                                        <p:strVal val="visible"/>
                                      </p:to>
                                    </p:set>
                                    <p:animEffect transition="in" filter="fade">
                                      <p:cBhvr>
                                        <p:cTn id="154" dur="1000"/>
                                        <p:tgtEl>
                                          <p:spTgt spid="27"/>
                                        </p:tgtEl>
                                      </p:cBhvr>
                                    </p:animEffect>
                                    <p:anim calcmode="lin" valueType="num">
                                      <p:cBhvr>
                                        <p:cTn id="155" dur="1000" fill="hold"/>
                                        <p:tgtEl>
                                          <p:spTgt spid="27"/>
                                        </p:tgtEl>
                                        <p:attrNameLst>
                                          <p:attrName>ppt_x</p:attrName>
                                        </p:attrNameLst>
                                      </p:cBhvr>
                                      <p:tavLst>
                                        <p:tav tm="0">
                                          <p:val>
                                            <p:strVal val="#ppt_x"/>
                                          </p:val>
                                        </p:tav>
                                        <p:tav tm="100000">
                                          <p:val>
                                            <p:strVal val="#ppt_x"/>
                                          </p:val>
                                        </p:tav>
                                      </p:tavLst>
                                    </p:anim>
                                    <p:anim calcmode="lin" valueType="num">
                                      <p:cBhvr>
                                        <p:cTn id="15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32"/>
                                        </p:tgtEl>
                                        <p:attrNameLst>
                                          <p:attrName>style.visibility</p:attrName>
                                        </p:attrNameLst>
                                      </p:cBhvr>
                                      <p:to>
                                        <p:strVal val="visible"/>
                                      </p:to>
                                    </p:set>
                                    <p:animEffect transition="in" filter="fade">
                                      <p:cBhvr>
                                        <p:cTn id="161" dur="1000"/>
                                        <p:tgtEl>
                                          <p:spTgt spid="32"/>
                                        </p:tgtEl>
                                      </p:cBhvr>
                                    </p:animEffect>
                                    <p:anim calcmode="lin" valueType="num">
                                      <p:cBhvr>
                                        <p:cTn id="162" dur="1000" fill="hold"/>
                                        <p:tgtEl>
                                          <p:spTgt spid="32"/>
                                        </p:tgtEl>
                                        <p:attrNameLst>
                                          <p:attrName>ppt_x</p:attrName>
                                        </p:attrNameLst>
                                      </p:cBhvr>
                                      <p:tavLst>
                                        <p:tav tm="0">
                                          <p:val>
                                            <p:strVal val="#ppt_x"/>
                                          </p:val>
                                        </p:tav>
                                        <p:tav tm="100000">
                                          <p:val>
                                            <p:strVal val="#ppt_x"/>
                                          </p:val>
                                        </p:tav>
                                      </p:tavLst>
                                    </p:anim>
                                    <p:anim calcmode="lin" valueType="num">
                                      <p:cBhvr>
                                        <p:cTn id="16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2" presetClass="entr" presetSubtype="0" fill="hold" grpId="0" nodeType="clickEffect">
                                  <p:stCondLst>
                                    <p:cond delay="0"/>
                                  </p:stCondLst>
                                  <p:childTnLst>
                                    <p:set>
                                      <p:cBhvr>
                                        <p:cTn id="167" dur="1" fill="hold">
                                          <p:stCondLst>
                                            <p:cond delay="0"/>
                                          </p:stCondLst>
                                        </p:cTn>
                                        <p:tgtEl>
                                          <p:spTgt spid="34"/>
                                        </p:tgtEl>
                                        <p:attrNameLst>
                                          <p:attrName>style.visibility</p:attrName>
                                        </p:attrNameLst>
                                      </p:cBhvr>
                                      <p:to>
                                        <p:strVal val="visible"/>
                                      </p:to>
                                    </p:set>
                                    <p:animEffect transition="in" filter="fade">
                                      <p:cBhvr>
                                        <p:cTn id="168" dur="1000"/>
                                        <p:tgtEl>
                                          <p:spTgt spid="34"/>
                                        </p:tgtEl>
                                      </p:cBhvr>
                                    </p:animEffect>
                                    <p:anim calcmode="lin" valueType="num">
                                      <p:cBhvr>
                                        <p:cTn id="169" dur="1000" fill="hold"/>
                                        <p:tgtEl>
                                          <p:spTgt spid="34"/>
                                        </p:tgtEl>
                                        <p:attrNameLst>
                                          <p:attrName>ppt_x</p:attrName>
                                        </p:attrNameLst>
                                      </p:cBhvr>
                                      <p:tavLst>
                                        <p:tav tm="0">
                                          <p:val>
                                            <p:strVal val="#ppt_x"/>
                                          </p:val>
                                        </p:tav>
                                        <p:tav tm="100000">
                                          <p:val>
                                            <p:strVal val="#ppt_x"/>
                                          </p:val>
                                        </p:tav>
                                      </p:tavLst>
                                    </p:anim>
                                    <p:anim calcmode="lin" valueType="num">
                                      <p:cBhvr>
                                        <p:cTn id="17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36"/>
                                        </p:tgtEl>
                                        <p:attrNameLst>
                                          <p:attrName>style.visibility</p:attrName>
                                        </p:attrNameLst>
                                      </p:cBhvr>
                                      <p:to>
                                        <p:strVal val="visible"/>
                                      </p:to>
                                    </p:set>
                                    <p:animEffect transition="in" filter="fade">
                                      <p:cBhvr>
                                        <p:cTn id="175" dur="1000"/>
                                        <p:tgtEl>
                                          <p:spTgt spid="36"/>
                                        </p:tgtEl>
                                      </p:cBhvr>
                                    </p:animEffect>
                                    <p:anim calcmode="lin" valueType="num">
                                      <p:cBhvr>
                                        <p:cTn id="176" dur="1000" fill="hold"/>
                                        <p:tgtEl>
                                          <p:spTgt spid="36"/>
                                        </p:tgtEl>
                                        <p:attrNameLst>
                                          <p:attrName>ppt_x</p:attrName>
                                        </p:attrNameLst>
                                      </p:cBhvr>
                                      <p:tavLst>
                                        <p:tav tm="0">
                                          <p:val>
                                            <p:strVal val="#ppt_x"/>
                                          </p:val>
                                        </p:tav>
                                        <p:tav tm="100000">
                                          <p:val>
                                            <p:strVal val="#ppt_x"/>
                                          </p:val>
                                        </p:tav>
                                      </p:tavLst>
                                    </p:anim>
                                    <p:anim calcmode="lin" valueType="num">
                                      <p:cBhvr>
                                        <p:cTn id="17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3" grpId="0" animBg="1"/>
      <p:bldP spid="10" grpId="0"/>
      <p:bldP spid="16" grpId="0"/>
      <p:bldP spid="17" grpId="0"/>
      <p:bldP spid="18" grpId="0"/>
      <p:bldP spid="19" grpId="0"/>
      <p:bldP spid="20" grpId="0"/>
      <p:bldP spid="21" grpId="0"/>
      <p:bldP spid="22" grpId="0"/>
      <p:bldP spid="23" grpId="0"/>
      <p:bldP spid="25" grpId="0"/>
      <p:bldP spid="26" grpId="0"/>
      <p:bldP spid="28" grpId="0"/>
      <p:bldP spid="27" grpId="0" animBg="1"/>
      <p:bldP spid="31" grpId="0"/>
      <p:bldP spid="32" grpId="0" animBg="1"/>
      <p:bldP spid="33" grpId="0"/>
      <p:bldP spid="34" grpId="0" animBg="1"/>
      <p:bldP spid="35" grpId="0"/>
      <p:bldP spid="3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23070" y="147990"/>
            <a:ext cx="8841418" cy="3216265"/>
          </a:xfrm>
          <a:prstGeom prst="rect">
            <a:avLst/>
          </a:prstGeom>
          <a:noFill/>
          <a:ln>
            <a:solidFill>
              <a:srgbClr val="FF0000"/>
            </a:solidFill>
          </a:ln>
        </p:spPr>
        <p:txBody>
          <a:bodyPr wrap="square" rtlCol="0">
            <a:spAutoFit/>
          </a:bodyPr>
          <a:lstStyle/>
          <a:p>
            <a:r>
              <a:rPr lang="tr-TR" sz="2400" b="1" dirty="0" smtClean="0">
                <a:solidFill>
                  <a:srgbClr val="FF0000"/>
                </a:solidFill>
              </a:rPr>
              <a:t>ÖRNEK-2 :</a:t>
            </a:r>
            <a:r>
              <a:rPr lang="tr-TR" sz="2400" b="1" dirty="0"/>
              <a:t>Piri Mehmet Paşa Ortaokulu’nda </a:t>
            </a:r>
            <a:r>
              <a:rPr lang="tr-TR" sz="2400" b="1" dirty="0" smtClean="0"/>
              <a:t>5.sınıf </a:t>
            </a:r>
            <a:r>
              <a:rPr lang="tr-TR" sz="2400" b="1" dirty="0"/>
              <a:t>öğrencileri arasında yapılan bir araştırmada aşağıdaki soru okul öğrencilerine soruldu.</a:t>
            </a:r>
          </a:p>
          <a:p>
            <a:r>
              <a:rPr lang="tr-TR" sz="2400" b="1" dirty="0" smtClean="0"/>
              <a:t>1) En </a:t>
            </a:r>
            <a:r>
              <a:rPr lang="tr-TR" sz="2400" b="1" dirty="0"/>
              <a:t>çok sevdiğiniz dersler hangileridir? </a:t>
            </a:r>
            <a:endParaRPr lang="tr-TR" sz="2400" b="1" dirty="0" smtClean="0"/>
          </a:p>
          <a:p>
            <a:endParaRPr lang="tr-TR" sz="2400" b="1" dirty="0" smtClean="0"/>
          </a:p>
          <a:p>
            <a:r>
              <a:rPr lang="tr-TR" sz="2400" b="1" dirty="0" smtClean="0"/>
              <a:t>a) Matematik,	     c) Müzik,	   d) Beden Eğitimi,	   e) Sosyal</a:t>
            </a:r>
          </a:p>
          <a:p>
            <a:endParaRPr lang="tr-TR" sz="1100" b="1" dirty="0"/>
          </a:p>
          <a:p>
            <a:r>
              <a:rPr lang="tr-TR" sz="2400" b="1" dirty="0" smtClean="0">
                <a:solidFill>
                  <a:srgbClr val="FF0000"/>
                </a:solidFill>
              </a:rPr>
              <a:t>    	</a:t>
            </a:r>
            <a:r>
              <a:rPr lang="tr-TR" altLang="tr-TR" sz="2400" b="1" dirty="0"/>
              <a:t>Yukarda verilen bilgilere (verilere ) göre, Çetele ve sıklık tablosunu yaparak ,verileri sütun grafiği ile gösteriniz?</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8072" y="3754329"/>
            <a:ext cx="7111413" cy="26992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742821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 24"/>
          <p:cNvGrpSpPr/>
          <p:nvPr/>
        </p:nvGrpSpPr>
        <p:grpSpPr>
          <a:xfrm>
            <a:off x="791588" y="116632"/>
            <a:ext cx="3823011" cy="6086422"/>
            <a:chOff x="791588" y="116632"/>
            <a:chExt cx="3823011" cy="6086422"/>
          </a:xfrm>
        </p:grpSpPr>
        <p:grpSp>
          <p:nvGrpSpPr>
            <p:cNvPr id="5" name="Grup 4"/>
            <p:cNvGrpSpPr/>
            <p:nvPr/>
          </p:nvGrpSpPr>
          <p:grpSpPr>
            <a:xfrm>
              <a:off x="814760" y="116632"/>
              <a:ext cx="3799839" cy="6086422"/>
              <a:chOff x="1852281" y="-353166"/>
              <a:chExt cx="3799839" cy="6086422"/>
            </a:xfrm>
          </p:grpSpPr>
          <p:cxnSp>
            <p:nvCxnSpPr>
              <p:cNvPr id="6" name="Düz Ok Bağlayıcısı 5"/>
              <p:cNvCxnSpPr/>
              <p:nvPr/>
            </p:nvCxnSpPr>
            <p:spPr>
              <a:xfrm>
                <a:off x="2051720" y="5733256"/>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V="1">
                <a:off x="2075098" y="-353166"/>
                <a:ext cx="0" cy="608642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906053" y="3032956"/>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1852281"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895078"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883389" y="191683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870069" y="407707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Düz Bağlayıcı 12"/>
            <p:cNvCxnSpPr/>
            <p:nvPr/>
          </p:nvCxnSpPr>
          <p:spPr>
            <a:xfrm>
              <a:off x="885764" y="58052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858692"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858692" y="40050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858144" y="292494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827584" y="184482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814760"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791588" y="4046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Metin kutusu 20"/>
          <p:cNvSpPr txBox="1"/>
          <p:nvPr/>
        </p:nvSpPr>
        <p:spPr>
          <a:xfrm>
            <a:off x="528886" y="5606031"/>
            <a:ext cx="314510" cy="400110"/>
          </a:xfrm>
          <a:prstGeom prst="rect">
            <a:avLst/>
          </a:prstGeom>
          <a:noFill/>
        </p:spPr>
        <p:txBody>
          <a:bodyPr wrap="none" rtlCol="0">
            <a:spAutoFit/>
          </a:bodyPr>
          <a:lstStyle/>
          <a:p>
            <a:r>
              <a:rPr lang="tr-TR" sz="2000" b="1" dirty="0" smtClean="0"/>
              <a:t>1</a:t>
            </a:r>
            <a:endParaRPr lang="tr-TR" sz="2000" b="1" dirty="0"/>
          </a:p>
        </p:txBody>
      </p:sp>
      <p:sp>
        <p:nvSpPr>
          <p:cNvPr id="22" name="Metin kutusu 21"/>
          <p:cNvSpPr txBox="1"/>
          <p:nvPr/>
        </p:nvSpPr>
        <p:spPr>
          <a:xfrm>
            <a:off x="522400" y="5210911"/>
            <a:ext cx="314510" cy="400110"/>
          </a:xfrm>
          <a:prstGeom prst="rect">
            <a:avLst/>
          </a:prstGeom>
          <a:noFill/>
        </p:spPr>
        <p:txBody>
          <a:bodyPr wrap="none" rtlCol="0">
            <a:spAutoFit/>
          </a:bodyPr>
          <a:lstStyle/>
          <a:p>
            <a:r>
              <a:rPr lang="tr-TR" sz="2000" b="1" dirty="0" smtClean="0"/>
              <a:t>2</a:t>
            </a:r>
            <a:endParaRPr lang="tr-TR" sz="2000" b="1" dirty="0"/>
          </a:p>
        </p:txBody>
      </p:sp>
      <p:sp>
        <p:nvSpPr>
          <p:cNvPr id="23" name="Metin kutusu 22"/>
          <p:cNvSpPr txBox="1"/>
          <p:nvPr/>
        </p:nvSpPr>
        <p:spPr>
          <a:xfrm>
            <a:off x="531358" y="4741113"/>
            <a:ext cx="314510" cy="400110"/>
          </a:xfrm>
          <a:prstGeom prst="rect">
            <a:avLst/>
          </a:prstGeom>
          <a:noFill/>
        </p:spPr>
        <p:txBody>
          <a:bodyPr wrap="none" rtlCol="0">
            <a:spAutoFit/>
          </a:bodyPr>
          <a:lstStyle/>
          <a:p>
            <a:r>
              <a:rPr lang="tr-TR" sz="2000" b="1" dirty="0" smtClean="0"/>
              <a:t>3</a:t>
            </a:r>
            <a:endParaRPr lang="tr-TR" sz="2000" b="1" dirty="0"/>
          </a:p>
        </p:txBody>
      </p:sp>
      <p:sp>
        <p:nvSpPr>
          <p:cNvPr id="24" name="Metin kutusu 23"/>
          <p:cNvSpPr txBox="1"/>
          <p:nvPr/>
        </p:nvSpPr>
        <p:spPr>
          <a:xfrm>
            <a:off x="528886" y="4341003"/>
            <a:ext cx="314510" cy="400110"/>
          </a:xfrm>
          <a:prstGeom prst="rect">
            <a:avLst/>
          </a:prstGeom>
          <a:noFill/>
        </p:spPr>
        <p:txBody>
          <a:bodyPr wrap="none" rtlCol="0">
            <a:spAutoFit/>
          </a:bodyPr>
          <a:lstStyle/>
          <a:p>
            <a:r>
              <a:rPr lang="tr-TR" sz="2000" b="1" dirty="0" smtClean="0"/>
              <a:t>4</a:t>
            </a:r>
            <a:endParaRPr lang="tr-TR" sz="2000" b="1" dirty="0"/>
          </a:p>
        </p:txBody>
      </p:sp>
      <p:sp>
        <p:nvSpPr>
          <p:cNvPr id="26" name="Metin kutusu 25"/>
          <p:cNvSpPr txBox="1"/>
          <p:nvPr/>
        </p:nvSpPr>
        <p:spPr>
          <a:xfrm>
            <a:off x="528886" y="3805009"/>
            <a:ext cx="314510" cy="400110"/>
          </a:xfrm>
          <a:prstGeom prst="rect">
            <a:avLst/>
          </a:prstGeom>
          <a:noFill/>
        </p:spPr>
        <p:txBody>
          <a:bodyPr wrap="none" rtlCol="0">
            <a:spAutoFit/>
          </a:bodyPr>
          <a:lstStyle/>
          <a:p>
            <a:r>
              <a:rPr lang="tr-TR" sz="2000" b="1" dirty="0" smtClean="0"/>
              <a:t>5</a:t>
            </a:r>
            <a:endParaRPr lang="tr-TR" sz="2000" b="1" dirty="0"/>
          </a:p>
        </p:txBody>
      </p:sp>
      <p:sp>
        <p:nvSpPr>
          <p:cNvPr id="27" name="Metin kutusu 26"/>
          <p:cNvSpPr txBox="1"/>
          <p:nvPr/>
        </p:nvSpPr>
        <p:spPr>
          <a:xfrm>
            <a:off x="513074" y="3302699"/>
            <a:ext cx="314510" cy="400110"/>
          </a:xfrm>
          <a:prstGeom prst="rect">
            <a:avLst/>
          </a:prstGeom>
          <a:noFill/>
        </p:spPr>
        <p:txBody>
          <a:bodyPr wrap="none" rtlCol="0">
            <a:spAutoFit/>
          </a:bodyPr>
          <a:lstStyle/>
          <a:p>
            <a:r>
              <a:rPr lang="tr-TR" sz="2000" b="1" dirty="0" smtClean="0"/>
              <a:t>6</a:t>
            </a:r>
            <a:endParaRPr lang="tr-TR" sz="2000" b="1" dirty="0"/>
          </a:p>
        </p:txBody>
      </p:sp>
      <p:sp>
        <p:nvSpPr>
          <p:cNvPr id="28" name="Metin kutusu 27"/>
          <p:cNvSpPr txBox="1"/>
          <p:nvPr/>
        </p:nvSpPr>
        <p:spPr>
          <a:xfrm>
            <a:off x="500250" y="2759733"/>
            <a:ext cx="314510" cy="400110"/>
          </a:xfrm>
          <a:prstGeom prst="rect">
            <a:avLst/>
          </a:prstGeom>
          <a:noFill/>
        </p:spPr>
        <p:txBody>
          <a:bodyPr wrap="none" rtlCol="0">
            <a:spAutoFit/>
          </a:bodyPr>
          <a:lstStyle/>
          <a:p>
            <a:r>
              <a:rPr lang="tr-TR" sz="2000" b="1" dirty="0" smtClean="0"/>
              <a:t>7</a:t>
            </a:r>
            <a:endParaRPr lang="tr-TR" sz="2000" b="1" dirty="0"/>
          </a:p>
        </p:txBody>
      </p:sp>
      <p:sp>
        <p:nvSpPr>
          <p:cNvPr id="29" name="Metin kutusu 28"/>
          <p:cNvSpPr txBox="1"/>
          <p:nvPr/>
        </p:nvSpPr>
        <p:spPr>
          <a:xfrm>
            <a:off x="500250" y="2186575"/>
            <a:ext cx="314510" cy="400110"/>
          </a:xfrm>
          <a:prstGeom prst="rect">
            <a:avLst/>
          </a:prstGeom>
          <a:noFill/>
        </p:spPr>
        <p:txBody>
          <a:bodyPr wrap="none" rtlCol="0">
            <a:spAutoFit/>
          </a:bodyPr>
          <a:lstStyle/>
          <a:p>
            <a:r>
              <a:rPr lang="tr-TR" sz="2000" b="1" dirty="0"/>
              <a:t>8</a:t>
            </a:r>
          </a:p>
        </p:txBody>
      </p:sp>
      <p:sp>
        <p:nvSpPr>
          <p:cNvPr id="30" name="Metin kutusu 29"/>
          <p:cNvSpPr txBox="1"/>
          <p:nvPr/>
        </p:nvSpPr>
        <p:spPr>
          <a:xfrm>
            <a:off x="392558" y="1644769"/>
            <a:ext cx="314510" cy="400110"/>
          </a:xfrm>
          <a:prstGeom prst="rect">
            <a:avLst/>
          </a:prstGeom>
          <a:noFill/>
        </p:spPr>
        <p:txBody>
          <a:bodyPr wrap="none" rtlCol="0">
            <a:spAutoFit/>
          </a:bodyPr>
          <a:lstStyle/>
          <a:p>
            <a:r>
              <a:rPr lang="tr-TR" sz="2000" b="1" dirty="0" smtClean="0"/>
              <a:t>9</a:t>
            </a:r>
            <a:endParaRPr lang="tr-TR" sz="2000" b="1" dirty="0"/>
          </a:p>
        </p:txBody>
      </p:sp>
      <p:sp>
        <p:nvSpPr>
          <p:cNvPr id="31" name="Metin kutusu 30"/>
          <p:cNvSpPr txBox="1"/>
          <p:nvPr/>
        </p:nvSpPr>
        <p:spPr>
          <a:xfrm>
            <a:off x="399044" y="1178463"/>
            <a:ext cx="444352" cy="400110"/>
          </a:xfrm>
          <a:prstGeom prst="rect">
            <a:avLst/>
          </a:prstGeom>
          <a:noFill/>
        </p:spPr>
        <p:txBody>
          <a:bodyPr wrap="none" rtlCol="0">
            <a:spAutoFit/>
          </a:bodyPr>
          <a:lstStyle/>
          <a:p>
            <a:r>
              <a:rPr lang="tr-TR" sz="2000" b="1" dirty="0" smtClean="0"/>
              <a:t>10</a:t>
            </a:r>
            <a:endParaRPr lang="tr-TR" sz="2000" b="1" dirty="0"/>
          </a:p>
        </p:txBody>
      </p:sp>
      <p:sp>
        <p:nvSpPr>
          <p:cNvPr id="32" name="Metin kutusu 31"/>
          <p:cNvSpPr txBox="1"/>
          <p:nvPr/>
        </p:nvSpPr>
        <p:spPr>
          <a:xfrm>
            <a:off x="388196" y="708665"/>
            <a:ext cx="444352" cy="400110"/>
          </a:xfrm>
          <a:prstGeom prst="rect">
            <a:avLst/>
          </a:prstGeom>
          <a:noFill/>
        </p:spPr>
        <p:txBody>
          <a:bodyPr wrap="none" rtlCol="0">
            <a:spAutoFit/>
          </a:bodyPr>
          <a:lstStyle/>
          <a:p>
            <a:r>
              <a:rPr lang="tr-TR" sz="2000" b="1" dirty="0" smtClean="0"/>
              <a:t>11</a:t>
            </a:r>
            <a:endParaRPr lang="tr-TR" sz="2000" b="1" dirty="0"/>
          </a:p>
        </p:txBody>
      </p:sp>
      <p:sp>
        <p:nvSpPr>
          <p:cNvPr id="33" name="Metin kutusu 32"/>
          <p:cNvSpPr txBox="1"/>
          <p:nvPr/>
        </p:nvSpPr>
        <p:spPr>
          <a:xfrm>
            <a:off x="370408" y="204609"/>
            <a:ext cx="444352" cy="400110"/>
          </a:xfrm>
          <a:prstGeom prst="rect">
            <a:avLst/>
          </a:prstGeom>
          <a:noFill/>
        </p:spPr>
        <p:txBody>
          <a:bodyPr wrap="none" rtlCol="0">
            <a:spAutoFit/>
          </a:bodyPr>
          <a:lstStyle/>
          <a:p>
            <a:r>
              <a:rPr lang="tr-TR" sz="2000" b="1" dirty="0" smtClean="0"/>
              <a:t>12</a:t>
            </a:r>
            <a:endParaRPr lang="tr-TR" sz="2000" b="1" dirty="0"/>
          </a:p>
        </p:txBody>
      </p:sp>
      <p:grpSp>
        <p:nvGrpSpPr>
          <p:cNvPr id="74" name="Grup 73"/>
          <p:cNvGrpSpPr/>
          <p:nvPr/>
        </p:nvGrpSpPr>
        <p:grpSpPr>
          <a:xfrm>
            <a:off x="1151628" y="404664"/>
            <a:ext cx="3462971" cy="5798390"/>
            <a:chOff x="1151628" y="404664"/>
            <a:chExt cx="3462971" cy="5798390"/>
          </a:xfrm>
        </p:grpSpPr>
        <p:cxnSp>
          <p:nvCxnSpPr>
            <p:cNvPr id="35" name="Düz Bağlayıcı 34"/>
            <p:cNvCxnSpPr/>
            <p:nvPr/>
          </p:nvCxnSpPr>
          <p:spPr>
            <a:xfrm>
              <a:off x="1245804" y="5806086"/>
              <a:ext cx="3254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Düz Bağlayıcı 36"/>
            <p:cNvCxnSpPr/>
            <p:nvPr/>
          </p:nvCxnSpPr>
          <p:spPr>
            <a:xfrm>
              <a:off x="1192588" y="5410966"/>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a:off x="1192588" y="4941168"/>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1174800" y="454687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Düz Bağlayıcı 42"/>
            <p:cNvCxnSpPr/>
            <p:nvPr/>
          </p:nvCxnSpPr>
          <p:spPr>
            <a:xfrm>
              <a:off x="1192588" y="4005064"/>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a:off x="1174800" y="3502754"/>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a:off x="1228572" y="2924944"/>
              <a:ext cx="32714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Düz Bağlayıcı 48"/>
            <p:cNvCxnSpPr/>
            <p:nvPr/>
          </p:nvCxnSpPr>
          <p:spPr>
            <a:xfrm>
              <a:off x="1174800" y="238663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Düz Bağlayıcı 50"/>
            <p:cNvCxnSpPr/>
            <p:nvPr/>
          </p:nvCxnSpPr>
          <p:spPr>
            <a:xfrm>
              <a:off x="1174800" y="1844824"/>
              <a:ext cx="34397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Düz Bağlayıcı 52"/>
            <p:cNvCxnSpPr/>
            <p:nvPr/>
          </p:nvCxnSpPr>
          <p:spPr>
            <a:xfrm>
              <a:off x="1174800" y="1378518"/>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Düz Bağlayıcı 54"/>
            <p:cNvCxnSpPr/>
            <p:nvPr/>
          </p:nvCxnSpPr>
          <p:spPr>
            <a:xfrm>
              <a:off x="1174800" y="90872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Düz Bağlayıcı 56"/>
            <p:cNvCxnSpPr/>
            <p:nvPr/>
          </p:nvCxnSpPr>
          <p:spPr>
            <a:xfrm>
              <a:off x="1151628" y="404664"/>
              <a:ext cx="3348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Düz Bağlayıcı 58"/>
            <p:cNvCxnSpPr/>
            <p:nvPr/>
          </p:nvCxnSpPr>
          <p:spPr>
            <a:xfrm flipV="1">
              <a:off x="14756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Düz Bağlayıcı 60"/>
            <p:cNvCxnSpPr/>
            <p:nvPr/>
          </p:nvCxnSpPr>
          <p:spPr>
            <a:xfrm flipV="1">
              <a:off x="19077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Düz Bağlayıcı 62"/>
            <p:cNvCxnSpPr/>
            <p:nvPr/>
          </p:nvCxnSpPr>
          <p:spPr>
            <a:xfrm flipV="1">
              <a:off x="23397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Düz Bağlayıcı 64"/>
            <p:cNvCxnSpPr/>
            <p:nvPr/>
          </p:nvCxnSpPr>
          <p:spPr>
            <a:xfrm flipV="1">
              <a:off x="2814399"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Düz Bağlayıcı 66"/>
            <p:cNvCxnSpPr/>
            <p:nvPr/>
          </p:nvCxnSpPr>
          <p:spPr>
            <a:xfrm flipV="1">
              <a:off x="32758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flipV="1">
              <a:off x="37079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Düz Bağlayıcı 70"/>
            <p:cNvCxnSpPr/>
            <p:nvPr/>
          </p:nvCxnSpPr>
          <p:spPr>
            <a:xfrm flipV="1">
              <a:off x="41399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Düz Bağlayıcı 72"/>
            <p:cNvCxnSpPr/>
            <p:nvPr/>
          </p:nvCxnSpPr>
          <p:spPr>
            <a:xfrm flipV="1">
              <a:off x="4499992" y="404664"/>
              <a:ext cx="0" cy="579839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5" name="Metin kutusu 74"/>
          <p:cNvSpPr txBox="1"/>
          <p:nvPr/>
        </p:nvSpPr>
        <p:spPr>
          <a:xfrm>
            <a:off x="4632835" y="6002999"/>
            <a:ext cx="1008674" cy="400110"/>
          </a:xfrm>
          <a:prstGeom prst="rect">
            <a:avLst/>
          </a:prstGeom>
          <a:noFill/>
        </p:spPr>
        <p:txBody>
          <a:bodyPr wrap="none" rtlCol="0">
            <a:spAutoFit/>
          </a:bodyPr>
          <a:lstStyle/>
          <a:p>
            <a:r>
              <a:rPr lang="tr-TR" sz="2000" b="1" dirty="0" smtClean="0"/>
              <a:t>Dersler </a:t>
            </a:r>
            <a:endParaRPr lang="tr-TR" sz="2000" b="1" dirty="0"/>
          </a:p>
        </p:txBody>
      </p:sp>
      <p:sp>
        <p:nvSpPr>
          <p:cNvPr id="76" name="Metin kutusu 75"/>
          <p:cNvSpPr txBox="1"/>
          <p:nvPr/>
        </p:nvSpPr>
        <p:spPr>
          <a:xfrm>
            <a:off x="1147391" y="-6017"/>
            <a:ext cx="1111394" cy="400110"/>
          </a:xfrm>
          <a:prstGeom prst="rect">
            <a:avLst/>
          </a:prstGeom>
          <a:noFill/>
        </p:spPr>
        <p:txBody>
          <a:bodyPr wrap="none" rtlCol="0">
            <a:spAutoFit/>
          </a:bodyPr>
          <a:lstStyle/>
          <a:p>
            <a:r>
              <a:rPr lang="tr-TR" sz="2000" b="1" dirty="0" smtClean="0"/>
              <a:t>Oy sayısı</a:t>
            </a:r>
            <a:endParaRPr lang="tr-TR" sz="2000" b="1" dirty="0"/>
          </a:p>
        </p:txBody>
      </p:sp>
      <p:sp>
        <p:nvSpPr>
          <p:cNvPr id="77" name="Metin kutusu 76"/>
          <p:cNvSpPr txBox="1"/>
          <p:nvPr/>
        </p:nvSpPr>
        <p:spPr>
          <a:xfrm>
            <a:off x="5130018" y="144965"/>
            <a:ext cx="2151102" cy="830997"/>
          </a:xfrm>
          <a:prstGeom prst="rect">
            <a:avLst/>
          </a:prstGeom>
          <a:noFill/>
          <a:ln>
            <a:solidFill>
              <a:srgbClr val="FF0000"/>
            </a:solidFill>
          </a:ln>
        </p:spPr>
        <p:txBody>
          <a:bodyPr wrap="none" rtlCol="0">
            <a:spAutoFit/>
          </a:bodyPr>
          <a:lstStyle/>
          <a:p>
            <a:r>
              <a:rPr lang="tr-TR" sz="2400" b="1" dirty="0" smtClean="0"/>
              <a:t>         Grafik</a:t>
            </a:r>
          </a:p>
          <a:p>
            <a:r>
              <a:rPr lang="tr-TR" sz="2400" b="1" dirty="0" smtClean="0"/>
              <a:t>En sevilen ders </a:t>
            </a:r>
            <a:endParaRPr lang="tr-TR" sz="2400" b="1" dirty="0"/>
          </a:p>
        </p:txBody>
      </p:sp>
      <p:sp>
        <p:nvSpPr>
          <p:cNvPr id="78" name="Serbest Form 77"/>
          <p:cNvSpPr/>
          <p:nvPr/>
        </p:nvSpPr>
        <p:spPr>
          <a:xfrm>
            <a:off x="1463040" y="2386630"/>
            <a:ext cx="441960" cy="3831290"/>
          </a:xfrm>
          <a:custGeom>
            <a:avLst/>
            <a:gdLst>
              <a:gd name="connsiteX0" fmla="*/ 441960 w 441960"/>
              <a:gd name="connsiteY0" fmla="*/ 3261360 h 3276600"/>
              <a:gd name="connsiteX1" fmla="*/ 441960 w 441960"/>
              <a:gd name="connsiteY1" fmla="*/ 0 h 3276600"/>
              <a:gd name="connsiteX2" fmla="*/ 0 w 441960"/>
              <a:gd name="connsiteY2" fmla="*/ 0 h 3276600"/>
              <a:gd name="connsiteX3" fmla="*/ 30480 w 441960"/>
              <a:gd name="connsiteY3" fmla="*/ 3276600 h 3276600"/>
              <a:gd name="connsiteX4" fmla="*/ 441960 w 441960"/>
              <a:gd name="connsiteY4" fmla="*/ 3261360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 h="3276600">
                <a:moveTo>
                  <a:pt x="441960" y="3261360"/>
                </a:moveTo>
                <a:lnTo>
                  <a:pt x="441960" y="0"/>
                </a:lnTo>
                <a:lnTo>
                  <a:pt x="0" y="0"/>
                </a:lnTo>
                <a:lnTo>
                  <a:pt x="30480" y="3276600"/>
                </a:lnTo>
                <a:lnTo>
                  <a:pt x="441960" y="3261360"/>
                </a:lnTo>
                <a:close/>
              </a:path>
            </a:pathLst>
          </a:cu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Müzik</a:t>
            </a:r>
            <a:endParaRPr lang="tr-TR" sz="2400" b="1" dirty="0">
              <a:solidFill>
                <a:schemeClr val="tx1"/>
              </a:solidFill>
            </a:endParaRPr>
          </a:p>
        </p:txBody>
      </p:sp>
      <p:sp>
        <p:nvSpPr>
          <p:cNvPr id="79" name="Serbest Form 78"/>
          <p:cNvSpPr/>
          <p:nvPr/>
        </p:nvSpPr>
        <p:spPr>
          <a:xfrm>
            <a:off x="1905000" y="404664"/>
            <a:ext cx="433586" cy="5813256"/>
          </a:xfrm>
          <a:custGeom>
            <a:avLst/>
            <a:gdLst>
              <a:gd name="connsiteX0" fmla="*/ 0 w 487680"/>
              <a:gd name="connsiteY0" fmla="*/ 5273040 h 5303520"/>
              <a:gd name="connsiteX1" fmla="*/ 15240 w 487680"/>
              <a:gd name="connsiteY1" fmla="*/ 0 h 5303520"/>
              <a:gd name="connsiteX2" fmla="*/ 472440 w 487680"/>
              <a:gd name="connsiteY2" fmla="*/ 0 h 5303520"/>
              <a:gd name="connsiteX3" fmla="*/ 487680 w 487680"/>
              <a:gd name="connsiteY3" fmla="*/ 5303520 h 5303520"/>
              <a:gd name="connsiteX4" fmla="*/ 0 w 487680"/>
              <a:gd name="connsiteY4" fmla="*/ 5273040 h 5303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0" h="5303520">
                <a:moveTo>
                  <a:pt x="0" y="5273040"/>
                </a:moveTo>
                <a:lnTo>
                  <a:pt x="15240" y="0"/>
                </a:lnTo>
                <a:lnTo>
                  <a:pt x="472440" y="0"/>
                </a:lnTo>
                <a:lnTo>
                  <a:pt x="487680" y="5303520"/>
                </a:lnTo>
                <a:lnTo>
                  <a:pt x="0" y="5273040"/>
                </a:lnTo>
                <a:close/>
              </a:path>
            </a:pathLst>
          </a:cu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Matematik</a:t>
            </a:r>
            <a:endParaRPr lang="tr-TR" sz="2400" b="1" dirty="0">
              <a:solidFill>
                <a:schemeClr val="tx1"/>
              </a:solidFill>
            </a:endParaRPr>
          </a:p>
        </p:txBody>
      </p:sp>
      <p:sp>
        <p:nvSpPr>
          <p:cNvPr id="80" name="Serbest Form 79"/>
          <p:cNvSpPr/>
          <p:nvPr/>
        </p:nvSpPr>
        <p:spPr>
          <a:xfrm>
            <a:off x="2338586" y="2924944"/>
            <a:ext cx="457200" cy="3292976"/>
          </a:xfrm>
          <a:custGeom>
            <a:avLst/>
            <a:gdLst>
              <a:gd name="connsiteX0" fmla="*/ 441960 w 457200"/>
              <a:gd name="connsiteY0" fmla="*/ 2682240 h 2682240"/>
              <a:gd name="connsiteX1" fmla="*/ 457200 w 457200"/>
              <a:gd name="connsiteY1" fmla="*/ 0 h 2682240"/>
              <a:gd name="connsiteX2" fmla="*/ 0 w 457200"/>
              <a:gd name="connsiteY2" fmla="*/ 0 h 2682240"/>
              <a:gd name="connsiteX3" fmla="*/ 30480 w 457200"/>
              <a:gd name="connsiteY3" fmla="*/ 2682240 h 2682240"/>
              <a:gd name="connsiteX4" fmla="*/ 441960 w 457200"/>
              <a:gd name="connsiteY4" fmla="*/ 2682240 h 268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82240">
                <a:moveTo>
                  <a:pt x="441960" y="2682240"/>
                </a:moveTo>
                <a:lnTo>
                  <a:pt x="457200" y="0"/>
                </a:lnTo>
                <a:lnTo>
                  <a:pt x="0" y="0"/>
                </a:lnTo>
                <a:lnTo>
                  <a:pt x="30480" y="2682240"/>
                </a:lnTo>
                <a:lnTo>
                  <a:pt x="441960" y="2682240"/>
                </a:lnTo>
                <a:close/>
              </a:path>
            </a:pathLst>
          </a:cu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Beden Eğitimi</a:t>
            </a:r>
            <a:endParaRPr lang="tr-TR" sz="2400" b="1" dirty="0">
              <a:solidFill>
                <a:schemeClr val="tx1"/>
              </a:solidFill>
            </a:endParaRPr>
          </a:p>
        </p:txBody>
      </p:sp>
      <p:sp>
        <p:nvSpPr>
          <p:cNvPr id="81" name="Serbest Form 80"/>
          <p:cNvSpPr/>
          <p:nvPr/>
        </p:nvSpPr>
        <p:spPr>
          <a:xfrm>
            <a:off x="2814398" y="1844824"/>
            <a:ext cx="461457" cy="4373096"/>
          </a:xfrm>
          <a:custGeom>
            <a:avLst/>
            <a:gdLst>
              <a:gd name="connsiteX0" fmla="*/ 365760 w 381000"/>
              <a:gd name="connsiteY0" fmla="*/ 3794760 h 3810000"/>
              <a:gd name="connsiteX1" fmla="*/ 381000 w 381000"/>
              <a:gd name="connsiteY1" fmla="*/ 0 h 3810000"/>
              <a:gd name="connsiteX2" fmla="*/ 0 w 381000"/>
              <a:gd name="connsiteY2" fmla="*/ 0 h 3810000"/>
              <a:gd name="connsiteX3" fmla="*/ 0 w 381000"/>
              <a:gd name="connsiteY3" fmla="*/ 3810000 h 3810000"/>
              <a:gd name="connsiteX4" fmla="*/ 365760 w 381000"/>
              <a:gd name="connsiteY4" fmla="*/ 379476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10000">
                <a:moveTo>
                  <a:pt x="365760" y="3794760"/>
                </a:moveTo>
                <a:lnTo>
                  <a:pt x="381000" y="0"/>
                </a:lnTo>
                <a:lnTo>
                  <a:pt x="0" y="0"/>
                </a:lnTo>
                <a:lnTo>
                  <a:pt x="0" y="3810000"/>
                </a:lnTo>
                <a:lnTo>
                  <a:pt x="365760" y="3794760"/>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Sosyal Bilgiler</a:t>
            </a:r>
            <a:endParaRPr lang="tr-TR" sz="2400" b="1" dirty="0">
              <a:solidFill>
                <a:schemeClr val="tx1"/>
              </a:solidFill>
            </a:endParaRPr>
          </a:p>
        </p:txBody>
      </p:sp>
      <p:sp>
        <p:nvSpPr>
          <p:cNvPr id="58" name="Dikdörtgen 5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035644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1000"/>
                                        <p:tgtEl>
                                          <p:spTgt spid="32"/>
                                        </p:tgtEl>
                                      </p:cBhvr>
                                    </p:animEffect>
                                    <p:anim calcmode="lin" valueType="num">
                                      <p:cBhvr>
                                        <p:cTn id="92" dur="1000" fill="hold"/>
                                        <p:tgtEl>
                                          <p:spTgt spid="32"/>
                                        </p:tgtEl>
                                        <p:attrNameLst>
                                          <p:attrName>ppt_x</p:attrName>
                                        </p:attrNameLst>
                                      </p:cBhvr>
                                      <p:tavLst>
                                        <p:tav tm="0">
                                          <p:val>
                                            <p:strVal val="#ppt_x"/>
                                          </p:val>
                                        </p:tav>
                                        <p:tav tm="100000">
                                          <p:val>
                                            <p:strVal val="#ppt_x"/>
                                          </p:val>
                                        </p:tav>
                                      </p:tavLst>
                                    </p:anim>
                                    <p:anim calcmode="lin" valueType="num">
                                      <p:cBhvr>
                                        <p:cTn id="9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1000"/>
                                        <p:tgtEl>
                                          <p:spTgt spid="74"/>
                                        </p:tgtEl>
                                      </p:cBhvr>
                                    </p:animEffect>
                                    <p:anim calcmode="lin" valueType="num">
                                      <p:cBhvr>
                                        <p:cTn id="106" dur="1000" fill="hold"/>
                                        <p:tgtEl>
                                          <p:spTgt spid="74"/>
                                        </p:tgtEl>
                                        <p:attrNameLst>
                                          <p:attrName>ppt_x</p:attrName>
                                        </p:attrNameLst>
                                      </p:cBhvr>
                                      <p:tavLst>
                                        <p:tav tm="0">
                                          <p:val>
                                            <p:strVal val="#ppt_x"/>
                                          </p:val>
                                        </p:tav>
                                        <p:tav tm="100000">
                                          <p:val>
                                            <p:strVal val="#ppt_x"/>
                                          </p:val>
                                        </p:tav>
                                      </p:tavLst>
                                    </p:anim>
                                    <p:anim calcmode="lin" valueType="num">
                                      <p:cBhvr>
                                        <p:cTn id="10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1000"/>
                                        <p:tgtEl>
                                          <p:spTgt spid="75"/>
                                        </p:tgtEl>
                                      </p:cBhvr>
                                    </p:animEffect>
                                    <p:anim calcmode="lin" valueType="num">
                                      <p:cBhvr>
                                        <p:cTn id="113" dur="1000" fill="hold"/>
                                        <p:tgtEl>
                                          <p:spTgt spid="75"/>
                                        </p:tgtEl>
                                        <p:attrNameLst>
                                          <p:attrName>ppt_x</p:attrName>
                                        </p:attrNameLst>
                                      </p:cBhvr>
                                      <p:tavLst>
                                        <p:tav tm="0">
                                          <p:val>
                                            <p:strVal val="#ppt_x"/>
                                          </p:val>
                                        </p:tav>
                                        <p:tav tm="100000">
                                          <p:val>
                                            <p:strVal val="#ppt_x"/>
                                          </p:val>
                                        </p:tav>
                                      </p:tavLst>
                                    </p:anim>
                                    <p:anim calcmode="lin" valueType="num">
                                      <p:cBhvr>
                                        <p:cTn id="11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fade">
                                      <p:cBhvr>
                                        <p:cTn id="119" dur="1000"/>
                                        <p:tgtEl>
                                          <p:spTgt spid="76"/>
                                        </p:tgtEl>
                                      </p:cBhvr>
                                    </p:animEffect>
                                    <p:anim calcmode="lin" valueType="num">
                                      <p:cBhvr>
                                        <p:cTn id="120" dur="1000" fill="hold"/>
                                        <p:tgtEl>
                                          <p:spTgt spid="76"/>
                                        </p:tgtEl>
                                        <p:attrNameLst>
                                          <p:attrName>ppt_x</p:attrName>
                                        </p:attrNameLst>
                                      </p:cBhvr>
                                      <p:tavLst>
                                        <p:tav tm="0">
                                          <p:val>
                                            <p:strVal val="#ppt_x"/>
                                          </p:val>
                                        </p:tav>
                                        <p:tav tm="100000">
                                          <p:val>
                                            <p:strVal val="#ppt_x"/>
                                          </p:val>
                                        </p:tav>
                                      </p:tavLst>
                                    </p:anim>
                                    <p:anim calcmode="lin" valueType="num">
                                      <p:cBhvr>
                                        <p:cTn id="12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78"/>
                                        </p:tgtEl>
                                        <p:attrNameLst>
                                          <p:attrName>style.visibility</p:attrName>
                                        </p:attrNameLst>
                                      </p:cBhvr>
                                      <p:to>
                                        <p:strVal val="visible"/>
                                      </p:to>
                                    </p:set>
                                    <p:animEffect transition="in" filter="fade">
                                      <p:cBhvr>
                                        <p:cTn id="126" dur="1000"/>
                                        <p:tgtEl>
                                          <p:spTgt spid="78"/>
                                        </p:tgtEl>
                                      </p:cBhvr>
                                    </p:animEffect>
                                    <p:anim calcmode="lin" valueType="num">
                                      <p:cBhvr>
                                        <p:cTn id="127" dur="1000" fill="hold"/>
                                        <p:tgtEl>
                                          <p:spTgt spid="78"/>
                                        </p:tgtEl>
                                        <p:attrNameLst>
                                          <p:attrName>ppt_x</p:attrName>
                                        </p:attrNameLst>
                                      </p:cBhvr>
                                      <p:tavLst>
                                        <p:tav tm="0">
                                          <p:val>
                                            <p:strVal val="#ppt_x"/>
                                          </p:val>
                                        </p:tav>
                                        <p:tav tm="100000">
                                          <p:val>
                                            <p:strVal val="#ppt_x"/>
                                          </p:val>
                                        </p:tav>
                                      </p:tavLst>
                                    </p:anim>
                                    <p:anim calcmode="lin" valueType="num">
                                      <p:cBhvr>
                                        <p:cTn id="128"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1000"/>
                                        <p:tgtEl>
                                          <p:spTgt spid="79"/>
                                        </p:tgtEl>
                                      </p:cBhvr>
                                    </p:animEffect>
                                    <p:anim calcmode="lin" valueType="num">
                                      <p:cBhvr>
                                        <p:cTn id="134" dur="1000" fill="hold"/>
                                        <p:tgtEl>
                                          <p:spTgt spid="79"/>
                                        </p:tgtEl>
                                        <p:attrNameLst>
                                          <p:attrName>ppt_x</p:attrName>
                                        </p:attrNameLst>
                                      </p:cBhvr>
                                      <p:tavLst>
                                        <p:tav tm="0">
                                          <p:val>
                                            <p:strVal val="#ppt_x"/>
                                          </p:val>
                                        </p:tav>
                                        <p:tav tm="100000">
                                          <p:val>
                                            <p:strVal val="#ppt_x"/>
                                          </p:val>
                                        </p:tav>
                                      </p:tavLst>
                                    </p:anim>
                                    <p:anim calcmode="lin" valueType="num">
                                      <p:cBhvr>
                                        <p:cTn id="13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fade">
                                      <p:cBhvr>
                                        <p:cTn id="140" dur="1000"/>
                                        <p:tgtEl>
                                          <p:spTgt spid="80"/>
                                        </p:tgtEl>
                                      </p:cBhvr>
                                    </p:animEffect>
                                    <p:anim calcmode="lin" valueType="num">
                                      <p:cBhvr>
                                        <p:cTn id="141" dur="1000" fill="hold"/>
                                        <p:tgtEl>
                                          <p:spTgt spid="80"/>
                                        </p:tgtEl>
                                        <p:attrNameLst>
                                          <p:attrName>ppt_x</p:attrName>
                                        </p:attrNameLst>
                                      </p:cBhvr>
                                      <p:tavLst>
                                        <p:tav tm="0">
                                          <p:val>
                                            <p:strVal val="#ppt_x"/>
                                          </p:val>
                                        </p:tav>
                                        <p:tav tm="100000">
                                          <p:val>
                                            <p:strVal val="#ppt_x"/>
                                          </p:val>
                                        </p:tav>
                                      </p:tavLst>
                                    </p:anim>
                                    <p:anim calcmode="lin" valueType="num">
                                      <p:cBhvr>
                                        <p:cTn id="14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81"/>
                                        </p:tgtEl>
                                        <p:attrNameLst>
                                          <p:attrName>style.visibility</p:attrName>
                                        </p:attrNameLst>
                                      </p:cBhvr>
                                      <p:to>
                                        <p:strVal val="visible"/>
                                      </p:to>
                                    </p:set>
                                    <p:animEffect transition="in" filter="fade">
                                      <p:cBhvr>
                                        <p:cTn id="147" dur="1000"/>
                                        <p:tgtEl>
                                          <p:spTgt spid="81"/>
                                        </p:tgtEl>
                                      </p:cBhvr>
                                    </p:animEffect>
                                    <p:anim calcmode="lin" valueType="num">
                                      <p:cBhvr>
                                        <p:cTn id="148" dur="1000" fill="hold"/>
                                        <p:tgtEl>
                                          <p:spTgt spid="81"/>
                                        </p:tgtEl>
                                        <p:attrNameLst>
                                          <p:attrName>ppt_x</p:attrName>
                                        </p:attrNameLst>
                                      </p:cBhvr>
                                      <p:tavLst>
                                        <p:tav tm="0">
                                          <p:val>
                                            <p:strVal val="#ppt_x"/>
                                          </p:val>
                                        </p:tav>
                                        <p:tav tm="100000">
                                          <p:val>
                                            <p:strVal val="#ppt_x"/>
                                          </p:val>
                                        </p:tav>
                                      </p:tavLst>
                                    </p:anim>
                                    <p:anim calcmode="lin" valueType="num">
                                      <p:cBhvr>
                                        <p:cTn id="14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6" grpId="0"/>
      <p:bldP spid="27" grpId="0"/>
      <p:bldP spid="28" grpId="0"/>
      <p:bldP spid="29" grpId="0"/>
      <p:bldP spid="30" grpId="0"/>
      <p:bldP spid="31" grpId="0"/>
      <p:bldP spid="32" grpId="0"/>
      <p:bldP spid="33" grpId="0"/>
      <p:bldP spid="75" grpId="0"/>
      <p:bldP spid="76" grpId="0"/>
      <p:bldP spid="77" grpId="0" animBg="1"/>
      <p:bldP spid="78" grpId="0" animBg="1"/>
      <p:bldP spid="79" grpId="0" animBg="1"/>
      <p:bldP spid="80" grpId="0" animBg="1"/>
      <p:bldP spid="8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13484" y="116632"/>
            <a:ext cx="8841418" cy="3170099"/>
          </a:xfrm>
          <a:prstGeom prst="rect">
            <a:avLst/>
          </a:prstGeom>
          <a:noFill/>
          <a:ln>
            <a:solidFill>
              <a:srgbClr val="FF0000"/>
            </a:solidFill>
          </a:ln>
        </p:spPr>
        <p:txBody>
          <a:bodyPr wrap="square" rtlCol="0">
            <a:spAutoFit/>
          </a:bodyPr>
          <a:lstStyle/>
          <a:p>
            <a:r>
              <a:rPr lang="tr-TR" sz="2000" b="1" dirty="0" smtClean="0">
                <a:solidFill>
                  <a:srgbClr val="FF0000"/>
                </a:solidFill>
              </a:rPr>
              <a:t>ÖRNEK-3 :</a:t>
            </a:r>
            <a:r>
              <a:rPr lang="tr-TR" sz="2000" b="1" dirty="0"/>
              <a:t>Ali ile Pınar kendi arkadaşları arasında bir araştırma yapmak istiyor. Araştırma sorusu olarak aşağıdaki </a:t>
            </a:r>
            <a:r>
              <a:rPr lang="tr-TR" sz="2000" b="1" dirty="0" smtClean="0"/>
              <a:t> </a:t>
            </a:r>
            <a:r>
              <a:rPr lang="tr-TR" sz="2000" b="1" dirty="0"/>
              <a:t>soruyu seçtiler</a:t>
            </a:r>
            <a:r>
              <a:rPr lang="tr-TR" sz="2000" b="1" dirty="0" smtClean="0"/>
              <a:t>.</a:t>
            </a:r>
          </a:p>
          <a:p>
            <a:endParaRPr lang="tr-TR" sz="2000" b="1" dirty="0"/>
          </a:p>
          <a:p>
            <a:r>
              <a:rPr lang="tr-TR" sz="2000" b="1" dirty="0" smtClean="0"/>
              <a:t>1</a:t>
            </a:r>
            <a:r>
              <a:rPr lang="tr-TR" sz="2000" b="1" dirty="0"/>
              <a:t>) En çok sevdiğiniz pasta </a:t>
            </a:r>
            <a:r>
              <a:rPr lang="tr-TR" sz="2000" b="1" dirty="0" smtClean="0"/>
              <a:t>hangisidir</a:t>
            </a:r>
            <a:r>
              <a:rPr lang="tr-TR" sz="2000" b="1" dirty="0"/>
              <a:t>? </a:t>
            </a:r>
          </a:p>
          <a:p>
            <a:r>
              <a:rPr lang="tr-TR" sz="2000" b="1" dirty="0" smtClean="0"/>
              <a:t>a</a:t>
            </a:r>
            <a:r>
              <a:rPr lang="tr-TR" sz="2000" b="1" dirty="0"/>
              <a:t>) Çikolatalı,</a:t>
            </a:r>
          </a:p>
          <a:p>
            <a:r>
              <a:rPr lang="tr-TR" sz="2000" b="1" dirty="0" smtClean="0"/>
              <a:t>b</a:t>
            </a:r>
            <a:r>
              <a:rPr lang="tr-TR" sz="2000" b="1" dirty="0"/>
              <a:t>) Çilekli,</a:t>
            </a:r>
          </a:p>
          <a:p>
            <a:r>
              <a:rPr lang="tr-TR" sz="2000" b="1" dirty="0" smtClean="0"/>
              <a:t>c</a:t>
            </a:r>
            <a:r>
              <a:rPr lang="tr-TR" sz="2000" b="1" dirty="0"/>
              <a:t>)  Muzlu,</a:t>
            </a:r>
          </a:p>
          <a:p>
            <a:r>
              <a:rPr lang="tr-TR" sz="2000" b="1" dirty="0"/>
              <a:t>d) Mozaik</a:t>
            </a:r>
            <a:r>
              <a:rPr lang="tr-TR" sz="2000" b="1" dirty="0" smtClean="0"/>
              <a:t>,</a:t>
            </a:r>
            <a:endParaRPr lang="tr-TR" sz="2000" b="1" dirty="0" smtClean="0">
              <a:solidFill>
                <a:srgbClr val="FF0000"/>
              </a:solidFill>
            </a:endParaRPr>
          </a:p>
          <a:p>
            <a:r>
              <a:rPr lang="tr-TR" sz="2000" b="1" dirty="0" smtClean="0">
                <a:solidFill>
                  <a:srgbClr val="FF0000"/>
                </a:solidFill>
              </a:rPr>
              <a:t>	</a:t>
            </a:r>
            <a:r>
              <a:rPr lang="tr-TR" altLang="tr-TR" sz="2000" b="1" dirty="0"/>
              <a:t>Yukarda verilen bilgilere (verilere ) göre, Çetele ve sıklık tablosunu yaparak ,verileri sütun grafiği ile gösteriniz?</a:t>
            </a:r>
          </a:p>
        </p:txBody>
      </p:sp>
      <p:sp>
        <p:nvSpPr>
          <p:cNvPr id="3" name="Dikdörtgen 2"/>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8757" y="3480008"/>
            <a:ext cx="5328592" cy="2976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8238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up 24"/>
          <p:cNvGrpSpPr/>
          <p:nvPr/>
        </p:nvGrpSpPr>
        <p:grpSpPr>
          <a:xfrm>
            <a:off x="791588" y="116632"/>
            <a:ext cx="3823011" cy="6086422"/>
            <a:chOff x="791588" y="116632"/>
            <a:chExt cx="3823011" cy="6086422"/>
          </a:xfrm>
        </p:grpSpPr>
        <p:grpSp>
          <p:nvGrpSpPr>
            <p:cNvPr id="5" name="Grup 4"/>
            <p:cNvGrpSpPr/>
            <p:nvPr/>
          </p:nvGrpSpPr>
          <p:grpSpPr>
            <a:xfrm>
              <a:off x="814760" y="116632"/>
              <a:ext cx="3799839" cy="6086422"/>
              <a:chOff x="1852281" y="-353166"/>
              <a:chExt cx="3799839" cy="6086422"/>
            </a:xfrm>
          </p:grpSpPr>
          <p:cxnSp>
            <p:nvCxnSpPr>
              <p:cNvPr id="6" name="Düz Ok Bağlayıcısı 5"/>
              <p:cNvCxnSpPr/>
              <p:nvPr/>
            </p:nvCxnSpPr>
            <p:spPr>
              <a:xfrm>
                <a:off x="2051720" y="5733256"/>
                <a:ext cx="3600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V="1">
                <a:off x="2075098" y="-353166"/>
                <a:ext cx="0" cy="608642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1906053" y="3032956"/>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1852281"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895078"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883389" y="191683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870069" y="4077072"/>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Düz Bağlayıcı 12"/>
            <p:cNvCxnSpPr/>
            <p:nvPr/>
          </p:nvCxnSpPr>
          <p:spPr>
            <a:xfrm>
              <a:off x="885764" y="58052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858692" y="4941168"/>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858692" y="40050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a:off x="858144" y="292494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827584" y="184482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814760" y="908720"/>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791588" y="404664"/>
              <a:ext cx="3600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Metin kutusu 20"/>
          <p:cNvSpPr txBox="1"/>
          <p:nvPr/>
        </p:nvSpPr>
        <p:spPr>
          <a:xfrm>
            <a:off x="528886" y="5606031"/>
            <a:ext cx="314510" cy="400110"/>
          </a:xfrm>
          <a:prstGeom prst="rect">
            <a:avLst/>
          </a:prstGeom>
          <a:noFill/>
        </p:spPr>
        <p:txBody>
          <a:bodyPr wrap="none" rtlCol="0">
            <a:spAutoFit/>
          </a:bodyPr>
          <a:lstStyle/>
          <a:p>
            <a:r>
              <a:rPr lang="tr-TR" sz="2000" b="1" dirty="0" smtClean="0"/>
              <a:t>1</a:t>
            </a:r>
            <a:endParaRPr lang="tr-TR" sz="2000" b="1" dirty="0"/>
          </a:p>
        </p:txBody>
      </p:sp>
      <p:sp>
        <p:nvSpPr>
          <p:cNvPr id="22" name="Metin kutusu 21"/>
          <p:cNvSpPr txBox="1"/>
          <p:nvPr/>
        </p:nvSpPr>
        <p:spPr>
          <a:xfrm>
            <a:off x="522400" y="5210911"/>
            <a:ext cx="314510" cy="400110"/>
          </a:xfrm>
          <a:prstGeom prst="rect">
            <a:avLst/>
          </a:prstGeom>
          <a:noFill/>
        </p:spPr>
        <p:txBody>
          <a:bodyPr wrap="none" rtlCol="0">
            <a:spAutoFit/>
          </a:bodyPr>
          <a:lstStyle/>
          <a:p>
            <a:r>
              <a:rPr lang="tr-TR" sz="2000" b="1" dirty="0" smtClean="0"/>
              <a:t>2</a:t>
            </a:r>
            <a:endParaRPr lang="tr-TR" sz="2000" b="1" dirty="0"/>
          </a:p>
        </p:txBody>
      </p:sp>
      <p:sp>
        <p:nvSpPr>
          <p:cNvPr id="23" name="Metin kutusu 22"/>
          <p:cNvSpPr txBox="1"/>
          <p:nvPr/>
        </p:nvSpPr>
        <p:spPr>
          <a:xfrm>
            <a:off x="531358" y="4741113"/>
            <a:ext cx="314510" cy="400110"/>
          </a:xfrm>
          <a:prstGeom prst="rect">
            <a:avLst/>
          </a:prstGeom>
          <a:noFill/>
        </p:spPr>
        <p:txBody>
          <a:bodyPr wrap="none" rtlCol="0">
            <a:spAutoFit/>
          </a:bodyPr>
          <a:lstStyle/>
          <a:p>
            <a:r>
              <a:rPr lang="tr-TR" sz="2000" b="1" dirty="0" smtClean="0"/>
              <a:t>3</a:t>
            </a:r>
            <a:endParaRPr lang="tr-TR" sz="2000" b="1" dirty="0"/>
          </a:p>
        </p:txBody>
      </p:sp>
      <p:sp>
        <p:nvSpPr>
          <p:cNvPr id="24" name="Metin kutusu 23"/>
          <p:cNvSpPr txBox="1"/>
          <p:nvPr/>
        </p:nvSpPr>
        <p:spPr>
          <a:xfrm>
            <a:off x="528886" y="4341003"/>
            <a:ext cx="314510" cy="400110"/>
          </a:xfrm>
          <a:prstGeom prst="rect">
            <a:avLst/>
          </a:prstGeom>
          <a:noFill/>
        </p:spPr>
        <p:txBody>
          <a:bodyPr wrap="none" rtlCol="0">
            <a:spAutoFit/>
          </a:bodyPr>
          <a:lstStyle/>
          <a:p>
            <a:r>
              <a:rPr lang="tr-TR" sz="2000" b="1" dirty="0" smtClean="0"/>
              <a:t>5</a:t>
            </a:r>
            <a:endParaRPr lang="tr-TR" sz="2000" b="1" dirty="0"/>
          </a:p>
        </p:txBody>
      </p:sp>
      <p:sp>
        <p:nvSpPr>
          <p:cNvPr id="26" name="Metin kutusu 25"/>
          <p:cNvSpPr txBox="1"/>
          <p:nvPr/>
        </p:nvSpPr>
        <p:spPr>
          <a:xfrm>
            <a:off x="528886" y="3805009"/>
            <a:ext cx="314510" cy="400110"/>
          </a:xfrm>
          <a:prstGeom prst="rect">
            <a:avLst/>
          </a:prstGeom>
          <a:noFill/>
        </p:spPr>
        <p:txBody>
          <a:bodyPr wrap="none" rtlCol="0">
            <a:spAutoFit/>
          </a:bodyPr>
          <a:lstStyle/>
          <a:p>
            <a:r>
              <a:rPr lang="tr-TR" sz="2000" b="1" dirty="0" smtClean="0"/>
              <a:t>6</a:t>
            </a:r>
            <a:endParaRPr lang="tr-TR" sz="2000" b="1" dirty="0"/>
          </a:p>
        </p:txBody>
      </p:sp>
      <p:sp>
        <p:nvSpPr>
          <p:cNvPr id="27" name="Metin kutusu 26"/>
          <p:cNvSpPr txBox="1"/>
          <p:nvPr/>
        </p:nvSpPr>
        <p:spPr>
          <a:xfrm>
            <a:off x="513074" y="3302699"/>
            <a:ext cx="314510" cy="400110"/>
          </a:xfrm>
          <a:prstGeom prst="rect">
            <a:avLst/>
          </a:prstGeom>
          <a:noFill/>
        </p:spPr>
        <p:txBody>
          <a:bodyPr wrap="none" rtlCol="0">
            <a:spAutoFit/>
          </a:bodyPr>
          <a:lstStyle/>
          <a:p>
            <a:r>
              <a:rPr lang="tr-TR" sz="2000" b="1" dirty="0" smtClean="0"/>
              <a:t>7</a:t>
            </a:r>
            <a:endParaRPr lang="tr-TR" sz="2000" b="1" dirty="0"/>
          </a:p>
        </p:txBody>
      </p:sp>
      <p:sp>
        <p:nvSpPr>
          <p:cNvPr id="28" name="Metin kutusu 27"/>
          <p:cNvSpPr txBox="1"/>
          <p:nvPr/>
        </p:nvSpPr>
        <p:spPr>
          <a:xfrm>
            <a:off x="500250" y="2759733"/>
            <a:ext cx="314510" cy="400110"/>
          </a:xfrm>
          <a:prstGeom prst="rect">
            <a:avLst/>
          </a:prstGeom>
          <a:noFill/>
        </p:spPr>
        <p:txBody>
          <a:bodyPr wrap="none" rtlCol="0">
            <a:spAutoFit/>
          </a:bodyPr>
          <a:lstStyle/>
          <a:p>
            <a:r>
              <a:rPr lang="tr-TR" sz="2000" b="1" dirty="0" smtClean="0"/>
              <a:t>8</a:t>
            </a:r>
            <a:endParaRPr lang="tr-TR" sz="2000" b="1" dirty="0"/>
          </a:p>
        </p:txBody>
      </p:sp>
      <p:sp>
        <p:nvSpPr>
          <p:cNvPr id="29" name="Metin kutusu 28"/>
          <p:cNvSpPr txBox="1"/>
          <p:nvPr/>
        </p:nvSpPr>
        <p:spPr>
          <a:xfrm>
            <a:off x="500250" y="2186575"/>
            <a:ext cx="314510" cy="400110"/>
          </a:xfrm>
          <a:prstGeom prst="rect">
            <a:avLst/>
          </a:prstGeom>
          <a:noFill/>
        </p:spPr>
        <p:txBody>
          <a:bodyPr wrap="none" rtlCol="0">
            <a:spAutoFit/>
          </a:bodyPr>
          <a:lstStyle/>
          <a:p>
            <a:r>
              <a:rPr lang="tr-TR" sz="2000" b="1" dirty="0" smtClean="0"/>
              <a:t>9</a:t>
            </a:r>
            <a:endParaRPr lang="tr-TR" sz="2000" b="1" dirty="0"/>
          </a:p>
        </p:txBody>
      </p:sp>
      <p:sp>
        <p:nvSpPr>
          <p:cNvPr id="30" name="Metin kutusu 29"/>
          <p:cNvSpPr txBox="1"/>
          <p:nvPr/>
        </p:nvSpPr>
        <p:spPr>
          <a:xfrm>
            <a:off x="392558" y="1644769"/>
            <a:ext cx="444352" cy="400110"/>
          </a:xfrm>
          <a:prstGeom prst="rect">
            <a:avLst/>
          </a:prstGeom>
          <a:noFill/>
        </p:spPr>
        <p:txBody>
          <a:bodyPr wrap="none" rtlCol="0">
            <a:spAutoFit/>
          </a:bodyPr>
          <a:lstStyle/>
          <a:p>
            <a:r>
              <a:rPr lang="tr-TR" sz="2000" b="1" dirty="0" smtClean="0"/>
              <a:t>10</a:t>
            </a:r>
            <a:endParaRPr lang="tr-TR" sz="2000" b="1" dirty="0"/>
          </a:p>
        </p:txBody>
      </p:sp>
      <p:sp>
        <p:nvSpPr>
          <p:cNvPr id="31" name="Metin kutusu 30"/>
          <p:cNvSpPr txBox="1"/>
          <p:nvPr/>
        </p:nvSpPr>
        <p:spPr>
          <a:xfrm>
            <a:off x="399044" y="1178463"/>
            <a:ext cx="444352" cy="400110"/>
          </a:xfrm>
          <a:prstGeom prst="rect">
            <a:avLst/>
          </a:prstGeom>
          <a:noFill/>
        </p:spPr>
        <p:txBody>
          <a:bodyPr wrap="none" rtlCol="0">
            <a:spAutoFit/>
          </a:bodyPr>
          <a:lstStyle/>
          <a:p>
            <a:r>
              <a:rPr lang="tr-TR" sz="2000" b="1" dirty="0" smtClean="0"/>
              <a:t>11</a:t>
            </a:r>
            <a:endParaRPr lang="tr-TR" sz="2000" b="1" dirty="0"/>
          </a:p>
        </p:txBody>
      </p:sp>
      <p:sp>
        <p:nvSpPr>
          <p:cNvPr id="32" name="Metin kutusu 31"/>
          <p:cNvSpPr txBox="1"/>
          <p:nvPr/>
        </p:nvSpPr>
        <p:spPr>
          <a:xfrm>
            <a:off x="388196" y="708665"/>
            <a:ext cx="444352" cy="400110"/>
          </a:xfrm>
          <a:prstGeom prst="rect">
            <a:avLst/>
          </a:prstGeom>
          <a:noFill/>
        </p:spPr>
        <p:txBody>
          <a:bodyPr wrap="none" rtlCol="0">
            <a:spAutoFit/>
          </a:bodyPr>
          <a:lstStyle/>
          <a:p>
            <a:r>
              <a:rPr lang="tr-TR" sz="2000" b="1" dirty="0" smtClean="0"/>
              <a:t>12</a:t>
            </a:r>
            <a:endParaRPr lang="tr-TR" sz="2000" b="1" dirty="0"/>
          </a:p>
        </p:txBody>
      </p:sp>
      <p:sp>
        <p:nvSpPr>
          <p:cNvPr id="33" name="Metin kutusu 32"/>
          <p:cNvSpPr txBox="1"/>
          <p:nvPr/>
        </p:nvSpPr>
        <p:spPr>
          <a:xfrm>
            <a:off x="370408" y="204609"/>
            <a:ext cx="444352" cy="400110"/>
          </a:xfrm>
          <a:prstGeom prst="rect">
            <a:avLst/>
          </a:prstGeom>
          <a:noFill/>
        </p:spPr>
        <p:txBody>
          <a:bodyPr wrap="none" rtlCol="0">
            <a:spAutoFit/>
          </a:bodyPr>
          <a:lstStyle/>
          <a:p>
            <a:r>
              <a:rPr lang="tr-TR" sz="2000" b="1" dirty="0" smtClean="0"/>
              <a:t>13</a:t>
            </a:r>
            <a:endParaRPr lang="tr-TR" sz="2000" b="1" dirty="0"/>
          </a:p>
        </p:txBody>
      </p:sp>
      <p:grpSp>
        <p:nvGrpSpPr>
          <p:cNvPr id="74" name="Grup 73"/>
          <p:cNvGrpSpPr/>
          <p:nvPr/>
        </p:nvGrpSpPr>
        <p:grpSpPr>
          <a:xfrm>
            <a:off x="1151628" y="404664"/>
            <a:ext cx="3462971" cy="5798390"/>
            <a:chOff x="1151628" y="404664"/>
            <a:chExt cx="3462971" cy="5798390"/>
          </a:xfrm>
        </p:grpSpPr>
        <p:cxnSp>
          <p:nvCxnSpPr>
            <p:cNvPr id="35" name="Düz Bağlayıcı 34"/>
            <p:cNvCxnSpPr/>
            <p:nvPr/>
          </p:nvCxnSpPr>
          <p:spPr>
            <a:xfrm>
              <a:off x="1245804" y="5806086"/>
              <a:ext cx="3254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Düz Bağlayıcı 36"/>
            <p:cNvCxnSpPr/>
            <p:nvPr/>
          </p:nvCxnSpPr>
          <p:spPr>
            <a:xfrm>
              <a:off x="1192588" y="5410966"/>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a:off x="1192588" y="4941168"/>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1174800" y="454687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Düz Bağlayıcı 42"/>
            <p:cNvCxnSpPr/>
            <p:nvPr/>
          </p:nvCxnSpPr>
          <p:spPr>
            <a:xfrm>
              <a:off x="1192588" y="4005064"/>
              <a:ext cx="3307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a:off x="1174800" y="3502754"/>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Düz Bağlayıcı 46"/>
            <p:cNvCxnSpPr/>
            <p:nvPr/>
          </p:nvCxnSpPr>
          <p:spPr>
            <a:xfrm>
              <a:off x="1228572" y="2924944"/>
              <a:ext cx="32714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Düz Bağlayıcı 48"/>
            <p:cNvCxnSpPr/>
            <p:nvPr/>
          </p:nvCxnSpPr>
          <p:spPr>
            <a:xfrm>
              <a:off x="1174800" y="238663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Düz Bağlayıcı 50"/>
            <p:cNvCxnSpPr/>
            <p:nvPr/>
          </p:nvCxnSpPr>
          <p:spPr>
            <a:xfrm>
              <a:off x="1174800" y="1844824"/>
              <a:ext cx="34397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Düz Bağlayıcı 52"/>
            <p:cNvCxnSpPr/>
            <p:nvPr/>
          </p:nvCxnSpPr>
          <p:spPr>
            <a:xfrm>
              <a:off x="1174800" y="1378518"/>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Düz Bağlayıcı 54"/>
            <p:cNvCxnSpPr/>
            <p:nvPr/>
          </p:nvCxnSpPr>
          <p:spPr>
            <a:xfrm>
              <a:off x="1174800" y="908720"/>
              <a:ext cx="3325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Düz Bağlayıcı 56"/>
            <p:cNvCxnSpPr/>
            <p:nvPr/>
          </p:nvCxnSpPr>
          <p:spPr>
            <a:xfrm>
              <a:off x="1151628" y="404664"/>
              <a:ext cx="3348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Düz Bağlayıcı 58"/>
            <p:cNvCxnSpPr/>
            <p:nvPr/>
          </p:nvCxnSpPr>
          <p:spPr>
            <a:xfrm flipV="1">
              <a:off x="14756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Düz Bağlayıcı 60"/>
            <p:cNvCxnSpPr/>
            <p:nvPr/>
          </p:nvCxnSpPr>
          <p:spPr>
            <a:xfrm flipV="1">
              <a:off x="19077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Düz Bağlayıcı 62"/>
            <p:cNvCxnSpPr/>
            <p:nvPr/>
          </p:nvCxnSpPr>
          <p:spPr>
            <a:xfrm flipV="1">
              <a:off x="23397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Düz Bağlayıcı 64"/>
            <p:cNvCxnSpPr/>
            <p:nvPr/>
          </p:nvCxnSpPr>
          <p:spPr>
            <a:xfrm flipV="1">
              <a:off x="2814399"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Düz Bağlayıcı 66"/>
            <p:cNvCxnSpPr/>
            <p:nvPr/>
          </p:nvCxnSpPr>
          <p:spPr>
            <a:xfrm flipV="1">
              <a:off x="3275856"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flipV="1">
              <a:off x="3707904"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Düz Bağlayıcı 70"/>
            <p:cNvCxnSpPr/>
            <p:nvPr/>
          </p:nvCxnSpPr>
          <p:spPr>
            <a:xfrm flipV="1">
              <a:off x="4139952" y="404664"/>
              <a:ext cx="0" cy="5798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Düz Bağlayıcı 72"/>
            <p:cNvCxnSpPr/>
            <p:nvPr/>
          </p:nvCxnSpPr>
          <p:spPr>
            <a:xfrm flipV="1">
              <a:off x="4499992" y="404664"/>
              <a:ext cx="0" cy="579839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5" name="Metin kutusu 74"/>
          <p:cNvSpPr txBox="1"/>
          <p:nvPr/>
        </p:nvSpPr>
        <p:spPr>
          <a:xfrm>
            <a:off x="4632835" y="6002999"/>
            <a:ext cx="812274" cy="400110"/>
          </a:xfrm>
          <a:prstGeom prst="rect">
            <a:avLst/>
          </a:prstGeom>
          <a:noFill/>
        </p:spPr>
        <p:txBody>
          <a:bodyPr wrap="none" rtlCol="0">
            <a:spAutoFit/>
          </a:bodyPr>
          <a:lstStyle/>
          <a:p>
            <a:r>
              <a:rPr lang="tr-TR" sz="2000" b="1" dirty="0" smtClean="0"/>
              <a:t>Pasta </a:t>
            </a:r>
            <a:endParaRPr lang="tr-TR" sz="2000" b="1" dirty="0"/>
          </a:p>
        </p:txBody>
      </p:sp>
      <p:sp>
        <p:nvSpPr>
          <p:cNvPr id="76" name="Metin kutusu 75"/>
          <p:cNvSpPr txBox="1"/>
          <p:nvPr/>
        </p:nvSpPr>
        <p:spPr>
          <a:xfrm>
            <a:off x="1147391" y="-6017"/>
            <a:ext cx="1111394" cy="400110"/>
          </a:xfrm>
          <a:prstGeom prst="rect">
            <a:avLst/>
          </a:prstGeom>
          <a:noFill/>
        </p:spPr>
        <p:txBody>
          <a:bodyPr wrap="none" rtlCol="0">
            <a:spAutoFit/>
          </a:bodyPr>
          <a:lstStyle/>
          <a:p>
            <a:r>
              <a:rPr lang="tr-TR" sz="2000" b="1" dirty="0" smtClean="0"/>
              <a:t>Oy sayısı</a:t>
            </a:r>
            <a:endParaRPr lang="tr-TR" sz="2000" b="1" dirty="0"/>
          </a:p>
        </p:txBody>
      </p:sp>
      <p:sp>
        <p:nvSpPr>
          <p:cNvPr id="77" name="Metin kutusu 76"/>
          <p:cNvSpPr txBox="1"/>
          <p:nvPr/>
        </p:nvSpPr>
        <p:spPr>
          <a:xfrm>
            <a:off x="5130018" y="144965"/>
            <a:ext cx="2295885" cy="830997"/>
          </a:xfrm>
          <a:prstGeom prst="rect">
            <a:avLst/>
          </a:prstGeom>
          <a:noFill/>
          <a:ln>
            <a:solidFill>
              <a:srgbClr val="FF0000"/>
            </a:solidFill>
          </a:ln>
        </p:spPr>
        <p:txBody>
          <a:bodyPr wrap="none" rtlCol="0">
            <a:spAutoFit/>
          </a:bodyPr>
          <a:lstStyle/>
          <a:p>
            <a:r>
              <a:rPr lang="tr-TR" sz="2400" b="1" dirty="0"/>
              <a:t>Grafik</a:t>
            </a:r>
          </a:p>
          <a:p>
            <a:r>
              <a:rPr lang="tr-TR" sz="2400" b="1" dirty="0" smtClean="0"/>
              <a:t>En sevilen pasta </a:t>
            </a:r>
            <a:endParaRPr lang="tr-TR" sz="2400" b="1" dirty="0"/>
          </a:p>
        </p:txBody>
      </p:sp>
      <p:sp>
        <p:nvSpPr>
          <p:cNvPr id="78" name="Serbest Form 77"/>
          <p:cNvSpPr/>
          <p:nvPr/>
        </p:nvSpPr>
        <p:spPr>
          <a:xfrm>
            <a:off x="1463040" y="914400"/>
            <a:ext cx="441960" cy="5303520"/>
          </a:xfrm>
          <a:custGeom>
            <a:avLst/>
            <a:gdLst>
              <a:gd name="connsiteX0" fmla="*/ 441960 w 441960"/>
              <a:gd name="connsiteY0" fmla="*/ 3261360 h 3276600"/>
              <a:gd name="connsiteX1" fmla="*/ 441960 w 441960"/>
              <a:gd name="connsiteY1" fmla="*/ 0 h 3276600"/>
              <a:gd name="connsiteX2" fmla="*/ 0 w 441960"/>
              <a:gd name="connsiteY2" fmla="*/ 0 h 3276600"/>
              <a:gd name="connsiteX3" fmla="*/ 30480 w 441960"/>
              <a:gd name="connsiteY3" fmla="*/ 3276600 h 3276600"/>
              <a:gd name="connsiteX4" fmla="*/ 441960 w 441960"/>
              <a:gd name="connsiteY4" fmla="*/ 3261360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60" h="3276600">
                <a:moveTo>
                  <a:pt x="441960" y="3261360"/>
                </a:moveTo>
                <a:lnTo>
                  <a:pt x="441960" y="0"/>
                </a:lnTo>
                <a:lnTo>
                  <a:pt x="0" y="0"/>
                </a:lnTo>
                <a:lnTo>
                  <a:pt x="30480" y="3276600"/>
                </a:lnTo>
                <a:lnTo>
                  <a:pt x="441960" y="3261360"/>
                </a:lnTo>
                <a:close/>
              </a:path>
            </a:pathLst>
          </a:cu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Çikolatalı</a:t>
            </a:r>
            <a:endParaRPr lang="tr-TR" sz="2400" b="1" dirty="0">
              <a:solidFill>
                <a:schemeClr val="tx1"/>
              </a:solidFill>
            </a:endParaRPr>
          </a:p>
        </p:txBody>
      </p:sp>
      <p:sp>
        <p:nvSpPr>
          <p:cNvPr id="79" name="Serbest Form 78"/>
          <p:cNvSpPr/>
          <p:nvPr/>
        </p:nvSpPr>
        <p:spPr>
          <a:xfrm>
            <a:off x="1905000" y="2910078"/>
            <a:ext cx="487680" cy="3292976"/>
          </a:xfrm>
          <a:custGeom>
            <a:avLst/>
            <a:gdLst>
              <a:gd name="connsiteX0" fmla="*/ 0 w 487680"/>
              <a:gd name="connsiteY0" fmla="*/ 5273040 h 5303520"/>
              <a:gd name="connsiteX1" fmla="*/ 15240 w 487680"/>
              <a:gd name="connsiteY1" fmla="*/ 0 h 5303520"/>
              <a:gd name="connsiteX2" fmla="*/ 472440 w 487680"/>
              <a:gd name="connsiteY2" fmla="*/ 0 h 5303520"/>
              <a:gd name="connsiteX3" fmla="*/ 487680 w 487680"/>
              <a:gd name="connsiteY3" fmla="*/ 5303520 h 5303520"/>
              <a:gd name="connsiteX4" fmla="*/ 0 w 487680"/>
              <a:gd name="connsiteY4" fmla="*/ 5273040 h 5303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0" h="5303520">
                <a:moveTo>
                  <a:pt x="0" y="5273040"/>
                </a:moveTo>
                <a:lnTo>
                  <a:pt x="15240" y="0"/>
                </a:lnTo>
                <a:lnTo>
                  <a:pt x="472440" y="0"/>
                </a:lnTo>
                <a:lnTo>
                  <a:pt x="487680" y="5303520"/>
                </a:lnTo>
                <a:lnTo>
                  <a:pt x="0" y="5273040"/>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Çilekli</a:t>
            </a:r>
            <a:endParaRPr lang="tr-TR" sz="2400" b="1" dirty="0">
              <a:solidFill>
                <a:schemeClr val="tx1"/>
              </a:solidFill>
            </a:endParaRPr>
          </a:p>
        </p:txBody>
      </p:sp>
      <p:sp>
        <p:nvSpPr>
          <p:cNvPr id="80" name="Serbest Form 79"/>
          <p:cNvSpPr/>
          <p:nvPr/>
        </p:nvSpPr>
        <p:spPr>
          <a:xfrm>
            <a:off x="2380196" y="1860064"/>
            <a:ext cx="457200" cy="4357856"/>
          </a:xfrm>
          <a:custGeom>
            <a:avLst/>
            <a:gdLst>
              <a:gd name="connsiteX0" fmla="*/ 441960 w 457200"/>
              <a:gd name="connsiteY0" fmla="*/ 2682240 h 2682240"/>
              <a:gd name="connsiteX1" fmla="*/ 457200 w 457200"/>
              <a:gd name="connsiteY1" fmla="*/ 0 h 2682240"/>
              <a:gd name="connsiteX2" fmla="*/ 0 w 457200"/>
              <a:gd name="connsiteY2" fmla="*/ 0 h 2682240"/>
              <a:gd name="connsiteX3" fmla="*/ 30480 w 457200"/>
              <a:gd name="connsiteY3" fmla="*/ 2682240 h 2682240"/>
              <a:gd name="connsiteX4" fmla="*/ 441960 w 457200"/>
              <a:gd name="connsiteY4" fmla="*/ 2682240 h 268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2682240">
                <a:moveTo>
                  <a:pt x="441960" y="2682240"/>
                </a:moveTo>
                <a:lnTo>
                  <a:pt x="457200" y="0"/>
                </a:lnTo>
                <a:lnTo>
                  <a:pt x="0" y="0"/>
                </a:lnTo>
                <a:lnTo>
                  <a:pt x="30480" y="2682240"/>
                </a:lnTo>
                <a:lnTo>
                  <a:pt x="441960" y="2682240"/>
                </a:lnTo>
                <a:close/>
              </a:path>
            </a:pathLst>
          </a:cu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Muzlu</a:t>
            </a:r>
            <a:endParaRPr lang="tr-TR" sz="2400" b="1" dirty="0">
              <a:solidFill>
                <a:schemeClr val="tx1"/>
              </a:solidFill>
            </a:endParaRPr>
          </a:p>
        </p:txBody>
      </p:sp>
      <p:sp>
        <p:nvSpPr>
          <p:cNvPr id="81" name="Serbest Form 80"/>
          <p:cNvSpPr/>
          <p:nvPr/>
        </p:nvSpPr>
        <p:spPr>
          <a:xfrm>
            <a:off x="2816132" y="4926302"/>
            <a:ext cx="459723" cy="1276752"/>
          </a:xfrm>
          <a:custGeom>
            <a:avLst/>
            <a:gdLst>
              <a:gd name="connsiteX0" fmla="*/ 365760 w 381000"/>
              <a:gd name="connsiteY0" fmla="*/ 3794760 h 3810000"/>
              <a:gd name="connsiteX1" fmla="*/ 381000 w 381000"/>
              <a:gd name="connsiteY1" fmla="*/ 0 h 3810000"/>
              <a:gd name="connsiteX2" fmla="*/ 0 w 381000"/>
              <a:gd name="connsiteY2" fmla="*/ 0 h 3810000"/>
              <a:gd name="connsiteX3" fmla="*/ 0 w 381000"/>
              <a:gd name="connsiteY3" fmla="*/ 3810000 h 3810000"/>
              <a:gd name="connsiteX4" fmla="*/ 365760 w 381000"/>
              <a:gd name="connsiteY4" fmla="*/ 379476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810000">
                <a:moveTo>
                  <a:pt x="365760" y="3794760"/>
                </a:moveTo>
                <a:lnTo>
                  <a:pt x="381000" y="0"/>
                </a:lnTo>
                <a:lnTo>
                  <a:pt x="0" y="0"/>
                </a:lnTo>
                <a:lnTo>
                  <a:pt x="0" y="3810000"/>
                </a:lnTo>
                <a:lnTo>
                  <a:pt x="365760" y="3794760"/>
                </a:lnTo>
                <a:close/>
              </a:path>
            </a:pathLst>
          </a:cu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tr-TR" sz="2400" b="1" dirty="0" smtClean="0">
                <a:solidFill>
                  <a:schemeClr val="tx1"/>
                </a:solidFill>
              </a:rPr>
              <a:t>Mozaik</a:t>
            </a:r>
            <a:endParaRPr lang="tr-TR" sz="2400" b="1" dirty="0">
              <a:solidFill>
                <a:schemeClr val="tx1"/>
              </a:solidFill>
            </a:endParaRPr>
          </a:p>
        </p:txBody>
      </p:sp>
      <p:sp>
        <p:nvSpPr>
          <p:cNvPr id="58" name="Dikdörtgen 57"/>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921840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1000"/>
                                        <p:tgtEl>
                                          <p:spTgt spid="32"/>
                                        </p:tgtEl>
                                      </p:cBhvr>
                                    </p:animEffect>
                                    <p:anim calcmode="lin" valueType="num">
                                      <p:cBhvr>
                                        <p:cTn id="92" dur="1000" fill="hold"/>
                                        <p:tgtEl>
                                          <p:spTgt spid="32"/>
                                        </p:tgtEl>
                                        <p:attrNameLst>
                                          <p:attrName>ppt_x</p:attrName>
                                        </p:attrNameLst>
                                      </p:cBhvr>
                                      <p:tavLst>
                                        <p:tav tm="0">
                                          <p:val>
                                            <p:strVal val="#ppt_x"/>
                                          </p:val>
                                        </p:tav>
                                        <p:tav tm="100000">
                                          <p:val>
                                            <p:strVal val="#ppt_x"/>
                                          </p:val>
                                        </p:tav>
                                      </p:tavLst>
                                    </p:anim>
                                    <p:anim calcmode="lin" valueType="num">
                                      <p:cBhvr>
                                        <p:cTn id="9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fade">
                                      <p:cBhvr>
                                        <p:cTn id="105" dur="1000"/>
                                        <p:tgtEl>
                                          <p:spTgt spid="74"/>
                                        </p:tgtEl>
                                      </p:cBhvr>
                                    </p:animEffect>
                                    <p:anim calcmode="lin" valueType="num">
                                      <p:cBhvr>
                                        <p:cTn id="106" dur="1000" fill="hold"/>
                                        <p:tgtEl>
                                          <p:spTgt spid="74"/>
                                        </p:tgtEl>
                                        <p:attrNameLst>
                                          <p:attrName>ppt_x</p:attrName>
                                        </p:attrNameLst>
                                      </p:cBhvr>
                                      <p:tavLst>
                                        <p:tav tm="0">
                                          <p:val>
                                            <p:strVal val="#ppt_x"/>
                                          </p:val>
                                        </p:tav>
                                        <p:tav tm="100000">
                                          <p:val>
                                            <p:strVal val="#ppt_x"/>
                                          </p:val>
                                        </p:tav>
                                      </p:tavLst>
                                    </p:anim>
                                    <p:anim calcmode="lin" valueType="num">
                                      <p:cBhvr>
                                        <p:cTn id="10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1000"/>
                                        <p:tgtEl>
                                          <p:spTgt spid="75"/>
                                        </p:tgtEl>
                                      </p:cBhvr>
                                    </p:animEffect>
                                    <p:anim calcmode="lin" valueType="num">
                                      <p:cBhvr>
                                        <p:cTn id="113" dur="1000" fill="hold"/>
                                        <p:tgtEl>
                                          <p:spTgt spid="75"/>
                                        </p:tgtEl>
                                        <p:attrNameLst>
                                          <p:attrName>ppt_x</p:attrName>
                                        </p:attrNameLst>
                                      </p:cBhvr>
                                      <p:tavLst>
                                        <p:tav tm="0">
                                          <p:val>
                                            <p:strVal val="#ppt_x"/>
                                          </p:val>
                                        </p:tav>
                                        <p:tav tm="100000">
                                          <p:val>
                                            <p:strVal val="#ppt_x"/>
                                          </p:val>
                                        </p:tav>
                                      </p:tavLst>
                                    </p:anim>
                                    <p:anim calcmode="lin" valueType="num">
                                      <p:cBhvr>
                                        <p:cTn id="11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76"/>
                                        </p:tgtEl>
                                        <p:attrNameLst>
                                          <p:attrName>style.visibility</p:attrName>
                                        </p:attrNameLst>
                                      </p:cBhvr>
                                      <p:to>
                                        <p:strVal val="visible"/>
                                      </p:to>
                                    </p:set>
                                    <p:animEffect transition="in" filter="fade">
                                      <p:cBhvr>
                                        <p:cTn id="119" dur="1000"/>
                                        <p:tgtEl>
                                          <p:spTgt spid="76"/>
                                        </p:tgtEl>
                                      </p:cBhvr>
                                    </p:animEffect>
                                    <p:anim calcmode="lin" valueType="num">
                                      <p:cBhvr>
                                        <p:cTn id="120" dur="1000" fill="hold"/>
                                        <p:tgtEl>
                                          <p:spTgt spid="76"/>
                                        </p:tgtEl>
                                        <p:attrNameLst>
                                          <p:attrName>ppt_x</p:attrName>
                                        </p:attrNameLst>
                                      </p:cBhvr>
                                      <p:tavLst>
                                        <p:tav tm="0">
                                          <p:val>
                                            <p:strVal val="#ppt_x"/>
                                          </p:val>
                                        </p:tav>
                                        <p:tav tm="100000">
                                          <p:val>
                                            <p:strVal val="#ppt_x"/>
                                          </p:val>
                                        </p:tav>
                                      </p:tavLst>
                                    </p:anim>
                                    <p:anim calcmode="lin" valueType="num">
                                      <p:cBhvr>
                                        <p:cTn id="12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78"/>
                                        </p:tgtEl>
                                        <p:attrNameLst>
                                          <p:attrName>style.visibility</p:attrName>
                                        </p:attrNameLst>
                                      </p:cBhvr>
                                      <p:to>
                                        <p:strVal val="visible"/>
                                      </p:to>
                                    </p:set>
                                    <p:animEffect transition="in" filter="fade">
                                      <p:cBhvr>
                                        <p:cTn id="126" dur="1000"/>
                                        <p:tgtEl>
                                          <p:spTgt spid="78"/>
                                        </p:tgtEl>
                                      </p:cBhvr>
                                    </p:animEffect>
                                    <p:anim calcmode="lin" valueType="num">
                                      <p:cBhvr>
                                        <p:cTn id="127" dur="1000" fill="hold"/>
                                        <p:tgtEl>
                                          <p:spTgt spid="78"/>
                                        </p:tgtEl>
                                        <p:attrNameLst>
                                          <p:attrName>ppt_x</p:attrName>
                                        </p:attrNameLst>
                                      </p:cBhvr>
                                      <p:tavLst>
                                        <p:tav tm="0">
                                          <p:val>
                                            <p:strVal val="#ppt_x"/>
                                          </p:val>
                                        </p:tav>
                                        <p:tav tm="100000">
                                          <p:val>
                                            <p:strVal val="#ppt_x"/>
                                          </p:val>
                                        </p:tav>
                                      </p:tavLst>
                                    </p:anim>
                                    <p:anim calcmode="lin" valueType="num">
                                      <p:cBhvr>
                                        <p:cTn id="128"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1000"/>
                                        <p:tgtEl>
                                          <p:spTgt spid="79"/>
                                        </p:tgtEl>
                                      </p:cBhvr>
                                    </p:animEffect>
                                    <p:anim calcmode="lin" valueType="num">
                                      <p:cBhvr>
                                        <p:cTn id="134" dur="1000" fill="hold"/>
                                        <p:tgtEl>
                                          <p:spTgt spid="79"/>
                                        </p:tgtEl>
                                        <p:attrNameLst>
                                          <p:attrName>ppt_x</p:attrName>
                                        </p:attrNameLst>
                                      </p:cBhvr>
                                      <p:tavLst>
                                        <p:tav tm="0">
                                          <p:val>
                                            <p:strVal val="#ppt_x"/>
                                          </p:val>
                                        </p:tav>
                                        <p:tav tm="100000">
                                          <p:val>
                                            <p:strVal val="#ppt_x"/>
                                          </p:val>
                                        </p:tav>
                                      </p:tavLst>
                                    </p:anim>
                                    <p:anim calcmode="lin" valueType="num">
                                      <p:cBhvr>
                                        <p:cTn id="13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fade">
                                      <p:cBhvr>
                                        <p:cTn id="140" dur="1000"/>
                                        <p:tgtEl>
                                          <p:spTgt spid="80"/>
                                        </p:tgtEl>
                                      </p:cBhvr>
                                    </p:animEffect>
                                    <p:anim calcmode="lin" valueType="num">
                                      <p:cBhvr>
                                        <p:cTn id="141" dur="1000" fill="hold"/>
                                        <p:tgtEl>
                                          <p:spTgt spid="80"/>
                                        </p:tgtEl>
                                        <p:attrNameLst>
                                          <p:attrName>ppt_x</p:attrName>
                                        </p:attrNameLst>
                                      </p:cBhvr>
                                      <p:tavLst>
                                        <p:tav tm="0">
                                          <p:val>
                                            <p:strVal val="#ppt_x"/>
                                          </p:val>
                                        </p:tav>
                                        <p:tav tm="100000">
                                          <p:val>
                                            <p:strVal val="#ppt_x"/>
                                          </p:val>
                                        </p:tav>
                                      </p:tavLst>
                                    </p:anim>
                                    <p:anim calcmode="lin" valueType="num">
                                      <p:cBhvr>
                                        <p:cTn id="14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81"/>
                                        </p:tgtEl>
                                        <p:attrNameLst>
                                          <p:attrName>style.visibility</p:attrName>
                                        </p:attrNameLst>
                                      </p:cBhvr>
                                      <p:to>
                                        <p:strVal val="visible"/>
                                      </p:to>
                                    </p:set>
                                    <p:animEffect transition="in" filter="fade">
                                      <p:cBhvr>
                                        <p:cTn id="147" dur="1000"/>
                                        <p:tgtEl>
                                          <p:spTgt spid="81"/>
                                        </p:tgtEl>
                                      </p:cBhvr>
                                    </p:animEffect>
                                    <p:anim calcmode="lin" valueType="num">
                                      <p:cBhvr>
                                        <p:cTn id="148" dur="1000" fill="hold"/>
                                        <p:tgtEl>
                                          <p:spTgt spid="81"/>
                                        </p:tgtEl>
                                        <p:attrNameLst>
                                          <p:attrName>ppt_x</p:attrName>
                                        </p:attrNameLst>
                                      </p:cBhvr>
                                      <p:tavLst>
                                        <p:tav tm="0">
                                          <p:val>
                                            <p:strVal val="#ppt_x"/>
                                          </p:val>
                                        </p:tav>
                                        <p:tav tm="100000">
                                          <p:val>
                                            <p:strVal val="#ppt_x"/>
                                          </p:val>
                                        </p:tav>
                                      </p:tavLst>
                                    </p:anim>
                                    <p:anim calcmode="lin" valueType="num">
                                      <p:cBhvr>
                                        <p:cTn id="14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6" grpId="0"/>
      <p:bldP spid="27" grpId="0"/>
      <p:bldP spid="28" grpId="0"/>
      <p:bldP spid="29" grpId="0"/>
      <p:bldP spid="30" grpId="0"/>
      <p:bldP spid="31" grpId="0"/>
      <p:bldP spid="32" grpId="0"/>
      <p:bldP spid="33" grpId="0"/>
      <p:bldP spid="75" grpId="0"/>
      <p:bldP spid="76" grpId="0"/>
      <p:bldP spid="77" grpId="0" animBg="1"/>
      <p:bldP spid="78" grpId="0" animBg="1"/>
      <p:bldP spid="79" grpId="0" animBg="1"/>
      <p:bldP spid="80" grpId="0" animBg="1"/>
      <p:bldP spid="8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98320" y="271581"/>
            <a:ext cx="8928992" cy="6217087"/>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sz="2000" b="1" dirty="0" smtClean="0">
                <a:solidFill>
                  <a:srgbClr val="FF0000"/>
                </a:solidFill>
              </a:rPr>
              <a:t>2) ÇİZGİ </a:t>
            </a:r>
            <a:r>
              <a:rPr lang="tr-TR" sz="2000" b="1" dirty="0">
                <a:solidFill>
                  <a:srgbClr val="FF0000"/>
                </a:solidFill>
              </a:rPr>
              <a:t>GRAFİĞİ:</a:t>
            </a:r>
            <a:r>
              <a:rPr lang="tr-TR" sz="2000" dirty="0">
                <a:solidFill>
                  <a:srgbClr val="FF0000"/>
                </a:solidFill>
              </a:rPr>
              <a:t> </a:t>
            </a:r>
            <a:r>
              <a:rPr lang="tr-TR" sz="2000" dirty="0"/>
              <a:t> </a:t>
            </a:r>
          </a:p>
          <a:p>
            <a:r>
              <a:rPr lang="tr-TR" b="1" dirty="0"/>
              <a:t>	 </a:t>
            </a:r>
            <a:r>
              <a:rPr lang="tr-TR" altLang="zh-CN" b="1" dirty="0">
                <a:solidFill>
                  <a:schemeClr val="tx2"/>
                </a:solidFill>
              </a:rPr>
              <a:t>Araştırmalar sonucu elde edilen bilgilerin çizgi ile ifade edilerek gösterilmesine çizgi grafiği denir.</a:t>
            </a:r>
            <a:r>
              <a:rPr lang="tr-TR" altLang="zh-CN" dirty="0">
                <a:solidFill>
                  <a:schemeClr val="tx2"/>
                </a:solidFill>
              </a:rPr>
              <a:t> </a:t>
            </a:r>
            <a:r>
              <a:rPr lang="tr-TR" b="1" dirty="0">
                <a:solidFill>
                  <a:schemeClr val="tx2"/>
                </a:solidFill>
              </a:rPr>
              <a:t>Çok yönlü kullanma imkânı olduğu için en çok kullanılan grafiktir. </a:t>
            </a:r>
            <a:r>
              <a:rPr lang="tr-TR" b="1" dirty="0" smtClean="0"/>
              <a:t>	Hastanelerde</a:t>
            </a:r>
            <a:r>
              <a:rPr lang="tr-TR" b="1" dirty="0"/>
              <a:t>, hastaların günlük vücut sıcaklıkları genellikle bu tür grafiklerle gösterilir. </a:t>
            </a:r>
            <a:endParaRPr lang="tr-TR" b="1" dirty="0" smtClean="0"/>
          </a:p>
          <a:p>
            <a:r>
              <a:rPr lang="tr-TR" altLang="zh-CN" b="1" dirty="0"/>
              <a:t>	</a:t>
            </a:r>
            <a:r>
              <a:rPr lang="tr-TR" b="1" dirty="0"/>
              <a:t> Çizgi grafikleri araştırılmak istenen konudaki değişimleri ve gidişatı gösterir ve ileriki durumlar için kestirimde (tahminlerde) bulunulmasına olanak sağlar.</a:t>
            </a:r>
            <a:r>
              <a:rPr lang="tr-TR" dirty="0"/>
              <a:t> </a:t>
            </a:r>
            <a:endParaRPr lang="tr-TR" altLang="zh-CN" b="1" dirty="0" smtClean="0"/>
          </a:p>
          <a:p>
            <a:r>
              <a:rPr lang="tr-TR" b="1" dirty="0" smtClean="0"/>
              <a:t>	Çizgi </a:t>
            </a:r>
            <a:r>
              <a:rPr lang="tr-TR" b="1" dirty="0"/>
              <a:t>grafiği artış ve düşüşleri vurgulamada ön plana çıkar. Çizgi grafiği sıfırdan veya sıfırdan farklı bir sayıdan da başlayabilir. Süreklilik vardır. Bir önceki artış veya azalış miktarını net olarak görebilirsiniz. Buradaki olay veya aktiviteler sürekli devam ediyor.</a:t>
            </a:r>
          </a:p>
          <a:p>
            <a:r>
              <a:rPr lang="tr-TR" altLang="zh-CN" b="1" dirty="0" smtClean="0">
                <a:solidFill>
                  <a:srgbClr val="FF0000"/>
                </a:solidFill>
              </a:rPr>
              <a:t>AÇIKLAMA</a:t>
            </a:r>
            <a:r>
              <a:rPr lang="tr-TR" altLang="zh-CN" b="1" dirty="0">
                <a:solidFill>
                  <a:srgbClr val="FF0000"/>
                </a:solidFill>
              </a:rPr>
              <a:t>:</a:t>
            </a:r>
            <a:r>
              <a:rPr lang="tr-TR" altLang="zh-CN" b="1" dirty="0"/>
              <a:t> </a:t>
            </a:r>
            <a:endParaRPr lang="tr-TR" altLang="zh-CN" b="1" dirty="0" smtClean="0"/>
          </a:p>
          <a:p>
            <a:r>
              <a:rPr lang="tr-TR" altLang="zh-CN" b="1" dirty="0">
                <a:solidFill>
                  <a:srgbClr val="FF0000"/>
                </a:solidFill>
              </a:rPr>
              <a:t>	</a:t>
            </a:r>
            <a:r>
              <a:rPr lang="tr-TR" altLang="zh-CN" b="1" dirty="0" smtClean="0">
                <a:solidFill>
                  <a:srgbClr val="FF0000"/>
                </a:solidFill>
              </a:rPr>
              <a:t>Değerler </a:t>
            </a:r>
            <a:r>
              <a:rPr lang="tr-TR" altLang="zh-CN" b="1" dirty="0">
                <a:solidFill>
                  <a:srgbClr val="FF0000"/>
                </a:solidFill>
              </a:rPr>
              <a:t>arasındaki değişimi görmek istediğimizde çizgi grafiği kullanmamız daha uygun </a:t>
            </a:r>
            <a:r>
              <a:rPr lang="tr-TR" altLang="zh-CN" b="1" dirty="0" smtClean="0">
                <a:solidFill>
                  <a:srgbClr val="FF0000"/>
                </a:solidFill>
              </a:rPr>
              <a:t>olur. </a:t>
            </a:r>
            <a:endParaRPr lang="tr-TR" b="1" dirty="0" smtClean="0"/>
          </a:p>
          <a:p>
            <a:r>
              <a:rPr lang="tr-TR" b="1" dirty="0" smtClean="0">
                <a:solidFill>
                  <a:schemeClr val="tx2"/>
                </a:solidFill>
              </a:rPr>
              <a:t>1)Çetele ve sıklık tablosu yapılır.</a:t>
            </a:r>
          </a:p>
          <a:p>
            <a:r>
              <a:rPr lang="tr-TR" b="1" dirty="0" smtClean="0">
                <a:solidFill>
                  <a:schemeClr val="tx2"/>
                </a:solidFill>
              </a:rPr>
              <a:t>2)Çizgi grafiğine başlık yazılmalıdır.</a:t>
            </a:r>
          </a:p>
          <a:p>
            <a:r>
              <a:rPr lang="tr-TR" b="1" dirty="0" smtClean="0">
                <a:solidFill>
                  <a:schemeClr val="tx2"/>
                </a:solidFill>
              </a:rPr>
              <a:t>2)Eksenler isimlendirilmelidir.[</a:t>
            </a:r>
            <a:r>
              <a:rPr lang="tr-TR" b="1" dirty="0">
                <a:solidFill>
                  <a:schemeClr val="tx2"/>
                </a:solidFill>
              </a:rPr>
              <a:t>Yatay veya dikey  eksen ] </a:t>
            </a:r>
            <a:endParaRPr lang="tr-TR" b="1" dirty="0" smtClean="0">
              <a:solidFill>
                <a:schemeClr val="tx2"/>
              </a:solidFill>
            </a:endParaRPr>
          </a:p>
          <a:p>
            <a:r>
              <a:rPr lang="tr-TR" b="1" dirty="0" smtClean="0">
                <a:solidFill>
                  <a:schemeClr val="tx2"/>
                </a:solidFill>
              </a:rPr>
              <a:t>3)İleriki durumlar için tahmin yapmak daha kolaydır.</a:t>
            </a:r>
          </a:p>
          <a:p>
            <a:r>
              <a:rPr lang="tr-TR" b="1" dirty="0" smtClean="0">
                <a:solidFill>
                  <a:schemeClr val="tx2"/>
                </a:solidFill>
              </a:rPr>
              <a:t>4)Çizgi grafiği değerler , veriler arasındaki değişimi gösterir, inceler.</a:t>
            </a:r>
          </a:p>
          <a:p>
            <a:r>
              <a:rPr lang="tr-TR" b="1" dirty="0" smtClean="0">
                <a:solidFill>
                  <a:schemeClr val="tx2"/>
                </a:solidFill>
              </a:rPr>
              <a:t>5)Veriler arasındaki artış ve düşüşleri vurgulamada ön plana çıkar.</a:t>
            </a:r>
          </a:p>
          <a:p>
            <a:r>
              <a:rPr lang="tr-TR" b="1" dirty="0" smtClean="0">
                <a:solidFill>
                  <a:schemeClr val="tx2"/>
                </a:solidFill>
              </a:rPr>
              <a:t>6)Çizgi grafiği sıfırdan veya sıfırdan farklı bir sayıdan da başlayabilir.</a:t>
            </a:r>
          </a:p>
          <a:p>
            <a:r>
              <a:rPr lang="tr-TR" b="1" dirty="0" smtClean="0">
                <a:solidFill>
                  <a:schemeClr val="tx2"/>
                </a:solidFill>
              </a:rPr>
              <a:t>7)Süreklilik vardır. Bir önceki artış veya azalış miktarı net olarak görülebilir.</a:t>
            </a:r>
          </a:p>
          <a:p>
            <a:r>
              <a:rPr lang="tr-TR" b="1" dirty="0" smtClean="0">
                <a:solidFill>
                  <a:srgbClr val="FF0000"/>
                </a:solidFill>
              </a:rPr>
              <a:t>8)</a:t>
            </a:r>
            <a:r>
              <a:rPr lang="tr-TR" altLang="zh-CN" b="1" dirty="0">
                <a:solidFill>
                  <a:srgbClr val="FF0000"/>
                </a:solidFill>
              </a:rPr>
              <a:t> Çizgi grafiği veriler arasındaki değişimi inceler</a:t>
            </a:r>
            <a:r>
              <a:rPr lang="tr-TR" altLang="zh-CN" b="1" dirty="0" smtClean="0">
                <a:solidFill>
                  <a:srgbClr val="FF0000"/>
                </a:solidFill>
              </a:rPr>
              <a:t>.</a:t>
            </a:r>
            <a:endParaRPr lang="tr-TR" b="1" dirty="0" smtClean="0">
              <a:solidFill>
                <a:srgbClr val="FF0000"/>
              </a:solidFill>
            </a:endParaRPr>
          </a:p>
        </p:txBody>
      </p:sp>
      <p:sp>
        <p:nvSpPr>
          <p:cNvPr id="4" name="Dikdörtgen 3"/>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32209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8625" y="116632"/>
            <a:ext cx="8927871" cy="2862322"/>
          </a:xfrm>
          <a:prstGeom prst="rect">
            <a:avLst/>
          </a:prstGeom>
          <a:ln>
            <a:solidFill>
              <a:srgbClr val="FF0000"/>
            </a:solidFill>
          </a:ln>
        </p:spPr>
        <p:txBody>
          <a:bodyPr wrap="square">
            <a:spAutoFit/>
          </a:bodyPr>
          <a:lstStyle/>
          <a:p>
            <a:r>
              <a:rPr lang="tr-TR" altLang="tr-TR" sz="2000" b="1" dirty="0" smtClean="0">
                <a:solidFill>
                  <a:srgbClr val="FF0000"/>
                </a:solidFill>
                <a:effectLst>
                  <a:outerShdw blurRad="38100" dist="38100" dir="2700000" algn="tl">
                    <a:srgbClr val="FFFFFF"/>
                  </a:outerShdw>
                </a:effectLst>
              </a:rPr>
              <a:t>ÖRNEK-1 :  </a:t>
            </a:r>
            <a:r>
              <a:rPr lang="tr-TR" altLang="tr-TR" sz="2000" b="1" dirty="0" smtClean="0">
                <a:effectLst>
                  <a:outerShdw blurRad="38100" dist="38100" dir="2700000" algn="tl">
                    <a:srgbClr val="FFFFFF"/>
                  </a:outerShdw>
                </a:effectLst>
              </a:rPr>
              <a:t>Piri Mehmet Paşa Ortaokulu Kantincisi Halime Hanım, öğrencilerin öğle aralığında yiyecekleri yemek ile ilgili bir anket çalışması yapılıyor.</a:t>
            </a:r>
          </a:p>
          <a:p>
            <a:r>
              <a:rPr lang="tr-TR" altLang="tr-TR" sz="2000" b="1" dirty="0" smtClean="0">
                <a:effectLst>
                  <a:outerShdw blurRad="38100" dist="38100" dir="2700000" algn="tl">
                    <a:srgbClr val="FFFFFF"/>
                  </a:outerShdw>
                </a:effectLst>
              </a:rPr>
              <a:t>1) En çok sevdiğiniz yemek aşağıdaki seçeneklerden hangisidir?</a:t>
            </a:r>
          </a:p>
          <a:p>
            <a:r>
              <a:rPr lang="tr-TR" altLang="tr-TR" sz="2000" b="1" dirty="0" smtClean="0"/>
              <a:t>	a) Çiğ Köfte  (100 öğrenci)</a:t>
            </a:r>
          </a:p>
          <a:p>
            <a:r>
              <a:rPr lang="tr-TR" altLang="tr-TR" sz="2000" b="1" dirty="0"/>
              <a:t>	</a:t>
            </a:r>
            <a:r>
              <a:rPr lang="tr-TR" altLang="tr-TR" sz="2000" b="1" dirty="0" smtClean="0"/>
              <a:t>b) Mantı ( 50 öğrenci)</a:t>
            </a:r>
          </a:p>
          <a:p>
            <a:r>
              <a:rPr lang="tr-TR" altLang="tr-TR" sz="2000" b="1" dirty="0"/>
              <a:t>	</a:t>
            </a:r>
            <a:r>
              <a:rPr lang="tr-TR" altLang="tr-TR" sz="2000" b="1" dirty="0" smtClean="0"/>
              <a:t>c) Et köfte (90 öğrenci)</a:t>
            </a:r>
          </a:p>
          <a:p>
            <a:r>
              <a:rPr lang="tr-TR" altLang="tr-TR" sz="2000" b="1" dirty="0"/>
              <a:t>	</a:t>
            </a:r>
            <a:r>
              <a:rPr lang="tr-TR" altLang="tr-TR" sz="2000" b="1" dirty="0" smtClean="0"/>
              <a:t>d) Patates kızartması ( 60 öğrenci) </a:t>
            </a:r>
          </a:p>
          <a:p>
            <a:r>
              <a:rPr lang="tr-TR" altLang="tr-TR" sz="2000" b="1" dirty="0" smtClean="0"/>
              <a:t>Yukarda verilen bilgilere (verilere ) göre, Çetele ve sıklık tablosunu yaparak ,verileri çizgi grafiği ile gösteriniz?</a:t>
            </a:r>
            <a:endParaRPr lang="tr-TR" altLang="tr-TR" sz="2000" b="1" dirty="0"/>
          </a:p>
        </p:txBody>
      </p:sp>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135943"/>
            <a:ext cx="5318001" cy="34049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383439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220"/>
                                        </p:tgtEl>
                                        <p:attrNameLst>
                                          <p:attrName>style.visibility</p:attrName>
                                        </p:attrNameLst>
                                      </p:cBhvr>
                                      <p:to>
                                        <p:strVal val="visible"/>
                                      </p:to>
                                    </p:set>
                                    <p:animEffect transition="in" filter="fade">
                                      <p:cBhvr>
                                        <p:cTn id="14" dur="1000"/>
                                        <p:tgtEl>
                                          <p:spTgt spid="9220"/>
                                        </p:tgtEl>
                                      </p:cBhvr>
                                    </p:animEffect>
                                    <p:anim calcmode="lin" valueType="num">
                                      <p:cBhvr>
                                        <p:cTn id="15" dur="1000" fill="hold"/>
                                        <p:tgtEl>
                                          <p:spTgt spid="9220"/>
                                        </p:tgtEl>
                                        <p:attrNameLst>
                                          <p:attrName>ppt_x</p:attrName>
                                        </p:attrNameLst>
                                      </p:cBhvr>
                                      <p:tavLst>
                                        <p:tav tm="0">
                                          <p:val>
                                            <p:strVal val="#ppt_x"/>
                                          </p:val>
                                        </p:tav>
                                        <p:tav tm="100000">
                                          <p:val>
                                            <p:strVal val="#ppt_x"/>
                                          </p:val>
                                        </p:tav>
                                      </p:tavLst>
                                    </p:anim>
                                    <p:anim calcmode="lin" valueType="num">
                                      <p:cBhvr>
                                        <p:cTn id="16" dur="1000" fill="hold"/>
                                        <p:tgtEl>
                                          <p:spTgt spid="92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07504" y="123344"/>
            <a:ext cx="8856984" cy="3477875"/>
          </a:xfrm>
          <a:prstGeom prst="rect">
            <a:avLst/>
          </a:prstGeom>
          <a:noFill/>
          <a:ln>
            <a:solidFill>
              <a:srgbClr val="FF0000"/>
            </a:solidFill>
          </a:ln>
        </p:spPr>
        <p:txBody>
          <a:bodyPr wrap="square" rtlCol="0">
            <a:spAutoFit/>
          </a:bodyPr>
          <a:lstStyle/>
          <a:p>
            <a:r>
              <a:rPr lang="tr-TR" sz="2000" b="1" dirty="0" smtClean="0">
                <a:solidFill>
                  <a:srgbClr val="FF0000"/>
                </a:solidFill>
              </a:rPr>
              <a:t>ÖRNEK-2:</a:t>
            </a:r>
          </a:p>
          <a:p>
            <a:r>
              <a:rPr lang="tr-TR" sz="2000" b="1" dirty="0" smtClean="0">
                <a:solidFill>
                  <a:srgbClr val="FF0000"/>
                </a:solidFill>
              </a:rPr>
              <a:t>	</a:t>
            </a:r>
            <a:r>
              <a:rPr lang="tr-TR" sz="2000" b="1" dirty="0" smtClean="0"/>
              <a:t>Beyza Hanım ,eğitim çalışanlarının sorunlarını araştırmak istiyor. Bunun için yapılacak anketin aşağıdaki gruplardan hangisine uygulanması beklenmez?</a:t>
            </a:r>
          </a:p>
          <a:p>
            <a:endParaRPr lang="tr-TR" sz="2000" b="1" dirty="0" smtClean="0"/>
          </a:p>
          <a:p>
            <a:r>
              <a:rPr lang="tr-TR" sz="2000" b="1" dirty="0" smtClean="0"/>
              <a:t>a) Öğretmenler</a:t>
            </a:r>
          </a:p>
          <a:p>
            <a:endParaRPr lang="tr-TR" sz="2000" b="1" dirty="0" smtClean="0"/>
          </a:p>
          <a:p>
            <a:r>
              <a:rPr lang="tr-TR" sz="2000" b="1" dirty="0" smtClean="0"/>
              <a:t>b) Okul müdürleri</a:t>
            </a:r>
          </a:p>
          <a:p>
            <a:endParaRPr lang="tr-TR" sz="2000" b="1" dirty="0" smtClean="0"/>
          </a:p>
          <a:p>
            <a:r>
              <a:rPr lang="tr-TR" sz="2000" b="1" dirty="0" smtClean="0"/>
              <a:t>c) Okul hizmetlileri (Hademeler)</a:t>
            </a:r>
          </a:p>
          <a:p>
            <a:endParaRPr lang="tr-TR" sz="2000" b="1" dirty="0" smtClean="0"/>
          </a:p>
          <a:p>
            <a:r>
              <a:rPr lang="tr-TR" sz="2000" b="1" dirty="0" smtClean="0"/>
              <a:t>d) Doktorlar</a:t>
            </a:r>
            <a:endParaRPr lang="tr-TR" sz="2000" b="1" dirty="0">
              <a:solidFill>
                <a:srgbClr val="FF0000"/>
              </a:solidFill>
            </a:endParaRPr>
          </a:p>
        </p:txBody>
      </p:sp>
      <p:sp>
        <p:nvSpPr>
          <p:cNvPr id="5" name="Dikdörtgen 4"/>
          <p:cNvSpPr/>
          <p:nvPr/>
        </p:nvSpPr>
        <p:spPr>
          <a:xfrm>
            <a:off x="107504" y="2981126"/>
            <a:ext cx="1584176" cy="64807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38013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lum bright="24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solidFill>
            <a:srgbClr val="FFCCFF">
              <a:alpha val="50196"/>
            </a:srgbClr>
          </a:solidFill>
          <a:ln>
            <a:solidFill>
              <a:schemeClr val="tx1"/>
            </a:solidFill>
          </a:ln>
        </p:spPr>
      </p:pic>
      <p:cxnSp>
        <p:nvCxnSpPr>
          <p:cNvPr id="3" name="Düz Ok Bağlayıcısı 2"/>
          <p:cNvCxnSpPr/>
          <p:nvPr/>
        </p:nvCxnSpPr>
        <p:spPr>
          <a:xfrm flipH="1" flipV="1">
            <a:off x="1475655" y="579942"/>
            <a:ext cx="1835" cy="5657370"/>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Düz Ok Bağlayıcısı 5"/>
          <p:cNvCxnSpPr/>
          <p:nvPr/>
        </p:nvCxnSpPr>
        <p:spPr>
          <a:xfrm>
            <a:off x="1477490" y="6237312"/>
            <a:ext cx="5326758" cy="0"/>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Dikdörtgen 7"/>
          <p:cNvSpPr/>
          <p:nvPr/>
        </p:nvSpPr>
        <p:spPr>
          <a:xfrm>
            <a:off x="3131840" y="75886"/>
            <a:ext cx="4104456" cy="504056"/>
          </a:xfrm>
          <a:prstGeom prst="rect">
            <a:avLst/>
          </a:prstGeom>
          <a:solidFill>
            <a:srgbClr val="FFCCFF">
              <a:alpha val="5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Grafik: En Çok Sevilen Yemekler</a:t>
            </a:r>
            <a:endParaRPr lang="tr-TR" sz="2000" b="1" dirty="0">
              <a:solidFill>
                <a:schemeClr val="tx1"/>
              </a:solidFill>
            </a:endParaRPr>
          </a:p>
        </p:txBody>
      </p:sp>
      <p:sp>
        <p:nvSpPr>
          <p:cNvPr id="11" name="Dikdörtgen 10"/>
          <p:cNvSpPr/>
          <p:nvPr/>
        </p:nvSpPr>
        <p:spPr>
          <a:xfrm>
            <a:off x="7092280" y="5985284"/>
            <a:ext cx="1816772" cy="504056"/>
          </a:xfrm>
          <a:prstGeom prst="rect">
            <a:avLst/>
          </a:prstGeom>
          <a:solidFill>
            <a:srgbClr val="FFCCFF">
              <a:alpha val="5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Yemek Çeşitleri</a:t>
            </a:r>
            <a:endParaRPr lang="tr-TR" sz="2000" b="1" dirty="0">
              <a:solidFill>
                <a:schemeClr val="tx1"/>
              </a:solidFill>
            </a:endParaRPr>
          </a:p>
        </p:txBody>
      </p:sp>
      <p:sp>
        <p:nvSpPr>
          <p:cNvPr id="13" name="Dikdörtgen 12"/>
          <p:cNvSpPr/>
          <p:nvPr/>
        </p:nvSpPr>
        <p:spPr>
          <a:xfrm>
            <a:off x="648597" y="98870"/>
            <a:ext cx="1928974" cy="458087"/>
          </a:xfrm>
          <a:prstGeom prst="rect">
            <a:avLst/>
          </a:prstGeom>
          <a:solidFill>
            <a:srgbClr val="FFCCFF">
              <a:alpha val="5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Öğrenci Sayıları</a:t>
            </a:r>
            <a:endParaRPr lang="tr-TR" sz="2000" b="1" dirty="0">
              <a:solidFill>
                <a:schemeClr val="tx1"/>
              </a:solidFill>
            </a:endParaRPr>
          </a:p>
        </p:txBody>
      </p:sp>
      <p:sp>
        <p:nvSpPr>
          <p:cNvPr id="10" name="Metin kutusu 9"/>
          <p:cNvSpPr txBox="1"/>
          <p:nvPr/>
        </p:nvSpPr>
        <p:spPr>
          <a:xfrm>
            <a:off x="1146682" y="5955885"/>
            <a:ext cx="314510" cy="400110"/>
          </a:xfrm>
          <a:prstGeom prst="rect">
            <a:avLst/>
          </a:prstGeom>
          <a:noFill/>
        </p:spPr>
        <p:txBody>
          <a:bodyPr wrap="none" rtlCol="0">
            <a:spAutoFit/>
          </a:bodyPr>
          <a:lstStyle/>
          <a:p>
            <a:r>
              <a:rPr lang="tr-TR" sz="2000" b="1" dirty="0" smtClean="0"/>
              <a:t>0</a:t>
            </a:r>
            <a:endParaRPr lang="tr-TR" sz="2000" b="1" dirty="0"/>
          </a:p>
        </p:txBody>
      </p:sp>
      <p:sp>
        <p:nvSpPr>
          <p:cNvPr id="16" name="Metin kutusu 15"/>
          <p:cNvSpPr txBox="1"/>
          <p:nvPr/>
        </p:nvSpPr>
        <p:spPr>
          <a:xfrm>
            <a:off x="996498" y="5555775"/>
            <a:ext cx="480992" cy="400110"/>
          </a:xfrm>
          <a:prstGeom prst="rect">
            <a:avLst/>
          </a:prstGeom>
          <a:noFill/>
        </p:spPr>
        <p:txBody>
          <a:bodyPr wrap="square" rtlCol="0">
            <a:spAutoFit/>
          </a:bodyPr>
          <a:lstStyle/>
          <a:p>
            <a:r>
              <a:rPr lang="tr-TR" sz="2000" b="1" dirty="0" smtClean="0"/>
              <a:t>10</a:t>
            </a:r>
            <a:endParaRPr lang="tr-TR" sz="2000" b="1" dirty="0"/>
          </a:p>
        </p:txBody>
      </p:sp>
      <p:sp>
        <p:nvSpPr>
          <p:cNvPr id="17" name="Metin kutusu 16"/>
          <p:cNvSpPr txBox="1"/>
          <p:nvPr/>
        </p:nvSpPr>
        <p:spPr>
          <a:xfrm>
            <a:off x="996724" y="5013176"/>
            <a:ext cx="478931" cy="400110"/>
          </a:xfrm>
          <a:prstGeom prst="rect">
            <a:avLst/>
          </a:prstGeom>
          <a:noFill/>
        </p:spPr>
        <p:txBody>
          <a:bodyPr wrap="square" rtlCol="0">
            <a:spAutoFit/>
          </a:bodyPr>
          <a:lstStyle/>
          <a:p>
            <a:r>
              <a:rPr lang="tr-TR" sz="2000" b="1" dirty="0" smtClean="0"/>
              <a:t>20</a:t>
            </a:r>
            <a:endParaRPr lang="tr-TR" sz="2000" b="1" dirty="0"/>
          </a:p>
        </p:txBody>
      </p:sp>
      <p:sp>
        <p:nvSpPr>
          <p:cNvPr id="18" name="Metin kutusu 17"/>
          <p:cNvSpPr txBox="1"/>
          <p:nvPr/>
        </p:nvSpPr>
        <p:spPr>
          <a:xfrm>
            <a:off x="963084" y="4464526"/>
            <a:ext cx="444352" cy="400110"/>
          </a:xfrm>
          <a:prstGeom prst="rect">
            <a:avLst/>
          </a:prstGeom>
          <a:noFill/>
        </p:spPr>
        <p:txBody>
          <a:bodyPr wrap="none" rtlCol="0">
            <a:spAutoFit/>
          </a:bodyPr>
          <a:lstStyle/>
          <a:p>
            <a:r>
              <a:rPr lang="tr-TR" sz="2000" b="1" dirty="0" smtClean="0"/>
              <a:t>30</a:t>
            </a:r>
            <a:endParaRPr lang="tr-TR" sz="2000" b="1" dirty="0"/>
          </a:p>
        </p:txBody>
      </p:sp>
      <p:sp>
        <p:nvSpPr>
          <p:cNvPr id="19" name="Metin kutusu 18"/>
          <p:cNvSpPr txBox="1"/>
          <p:nvPr/>
        </p:nvSpPr>
        <p:spPr>
          <a:xfrm>
            <a:off x="971753" y="3978636"/>
            <a:ext cx="444352" cy="400110"/>
          </a:xfrm>
          <a:prstGeom prst="rect">
            <a:avLst/>
          </a:prstGeom>
          <a:noFill/>
        </p:spPr>
        <p:txBody>
          <a:bodyPr wrap="none" rtlCol="0">
            <a:spAutoFit/>
          </a:bodyPr>
          <a:lstStyle/>
          <a:p>
            <a:r>
              <a:rPr lang="tr-TR" sz="2000" b="1" dirty="0" smtClean="0"/>
              <a:t>40</a:t>
            </a:r>
            <a:endParaRPr lang="tr-TR" sz="2000" b="1" dirty="0"/>
          </a:p>
        </p:txBody>
      </p:sp>
      <p:sp>
        <p:nvSpPr>
          <p:cNvPr id="20" name="Metin kutusu 19"/>
          <p:cNvSpPr txBox="1"/>
          <p:nvPr/>
        </p:nvSpPr>
        <p:spPr>
          <a:xfrm>
            <a:off x="981491" y="3459073"/>
            <a:ext cx="444352" cy="400110"/>
          </a:xfrm>
          <a:prstGeom prst="rect">
            <a:avLst/>
          </a:prstGeom>
          <a:noFill/>
        </p:spPr>
        <p:txBody>
          <a:bodyPr wrap="none" rtlCol="0">
            <a:spAutoFit/>
          </a:bodyPr>
          <a:lstStyle/>
          <a:p>
            <a:r>
              <a:rPr lang="tr-TR" sz="2000" b="1" dirty="0" smtClean="0"/>
              <a:t>50</a:t>
            </a:r>
            <a:endParaRPr lang="tr-TR" sz="2000" b="1" dirty="0"/>
          </a:p>
        </p:txBody>
      </p:sp>
      <p:sp>
        <p:nvSpPr>
          <p:cNvPr id="21" name="Metin kutusu 20"/>
          <p:cNvSpPr txBox="1"/>
          <p:nvPr/>
        </p:nvSpPr>
        <p:spPr>
          <a:xfrm>
            <a:off x="943325" y="2968570"/>
            <a:ext cx="444352" cy="400110"/>
          </a:xfrm>
          <a:prstGeom prst="rect">
            <a:avLst/>
          </a:prstGeom>
          <a:noFill/>
        </p:spPr>
        <p:txBody>
          <a:bodyPr wrap="none" rtlCol="0">
            <a:spAutoFit/>
          </a:bodyPr>
          <a:lstStyle/>
          <a:p>
            <a:r>
              <a:rPr lang="tr-TR" sz="2000" b="1" dirty="0" smtClean="0"/>
              <a:t>60</a:t>
            </a:r>
            <a:endParaRPr lang="tr-TR" sz="2000" b="1" dirty="0"/>
          </a:p>
        </p:txBody>
      </p:sp>
      <p:sp>
        <p:nvSpPr>
          <p:cNvPr id="22" name="Metin kutusu 21"/>
          <p:cNvSpPr txBox="1"/>
          <p:nvPr/>
        </p:nvSpPr>
        <p:spPr>
          <a:xfrm>
            <a:off x="924506" y="2437789"/>
            <a:ext cx="444352" cy="400110"/>
          </a:xfrm>
          <a:prstGeom prst="rect">
            <a:avLst/>
          </a:prstGeom>
          <a:noFill/>
        </p:spPr>
        <p:txBody>
          <a:bodyPr wrap="none" rtlCol="0">
            <a:spAutoFit/>
          </a:bodyPr>
          <a:lstStyle/>
          <a:p>
            <a:r>
              <a:rPr lang="tr-TR" sz="2000" b="1" dirty="0" smtClean="0"/>
              <a:t>70</a:t>
            </a:r>
            <a:endParaRPr lang="tr-TR" sz="2000" b="1" dirty="0"/>
          </a:p>
        </p:txBody>
      </p:sp>
      <p:sp>
        <p:nvSpPr>
          <p:cNvPr id="23" name="Metin kutusu 22"/>
          <p:cNvSpPr txBox="1"/>
          <p:nvPr/>
        </p:nvSpPr>
        <p:spPr>
          <a:xfrm>
            <a:off x="924506" y="1923376"/>
            <a:ext cx="444352" cy="400110"/>
          </a:xfrm>
          <a:prstGeom prst="rect">
            <a:avLst/>
          </a:prstGeom>
          <a:noFill/>
        </p:spPr>
        <p:txBody>
          <a:bodyPr wrap="none" rtlCol="0">
            <a:spAutoFit/>
          </a:bodyPr>
          <a:lstStyle/>
          <a:p>
            <a:r>
              <a:rPr lang="tr-TR" sz="2000" b="1" dirty="0" smtClean="0"/>
              <a:t>80</a:t>
            </a:r>
            <a:endParaRPr lang="tr-TR" sz="2000" b="1" dirty="0"/>
          </a:p>
        </p:txBody>
      </p:sp>
      <p:sp>
        <p:nvSpPr>
          <p:cNvPr id="25" name="Metin kutusu 24"/>
          <p:cNvSpPr txBox="1"/>
          <p:nvPr/>
        </p:nvSpPr>
        <p:spPr>
          <a:xfrm>
            <a:off x="963084" y="1342393"/>
            <a:ext cx="509273" cy="400110"/>
          </a:xfrm>
          <a:prstGeom prst="rect">
            <a:avLst/>
          </a:prstGeom>
          <a:noFill/>
        </p:spPr>
        <p:txBody>
          <a:bodyPr wrap="square" rtlCol="0">
            <a:spAutoFit/>
          </a:bodyPr>
          <a:lstStyle/>
          <a:p>
            <a:r>
              <a:rPr lang="tr-TR" sz="2000" b="1" dirty="0" smtClean="0"/>
              <a:t>90</a:t>
            </a:r>
            <a:endParaRPr lang="tr-TR" sz="2000" b="1" dirty="0"/>
          </a:p>
        </p:txBody>
      </p:sp>
      <p:sp>
        <p:nvSpPr>
          <p:cNvPr id="26" name="Metin kutusu 25"/>
          <p:cNvSpPr txBox="1"/>
          <p:nvPr/>
        </p:nvSpPr>
        <p:spPr>
          <a:xfrm>
            <a:off x="828218" y="902597"/>
            <a:ext cx="574196" cy="400110"/>
          </a:xfrm>
          <a:prstGeom prst="rect">
            <a:avLst/>
          </a:prstGeom>
          <a:noFill/>
        </p:spPr>
        <p:txBody>
          <a:bodyPr wrap="none" rtlCol="0">
            <a:spAutoFit/>
          </a:bodyPr>
          <a:lstStyle/>
          <a:p>
            <a:r>
              <a:rPr lang="tr-TR" sz="2000" b="1" dirty="0" smtClean="0"/>
              <a:t>100</a:t>
            </a:r>
            <a:endParaRPr lang="tr-TR" sz="2000" b="1" dirty="0"/>
          </a:p>
        </p:txBody>
      </p:sp>
      <p:sp>
        <p:nvSpPr>
          <p:cNvPr id="28" name="Metin kutusu 27"/>
          <p:cNvSpPr txBox="1"/>
          <p:nvPr/>
        </p:nvSpPr>
        <p:spPr>
          <a:xfrm>
            <a:off x="2366715" y="6237312"/>
            <a:ext cx="340158" cy="400110"/>
          </a:xfrm>
          <a:prstGeom prst="rect">
            <a:avLst/>
          </a:prstGeom>
          <a:noFill/>
        </p:spPr>
        <p:txBody>
          <a:bodyPr wrap="none" rtlCol="0">
            <a:spAutoFit/>
          </a:bodyPr>
          <a:lstStyle/>
          <a:p>
            <a:r>
              <a:rPr lang="tr-TR" sz="2000" b="1" dirty="0" smtClean="0"/>
              <a:t>A</a:t>
            </a:r>
            <a:endParaRPr lang="tr-TR" sz="2000" b="1" dirty="0"/>
          </a:p>
        </p:txBody>
      </p:sp>
      <p:sp>
        <p:nvSpPr>
          <p:cNvPr id="31" name="Metin kutusu 30"/>
          <p:cNvSpPr txBox="1"/>
          <p:nvPr/>
        </p:nvSpPr>
        <p:spPr>
          <a:xfrm>
            <a:off x="3349247" y="6237312"/>
            <a:ext cx="328936" cy="400110"/>
          </a:xfrm>
          <a:prstGeom prst="rect">
            <a:avLst/>
          </a:prstGeom>
          <a:noFill/>
        </p:spPr>
        <p:txBody>
          <a:bodyPr wrap="none" rtlCol="0">
            <a:spAutoFit/>
          </a:bodyPr>
          <a:lstStyle/>
          <a:p>
            <a:r>
              <a:rPr lang="tr-TR" sz="2000" b="1" dirty="0"/>
              <a:t>B</a:t>
            </a:r>
          </a:p>
        </p:txBody>
      </p:sp>
      <p:sp>
        <p:nvSpPr>
          <p:cNvPr id="33" name="Metin kutusu 32"/>
          <p:cNvSpPr txBox="1"/>
          <p:nvPr/>
        </p:nvSpPr>
        <p:spPr>
          <a:xfrm>
            <a:off x="4329392" y="6237312"/>
            <a:ext cx="484428" cy="400110"/>
          </a:xfrm>
          <a:prstGeom prst="rect">
            <a:avLst/>
          </a:prstGeom>
          <a:noFill/>
        </p:spPr>
        <p:txBody>
          <a:bodyPr wrap="none" rtlCol="0">
            <a:spAutoFit/>
          </a:bodyPr>
          <a:lstStyle/>
          <a:p>
            <a:r>
              <a:rPr lang="tr-TR" sz="2000" b="1" dirty="0" smtClean="0"/>
              <a:t>AB</a:t>
            </a:r>
            <a:endParaRPr lang="tr-TR" sz="2000" b="1" dirty="0"/>
          </a:p>
        </p:txBody>
      </p:sp>
      <p:sp>
        <p:nvSpPr>
          <p:cNvPr id="35" name="Metin kutusu 34"/>
          <p:cNvSpPr txBox="1"/>
          <p:nvPr/>
        </p:nvSpPr>
        <p:spPr>
          <a:xfrm>
            <a:off x="5445224" y="6214885"/>
            <a:ext cx="314510" cy="400110"/>
          </a:xfrm>
          <a:prstGeom prst="rect">
            <a:avLst/>
          </a:prstGeom>
          <a:noFill/>
        </p:spPr>
        <p:txBody>
          <a:bodyPr wrap="none" rtlCol="0">
            <a:spAutoFit/>
          </a:bodyPr>
          <a:lstStyle/>
          <a:p>
            <a:r>
              <a:rPr lang="tr-TR" sz="2000" b="1" dirty="0" smtClean="0"/>
              <a:t>0</a:t>
            </a:r>
            <a:endParaRPr lang="tr-TR" sz="2000" b="1" dirty="0"/>
          </a:p>
        </p:txBody>
      </p:sp>
      <p:sp>
        <p:nvSpPr>
          <p:cNvPr id="29" name="Oval 28"/>
          <p:cNvSpPr/>
          <p:nvPr/>
        </p:nvSpPr>
        <p:spPr>
          <a:xfrm>
            <a:off x="2330711" y="869043"/>
            <a:ext cx="412166" cy="40011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Oval 37"/>
          <p:cNvSpPr/>
          <p:nvPr/>
        </p:nvSpPr>
        <p:spPr>
          <a:xfrm>
            <a:off x="3349247" y="3459073"/>
            <a:ext cx="412166" cy="40011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Oval 38"/>
          <p:cNvSpPr/>
          <p:nvPr/>
        </p:nvSpPr>
        <p:spPr>
          <a:xfrm>
            <a:off x="4365917" y="1372334"/>
            <a:ext cx="412166" cy="40011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Oval 39"/>
          <p:cNvSpPr/>
          <p:nvPr/>
        </p:nvSpPr>
        <p:spPr>
          <a:xfrm>
            <a:off x="5415796" y="2956544"/>
            <a:ext cx="412166" cy="40011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9" name="Düz Bağlayıcı 8"/>
          <p:cNvCxnSpPr/>
          <p:nvPr/>
        </p:nvCxnSpPr>
        <p:spPr>
          <a:xfrm>
            <a:off x="2536794" y="1069098"/>
            <a:ext cx="1018536" cy="2590030"/>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Düz Bağlayıcı 35"/>
          <p:cNvCxnSpPr/>
          <p:nvPr/>
        </p:nvCxnSpPr>
        <p:spPr>
          <a:xfrm flipH="1">
            <a:off x="3555330" y="1542448"/>
            <a:ext cx="1016276" cy="2269080"/>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4571606" y="1506256"/>
            <a:ext cx="1030873" cy="1662369"/>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Dikdörtgen 29"/>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219702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1000"/>
                                        <p:tgtEl>
                                          <p:spTgt spid="4100"/>
                                        </p:tgtEl>
                                      </p:cBhvr>
                                    </p:animEffect>
                                    <p:anim calcmode="lin" valueType="num">
                                      <p:cBhvr>
                                        <p:cTn id="8" dur="1000" fill="hold"/>
                                        <p:tgtEl>
                                          <p:spTgt spid="4100"/>
                                        </p:tgtEl>
                                        <p:attrNameLst>
                                          <p:attrName>ppt_x</p:attrName>
                                        </p:attrNameLst>
                                      </p:cBhvr>
                                      <p:tavLst>
                                        <p:tav tm="0">
                                          <p:val>
                                            <p:strVal val="#ppt_x"/>
                                          </p:val>
                                        </p:tav>
                                        <p:tav tm="100000">
                                          <p:val>
                                            <p:strVal val="#ppt_x"/>
                                          </p:val>
                                        </p:tav>
                                      </p:tavLst>
                                    </p:anim>
                                    <p:anim calcmode="lin" valueType="num">
                                      <p:cBhvr>
                                        <p:cTn id="9"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ppt_x</p:attrName>
                                        </p:attrNameLst>
                                      </p:cBhvr>
                                      <p:tavLst>
                                        <p:tav tm="0">
                                          <p:val>
                                            <p:strVal val="#ppt_x"/>
                                          </p:val>
                                        </p:tav>
                                        <p:tav tm="100000">
                                          <p:val>
                                            <p:strVal val="#ppt_x"/>
                                          </p:val>
                                        </p:tav>
                                      </p:tavLst>
                                    </p:anim>
                                    <p:anim calcmode="lin" valueType="num">
                                      <p:cBhvr>
                                        <p:cTn id="7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1000"/>
                                        <p:tgtEl>
                                          <p:spTgt spid="20"/>
                                        </p:tgtEl>
                                      </p:cBhvr>
                                    </p:animEffect>
                                    <p:anim calcmode="lin" valueType="num">
                                      <p:cBhvr>
                                        <p:cTn id="85" dur="1000" fill="hold"/>
                                        <p:tgtEl>
                                          <p:spTgt spid="20"/>
                                        </p:tgtEl>
                                        <p:attrNameLst>
                                          <p:attrName>ppt_x</p:attrName>
                                        </p:attrNameLst>
                                      </p:cBhvr>
                                      <p:tavLst>
                                        <p:tav tm="0">
                                          <p:val>
                                            <p:strVal val="#ppt_x"/>
                                          </p:val>
                                        </p:tav>
                                        <p:tav tm="100000">
                                          <p:val>
                                            <p:strVal val="#ppt_x"/>
                                          </p:val>
                                        </p:tav>
                                      </p:tavLst>
                                    </p:anim>
                                    <p:anim calcmode="lin" valueType="num">
                                      <p:cBhvr>
                                        <p:cTn id="8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1000"/>
                                        <p:tgtEl>
                                          <p:spTgt spid="22"/>
                                        </p:tgtEl>
                                      </p:cBhvr>
                                    </p:animEffect>
                                    <p:anim calcmode="lin" valueType="num">
                                      <p:cBhvr>
                                        <p:cTn id="99" dur="1000" fill="hold"/>
                                        <p:tgtEl>
                                          <p:spTgt spid="22"/>
                                        </p:tgtEl>
                                        <p:attrNameLst>
                                          <p:attrName>ppt_x</p:attrName>
                                        </p:attrNameLst>
                                      </p:cBhvr>
                                      <p:tavLst>
                                        <p:tav tm="0">
                                          <p:val>
                                            <p:strVal val="#ppt_x"/>
                                          </p:val>
                                        </p:tav>
                                        <p:tav tm="100000">
                                          <p:val>
                                            <p:strVal val="#ppt_x"/>
                                          </p:val>
                                        </p:tav>
                                      </p:tavLst>
                                    </p:anim>
                                    <p:anim calcmode="lin" valueType="num">
                                      <p:cBhvr>
                                        <p:cTn id="10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1000"/>
                                        <p:tgtEl>
                                          <p:spTgt spid="23"/>
                                        </p:tgtEl>
                                      </p:cBhvr>
                                    </p:animEffect>
                                    <p:anim calcmode="lin" valueType="num">
                                      <p:cBhvr>
                                        <p:cTn id="106" dur="1000" fill="hold"/>
                                        <p:tgtEl>
                                          <p:spTgt spid="23"/>
                                        </p:tgtEl>
                                        <p:attrNameLst>
                                          <p:attrName>ppt_x</p:attrName>
                                        </p:attrNameLst>
                                      </p:cBhvr>
                                      <p:tavLst>
                                        <p:tav tm="0">
                                          <p:val>
                                            <p:strVal val="#ppt_x"/>
                                          </p:val>
                                        </p:tav>
                                        <p:tav tm="100000">
                                          <p:val>
                                            <p:strVal val="#ppt_x"/>
                                          </p:val>
                                        </p:tav>
                                      </p:tavLst>
                                    </p:anim>
                                    <p:anim calcmode="lin" valueType="num">
                                      <p:cBhvr>
                                        <p:cTn id="10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1000"/>
                                        <p:tgtEl>
                                          <p:spTgt spid="25"/>
                                        </p:tgtEl>
                                      </p:cBhvr>
                                    </p:animEffect>
                                    <p:anim calcmode="lin" valueType="num">
                                      <p:cBhvr>
                                        <p:cTn id="113" dur="1000" fill="hold"/>
                                        <p:tgtEl>
                                          <p:spTgt spid="25"/>
                                        </p:tgtEl>
                                        <p:attrNameLst>
                                          <p:attrName>ppt_x</p:attrName>
                                        </p:attrNameLst>
                                      </p:cBhvr>
                                      <p:tavLst>
                                        <p:tav tm="0">
                                          <p:val>
                                            <p:strVal val="#ppt_x"/>
                                          </p:val>
                                        </p:tav>
                                        <p:tav tm="100000">
                                          <p:val>
                                            <p:strVal val="#ppt_x"/>
                                          </p:val>
                                        </p:tav>
                                      </p:tavLst>
                                    </p:anim>
                                    <p:anim calcmode="lin" valueType="num">
                                      <p:cBhvr>
                                        <p:cTn id="11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fade">
                                      <p:cBhvr>
                                        <p:cTn id="119" dur="1000"/>
                                        <p:tgtEl>
                                          <p:spTgt spid="26"/>
                                        </p:tgtEl>
                                      </p:cBhvr>
                                    </p:animEffect>
                                    <p:anim calcmode="lin" valueType="num">
                                      <p:cBhvr>
                                        <p:cTn id="120" dur="1000" fill="hold"/>
                                        <p:tgtEl>
                                          <p:spTgt spid="26"/>
                                        </p:tgtEl>
                                        <p:attrNameLst>
                                          <p:attrName>ppt_x</p:attrName>
                                        </p:attrNameLst>
                                      </p:cBhvr>
                                      <p:tavLst>
                                        <p:tav tm="0">
                                          <p:val>
                                            <p:strVal val="#ppt_x"/>
                                          </p:val>
                                        </p:tav>
                                        <p:tav tm="100000">
                                          <p:val>
                                            <p:strVal val="#ppt_x"/>
                                          </p:val>
                                        </p:tav>
                                      </p:tavLst>
                                    </p:anim>
                                    <p:anim calcmode="lin" valueType="num">
                                      <p:cBhvr>
                                        <p:cTn id="12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fade">
                                      <p:cBhvr>
                                        <p:cTn id="126" dur="1000"/>
                                        <p:tgtEl>
                                          <p:spTgt spid="28"/>
                                        </p:tgtEl>
                                      </p:cBhvr>
                                    </p:animEffect>
                                    <p:anim calcmode="lin" valueType="num">
                                      <p:cBhvr>
                                        <p:cTn id="127" dur="1000" fill="hold"/>
                                        <p:tgtEl>
                                          <p:spTgt spid="28"/>
                                        </p:tgtEl>
                                        <p:attrNameLst>
                                          <p:attrName>ppt_x</p:attrName>
                                        </p:attrNameLst>
                                      </p:cBhvr>
                                      <p:tavLst>
                                        <p:tav tm="0">
                                          <p:val>
                                            <p:strVal val="#ppt_x"/>
                                          </p:val>
                                        </p:tav>
                                        <p:tav tm="100000">
                                          <p:val>
                                            <p:strVal val="#ppt_x"/>
                                          </p:val>
                                        </p:tav>
                                      </p:tavLst>
                                    </p:anim>
                                    <p:anim calcmode="lin" valueType="num">
                                      <p:cBhvr>
                                        <p:cTn id="12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1000"/>
                                        <p:tgtEl>
                                          <p:spTgt spid="31"/>
                                        </p:tgtEl>
                                      </p:cBhvr>
                                    </p:animEffect>
                                    <p:anim calcmode="lin" valueType="num">
                                      <p:cBhvr>
                                        <p:cTn id="134" dur="1000" fill="hold"/>
                                        <p:tgtEl>
                                          <p:spTgt spid="31"/>
                                        </p:tgtEl>
                                        <p:attrNameLst>
                                          <p:attrName>ppt_x</p:attrName>
                                        </p:attrNameLst>
                                      </p:cBhvr>
                                      <p:tavLst>
                                        <p:tav tm="0">
                                          <p:val>
                                            <p:strVal val="#ppt_x"/>
                                          </p:val>
                                        </p:tav>
                                        <p:tav tm="100000">
                                          <p:val>
                                            <p:strVal val="#ppt_x"/>
                                          </p:val>
                                        </p:tav>
                                      </p:tavLst>
                                    </p:anim>
                                    <p:anim calcmode="lin" valueType="num">
                                      <p:cBhvr>
                                        <p:cTn id="13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33"/>
                                        </p:tgtEl>
                                        <p:attrNameLst>
                                          <p:attrName>style.visibility</p:attrName>
                                        </p:attrNameLst>
                                      </p:cBhvr>
                                      <p:to>
                                        <p:strVal val="visible"/>
                                      </p:to>
                                    </p:set>
                                    <p:animEffect transition="in" filter="fade">
                                      <p:cBhvr>
                                        <p:cTn id="140" dur="1000"/>
                                        <p:tgtEl>
                                          <p:spTgt spid="33"/>
                                        </p:tgtEl>
                                      </p:cBhvr>
                                    </p:animEffect>
                                    <p:anim calcmode="lin" valueType="num">
                                      <p:cBhvr>
                                        <p:cTn id="141" dur="1000" fill="hold"/>
                                        <p:tgtEl>
                                          <p:spTgt spid="33"/>
                                        </p:tgtEl>
                                        <p:attrNameLst>
                                          <p:attrName>ppt_x</p:attrName>
                                        </p:attrNameLst>
                                      </p:cBhvr>
                                      <p:tavLst>
                                        <p:tav tm="0">
                                          <p:val>
                                            <p:strVal val="#ppt_x"/>
                                          </p:val>
                                        </p:tav>
                                        <p:tav tm="100000">
                                          <p:val>
                                            <p:strVal val="#ppt_x"/>
                                          </p:val>
                                        </p:tav>
                                      </p:tavLst>
                                    </p:anim>
                                    <p:anim calcmode="lin" valueType="num">
                                      <p:cBhvr>
                                        <p:cTn id="14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35"/>
                                        </p:tgtEl>
                                        <p:attrNameLst>
                                          <p:attrName>style.visibility</p:attrName>
                                        </p:attrNameLst>
                                      </p:cBhvr>
                                      <p:to>
                                        <p:strVal val="visible"/>
                                      </p:to>
                                    </p:set>
                                    <p:animEffect transition="in" filter="fade">
                                      <p:cBhvr>
                                        <p:cTn id="147" dur="1000"/>
                                        <p:tgtEl>
                                          <p:spTgt spid="35"/>
                                        </p:tgtEl>
                                      </p:cBhvr>
                                    </p:animEffect>
                                    <p:anim calcmode="lin" valueType="num">
                                      <p:cBhvr>
                                        <p:cTn id="148" dur="1000" fill="hold"/>
                                        <p:tgtEl>
                                          <p:spTgt spid="35"/>
                                        </p:tgtEl>
                                        <p:attrNameLst>
                                          <p:attrName>ppt_x</p:attrName>
                                        </p:attrNameLst>
                                      </p:cBhvr>
                                      <p:tavLst>
                                        <p:tav tm="0">
                                          <p:val>
                                            <p:strVal val="#ppt_x"/>
                                          </p:val>
                                        </p:tav>
                                        <p:tav tm="100000">
                                          <p:val>
                                            <p:strVal val="#ppt_x"/>
                                          </p:val>
                                        </p:tav>
                                      </p:tavLst>
                                    </p:anim>
                                    <p:anim calcmode="lin" valueType="num">
                                      <p:cBhvr>
                                        <p:cTn id="14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grpId="0" nodeType="clickEffect">
                                  <p:stCondLst>
                                    <p:cond delay="0"/>
                                  </p:stCondLst>
                                  <p:childTnLst>
                                    <p:set>
                                      <p:cBhvr>
                                        <p:cTn id="153" dur="1" fill="hold">
                                          <p:stCondLst>
                                            <p:cond delay="0"/>
                                          </p:stCondLst>
                                        </p:cTn>
                                        <p:tgtEl>
                                          <p:spTgt spid="29"/>
                                        </p:tgtEl>
                                        <p:attrNameLst>
                                          <p:attrName>style.visibility</p:attrName>
                                        </p:attrNameLst>
                                      </p:cBhvr>
                                      <p:to>
                                        <p:strVal val="visible"/>
                                      </p:to>
                                    </p:set>
                                    <p:animEffect transition="in" filter="fade">
                                      <p:cBhvr>
                                        <p:cTn id="154" dur="1000"/>
                                        <p:tgtEl>
                                          <p:spTgt spid="29"/>
                                        </p:tgtEl>
                                      </p:cBhvr>
                                    </p:animEffect>
                                    <p:anim calcmode="lin" valueType="num">
                                      <p:cBhvr>
                                        <p:cTn id="155" dur="1000" fill="hold"/>
                                        <p:tgtEl>
                                          <p:spTgt spid="29"/>
                                        </p:tgtEl>
                                        <p:attrNameLst>
                                          <p:attrName>ppt_x</p:attrName>
                                        </p:attrNameLst>
                                      </p:cBhvr>
                                      <p:tavLst>
                                        <p:tav tm="0">
                                          <p:val>
                                            <p:strVal val="#ppt_x"/>
                                          </p:val>
                                        </p:tav>
                                        <p:tav tm="100000">
                                          <p:val>
                                            <p:strVal val="#ppt_x"/>
                                          </p:val>
                                        </p:tav>
                                      </p:tavLst>
                                    </p:anim>
                                    <p:anim calcmode="lin" valueType="num">
                                      <p:cBhvr>
                                        <p:cTn id="15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1000"/>
                                        <p:tgtEl>
                                          <p:spTgt spid="38"/>
                                        </p:tgtEl>
                                      </p:cBhvr>
                                    </p:animEffect>
                                    <p:anim calcmode="lin" valueType="num">
                                      <p:cBhvr>
                                        <p:cTn id="162" dur="1000" fill="hold"/>
                                        <p:tgtEl>
                                          <p:spTgt spid="38"/>
                                        </p:tgtEl>
                                        <p:attrNameLst>
                                          <p:attrName>ppt_x</p:attrName>
                                        </p:attrNameLst>
                                      </p:cBhvr>
                                      <p:tavLst>
                                        <p:tav tm="0">
                                          <p:val>
                                            <p:strVal val="#ppt_x"/>
                                          </p:val>
                                        </p:tav>
                                        <p:tav tm="100000">
                                          <p:val>
                                            <p:strVal val="#ppt_x"/>
                                          </p:val>
                                        </p:tav>
                                      </p:tavLst>
                                    </p:anim>
                                    <p:anim calcmode="lin" valueType="num">
                                      <p:cBhvr>
                                        <p:cTn id="16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2" presetClass="entr" presetSubtype="0" fill="hold" grpId="0" nodeType="clickEffect">
                                  <p:stCondLst>
                                    <p:cond delay="0"/>
                                  </p:stCondLst>
                                  <p:childTnLst>
                                    <p:set>
                                      <p:cBhvr>
                                        <p:cTn id="167" dur="1" fill="hold">
                                          <p:stCondLst>
                                            <p:cond delay="0"/>
                                          </p:stCondLst>
                                        </p:cTn>
                                        <p:tgtEl>
                                          <p:spTgt spid="39"/>
                                        </p:tgtEl>
                                        <p:attrNameLst>
                                          <p:attrName>style.visibility</p:attrName>
                                        </p:attrNameLst>
                                      </p:cBhvr>
                                      <p:to>
                                        <p:strVal val="visible"/>
                                      </p:to>
                                    </p:set>
                                    <p:animEffect transition="in" filter="fade">
                                      <p:cBhvr>
                                        <p:cTn id="168" dur="1000"/>
                                        <p:tgtEl>
                                          <p:spTgt spid="39"/>
                                        </p:tgtEl>
                                      </p:cBhvr>
                                    </p:animEffect>
                                    <p:anim calcmode="lin" valueType="num">
                                      <p:cBhvr>
                                        <p:cTn id="169" dur="1000" fill="hold"/>
                                        <p:tgtEl>
                                          <p:spTgt spid="39"/>
                                        </p:tgtEl>
                                        <p:attrNameLst>
                                          <p:attrName>ppt_x</p:attrName>
                                        </p:attrNameLst>
                                      </p:cBhvr>
                                      <p:tavLst>
                                        <p:tav tm="0">
                                          <p:val>
                                            <p:strVal val="#ppt_x"/>
                                          </p:val>
                                        </p:tav>
                                        <p:tav tm="100000">
                                          <p:val>
                                            <p:strVal val="#ppt_x"/>
                                          </p:val>
                                        </p:tav>
                                      </p:tavLst>
                                    </p:anim>
                                    <p:anim calcmode="lin" valueType="num">
                                      <p:cBhvr>
                                        <p:cTn id="17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40"/>
                                        </p:tgtEl>
                                        <p:attrNameLst>
                                          <p:attrName>style.visibility</p:attrName>
                                        </p:attrNameLst>
                                      </p:cBhvr>
                                      <p:to>
                                        <p:strVal val="visible"/>
                                      </p:to>
                                    </p:set>
                                    <p:animEffect transition="in" filter="fade">
                                      <p:cBhvr>
                                        <p:cTn id="175" dur="1000"/>
                                        <p:tgtEl>
                                          <p:spTgt spid="40"/>
                                        </p:tgtEl>
                                      </p:cBhvr>
                                    </p:animEffect>
                                    <p:anim calcmode="lin" valueType="num">
                                      <p:cBhvr>
                                        <p:cTn id="176" dur="1000" fill="hold"/>
                                        <p:tgtEl>
                                          <p:spTgt spid="40"/>
                                        </p:tgtEl>
                                        <p:attrNameLst>
                                          <p:attrName>ppt_x</p:attrName>
                                        </p:attrNameLst>
                                      </p:cBhvr>
                                      <p:tavLst>
                                        <p:tav tm="0">
                                          <p:val>
                                            <p:strVal val="#ppt_x"/>
                                          </p:val>
                                        </p:tav>
                                        <p:tav tm="100000">
                                          <p:val>
                                            <p:strVal val="#ppt_x"/>
                                          </p:val>
                                        </p:tav>
                                      </p:tavLst>
                                    </p:anim>
                                    <p:anim calcmode="lin" valueType="num">
                                      <p:cBhvr>
                                        <p:cTn id="17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42" presetClass="entr" presetSubtype="0" fill="hold" nodeType="clickEffect">
                                  <p:stCondLst>
                                    <p:cond delay="0"/>
                                  </p:stCondLst>
                                  <p:childTnLst>
                                    <p:set>
                                      <p:cBhvr>
                                        <p:cTn id="181" dur="1" fill="hold">
                                          <p:stCondLst>
                                            <p:cond delay="0"/>
                                          </p:stCondLst>
                                        </p:cTn>
                                        <p:tgtEl>
                                          <p:spTgt spid="9"/>
                                        </p:tgtEl>
                                        <p:attrNameLst>
                                          <p:attrName>style.visibility</p:attrName>
                                        </p:attrNameLst>
                                      </p:cBhvr>
                                      <p:to>
                                        <p:strVal val="visible"/>
                                      </p:to>
                                    </p:set>
                                    <p:animEffect transition="in" filter="fade">
                                      <p:cBhvr>
                                        <p:cTn id="182" dur="1000"/>
                                        <p:tgtEl>
                                          <p:spTgt spid="9"/>
                                        </p:tgtEl>
                                      </p:cBhvr>
                                    </p:animEffect>
                                    <p:anim calcmode="lin" valueType="num">
                                      <p:cBhvr>
                                        <p:cTn id="183" dur="1000" fill="hold"/>
                                        <p:tgtEl>
                                          <p:spTgt spid="9"/>
                                        </p:tgtEl>
                                        <p:attrNameLst>
                                          <p:attrName>ppt_x</p:attrName>
                                        </p:attrNameLst>
                                      </p:cBhvr>
                                      <p:tavLst>
                                        <p:tav tm="0">
                                          <p:val>
                                            <p:strVal val="#ppt_x"/>
                                          </p:val>
                                        </p:tav>
                                        <p:tav tm="100000">
                                          <p:val>
                                            <p:strVal val="#ppt_x"/>
                                          </p:val>
                                        </p:tav>
                                      </p:tavLst>
                                    </p:anim>
                                    <p:anim calcmode="lin" valueType="num">
                                      <p:cBhvr>
                                        <p:cTn id="18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42" presetClass="entr" presetSubtype="0" fill="hold" nodeType="clickEffect">
                                  <p:stCondLst>
                                    <p:cond delay="0"/>
                                  </p:stCondLst>
                                  <p:childTnLst>
                                    <p:set>
                                      <p:cBhvr>
                                        <p:cTn id="188" dur="1" fill="hold">
                                          <p:stCondLst>
                                            <p:cond delay="0"/>
                                          </p:stCondLst>
                                        </p:cTn>
                                        <p:tgtEl>
                                          <p:spTgt spid="36"/>
                                        </p:tgtEl>
                                        <p:attrNameLst>
                                          <p:attrName>style.visibility</p:attrName>
                                        </p:attrNameLst>
                                      </p:cBhvr>
                                      <p:to>
                                        <p:strVal val="visible"/>
                                      </p:to>
                                    </p:set>
                                    <p:animEffect transition="in" filter="fade">
                                      <p:cBhvr>
                                        <p:cTn id="189" dur="1000"/>
                                        <p:tgtEl>
                                          <p:spTgt spid="36"/>
                                        </p:tgtEl>
                                      </p:cBhvr>
                                    </p:animEffect>
                                    <p:anim calcmode="lin" valueType="num">
                                      <p:cBhvr>
                                        <p:cTn id="190" dur="1000" fill="hold"/>
                                        <p:tgtEl>
                                          <p:spTgt spid="36"/>
                                        </p:tgtEl>
                                        <p:attrNameLst>
                                          <p:attrName>ppt_x</p:attrName>
                                        </p:attrNameLst>
                                      </p:cBhvr>
                                      <p:tavLst>
                                        <p:tav tm="0">
                                          <p:val>
                                            <p:strVal val="#ppt_x"/>
                                          </p:val>
                                        </p:tav>
                                        <p:tav tm="100000">
                                          <p:val>
                                            <p:strVal val="#ppt_x"/>
                                          </p:val>
                                        </p:tav>
                                      </p:tavLst>
                                    </p:anim>
                                    <p:anim calcmode="lin" valueType="num">
                                      <p:cBhvr>
                                        <p:cTn id="19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92" fill="hold">
                      <p:stCondLst>
                        <p:cond delay="indefinite"/>
                      </p:stCondLst>
                      <p:childTnLst>
                        <p:par>
                          <p:cTn id="193" fill="hold">
                            <p:stCondLst>
                              <p:cond delay="0"/>
                            </p:stCondLst>
                            <p:childTnLst>
                              <p:par>
                                <p:cTn id="194" presetID="42" presetClass="entr" presetSubtype="0" fill="hold" nodeType="clickEffect">
                                  <p:stCondLst>
                                    <p:cond delay="0"/>
                                  </p:stCondLst>
                                  <p:childTnLst>
                                    <p:set>
                                      <p:cBhvr>
                                        <p:cTn id="195" dur="1" fill="hold">
                                          <p:stCondLst>
                                            <p:cond delay="0"/>
                                          </p:stCondLst>
                                        </p:cTn>
                                        <p:tgtEl>
                                          <p:spTgt spid="41"/>
                                        </p:tgtEl>
                                        <p:attrNameLst>
                                          <p:attrName>style.visibility</p:attrName>
                                        </p:attrNameLst>
                                      </p:cBhvr>
                                      <p:to>
                                        <p:strVal val="visible"/>
                                      </p:to>
                                    </p:set>
                                    <p:animEffect transition="in" filter="fade">
                                      <p:cBhvr>
                                        <p:cTn id="196" dur="1000"/>
                                        <p:tgtEl>
                                          <p:spTgt spid="41"/>
                                        </p:tgtEl>
                                      </p:cBhvr>
                                    </p:animEffect>
                                    <p:anim calcmode="lin" valueType="num">
                                      <p:cBhvr>
                                        <p:cTn id="197" dur="1000" fill="hold"/>
                                        <p:tgtEl>
                                          <p:spTgt spid="41"/>
                                        </p:tgtEl>
                                        <p:attrNameLst>
                                          <p:attrName>ppt_x</p:attrName>
                                        </p:attrNameLst>
                                      </p:cBhvr>
                                      <p:tavLst>
                                        <p:tav tm="0">
                                          <p:val>
                                            <p:strVal val="#ppt_x"/>
                                          </p:val>
                                        </p:tav>
                                        <p:tav tm="100000">
                                          <p:val>
                                            <p:strVal val="#ppt_x"/>
                                          </p:val>
                                        </p:tav>
                                      </p:tavLst>
                                    </p:anim>
                                    <p:anim calcmode="lin" valueType="num">
                                      <p:cBhvr>
                                        <p:cTn id="198"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3" grpId="0" animBg="1"/>
      <p:bldP spid="10" grpId="0"/>
      <p:bldP spid="16" grpId="0"/>
      <p:bldP spid="17" grpId="0"/>
      <p:bldP spid="18" grpId="0"/>
      <p:bldP spid="19" grpId="0"/>
      <p:bldP spid="20" grpId="0"/>
      <p:bldP spid="21" grpId="0"/>
      <p:bldP spid="22" grpId="0"/>
      <p:bldP spid="23" grpId="0"/>
      <p:bldP spid="25" grpId="0"/>
      <p:bldP spid="26" grpId="0"/>
      <p:bldP spid="28" grpId="0"/>
      <p:bldP spid="31" grpId="0"/>
      <p:bldP spid="33" grpId="0"/>
      <p:bldP spid="35" grpId="0"/>
      <p:bldP spid="29" grpId="0" animBg="1"/>
      <p:bldP spid="38" grpId="0" animBg="1"/>
      <p:bldP spid="39" grpId="0" animBg="1"/>
      <p:bldP spid="4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8625" y="116632"/>
            <a:ext cx="8927871" cy="3416320"/>
          </a:xfrm>
          <a:prstGeom prst="rect">
            <a:avLst/>
          </a:prstGeom>
          <a:ln>
            <a:solidFill>
              <a:srgbClr val="FF0000"/>
            </a:solidFill>
          </a:ln>
        </p:spPr>
        <p:txBody>
          <a:bodyPr wrap="square">
            <a:spAutoFit/>
          </a:bodyPr>
          <a:lstStyle/>
          <a:p>
            <a:r>
              <a:rPr lang="tr-TR" altLang="tr-TR" sz="2400" b="1" dirty="0" smtClean="0">
                <a:solidFill>
                  <a:srgbClr val="FF0000"/>
                </a:solidFill>
                <a:effectLst>
                  <a:outerShdw blurRad="38100" dist="38100" dir="2700000" algn="tl">
                    <a:srgbClr val="FFFFFF"/>
                  </a:outerShdw>
                </a:effectLst>
              </a:rPr>
              <a:t>ÖRNEK-2:  </a:t>
            </a:r>
            <a:r>
              <a:rPr lang="tr-TR" altLang="tr-TR" sz="2400" b="1" dirty="0" smtClean="0">
                <a:effectLst>
                  <a:outerShdw blurRad="38100" dist="38100" dir="2700000" algn="tl">
                    <a:srgbClr val="FFFFFF"/>
                  </a:outerShdw>
                </a:effectLst>
              </a:rPr>
              <a:t>Bir sınıftaki öğrencilerin kan grupları ile ilgili bir anket çalışması yapılıyor.</a:t>
            </a:r>
          </a:p>
          <a:p>
            <a:r>
              <a:rPr lang="tr-TR" altLang="tr-TR" sz="2400" b="1" dirty="0" smtClean="0">
                <a:effectLst>
                  <a:outerShdw blurRad="38100" dist="38100" dir="2700000" algn="tl">
                    <a:srgbClr val="FFFFFF"/>
                  </a:outerShdw>
                </a:effectLst>
              </a:rPr>
              <a:t>1) Kan grubunuz aşağıdaki seçeneklerden hangisidir?</a:t>
            </a:r>
          </a:p>
          <a:p>
            <a:r>
              <a:rPr lang="tr-TR" altLang="tr-TR" sz="2400" b="1" dirty="0" smtClean="0"/>
              <a:t>	a) A grubu  (10 öğrenci)</a:t>
            </a:r>
          </a:p>
          <a:p>
            <a:r>
              <a:rPr lang="tr-TR" altLang="tr-TR" sz="2400" b="1" dirty="0"/>
              <a:t>	</a:t>
            </a:r>
            <a:r>
              <a:rPr lang="tr-TR" altLang="tr-TR" sz="2400" b="1" dirty="0" smtClean="0"/>
              <a:t>b) B grubu  ( 8 öğrenci)</a:t>
            </a:r>
          </a:p>
          <a:p>
            <a:r>
              <a:rPr lang="tr-TR" altLang="tr-TR" sz="2400" b="1" dirty="0"/>
              <a:t>	</a:t>
            </a:r>
            <a:r>
              <a:rPr lang="tr-TR" altLang="tr-TR" sz="2400" b="1" dirty="0" smtClean="0"/>
              <a:t>c) AB grubu (6 öğrenci)</a:t>
            </a:r>
          </a:p>
          <a:p>
            <a:r>
              <a:rPr lang="tr-TR" altLang="tr-TR" sz="2400" b="1" dirty="0"/>
              <a:t>	</a:t>
            </a:r>
            <a:r>
              <a:rPr lang="tr-TR" altLang="tr-TR" sz="2400" b="1" dirty="0" smtClean="0"/>
              <a:t>d) 0 grubu  ( 4 öğrenci</a:t>
            </a:r>
          </a:p>
          <a:p>
            <a:r>
              <a:rPr lang="tr-TR" altLang="tr-TR" sz="2400" b="1" dirty="0" smtClean="0"/>
              <a:t>Yukarda verilen bilgilere (verilere ) göre, Çetele ve sıklık tablosunu yaparak ,verileri çizgi grafiği ile gösteriniz?</a:t>
            </a:r>
            <a:endParaRPr lang="tr-TR" altLang="tr-TR" sz="2400" b="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645024"/>
            <a:ext cx="5391150" cy="3009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1674175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0"/>
                                        </p:tgtEl>
                                        <p:attrNameLst>
                                          <p:attrName>style.visibility</p:attrName>
                                        </p:attrNameLst>
                                      </p:cBhvr>
                                      <p:to>
                                        <p:strVal val="visible"/>
                                      </p:to>
                                    </p:set>
                                    <p:animEffect transition="in" filter="fade">
                                      <p:cBhvr>
                                        <p:cTn id="14" dur="1000"/>
                                        <p:tgtEl>
                                          <p:spTgt spid="7170"/>
                                        </p:tgtEl>
                                      </p:cBhvr>
                                    </p:animEffect>
                                    <p:anim calcmode="lin" valueType="num">
                                      <p:cBhvr>
                                        <p:cTn id="15" dur="1000" fill="hold"/>
                                        <p:tgtEl>
                                          <p:spTgt spid="7170"/>
                                        </p:tgtEl>
                                        <p:attrNameLst>
                                          <p:attrName>ppt_x</p:attrName>
                                        </p:attrNameLst>
                                      </p:cBhvr>
                                      <p:tavLst>
                                        <p:tav tm="0">
                                          <p:val>
                                            <p:strVal val="#ppt_x"/>
                                          </p:val>
                                        </p:tav>
                                        <p:tav tm="100000">
                                          <p:val>
                                            <p:strVal val="#ppt_x"/>
                                          </p:val>
                                        </p:tav>
                                      </p:tavLst>
                                    </p:anim>
                                    <p:anim calcmode="lin" valueType="num">
                                      <p:cBhvr>
                                        <p:cTn id="16"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lum bright="24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solidFill>
            <a:srgbClr val="FFCCFF">
              <a:alpha val="50196"/>
            </a:srgbClr>
          </a:solidFill>
          <a:ln>
            <a:solidFill>
              <a:schemeClr val="tx1"/>
            </a:solidFill>
          </a:ln>
        </p:spPr>
      </p:pic>
      <p:cxnSp>
        <p:nvCxnSpPr>
          <p:cNvPr id="3" name="Düz Ok Bağlayıcısı 2"/>
          <p:cNvCxnSpPr/>
          <p:nvPr/>
        </p:nvCxnSpPr>
        <p:spPr>
          <a:xfrm flipV="1">
            <a:off x="1477490" y="764704"/>
            <a:ext cx="0" cy="5472608"/>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Düz Ok Bağlayıcısı 5"/>
          <p:cNvCxnSpPr/>
          <p:nvPr/>
        </p:nvCxnSpPr>
        <p:spPr>
          <a:xfrm>
            <a:off x="1477490" y="6237312"/>
            <a:ext cx="5758077" cy="0"/>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Dikdörtgen 7"/>
          <p:cNvSpPr/>
          <p:nvPr/>
        </p:nvSpPr>
        <p:spPr>
          <a:xfrm>
            <a:off x="2987824" y="44664"/>
            <a:ext cx="4104456" cy="504056"/>
          </a:xfrm>
          <a:prstGeom prst="rect">
            <a:avLst/>
          </a:prstGeom>
          <a:solidFill>
            <a:srgbClr val="FFCCFF">
              <a:alpha val="5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Grafik: Öğrencilerin kan grupları</a:t>
            </a:r>
            <a:endParaRPr lang="tr-TR" sz="2000" b="1" dirty="0">
              <a:solidFill>
                <a:schemeClr val="tx1"/>
              </a:solidFill>
            </a:endParaRPr>
          </a:p>
        </p:txBody>
      </p:sp>
      <p:sp>
        <p:nvSpPr>
          <p:cNvPr id="11" name="Dikdörtgen 10"/>
          <p:cNvSpPr/>
          <p:nvPr/>
        </p:nvSpPr>
        <p:spPr>
          <a:xfrm>
            <a:off x="7380312" y="5985284"/>
            <a:ext cx="1528740" cy="504056"/>
          </a:xfrm>
          <a:prstGeom prst="rect">
            <a:avLst/>
          </a:prstGeom>
          <a:solidFill>
            <a:srgbClr val="FFCCFF">
              <a:alpha val="5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Kan </a:t>
            </a:r>
            <a:r>
              <a:rPr lang="tr-TR" sz="2000" b="1" dirty="0">
                <a:solidFill>
                  <a:schemeClr val="tx1"/>
                </a:solidFill>
              </a:rPr>
              <a:t>G</a:t>
            </a:r>
            <a:r>
              <a:rPr lang="tr-TR" sz="2000" b="1" dirty="0" smtClean="0">
                <a:solidFill>
                  <a:schemeClr val="tx1"/>
                </a:solidFill>
              </a:rPr>
              <a:t>rupları</a:t>
            </a:r>
            <a:endParaRPr lang="tr-TR" sz="2000" b="1" dirty="0">
              <a:solidFill>
                <a:schemeClr val="tx1"/>
              </a:solidFill>
            </a:endParaRPr>
          </a:p>
        </p:txBody>
      </p:sp>
      <p:sp>
        <p:nvSpPr>
          <p:cNvPr id="13" name="Dikdörtgen 12"/>
          <p:cNvSpPr/>
          <p:nvPr/>
        </p:nvSpPr>
        <p:spPr>
          <a:xfrm>
            <a:off x="495262" y="44664"/>
            <a:ext cx="1960788" cy="504056"/>
          </a:xfrm>
          <a:prstGeom prst="rect">
            <a:avLst/>
          </a:prstGeom>
          <a:solidFill>
            <a:srgbClr val="FFCCFF">
              <a:alpha val="5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Öğrenci Sayıları</a:t>
            </a:r>
            <a:endParaRPr lang="tr-TR" sz="2000" b="1" dirty="0">
              <a:solidFill>
                <a:schemeClr val="tx1"/>
              </a:solidFill>
            </a:endParaRPr>
          </a:p>
        </p:txBody>
      </p:sp>
      <p:sp>
        <p:nvSpPr>
          <p:cNvPr id="10" name="Metin kutusu 9"/>
          <p:cNvSpPr txBox="1"/>
          <p:nvPr/>
        </p:nvSpPr>
        <p:spPr>
          <a:xfrm>
            <a:off x="1146682" y="5955885"/>
            <a:ext cx="314510" cy="400110"/>
          </a:xfrm>
          <a:prstGeom prst="rect">
            <a:avLst/>
          </a:prstGeom>
          <a:noFill/>
        </p:spPr>
        <p:txBody>
          <a:bodyPr wrap="none" rtlCol="0">
            <a:spAutoFit/>
          </a:bodyPr>
          <a:lstStyle/>
          <a:p>
            <a:r>
              <a:rPr lang="tr-TR" sz="2000" b="1" dirty="0" smtClean="0"/>
              <a:t>0</a:t>
            </a:r>
            <a:endParaRPr lang="tr-TR" sz="2000" b="1" dirty="0"/>
          </a:p>
        </p:txBody>
      </p:sp>
      <p:sp>
        <p:nvSpPr>
          <p:cNvPr id="16" name="Metin kutusu 15"/>
          <p:cNvSpPr txBox="1"/>
          <p:nvPr/>
        </p:nvSpPr>
        <p:spPr>
          <a:xfrm>
            <a:off x="1148516" y="5578349"/>
            <a:ext cx="314510" cy="400110"/>
          </a:xfrm>
          <a:prstGeom prst="rect">
            <a:avLst/>
          </a:prstGeom>
          <a:noFill/>
        </p:spPr>
        <p:txBody>
          <a:bodyPr wrap="none" rtlCol="0">
            <a:spAutoFit/>
          </a:bodyPr>
          <a:lstStyle/>
          <a:p>
            <a:r>
              <a:rPr lang="tr-TR" sz="2000" b="1" dirty="0" smtClean="0"/>
              <a:t>1</a:t>
            </a:r>
            <a:endParaRPr lang="tr-TR" sz="2000" b="1" dirty="0"/>
          </a:p>
        </p:txBody>
      </p:sp>
      <p:sp>
        <p:nvSpPr>
          <p:cNvPr id="17" name="Metin kutusu 16"/>
          <p:cNvSpPr txBox="1"/>
          <p:nvPr/>
        </p:nvSpPr>
        <p:spPr>
          <a:xfrm>
            <a:off x="1146682" y="5013176"/>
            <a:ext cx="314510" cy="400110"/>
          </a:xfrm>
          <a:prstGeom prst="rect">
            <a:avLst/>
          </a:prstGeom>
          <a:noFill/>
        </p:spPr>
        <p:txBody>
          <a:bodyPr wrap="none" rtlCol="0">
            <a:spAutoFit/>
          </a:bodyPr>
          <a:lstStyle/>
          <a:p>
            <a:r>
              <a:rPr lang="tr-TR" sz="2000" b="1" dirty="0" smtClean="0"/>
              <a:t>2</a:t>
            </a:r>
            <a:endParaRPr lang="tr-TR" sz="2000" b="1" dirty="0"/>
          </a:p>
        </p:txBody>
      </p:sp>
      <p:sp>
        <p:nvSpPr>
          <p:cNvPr id="18" name="Metin kutusu 17"/>
          <p:cNvSpPr txBox="1"/>
          <p:nvPr/>
        </p:nvSpPr>
        <p:spPr>
          <a:xfrm>
            <a:off x="1111333" y="4464526"/>
            <a:ext cx="314510" cy="400110"/>
          </a:xfrm>
          <a:prstGeom prst="rect">
            <a:avLst/>
          </a:prstGeom>
          <a:noFill/>
        </p:spPr>
        <p:txBody>
          <a:bodyPr wrap="none" rtlCol="0">
            <a:spAutoFit/>
          </a:bodyPr>
          <a:lstStyle/>
          <a:p>
            <a:r>
              <a:rPr lang="tr-TR" sz="2000" b="1" dirty="0" smtClean="0"/>
              <a:t>3</a:t>
            </a:r>
            <a:endParaRPr lang="tr-TR" sz="2000" b="1" dirty="0"/>
          </a:p>
        </p:txBody>
      </p:sp>
      <p:sp>
        <p:nvSpPr>
          <p:cNvPr id="19" name="Metin kutusu 18"/>
          <p:cNvSpPr txBox="1"/>
          <p:nvPr/>
        </p:nvSpPr>
        <p:spPr>
          <a:xfrm>
            <a:off x="1111333" y="3972976"/>
            <a:ext cx="314510" cy="400110"/>
          </a:xfrm>
          <a:prstGeom prst="rect">
            <a:avLst/>
          </a:prstGeom>
          <a:noFill/>
        </p:spPr>
        <p:txBody>
          <a:bodyPr wrap="none" rtlCol="0">
            <a:spAutoFit/>
          </a:bodyPr>
          <a:lstStyle/>
          <a:p>
            <a:r>
              <a:rPr lang="tr-TR" sz="2000" b="1" dirty="0" smtClean="0"/>
              <a:t>4</a:t>
            </a:r>
            <a:endParaRPr lang="tr-TR" sz="2000" b="1" dirty="0"/>
          </a:p>
        </p:txBody>
      </p:sp>
      <p:sp>
        <p:nvSpPr>
          <p:cNvPr id="20" name="Metin kutusu 19"/>
          <p:cNvSpPr txBox="1"/>
          <p:nvPr/>
        </p:nvSpPr>
        <p:spPr>
          <a:xfrm>
            <a:off x="1111333" y="3459073"/>
            <a:ext cx="314510" cy="400110"/>
          </a:xfrm>
          <a:prstGeom prst="rect">
            <a:avLst/>
          </a:prstGeom>
          <a:noFill/>
        </p:spPr>
        <p:txBody>
          <a:bodyPr wrap="none" rtlCol="0">
            <a:spAutoFit/>
          </a:bodyPr>
          <a:lstStyle/>
          <a:p>
            <a:r>
              <a:rPr lang="tr-TR" sz="2000" b="1" dirty="0" smtClean="0"/>
              <a:t>5</a:t>
            </a:r>
            <a:endParaRPr lang="tr-TR" sz="2000" b="1" dirty="0"/>
          </a:p>
        </p:txBody>
      </p:sp>
      <p:sp>
        <p:nvSpPr>
          <p:cNvPr id="21" name="Metin kutusu 20"/>
          <p:cNvSpPr txBox="1"/>
          <p:nvPr/>
        </p:nvSpPr>
        <p:spPr>
          <a:xfrm>
            <a:off x="1111333" y="2968570"/>
            <a:ext cx="314510" cy="400110"/>
          </a:xfrm>
          <a:prstGeom prst="rect">
            <a:avLst/>
          </a:prstGeom>
          <a:noFill/>
        </p:spPr>
        <p:txBody>
          <a:bodyPr wrap="none" rtlCol="0">
            <a:spAutoFit/>
          </a:bodyPr>
          <a:lstStyle/>
          <a:p>
            <a:r>
              <a:rPr lang="tr-TR" sz="2000" b="1" dirty="0" smtClean="0"/>
              <a:t>6</a:t>
            </a:r>
            <a:endParaRPr lang="tr-TR" sz="2000" b="1" dirty="0"/>
          </a:p>
        </p:txBody>
      </p:sp>
      <p:sp>
        <p:nvSpPr>
          <p:cNvPr id="22" name="Metin kutusu 21"/>
          <p:cNvSpPr txBox="1"/>
          <p:nvPr/>
        </p:nvSpPr>
        <p:spPr>
          <a:xfrm>
            <a:off x="1111333" y="2420888"/>
            <a:ext cx="314510" cy="400110"/>
          </a:xfrm>
          <a:prstGeom prst="rect">
            <a:avLst/>
          </a:prstGeom>
          <a:noFill/>
        </p:spPr>
        <p:txBody>
          <a:bodyPr wrap="none" rtlCol="0">
            <a:spAutoFit/>
          </a:bodyPr>
          <a:lstStyle/>
          <a:p>
            <a:r>
              <a:rPr lang="tr-TR" sz="2000" b="1" dirty="0" smtClean="0"/>
              <a:t>7</a:t>
            </a:r>
            <a:endParaRPr lang="tr-TR" sz="2000" b="1" dirty="0"/>
          </a:p>
        </p:txBody>
      </p:sp>
      <p:sp>
        <p:nvSpPr>
          <p:cNvPr id="23" name="Metin kutusu 22"/>
          <p:cNvSpPr txBox="1"/>
          <p:nvPr/>
        </p:nvSpPr>
        <p:spPr>
          <a:xfrm>
            <a:off x="1126573" y="1923376"/>
            <a:ext cx="314510" cy="400110"/>
          </a:xfrm>
          <a:prstGeom prst="rect">
            <a:avLst/>
          </a:prstGeom>
          <a:noFill/>
        </p:spPr>
        <p:txBody>
          <a:bodyPr wrap="none" rtlCol="0">
            <a:spAutoFit/>
          </a:bodyPr>
          <a:lstStyle/>
          <a:p>
            <a:r>
              <a:rPr lang="tr-TR" sz="2000" b="1" dirty="0" smtClean="0"/>
              <a:t>8</a:t>
            </a:r>
            <a:endParaRPr lang="tr-TR" sz="2000" b="1" dirty="0"/>
          </a:p>
        </p:txBody>
      </p:sp>
      <p:sp>
        <p:nvSpPr>
          <p:cNvPr id="25" name="Metin kutusu 24"/>
          <p:cNvSpPr txBox="1"/>
          <p:nvPr/>
        </p:nvSpPr>
        <p:spPr>
          <a:xfrm>
            <a:off x="1101595" y="1482180"/>
            <a:ext cx="314510" cy="400110"/>
          </a:xfrm>
          <a:prstGeom prst="rect">
            <a:avLst/>
          </a:prstGeom>
          <a:noFill/>
        </p:spPr>
        <p:txBody>
          <a:bodyPr wrap="none" rtlCol="0">
            <a:spAutoFit/>
          </a:bodyPr>
          <a:lstStyle/>
          <a:p>
            <a:r>
              <a:rPr lang="tr-TR" sz="2000" b="1" dirty="0" smtClean="0"/>
              <a:t>9</a:t>
            </a:r>
            <a:endParaRPr lang="tr-TR" sz="2000" b="1" dirty="0"/>
          </a:p>
        </p:txBody>
      </p:sp>
      <p:sp>
        <p:nvSpPr>
          <p:cNvPr id="26" name="Metin kutusu 25"/>
          <p:cNvSpPr txBox="1"/>
          <p:nvPr/>
        </p:nvSpPr>
        <p:spPr>
          <a:xfrm>
            <a:off x="981491" y="872810"/>
            <a:ext cx="444352" cy="400110"/>
          </a:xfrm>
          <a:prstGeom prst="rect">
            <a:avLst/>
          </a:prstGeom>
          <a:noFill/>
        </p:spPr>
        <p:txBody>
          <a:bodyPr wrap="none" rtlCol="0">
            <a:spAutoFit/>
          </a:bodyPr>
          <a:lstStyle/>
          <a:p>
            <a:r>
              <a:rPr lang="tr-TR" sz="2000" b="1" dirty="0" smtClean="0"/>
              <a:t>10</a:t>
            </a:r>
            <a:endParaRPr lang="tr-TR" sz="2000" b="1" dirty="0"/>
          </a:p>
        </p:txBody>
      </p:sp>
      <p:sp>
        <p:nvSpPr>
          <p:cNvPr id="28" name="Metin kutusu 27"/>
          <p:cNvSpPr txBox="1"/>
          <p:nvPr/>
        </p:nvSpPr>
        <p:spPr>
          <a:xfrm>
            <a:off x="2379769" y="6385541"/>
            <a:ext cx="340158" cy="400110"/>
          </a:xfrm>
          <a:prstGeom prst="rect">
            <a:avLst/>
          </a:prstGeom>
          <a:noFill/>
        </p:spPr>
        <p:txBody>
          <a:bodyPr wrap="none" rtlCol="0">
            <a:spAutoFit/>
          </a:bodyPr>
          <a:lstStyle/>
          <a:p>
            <a:r>
              <a:rPr lang="tr-TR" sz="2000" b="1" dirty="0" smtClean="0"/>
              <a:t>A</a:t>
            </a:r>
            <a:endParaRPr lang="tr-TR" sz="2000" b="1" dirty="0"/>
          </a:p>
        </p:txBody>
      </p:sp>
      <p:sp>
        <p:nvSpPr>
          <p:cNvPr id="31" name="Metin kutusu 30"/>
          <p:cNvSpPr txBox="1"/>
          <p:nvPr/>
        </p:nvSpPr>
        <p:spPr>
          <a:xfrm>
            <a:off x="3349247" y="6355995"/>
            <a:ext cx="328936" cy="400110"/>
          </a:xfrm>
          <a:prstGeom prst="rect">
            <a:avLst/>
          </a:prstGeom>
          <a:noFill/>
        </p:spPr>
        <p:txBody>
          <a:bodyPr wrap="none" rtlCol="0">
            <a:spAutoFit/>
          </a:bodyPr>
          <a:lstStyle/>
          <a:p>
            <a:r>
              <a:rPr lang="tr-TR" sz="2000" b="1" dirty="0"/>
              <a:t>B</a:t>
            </a:r>
          </a:p>
        </p:txBody>
      </p:sp>
      <p:sp>
        <p:nvSpPr>
          <p:cNvPr id="33" name="Metin kutusu 32"/>
          <p:cNvSpPr txBox="1"/>
          <p:nvPr/>
        </p:nvSpPr>
        <p:spPr>
          <a:xfrm>
            <a:off x="4329786" y="6370184"/>
            <a:ext cx="484428" cy="400110"/>
          </a:xfrm>
          <a:prstGeom prst="rect">
            <a:avLst/>
          </a:prstGeom>
          <a:noFill/>
        </p:spPr>
        <p:txBody>
          <a:bodyPr wrap="none" rtlCol="0">
            <a:spAutoFit/>
          </a:bodyPr>
          <a:lstStyle/>
          <a:p>
            <a:r>
              <a:rPr lang="tr-TR" sz="2000" b="1" dirty="0" smtClean="0"/>
              <a:t>AB</a:t>
            </a:r>
            <a:endParaRPr lang="tr-TR" sz="2000" b="1" dirty="0"/>
          </a:p>
        </p:txBody>
      </p:sp>
      <p:sp>
        <p:nvSpPr>
          <p:cNvPr id="35" name="Metin kutusu 34"/>
          <p:cNvSpPr txBox="1"/>
          <p:nvPr/>
        </p:nvSpPr>
        <p:spPr>
          <a:xfrm>
            <a:off x="5445224" y="6355484"/>
            <a:ext cx="314510" cy="400110"/>
          </a:xfrm>
          <a:prstGeom prst="rect">
            <a:avLst/>
          </a:prstGeom>
          <a:noFill/>
        </p:spPr>
        <p:txBody>
          <a:bodyPr wrap="none" rtlCol="0">
            <a:spAutoFit/>
          </a:bodyPr>
          <a:lstStyle/>
          <a:p>
            <a:r>
              <a:rPr lang="tr-TR" sz="2000" b="1" dirty="0" smtClean="0"/>
              <a:t>0</a:t>
            </a:r>
            <a:endParaRPr lang="tr-TR" sz="2000" b="1" dirty="0"/>
          </a:p>
        </p:txBody>
      </p:sp>
      <p:sp>
        <p:nvSpPr>
          <p:cNvPr id="29" name="Oval 28"/>
          <p:cNvSpPr/>
          <p:nvPr/>
        </p:nvSpPr>
        <p:spPr>
          <a:xfrm>
            <a:off x="2330711" y="869043"/>
            <a:ext cx="412166" cy="40011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Oval 37"/>
          <p:cNvSpPr/>
          <p:nvPr/>
        </p:nvSpPr>
        <p:spPr>
          <a:xfrm>
            <a:off x="3307632" y="1928061"/>
            <a:ext cx="412166" cy="40011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Oval 38"/>
          <p:cNvSpPr/>
          <p:nvPr/>
        </p:nvSpPr>
        <p:spPr>
          <a:xfrm>
            <a:off x="4309139" y="2968570"/>
            <a:ext cx="412166" cy="40011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Oval 39"/>
          <p:cNvSpPr/>
          <p:nvPr/>
        </p:nvSpPr>
        <p:spPr>
          <a:xfrm>
            <a:off x="5347568" y="3972976"/>
            <a:ext cx="412166" cy="40011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7" name="Düz Bağlayıcı 36"/>
          <p:cNvCxnSpPr/>
          <p:nvPr/>
        </p:nvCxnSpPr>
        <p:spPr>
          <a:xfrm>
            <a:off x="2536794" y="1069098"/>
            <a:ext cx="976921" cy="1059018"/>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Düz Bağlayıcı 42"/>
          <p:cNvCxnSpPr/>
          <p:nvPr/>
        </p:nvCxnSpPr>
        <p:spPr>
          <a:xfrm>
            <a:off x="4495366" y="3127276"/>
            <a:ext cx="1053593" cy="1063703"/>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a:off x="3513715" y="2123431"/>
            <a:ext cx="981651" cy="1045194"/>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Dikdörtgen 29"/>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spTree>
    <p:extLst>
      <p:ext uri="{BB962C8B-B14F-4D97-AF65-F5344CB8AC3E}">
        <p14:creationId xmlns:p14="http://schemas.microsoft.com/office/powerpoint/2010/main" val="4238263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1000"/>
                                        <p:tgtEl>
                                          <p:spTgt spid="4100"/>
                                        </p:tgtEl>
                                      </p:cBhvr>
                                    </p:animEffect>
                                    <p:anim calcmode="lin" valueType="num">
                                      <p:cBhvr>
                                        <p:cTn id="8" dur="1000" fill="hold"/>
                                        <p:tgtEl>
                                          <p:spTgt spid="4100"/>
                                        </p:tgtEl>
                                        <p:attrNameLst>
                                          <p:attrName>ppt_x</p:attrName>
                                        </p:attrNameLst>
                                      </p:cBhvr>
                                      <p:tavLst>
                                        <p:tav tm="0">
                                          <p:val>
                                            <p:strVal val="#ppt_x"/>
                                          </p:val>
                                        </p:tav>
                                        <p:tav tm="100000">
                                          <p:val>
                                            <p:strVal val="#ppt_x"/>
                                          </p:val>
                                        </p:tav>
                                      </p:tavLst>
                                    </p:anim>
                                    <p:anim calcmode="lin" valueType="num">
                                      <p:cBhvr>
                                        <p:cTn id="9"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ppt_x</p:attrName>
                                        </p:attrNameLst>
                                      </p:cBhvr>
                                      <p:tavLst>
                                        <p:tav tm="0">
                                          <p:val>
                                            <p:strVal val="#ppt_x"/>
                                          </p:val>
                                        </p:tav>
                                        <p:tav tm="100000">
                                          <p:val>
                                            <p:strVal val="#ppt_x"/>
                                          </p:val>
                                        </p:tav>
                                      </p:tavLst>
                                    </p:anim>
                                    <p:anim calcmode="lin" valueType="num">
                                      <p:cBhvr>
                                        <p:cTn id="7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1000"/>
                                        <p:tgtEl>
                                          <p:spTgt spid="20"/>
                                        </p:tgtEl>
                                      </p:cBhvr>
                                    </p:animEffect>
                                    <p:anim calcmode="lin" valueType="num">
                                      <p:cBhvr>
                                        <p:cTn id="85" dur="1000" fill="hold"/>
                                        <p:tgtEl>
                                          <p:spTgt spid="20"/>
                                        </p:tgtEl>
                                        <p:attrNameLst>
                                          <p:attrName>ppt_x</p:attrName>
                                        </p:attrNameLst>
                                      </p:cBhvr>
                                      <p:tavLst>
                                        <p:tav tm="0">
                                          <p:val>
                                            <p:strVal val="#ppt_x"/>
                                          </p:val>
                                        </p:tav>
                                        <p:tav tm="100000">
                                          <p:val>
                                            <p:strVal val="#ppt_x"/>
                                          </p:val>
                                        </p:tav>
                                      </p:tavLst>
                                    </p:anim>
                                    <p:anim calcmode="lin" valueType="num">
                                      <p:cBhvr>
                                        <p:cTn id="8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1000"/>
                                        <p:tgtEl>
                                          <p:spTgt spid="22"/>
                                        </p:tgtEl>
                                      </p:cBhvr>
                                    </p:animEffect>
                                    <p:anim calcmode="lin" valueType="num">
                                      <p:cBhvr>
                                        <p:cTn id="99" dur="1000" fill="hold"/>
                                        <p:tgtEl>
                                          <p:spTgt spid="22"/>
                                        </p:tgtEl>
                                        <p:attrNameLst>
                                          <p:attrName>ppt_x</p:attrName>
                                        </p:attrNameLst>
                                      </p:cBhvr>
                                      <p:tavLst>
                                        <p:tav tm="0">
                                          <p:val>
                                            <p:strVal val="#ppt_x"/>
                                          </p:val>
                                        </p:tav>
                                        <p:tav tm="100000">
                                          <p:val>
                                            <p:strVal val="#ppt_x"/>
                                          </p:val>
                                        </p:tav>
                                      </p:tavLst>
                                    </p:anim>
                                    <p:anim calcmode="lin" valueType="num">
                                      <p:cBhvr>
                                        <p:cTn id="10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1000"/>
                                        <p:tgtEl>
                                          <p:spTgt spid="23"/>
                                        </p:tgtEl>
                                      </p:cBhvr>
                                    </p:animEffect>
                                    <p:anim calcmode="lin" valueType="num">
                                      <p:cBhvr>
                                        <p:cTn id="106" dur="1000" fill="hold"/>
                                        <p:tgtEl>
                                          <p:spTgt spid="23"/>
                                        </p:tgtEl>
                                        <p:attrNameLst>
                                          <p:attrName>ppt_x</p:attrName>
                                        </p:attrNameLst>
                                      </p:cBhvr>
                                      <p:tavLst>
                                        <p:tav tm="0">
                                          <p:val>
                                            <p:strVal val="#ppt_x"/>
                                          </p:val>
                                        </p:tav>
                                        <p:tav tm="100000">
                                          <p:val>
                                            <p:strVal val="#ppt_x"/>
                                          </p:val>
                                        </p:tav>
                                      </p:tavLst>
                                    </p:anim>
                                    <p:anim calcmode="lin" valueType="num">
                                      <p:cBhvr>
                                        <p:cTn id="10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1000"/>
                                        <p:tgtEl>
                                          <p:spTgt spid="25"/>
                                        </p:tgtEl>
                                      </p:cBhvr>
                                    </p:animEffect>
                                    <p:anim calcmode="lin" valueType="num">
                                      <p:cBhvr>
                                        <p:cTn id="113" dur="1000" fill="hold"/>
                                        <p:tgtEl>
                                          <p:spTgt spid="25"/>
                                        </p:tgtEl>
                                        <p:attrNameLst>
                                          <p:attrName>ppt_x</p:attrName>
                                        </p:attrNameLst>
                                      </p:cBhvr>
                                      <p:tavLst>
                                        <p:tav tm="0">
                                          <p:val>
                                            <p:strVal val="#ppt_x"/>
                                          </p:val>
                                        </p:tav>
                                        <p:tav tm="100000">
                                          <p:val>
                                            <p:strVal val="#ppt_x"/>
                                          </p:val>
                                        </p:tav>
                                      </p:tavLst>
                                    </p:anim>
                                    <p:anim calcmode="lin" valueType="num">
                                      <p:cBhvr>
                                        <p:cTn id="11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fade">
                                      <p:cBhvr>
                                        <p:cTn id="119" dur="1000"/>
                                        <p:tgtEl>
                                          <p:spTgt spid="26"/>
                                        </p:tgtEl>
                                      </p:cBhvr>
                                    </p:animEffect>
                                    <p:anim calcmode="lin" valueType="num">
                                      <p:cBhvr>
                                        <p:cTn id="120" dur="1000" fill="hold"/>
                                        <p:tgtEl>
                                          <p:spTgt spid="26"/>
                                        </p:tgtEl>
                                        <p:attrNameLst>
                                          <p:attrName>ppt_x</p:attrName>
                                        </p:attrNameLst>
                                      </p:cBhvr>
                                      <p:tavLst>
                                        <p:tav tm="0">
                                          <p:val>
                                            <p:strVal val="#ppt_x"/>
                                          </p:val>
                                        </p:tav>
                                        <p:tav tm="100000">
                                          <p:val>
                                            <p:strVal val="#ppt_x"/>
                                          </p:val>
                                        </p:tav>
                                      </p:tavLst>
                                    </p:anim>
                                    <p:anim calcmode="lin" valueType="num">
                                      <p:cBhvr>
                                        <p:cTn id="12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fade">
                                      <p:cBhvr>
                                        <p:cTn id="126" dur="1000"/>
                                        <p:tgtEl>
                                          <p:spTgt spid="28"/>
                                        </p:tgtEl>
                                      </p:cBhvr>
                                    </p:animEffect>
                                    <p:anim calcmode="lin" valueType="num">
                                      <p:cBhvr>
                                        <p:cTn id="127" dur="1000" fill="hold"/>
                                        <p:tgtEl>
                                          <p:spTgt spid="28"/>
                                        </p:tgtEl>
                                        <p:attrNameLst>
                                          <p:attrName>ppt_x</p:attrName>
                                        </p:attrNameLst>
                                      </p:cBhvr>
                                      <p:tavLst>
                                        <p:tav tm="0">
                                          <p:val>
                                            <p:strVal val="#ppt_x"/>
                                          </p:val>
                                        </p:tav>
                                        <p:tav tm="100000">
                                          <p:val>
                                            <p:strVal val="#ppt_x"/>
                                          </p:val>
                                        </p:tav>
                                      </p:tavLst>
                                    </p:anim>
                                    <p:anim calcmode="lin" valueType="num">
                                      <p:cBhvr>
                                        <p:cTn id="12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1000"/>
                                        <p:tgtEl>
                                          <p:spTgt spid="31"/>
                                        </p:tgtEl>
                                      </p:cBhvr>
                                    </p:animEffect>
                                    <p:anim calcmode="lin" valueType="num">
                                      <p:cBhvr>
                                        <p:cTn id="134" dur="1000" fill="hold"/>
                                        <p:tgtEl>
                                          <p:spTgt spid="31"/>
                                        </p:tgtEl>
                                        <p:attrNameLst>
                                          <p:attrName>ppt_x</p:attrName>
                                        </p:attrNameLst>
                                      </p:cBhvr>
                                      <p:tavLst>
                                        <p:tav tm="0">
                                          <p:val>
                                            <p:strVal val="#ppt_x"/>
                                          </p:val>
                                        </p:tav>
                                        <p:tav tm="100000">
                                          <p:val>
                                            <p:strVal val="#ppt_x"/>
                                          </p:val>
                                        </p:tav>
                                      </p:tavLst>
                                    </p:anim>
                                    <p:anim calcmode="lin" valueType="num">
                                      <p:cBhvr>
                                        <p:cTn id="13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33"/>
                                        </p:tgtEl>
                                        <p:attrNameLst>
                                          <p:attrName>style.visibility</p:attrName>
                                        </p:attrNameLst>
                                      </p:cBhvr>
                                      <p:to>
                                        <p:strVal val="visible"/>
                                      </p:to>
                                    </p:set>
                                    <p:animEffect transition="in" filter="fade">
                                      <p:cBhvr>
                                        <p:cTn id="140" dur="1000"/>
                                        <p:tgtEl>
                                          <p:spTgt spid="33"/>
                                        </p:tgtEl>
                                      </p:cBhvr>
                                    </p:animEffect>
                                    <p:anim calcmode="lin" valueType="num">
                                      <p:cBhvr>
                                        <p:cTn id="141" dur="1000" fill="hold"/>
                                        <p:tgtEl>
                                          <p:spTgt spid="33"/>
                                        </p:tgtEl>
                                        <p:attrNameLst>
                                          <p:attrName>ppt_x</p:attrName>
                                        </p:attrNameLst>
                                      </p:cBhvr>
                                      <p:tavLst>
                                        <p:tav tm="0">
                                          <p:val>
                                            <p:strVal val="#ppt_x"/>
                                          </p:val>
                                        </p:tav>
                                        <p:tav tm="100000">
                                          <p:val>
                                            <p:strVal val="#ppt_x"/>
                                          </p:val>
                                        </p:tav>
                                      </p:tavLst>
                                    </p:anim>
                                    <p:anim calcmode="lin" valueType="num">
                                      <p:cBhvr>
                                        <p:cTn id="14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35"/>
                                        </p:tgtEl>
                                        <p:attrNameLst>
                                          <p:attrName>style.visibility</p:attrName>
                                        </p:attrNameLst>
                                      </p:cBhvr>
                                      <p:to>
                                        <p:strVal val="visible"/>
                                      </p:to>
                                    </p:set>
                                    <p:animEffect transition="in" filter="fade">
                                      <p:cBhvr>
                                        <p:cTn id="147" dur="1000"/>
                                        <p:tgtEl>
                                          <p:spTgt spid="35"/>
                                        </p:tgtEl>
                                      </p:cBhvr>
                                    </p:animEffect>
                                    <p:anim calcmode="lin" valueType="num">
                                      <p:cBhvr>
                                        <p:cTn id="148" dur="1000" fill="hold"/>
                                        <p:tgtEl>
                                          <p:spTgt spid="35"/>
                                        </p:tgtEl>
                                        <p:attrNameLst>
                                          <p:attrName>ppt_x</p:attrName>
                                        </p:attrNameLst>
                                      </p:cBhvr>
                                      <p:tavLst>
                                        <p:tav tm="0">
                                          <p:val>
                                            <p:strVal val="#ppt_x"/>
                                          </p:val>
                                        </p:tav>
                                        <p:tav tm="100000">
                                          <p:val>
                                            <p:strVal val="#ppt_x"/>
                                          </p:val>
                                        </p:tav>
                                      </p:tavLst>
                                    </p:anim>
                                    <p:anim calcmode="lin" valueType="num">
                                      <p:cBhvr>
                                        <p:cTn id="14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grpId="0" nodeType="clickEffect">
                                  <p:stCondLst>
                                    <p:cond delay="0"/>
                                  </p:stCondLst>
                                  <p:childTnLst>
                                    <p:set>
                                      <p:cBhvr>
                                        <p:cTn id="153" dur="1" fill="hold">
                                          <p:stCondLst>
                                            <p:cond delay="0"/>
                                          </p:stCondLst>
                                        </p:cTn>
                                        <p:tgtEl>
                                          <p:spTgt spid="29"/>
                                        </p:tgtEl>
                                        <p:attrNameLst>
                                          <p:attrName>style.visibility</p:attrName>
                                        </p:attrNameLst>
                                      </p:cBhvr>
                                      <p:to>
                                        <p:strVal val="visible"/>
                                      </p:to>
                                    </p:set>
                                    <p:animEffect transition="in" filter="fade">
                                      <p:cBhvr>
                                        <p:cTn id="154" dur="1000"/>
                                        <p:tgtEl>
                                          <p:spTgt spid="29"/>
                                        </p:tgtEl>
                                      </p:cBhvr>
                                    </p:animEffect>
                                    <p:anim calcmode="lin" valueType="num">
                                      <p:cBhvr>
                                        <p:cTn id="155" dur="1000" fill="hold"/>
                                        <p:tgtEl>
                                          <p:spTgt spid="29"/>
                                        </p:tgtEl>
                                        <p:attrNameLst>
                                          <p:attrName>ppt_x</p:attrName>
                                        </p:attrNameLst>
                                      </p:cBhvr>
                                      <p:tavLst>
                                        <p:tav tm="0">
                                          <p:val>
                                            <p:strVal val="#ppt_x"/>
                                          </p:val>
                                        </p:tav>
                                        <p:tav tm="100000">
                                          <p:val>
                                            <p:strVal val="#ppt_x"/>
                                          </p:val>
                                        </p:tav>
                                      </p:tavLst>
                                    </p:anim>
                                    <p:anim calcmode="lin" valueType="num">
                                      <p:cBhvr>
                                        <p:cTn id="15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1000"/>
                                        <p:tgtEl>
                                          <p:spTgt spid="38"/>
                                        </p:tgtEl>
                                      </p:cBhvr>
                                    </p:animEffect>
                                    <p:anim calcmode="lin" valueType="num">
                                      <p:cBhvr>
                                        <p:cTn id="162" dur="1000" fill="hold"/>
                                        <p:tgtEl>
                                          <p:spTgt spid="38"/>
                                        </p:tgtEl>
                                        <p:attrNameLst>
                                          <p:attrName>ppt_x</p:attrName>
                                        </p:attrNameLst>
                                      </p:cBhvr>
                                      <p:tavLst>
                                        <p:tav tm="0">
                                          <p:val>
                                            <p:strVal val="#ppt_x"/>
                                          </p:val>
                                        </p:tav>
                                        <p:tav tm="100000">
                                          <p:val>
                                            <p:strVal val="#ppt_x"/>
                                          </p:val>
                                        </p:tav>
                                      </p:tavLst>
                                    </p:anim>
                                    <p:anim calcmode="lin" valueType="num">
                                      <p:cBhvr>
                                        <p:cTn id="16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2" presetClass="entr" presetSubtype="0" fill="hold" grpId="0" nodeType="clickEffect">
                                  <p:stCondLst>
                                    <p:cond delay="0"/>
                                  </p:stCondLst>
                                  <p:childTnLst>
                                    <p:set>
                                      <p:cBhvr>
                                        <p:cTn id="167" dur="1" fill="hold">
                                          <p:stCondLst>
                                            <p:cond delay="0"/>
                                          </p:stCondLst>
                                        </p:cTn>
                                        <p:tgtEl>
                                          <p:spTgt spid="39"/>
                                        </p:tgtEl>
                                        <p:attrNameLst>
                                          <p:attrName>style.visibility</p:attrName>
                                        </p:attrNameLst>
                                      </p:cBhvr>
                                      <p:to>
                                        <p:strVal val="visible"/>
                                      </p:to>
                                    </p:set>
                                    <p:animEffect transition="in" filter="fade">
                                      <p:cBhvr>
                                        <p:cTn id="168" dur="1000"/>
                                        <p:tgtEl>
                                          <p:spTgt spid="39"/>
                                        </p:tgtEl>
                                      </p:cBhvr>
                                    </p:animEffect>
                                    <p:anim calcmode="lin" valueType="num">
                                      <p:cBhvr>
                                        <p:cTn id="169" dur="1000" fill="hold"/>
                                        <p:tgtEl>
                                          <p:spTgt spid="39"/>
                                        </p:tgtEl>
                                        <p:attrNameLst>
                                          <p:attrName>ppt_x</p:attrName>
                                        </p:attrNameLst>
                                      </p:cBhvr>
                                      <p:tavLst>
                                        <p:tav tm="0">
                                          <p:val>
                                            <p:strVal val="#ppt_x"/>
                                          </p:val>
                                        </p:tav>
                                        <p:tav tm="100000">
                                          <p:val>
                                            <p:strVal val="#ppt_x"/>
                                          </p:val>
                                        </p:tav>
                                      </p:tavLst>
                                    </p:anim>
                                    <p:anim calcmode="lin" valueType="num">
                                      <p:cBhvr>
                                        <p:cTn id="17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40"/>
                                        </p:tgtEl>
                                        <p:attrNameLst>
                                          <p:attrName>style.visibility</p:attrName>
                                        </p:attrNameLst>
                                      </p:cBhvr>
                                      <p:to>
                                        <p:strVal val="visible"/>
                                      </p:to>
                                    </p:set>
                                    <p:animEffect transition="in" filter="fade">
                                      <p:cBhvr>
                                        <p:cTn id="175" dur="1000"/>
                                        <p:tgtEl>
                                          <p:spTgt spid="40"/>
                                        </p:tgtEl>
                                      </p:cBhvr>
                                    </p:animEffect>
                                    <p:anim calcmode="lin" valueType="num">
                                      <p:cBhvr>
                                        <p:cTn id="176" dur="1000" fill="hold"/>
                                        <p:tgtEl>
                                          <p:spTgt spid="40"/>
                                        </p:tgtEl>
                                        <p:attrNameLst>
                                          <p:attrName>ppt_x</p:attrName>
                                        </p:attrNameLst>
                                      </p:cBhvr>
                                      <p:tavLst>
                                        <p:tav tm="0">
                                          <p:val>
                                            <p:strVal val="#ppt_x"/>
                                          </p:val>
                                        </p:tav>
                                        <p:tav tm="100000">
                                          <p:val>
                                            <p:strVal val="#ppt_x"/>
                                          </p:val>
                                        </p:tav>
                                      </p:tavLst>
                                    </p:anim>
                                    <p:anim calcmode="lin" valueType="num">
                                      <p:cBhvr>
                                        <p:cTn id="17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42" presetClass="entr" presetSubtype="0" fill="hold" nodeType="clickEffect">
                                  <p:stCondLst>
                                    <p:cond delay="0"/>
                                  </p:stCondLst>
                                  <p:childTnLst>
                                    <p:set>
                                      <p:cBhvr>
                                        <p:cTn id="181" dur="1" fill="hold">
                                          <p:stCondLst>
                                            <p:cond delay="0"/>
                                          </p:stCondLst>
                                        </p:cTn>
                                        <p:tgtEl>
                                          <p:spTgt spid="37"/>
                                        </p:tgtEl>
                                        <p:attrNameLst>
                                          <p:attrName>style.visibility</p:attrName>
                                        </p:attrNameLst>
                                      </p:cBhvr>
                                      <p:to>
                                        <p:strVal val="visible"/>
                                      </p:to>
                                    </p:set>
                                    <p:animEffect transition="in" filter="fade">
                                      <p:cBhvr>
                                        <p:cTn id="182" dur="1000"/>
                                        <p:tgtEl>
                                          <p:spTgt spid="37"/>
                                        </p:tgtEl>
                                      </p:cBhvr>
                                    </p:animEffect>
                                    <p:anim calcmode="lin" valueType="num">
                                      <p:cBhvr>
                                        <p:cTn id="183" dur="1000" fill="hold"/>
                                        <p:tgtEl>
                                          <p:spTgt spid="37"/>
                                        </p:tgtEl>
                                        <p:attrNameLst>
                                          <p:attrName>ppt_x</p:attrName>
                                        </p:attrNameLst>
                                      </p:cBhvr>
                                      <p:tavLst>
                                        <p:tav tm="0">
                                          <p:val>
                                            <p:strVal val="#ppt_x"/>
                                          </p:val>
                                        </p:tav>
                                        <p:tav tm="100000">
                                          <p:val>
                                            <p:strVal val="#ppt_x"/>
                                          </p:val>
                                        </p:tav>
                                      </p:tavLst>
                                    </p:anim>
                                    <p:anim calcmode="lin" valueType="num">
                                      <p:cBhvr>
                                        <p:cTn id="18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42" presetClass="entr" presetSubtype="0" fill="hold" nodeType="clickEffect">
                                  <p:stCondLst>
                                    <p:cond delay="0"/>
                                  </p:stCondLst>
                                  <p:childTnLst>
                                    <p:set>
                                      <p:cBhvr>
                                        <p:cTn id="188" dur="1" fill="hold">
                                          <p:stCondLst>
                                            <p:cond delay="0"/>
                                          </p:stCondLst>
                                        </p:cTn>
                                        <p:tgtEl>
                                          <p:spTgt spid="45"/>
                                        </p:tgtEl>
                                        <p:attrNameLst>
                                          <p:attrName>style.visibility</p:attrName>
                                        </p:attrNameLst>
                                      </p:cBhvr>
                                      <p:to>
                                        <p:strVal val="visible"/>
                                      </p:to>
                                    </p:set>
                                    <p:animEffect transition="in" filter="fade">
                                      <p:cBhvr>
                                        <p:cTn id="189" dur="1000"/>
                                        <p:tgtEl>
                                          <p:spTgt spid="45"/>
                                        </p:tgtEl>
                                      </p:cBhvr>
                                    </p:animEffect>
                                    <p:anim calcmode="lin" valueType="num">
                                      <p:cBhvr>
                                        <p:cTn id="190" dur="1000" fill="hold"/>
                                        <p:tgtEl>
                                          <p:spTgt spid="45"/>
                                        </p:tgtEl>
                                        <p:attrNameLst>
                                          <p:attrName>ppt_x</p:attrName>
                                        </p:attrNameLst>
                                      </p:cBhvr>
                                      <p:tavLst>
                                        <p:tav tm="0">
                                          <p:val>
                                            <p:strVal val="#ppt_x"/>
                                          </p:val>
                                        </p:tav>
                                        <p:tav tm="100000">
                                          <p:val>
                                            <p:strVal val="#ppt_x"/>
                                          </p:val>
                                        </p:tav>
                                      </p:tavLst>
                                    </p:anim>
                                    <p:anim calcmode="lin" valueType="num">
                                      <p:cBhvr>
                                        <p:cTn id="19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92" fill="hold">
                      <p:stCondLst>
                        <p:cond delay="indefinite"/>
                      </p:stCondLst>
                      <p:childTnLst>
                        <p:par>
                          <p:cTn id="193" fill="hold">
                            <p:stCondLst>
                              <p:cond delay="0"/>
                            </p:stCondLst>
                            <p:childTnLst>
                              <p:par>
                                <p:cTn id="194" presetID="42" presetClass="entr" presetSubtype="0" fill="hold" nodeType="clickEffect">
                                  <p:stCondLst>
                                    <p:cond delay="0"/>
                                  </p:stCondLst>
                                  <p:childTnLst>
                                    <p:set>
                                      <p:cBhvr>
                                        <p:cTn id="195" dur="1" fill="hold">
                                          <p:stCondLst>
                                            <p:cond delay="0"/>
                                          </p:stCondLst>
                                        </p:cTn>
                                        <p:tgtEl>
                                          <p:spTgt spid="43"/>
                                        </p:tgtEl>
                                        <p:attrNameLst>
                                          <p:attrName>style.visibility</p:attrName>
                                        </p:attrNameLst>
                                      </p:cBhvr>
                                      <p:to>
                                        <p:strVal val="visible"/>
                                      </p:to>
                                    </p:set>
                                    <p:animEffect transition="in" filter="fade">
                                      <p:cBhvr>
                                        <p:cTn id="196" dur="1000"/>
                                        <p:tgtEl>
                                          <p:spTgt spid="43"/>
                                        </p:tgtEl>
                                      </p:cBhvr>
                                    </p:animEffect>
                                    <p:anim calcmode="lin" valueType="num">
                                      <p:cBhvr>
                                        <p:cTn id="197" dur="1000" fill="hold"/>
                                        <p:tgtEl>
                                          <p:spTgt spid="43"/>
                                        </p:tgtEl>
                                        <p:attrNameLst>
                                          <p:attrName>ppt_x</p:attrName>
                                        </p:attrNameLst>
                                      </p:cBhvr>
                                      <p:tavLst>
                                        <p:tav tm="0">
                                          <p:val>
                                            <p:strVal val="#ppt_x"/>
                                          </p:val>
                                        </p:tav>
                                        <p:tav tm="100000">
                                          <p:val>
                                            <p:strVal val="#ppt_x"/>
                                          </p:val>
                                        </p:tav>
                                      </p:tavLst>
                                    </p:anim>
                                    <p:anim calcmode="lin" valueType="num">
                                      <p:cBhvr>
                                        <p:cTn id="19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3" grpId="0" animBg="1"/>
      <p:bldP spid="10" grpId="0"/>
      <p:bldP spid="16" grpId="0"/>
      <p:bldP spid="17" grpId="0"/>
      <p:bldP spid="18" grpId="0"/>
      <p:bldP spid="19" grpId="0"/>
      <p:bldP spid="20" grpId="0"/>
      <p:bldP spid="21" grpId="0"/>
      <p:bldP spid="22" grpId="0"/>
      <p:bldP spid="23" grpId="0"/>
      <p:bldP spid="25" grpId="0"/>
      <p:bldP spid="26" grpId="0"/>
      <p:bldP spid="28" grpId="0"/>
      <p:bldP spid="31" grpId="0"/>
      <p:bldP spid="33" grpId="0"/>
      <p:bldP spid="35" grpId="0"/>
      <p:bldP spid="29" grpId="0" animBg="1"/>
      <p:bldP spid="38" grpId="0" animBg="1"/>
      <p:bldP spid="39" grpId="0" animBg="1"/>
      <p:bldP spid="4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49099" y="116632"/>
            <a:ext cx="8856984" cy="317009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b="1" dirty="0" smtClean="0">
                <a:solidFill>
                  <a:srgbClr val="FF0000"/>
                </a:solidFill>
              </a:rPr>
              <a:t>ÖRNEK-3: </a:t>
            </a:r>
            <a:r>
              <a:rPr lang="tr-TR" altLang="zh-CN" sz="2000" b="1" dirty="0"/>
              <a:t>Aşağıda verilen çizgi grafiği sınavlara hazırlanan bir öğrencinin çözdüğü günlük soru sayısını </a:t>
            </a:r>
            <a:r>
              <a:rPr lang="tr-TR" altLang="zh-CN" sz="2000" b="1" dirty="0" smtClean="0"/>
              <a:t>göstermektedir. </a:t>
            </a:r>
          </a:p>
          <a:p>
            <a:r>
              <a:rPr lang="tr-TR" altLang="zh-CN" sz="2000" b="1" dirty="0" smtClean="0"/>
              <a:t>a)Pazartesi   (20)     	</a:t>
            </a:r>
          </a:p>
          <a:p>
            <a:r>
              <a:rPr lang="tr-TR" altLang="zh-CN" sz="2000" b="1" dirty="0" smtClean="0"/>
              <a:t>b)Salı  (80)      	</a:t>
            </a:r>
          </a:p>
          <a:p>
            <a:r>
              <a:rPr lang="tr-TR" altLang="zh-CN" sz="2000" b="1" dirty="0" smtClean="0"/>
              <a:t>c)Çarşamba (60)    	</a:t>
            </a:r>
          </a:p>
          <a:p>
            <a:r>
              <a:rPr lang="tr-TR" altLang="zh-CN" sz="2000" b="1" dirty="0" smtClean="0"/>
              <a:t>d)Perşembe   (0)</a:t>
            </a:r>
          </a:p>
          <a:p>
            <a:r>
              <a:rPr lang="tr-TR" altLang="zh-CN" sz="2000" b="1" dirty="0" smtClean="0"/>
              <a:t>e) Cuma  ( 100 )</a:t>
            </a:r>
          </a:p>
          <a:p>
            <a:r>
              <a:rPr lang="tr-TR" altLang="zh-CN" sz="2000" b="1" dirty="0" smtClean="0"/>
              <a:t>f) Cumartesi  ( 90 )</a:t>
            </a:r>
          </a:p>
          <a:p>
            <a:r>
              <a:rPr lang="tr-TR" altLang="zh-CN" sz="2000" b="1" dirty="0" smtClean="0"/>
              <a:t>g) Pazar  ( 70 )</a:t>
            </a:r>
            <a:r>
              <a:rPr lang="tr-TR" altLang="tr-TR" sz="2000" b="1" dirty="0" smtClean="0"/>
              <a:t>	Yukarda </a:t>
            </a:r>
            <a:r>
              <a:rPr lang="tr-TR" altLang="tr-TR" sz="2000" b="1" dirty="0"/>
              <a:t>verilen bilgilere (verilere ) göre, Çetele ve sıklık tablosunu yaparak ,verileri çizgi grafiği ile gösteriniz</a:t>
            </a:r>
            <a:r>
              <a:rPr lang="tr-TR" altLang="tr-TR" sz="2000" b="1" dirty="0" smtClean="0"/>
              <a:t>?</a:t>
            </a:r>
            <a:endParaRPr lang="tr-TR" altLang="zh-CN" sz="2000" b="1" dirty="0"/>
          </a:p>
        </p:txBody>
      </p:sp>
      <p:sp>
        <p:nvSpPr>
          <p:cNvPr id="6" name="Dikdörtgen 5"/>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9" y="3328856"/>
            <a:ext cx="4034104" cy="3529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9972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Metin kutusu 30"/>
          <p:cNvSpPr txBox="1"/>
          <p:nvPr/>
        </p:nvSpPr>
        <p:spPr>
          <a:xfrm>
            <a:off x="1441926" y="548680"/>
            <a:ext cx="3634130" cy="461665"/>
          </a:xfrm>
          <a:prstGeom prst="rect">
            <a:avLst/>
          </a:prstGeom>
          <a:noFill/>
        </p:spPr>
        <p:txBody>
          <a:bodyPr wrap="square" rtlCol="0">
            <a:spAutoFit/>
          </a:bodyPr>
          <a:lstStyle/>
          <a:p>
            <a:r>
              <a:rPr lang="tr-TR" sz="2400" b="1" dirty="0" smtClean="0"/>
              <a:t>Grafik: Çözülen soru sayısı</a:t>
            </a:r>
            <a:endParaRPr lang="tr-TR" sz="2400" b="1" dirty="0"/>
          </a:p>
        </p:txBody>
      </p:sp>
      <p:sp>
        <p:nvSpPr>
          <p:cNvPr id="32" name="Metin kutusu 31"/>
          <p:cNvSpPr txBox="1"/>
          <p:nvPr/>
        </p:nvSpPr>
        <p:spPr>
          <a:xfrm rot="16200000">
            <a:off x="8423945" y="4587200"/>
            <a:ext cx="907621" cy="400110"/>
          </a:xfrm>
          <a:prstGeom prst="rect">
            <a:avLst/>
          </a:prstGeom>
          <a:noFill/>
        </p:spPr>
        <p:txBody>
          <a:bodyPr wrap="none" rtlCol="0">
            <a:spAutoFit/>
          </a:bodyPr>
          <a:lstStyle/>
          <a:p>
            <a:r>
              <a:rPr lang="tr-TR" sz="2000" b="1" dirty="0" smtClean="0"/>
              <a:t>Günler</a:t>
            </a:r>
            <a:endParaRPr lang="tr-TR" sz="2000" b="1" dirty="0"/>
          </a:p>
        </p:txBody>
      </p:sp>
      <p:sp>
        <p:nvSpPr>
          <p:cNvPr id="33" name="Metin kutusu 32"/>
          <p:cNvSpPr txBox="1"/>
          <p:nvPr/>
        </p:nvSpPr>
        <p:spPr>
          <a:xfrm>
            <a:off x="1039213" y="1437922"/>
            <a:ext cx="1324593" cy="400110"/>
          </a:xfrm>
          <a:prstGeom prst="rect">
            <a:avLst/>
          </a:prstGeom>
          <a:noFill/>
        </p:spPr>
        <p:txBody>
          <a:bodyPr wrap="none" rtlCol="0">
            <a:spAutoFit/>
          </a:bodyPr>
          <a:lstStyle/>
          <a:p>
            <a:r>
              <a:rPr lang="tr-TR" sz="2000" b="1" dirty="0" smtClean="0"/>
              <a:t>Soru Sayısı</a:t>
            </a:r>
            <a:endParaRPr lang="tr-TR" sz="2000" b="1" dirty="0"/>
          </a:p>
        </p:txBody>
      </p:sp>
      <p:sp>
        <p:nvSpPr>
          <p:cNvPr id="34" name="Metin kutusu 33"/>
          <p:cNvSpPr txBox="1"/>
          <p:nvPr/>
        </p:nvSpPr>
        <p:spPr>
          <a:xfrm>
            <a:off x="22760" y="1692029"/>
            <a:ext cx="732893" cy="4185761"/>
          </a:xfrm>
          <a:prstGeom prst="rect">
            <a:avLst/>
          </a:prstGeom>
          <a:noFill/>
        </p:spPr>
        <p:txBody>
          <a:bodyPr wrap="none" rtlCol="0">
            <a:spAutoFit/>
          </a:bodyPr>
          <a:lstStyle/>
          <a:p>
            <a:r>
              <a:rPr lang="tr-TR" sz="2800" b="1" dirty="0" smtClean="0"/>
              <a:t>100</a:t>
            </a:r>
          </a:p>
          <a:p>
            <a:endParaRPr lang="tr-TR" sz="600" b="1" dirty="0"/>
          </a:p>
          <a:p>
            <a:r>
              <a:rPr lang="tr-TR" sz="1200" b="1" dirty="0" smtClean="0"/>
              <a:t>  </a:t>
            </a:r>
          </a:p>
          <a:p>
            <a:r>
              <a:rPr lang="tr-TR" sz="2800" b="1" dirty="0"/>
              <a:t> </a:t>
            </a:r>
            <a:r>
              <a:rPr lang="tr-TR" sz="2800" b="1" dirty="0" smtClean="0"/>
              <a:t> 80</a:t>
            </a:r>
          </a:p>
          <a:p>
            <a:endParaRPr lang="tr-TR" sz="2000" b="1" dirty="0" smtClean="0"/>
          </a:p>
          <a:p>
            <a:r>
              <a:rPr lang="tr-TR" sz="2800" b="1" dirty="0" smtClean="0"/>
              <a:t>  60</a:t>
            </a:r>
            <a:endParaRPr lang="tr-TR" sz="2400" b="1" dirty="0" smtClean="0"/>
          </a:p>
          <a:p>
            <a:r>
              <a:rPr lang="tr-TR" sz="2400" b="1" dirty="0"/>
              <a:t> </a:t>
            </a:r>
            <a:r>
              <a:rPr lang="tr-TR" sz="2400" b="1" dirty="0" smtClean="0"/>
              <a:t>  </a:t>
            </a:r>
            <a:endParaRPr lang="tr-TR" sz="1600" b="1" dirty="0" smtClean="0"/>
          </a:p>
          <a:p>
            <a:r>
              <a:rPr lang="tr-TR" sz="2800" b="1" dirty="0"/>
              <a:t> </a:t>
            </a:r>
            <a:r>
              <a:rPr lang="tr-TR" sz="2800" b="1" dirty="0" smtClean="0"/>
              <a:t> 40</a:t>
            </a:r>
          </a:p>
          <a:p>
            <a:endParaRPr lang="tr-TR" sz="2400" b="1" dirty="0"/>
          </a:p>
          <a:p>
            <a:r>
              <a:rPr lang="tr-TR" sz="2400" b="1" dirty="0" smtClean="0"/>
              <a:t>   20</a:t>
            </a:r>
            <a:endParaRPr lang="tr-TR" sz="1200" b="1" dirty="0"/>
          </a:p>
          <a:p>
            <a:r>
              <a:rPr lang="tr-TR" sz="1400" b="1" dirty="0" smtClean="0"/>
              <a:t>    </a:t>
            </a:r>
          </a:p>
          <a:p>
            <a:r>
              <a:rPr lang="tr-TR" sz="2800" b="1" dirty="0" smtClean="0"/>
              <a:t>    0</a:t>
            </a:r>
            <a:endParaRPr lang="tr-TR" sz="2800" b="1" dirty="0"/>
          </a:p>
        </p:txBody>
      </p:sp>
      <p:sp>
        <p:nvSpPr>
          <p:cNvPr id="35" name="Dikdörtgen 34"/>
          <p:cNvSpPr/>
          <p:nvPr/>
        </p:nvSpPr>
        <p:spPr>
          <a:xfrm rot="3151065">
            <a:off x="1528932" y="5962447"/>
            <a:ext cx="1041632" cy="369332"/>
          </a:xfrm>
          <a:prstGeom prst="rect">
            <a:avLst/>
          </a:prstGeom>
        </p:spPr>
        <p:txBody>
          <a:bodyPr wrap="none">
            <a:spAutoFit/>
          </a:bodyPr>
          <a:lstStyle/>
          <a:p>
            <a:r>
              <a:rPr lang="tr-TR" b="1" dirty="0"/>
              <a:t>Pazartesi</a:t>
            </a:r>
            <a:endParaRPr lang="tr-TR" dirty="0"/>
          </a:p>
        </p:txBody>
      </p:sp>
      <p:sp>
        <p:nvSpPr>
          <p:cNvPr id="36" name="Dikdörtgen 35"/>
          <p:cNvSpPr/>
          <p:nvPr/>
        </p:nvSpPr>
        <p:spPr>
          <a:xfrm rot="3123582">
            <a:off x="2728557" y="5755254"/>
            <a:ext cx="519694" cy="369332"/>
          </a:xfrm>
          <a:prstGeom prst="rect">
            <a:avLst/>
          </a:prstGeom>
        </p:spPr>
        <p:txBody>
          <a:bodyPr wrap="none">
            <a:spAutoFit/>
          </a:bodyPr>
          <a:lstStyle/>
          <a:p>
            <a:r>
              <a:rPr lang="tr-TR" b="1" dirty="0"/>
              <a:t>Salı</a:t>
            </a:r>
            <a:endParaRPr lang="tr-TR" dirty="0"/>
          </a:p>
        </p:txBody>
      </p:sp>
      <p:sp>
        <p:nvSpPr>
          <p:cNvPr id="37" name="Dikdörtgen 36"/>
          <p:cNvSpPr/>
          <p:nvPr/>
        </p:nvSpPr>
        <p:spPr>
          <a:xfrm rot="3344190">
            <a:off x="3478176" y="5988951"/>
            <a:ext cx="1129220" cy="369332"/>
          </a:xfrm>
          <a:prstGeom prst="rect">
            <a:avLst/>
          </a:prstGeom>
        </p:spPr>
        <p:txBody>
          <a:bodyPr wrap="none">
            <a:spAutoFit/>
          </a:bodyPr>
          <a:lstStyle/>
          <a:p>
            <a:r>
              <a:rPr lang="tr-TR" b="1" dirty="0"/>
              <a:t>Çarşamba</a:t>
            </a:r>
            <a:endParaRPr lang="tr-TR" dirty="0"/>
          </a:p>
        </p:txBody>
      </p:sp>
      <p:sp>
        <p:nvSpPr>
          <p:cNvPr id="38" name="Dikdörtgen 37"/>
          <p:cNvSpPr/>
          <p:nvPr/>
        </p:nvSpPr>
        <p:spPr>
          <a:xfrm rot="3142325">
            <a:off x="4510100" y="5969460"/>
            <a:ext cx="1131913" cy="369332"/>
          </a:xfrm>
          <a:prstGeom prst="rect">
            <a:avLst/>
          </a:prstGeom>
        </p:spPr>
        <p:txBody>
          <a:bodyPr wrap="none">
            <a:spAutoFit/>
          </a:bodyPr>
          <a:lstStyle/>
          <a:p>
            <a:r>
              <a:rPr lang="tr-TR" b="1" dirty="0"/>
              <a:t>Perşembe</a:t>
            </a:r>
            <a:endParaRPr lang="tr-TR" dirty="0"/>
          </a:p>
        </p:txBody>
      </p:sp>
      <p:sp>
        <p:nvSpPr>
          <p:cNvPr id="39" name="Dikdörtgen 38"/>
          <p:cNvSpPr/>
          <p:nvPr/>
        </p:nvSpPr>
        <p:spPr>
          <a:xfrm rot="3414612">
            <a:off x="5573106" y="5868949"/>
            <a:ext cx="731290" cy="369332"/>
          </a:xfrm>
          <a:prstGeom prst="rect">
            <a:avLst/>
          </a:prstGeom>
        </p:spPr>
        <p:txBody>
          <a:bodyPr wrap="none">
            <a:spAutoFit/>
          </a:bodyPr>
          <a:lstStyle/>
          <a:p>
            <a:r>
              <a:rPr lang="tr-TR" b="1" dirty="0"/>
              <a:t>Cuma</a:t>
            </a:r>
            <a:endParaRPr lang="tr-TR" dirty="0"/>
          </a:p>
        </p:txBody>
      </p:sp>
      <p:sp>
        <p:nvSpPr>
          <p:cNvPr id="41" name="Oval 40"/>
          <p:cNvSpPr/>
          <p:nvPr/>
        </p:nvSpPr>
        <p:spPr>
          <a:xfrm>
            <a:off x="1659299" y="4787256"/>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2" name="Oval 41"/>
          <p:cNvSpPr/>
          <p:nvPr/>
        </p:nvSpPr>
        <p:spPr>
          <a:xfrm>
            <a:off x="2648448" y="2583843"/>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3" name="Oval 42"/>
          <p:cNvSpPr/>
          <p:nvPr/>
        </p:nvSpPr>
        <p:spPr>
          <a:xfrm>
            <a:off x="3642243" y="3246946"/>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Oval 43"/>
          <p:cNvSpPr/>
          <p:nvPr/>
        </p:nvSpPr>
        <p:spPr>
          <a:xfrm>
            <a:off x="5611014" y="1848127"/>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51" name="Düz Bağlayıcı 50"/>
          <p:cNvCxnSpPr/>
          <p:nvPr/>
        </p:nvCxnSpPr>
        <p:spPr>
          <a:xfrm flipH="1">
            <a:off x="1779531" y="2726896"/>
            <a:ext cx="993795" cy="2209277"/>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Düz Bağlayıcı 59"/>
          <p:cNvCxnSpPr>
            <a:endCxn id="43" idx="1"/>
          </p:cNvCxnSpPr>
          <p:nvPr/>
        </p:nvCxnSpPr>
        <p:spPr>
          <a:xfrm>
            <a:off x="2813396" y="2703925"/>
            <a:ext cx="865423" cy="586638"/>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Düz Bağlayıcı 62"/>
          <p:cNvCxnSpPr/>
          <p:nvPr/>
        </p:nvCxnSpPr>
        <p:spPr>
          <a:xfrm flipH="1">
            <a:off x="3714958" y="1966620"/>
            <a:ext cx="2039751" cy="1493090"/>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Dikdörtgen 66"/>
          <p:cNvSpPr/>
          <p:nvPr/>
        </p:nvSpPr>
        <p:spPr>
          <a:xfrm>
            <a:off x="5938750" y="6488668"/>
            <a:ext cx="3185359" cy="369332"/>
          </a:xfrm>
          <a:prstGeom prst="rect">
            <a:avLst/>
          </a:prstGeom>
        </p:spPr>
        <p:txBody>
          <a:bodyPr wrap="none">
            <a:spAutoFit/>
          </a:bodyPr>
          <a:lstStyle/>
          <a:p>
            <a:pPr algn="r"/>
            <a:r>
              <a:rPr lang="tr-TR" b="1" dirty="0" smtClean="0"/>
              <a:t>omeraskerden@hotmail.com.tr</a:t>
            </a:r>
            <a:endParaRPr lang="tr-TR" dirty="0"/>
          </a:p>
        </p:txBody>
      </p:sp>
      <p:grpSp>
        <p:nvGrpSpPr>
          <p:cNvPr id="40" name="Grup 39"/>
          <p:cNvGrpSpPr/>
          <p:nvPr/>
        </p:nvGrpSpPr>
        <p:grpSpPr>
          <a:xfrm>
            <a:off x="755653" y="1585169"/>
            <a:ext cx="8122102" cy="4061283"/>
            <a:chOff x="755653" y="1585169"/>
            <a:chExt cx="8122102" cy="4061283"/>
          </a:xfrm>
        </p:grpSpPr>
        <p:grpSp>
          <p:nvGrpSpPr>
            <p:cNvPr id="29" name="Grup 28"/>
            <p:cNvGrpSpPr/>
            <p:nvPr/>
          </p:nvGrpSpPr>
          <p:grpSpPr>
            <a:xfrm>
              <a:off x="755653" y="1585169"/>
              <a:ext cx="8122102" cy="4061283"/>
              <a:chOff x="755653" y="2166228"/>
              <a:chExt cx="6473590" cy="4061283"/>
            </a:xfrm>
          </p:grpSpPr>
          <p:grpSp>
            <p:nvGrpSpPr>
              <p:cNvPr id="20" name="Grup 19"/>
              <p:cNvGrpSpPr/>
              <p:nvPr/>
            </p:nvGrpSpPr>
            <p:grpSpPr>
              <a:xfrm>
                <a:off x="755653" y="2166228"/>
                <a:ext cx="6473590" cy="4061283"/>
                <a:chOff x="755653" y="2166228"/>
                <a:chExt cx="6473590" cy="4061283"/>
              </a:xfrm>
            </p:grpSpPr>
            <p:grpSp>
              <p:nvGrpSpPr>
                <p:cNvPr id="5" name="Grup 4"/>
                <p:cNvGrpSpPr/>
                <p:nvPr/>
              </p:nvGrpSpPr>
              <p:grpSpPr>
                <a:xfrm>
                  <a:off x="755653" y="2166228"/>
                  <a:ext cx="6473590" cy="4061283"/>
                  <a:chOff x="755653" y="2166228"/>
                  <a:chExt cx="6473590" cy="4061283"/>
                </a:xfrm>
              </p:grpSpPr>
              <p:grpSp>
                <p:nvGrpSpPr>
                  <p:cNvPr id="6" name="Grup 5"/>
                  <p:cNvGrpSpPr/>
                  <p:nvPr/>
                </p:nvGrpSpPr>
                <p:grpSpPr>
                  <a:xfrm>
                    <a:off x="755653" y="2166228"/>
                    <a:ext cx="6473590" cy="4036283"/>
                    <a:chOff x="1379671" y="2132856"/>
                    <a:chExt cx="6473590" cy="4036283"/>
                  </a:xfrm>
                </p:grpSpPr>
                <p:cxnSp>
                  <p:nvCxnSpPr>
                    <p:cNvPr id="8" name="Düz Ok Bağlayıcısı 7"/>
                    <p:cNvCxnSpPr/>
                    <p:nvPr/>
                  </p:nvCxnSpPr>
                  <p:spPr>
                    <a:xfrm>
                      <a:off x="1403648" y="6165304"/>
                      <a:ext cx="6449613" cy="383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Düz Ok Bağlayıcısı 8"/>
                    <p:cNvCxnSpPr/>
                    <p:nvPr/>
                  </p:nvCxnSpPr>
                  <p:spPr>
                    <a:xfrm flipV="1">
                      <a:off x="1403648" y="2132856"/>
                      <a:ext cx="0" cy="403244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1379671" y="4763780"/>
                      <a:ext cx="62904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379671" y="3971692"/>
                      <a:ext cx="62904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1403648" y="3251612"/>
                      <a:ext cx="6290162" cy="45942"/>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flipV="1">
                      <a:off x="2195736" y="2499890"/>
                      <a:ext cx="0" cy="36654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flipV="1">
                      <a:off x="2987824" y="2499890"/>
                      <a:ext cx="0" cy="36568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flipV="1">
                      <a:off x="3779912" y="2499890"/>
                      <a:ext cx="0" cy="36654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V="1">
                      <a:off x="4571999" y="2514307"/>
                      <a:ext cx="0" cy="3650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flipV="1">
                      <a:off x="5364088" y="2514307"/>
                      <a:ext cx="0" cy="3650997"/>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7" name="Düz Bağlayıcı 6"/>
                  <p:cNvCxnSpPr/>
                  <p:nvPr/>
                </p:nvCxnSpPr>
                <p:spPr>
                  <a:xfrm flipV="1">
                    <a:off x="5580112" y="2533262"/>
                    <a:ext cx="0" cy="3694249"/>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9" name="Düz Bağlayıcı 18"/>
                <p:cNvCxnSpPr/>
                <p:nvPr/>
              </p:nvCxnSpPr>
              <p:spPr>
                <a:xfrm flipV="1">
                  <a:off x="781615" y="5517231"/>
                  <a:ext cx="6290495" cy="1"/>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8" name="Düz Bağlayıcı 27"/>
              <p:cNvCxnSpPr/>
              <p:nvPr/>
            </p:nvCxnSpPr>
            <p:spPr>
              <a:xfrm flipV="1">
                <a:off x="779630" y="2495847"/>
                <a:ext cx="6266518" cy="37415"/>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45" name="Düz Bağlayıcı 44"/>
            <p:cNvCxnSpPr/>
            <p:nvPr/>
          </p:nvCxnSpPr>
          <p:spPr>
            <a:xfrm flipV="1">
              <a:off x="7752549" y="1900837"/>
              <a:ext cx="0" cy="3694249"/>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Düz Bağlayıcı 45"/>
            <p:cNvCxnSpPr/>
            <p:nvPr/>
          </p:nvCxnSpPr>
          <p:spPr>
            <a:xfrm flipV="1">
              <a:off x="8648035" y="1914788"/>
              <a:ext cx="0" cy="3694249"/>
            </a:xfrm>
            <a:prstGeom prst="line">
              <a:avLst/>
            </a:prstGeom>
          </p:spPr>
          <p:style>
            <a:lnRef idx="1">
              <a:schemeClr val="accent1"/>
            </a:lnRef>
            <a:fillRef idx="0">
              <a:schemeClr val="accent1"/>
            </a:fillRef>
            <a:effectRef idx="0">
              <a:schemeClr val="accent1"/>
            </a:effectRef>
            <a:fontRef idx="minor">
              <a:schemeClr val="tx1"/>
            </a:fontRef>
          </p:style>
        </p:cxnSp>
      </p:grpSp>
      <p:sp>
        <p:nvSpPr>
          <p:cNvPr id="53" name="Dikdörtgen 52"/>
          <p:cNvSpPr/>
          <p:nvPr/>
        </p:nvSpPr>
        <p:spPr>
          <a:xfrm rot="3414612">
            <a:off x="6485267" y="5983975"/>
            <a:ext cx="1153264" cy="369332"/>
          </a:xfrm>
          <a:prstGeom prst="rect">
            <a:avLst/>
          </a:prstGeom>
        </p:spPr>
        <p:txBody>
          <a:bodyPr wrap="none">
            <a:spAutoFit/>
          </a:bodyPr>
          <a:lstStyle/>
          <a:p>
            <a:r>
              <a:rPr lang="tr-TR" b="1" dirty="0" smtClean="0"/>
              <a:t>Cumartesi</a:t>
            </a:r>
            <a:endParaRPr lang="tr-TR" dirty="0"/>
          </a:p>
        </p:txBody>
      </p:sp>
      <p:sp>
        <p:nvSpPr>
          <p:cNvPr id="54" name="Dikdörtgen 53"/>
          <p:cNvSpPr/>
          <p:nvPr/>
        </p:nvSpPr>
        <p:spPr>
          <a:xfrm rot="3414612">
            <a:off x="7723793" y="5856431"/>
            <a:ext cx="701410" cy="369332"/>
          </a:xfrm>
          <a:prstGeom prst="rect">
            <a:avLst/>
          </a:prstGeom>
        </p:spPr>
        <p:txBody>
          <a:bodyPr wrap="none">
            <a:spAutoFit/>
          </a:bodyPr>
          <a:lstStyle/>
          <a:p>
            <a:r>
              <a:rPr lang="tr-TR" b="1" dirty="0" smtClean="0"/>
              <a:t>Pazar</a:t>
            </a:r>
            <a:endParaRPr lang="tr-TR" dirty="0"/>
          </a:p>
        </p:txBody>
      </p:sp>
      <p:sp>
        <p:nvSpPr>
          <p:cNvPr id="55" name="Oval 54"/>
          <p:cNvSpPr/>
          <p:nvPr/>
        </p:nvSpPr>
        <p:spPr>
          <a:xfrm>
            <a:off x="6708205" y="2212415"/>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7" name="Oval 56"/>
          <p:cNvSpPr/>
          <p:nvPr/>
        </p:nvSpPr>
        <p:spPr>
          <a:xfrm>
            <a:off x="7627672" y="2944324"/>
            <a:ext cx="249754" cy="2978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58" name="Düz Bağlayıcı 57"/>
          <p:cNvCxnSpPr>
            <a:stCxn id="55" idx="6"/>
          </p:cNvCxnSpPr>
          <p:nvPr/>
        </p:nvCxnSpPr>
        <p:spPr>
          <a:xfrm flipH="1" flipV="1">
            <a:off x="5724356" y="1984244"/>
            <a:ext cx="1233603" cy="377088"/>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Düz Bağlayıcı 60"/>
          <p:cNvCxnSpPr/>
          <p:nvPr/>
        </p:nvCxnSpPr>
        <p:spPr>
          <a:xfrm>
            <a:off x="6833083" y="2311969"/>
            <a:ext cx="919466" cy="781271"/>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371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anim calcmode="lin" valueType="num">
                                      <p:cBhvr>
                                        <p:cTn id="29" dur="1000" fill="hold"/>
                                        <p:tgtEl>
                                          <p:spTgt spid="33"/>
                                        </p:tgtEl>
                                        <p:attrNameLst>
                                          <p:attrName>ppt_x</p:attrName>
                                        </p:attrNameLst>
                                      </p:cBhvr>
                                      <p:tavLst>
                                        <p:tav tm="0">
                                          <p:val>
                                            <p:strVal val="#ppt_x"/>
                                          </p:val>
                                        </p:tav>
                                        <p:tav tm="100000">
                                          <p:val>
                                            <p:strVal val="#ppt_x"/>
                                          </p:val>
                                        </p:tav>
                                      </p:tavLst>
                                    </p:anim>
                                    <p:anim calcmode="lin" valueType="num">
                                      <p:cBhvr>
                                        <p:cTn id="3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anim calcmode="lin" valueType="num">
                                      <p:cBhvr>
                                        <p:cTn id="36" dur="1000" fill="hold"/>
                                        <p:tgtEl>
                                          <p:spTgt spid="34"/>
                                        </p:tgtEl>
                                        <p:attrNameLst>
                                          <p:attrName>ppt_x</p:attrName>
                                        </p:attrNameLst>
                                      </p:cBhvr>
                                      <p:tavLst>
                                        <p:tav tm="0">
                                          <p:val>
                                            <p:strVal val="#ppt_x"/>
                                          </p:val>
                                        </p:tav>
                                        <p:tav tm="100000">
                                          <p:val>
                                            <p:strVal val="#ppt_x"/>
                                          </p:val>
                                        </p:tav>
                                      </p:tavLst>
                                    </p:anim>
                                    <p:anim calcmode="lin" valueType="num">
                                      <p:cBhvr>
                                        <p:cTn id="3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1000"/>
                                        <p:tgtEl>
                                          <p:spTgt spid="35"/>
                                        </p:tgtEl>
                                      </p:cBhvr>
                                    </p:animEffect>
                                    <p:anim calcmode="lin" valueType="num">
                                      <p:cBhvr>
                                        <p:cTn id="43" dur="1000" fill="hold"/>
                                        <p:tgtEl>
                                          <p:spTgt spid="35"/>
                                        </p:tgtEl>
                                        <p:attrNameLst>
                                          <p:attrName>ppt_x</p:attrName>
                                        </p:attrNameLst>
                                      </p:cBhvr>
                                      <p:tavLst>
                                        <p:tav tm="0">
                                          <p:val>
                                            <p:strVal val="#ppt_x"/>
                                          </p:val>
                                        </p:tav>
                                        <p:tav tm="100000">
                                          <p:val>
                                            <p:strVal val="#ppt_x"/>
                                          </p:val>
                                        </p:tav>
                                      </p:tavLst>
                                    </p:anim>
                                    <p:anim calcmode="lin" valueType="num">
                                      <p:cBhvr>
                                        <p:cTn id="4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1000"/>
                                        <p:tgtEl>
                                          <p:spTgt spid="36"/>
                                        </p:tgtEl>
                                      </p:cBhvr>
                                    </p:animEffect>
                                    <p:anim calcmode="lin" valueType="num">
                                      <p:cBhvr>
                                        <p:cTn id="50" dur="1000" fill="hold"/>
                                        <p:tgtEl>
                                          <p:spTgt spid="36"/>
                                        </p:tgtEl>
                                        <p:attrNameLst>
                                          <p:attrName>ppt_x</p:attrName>
                                        </p:attrNameLst>
                                      </p:cBhvr>
                                      <p:tavLst>
                                        <p:tav tm="0">
                                          <p:val>
                                            <p:strVal val="#ppt_x"/>
                                          </p:val>
                                        </p:tav>
                                        <p:tav tm="100000">
                                          <p:val>
                                            <p:strVal val="#ppt_x"/>
                                          </p:val>
                                        </p:tav>
                                      </p:tavLst>
                                    </p:anim>
                                    <p:anim calcmode="lin" valueType="num">
                                      <p:cBhvr>
                                        <p:cTn id="5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1000"/>
                                        <p:tgtEl>
                                          <p:spTgt spid="37"/>
                                        </p:tgtEl>
                                      </p:cBhvr>
                                    </p:animEffect>
                                    <p:anim calcmode="lin" valueType="num">
                                      <p:cBhvr>
                                        <p:cTn id="57" dur="1000" fill="hold"/>
                                        <p:tgtEl>
                                          <p:spTgt spid="37"/>
                                        </p:tgtEl>
                                        <p:attrNameLst>
                                          <p:attrName>ppt_x</p:attrName>
                                        </p:attrNameLst>
                                      </p:cBhvr>
                                      <p:tavLst>
                                        <p:tav tm="0">
                                          <p:val>
                                            <p:strVal val="#ppt_x"/>
                                          </p:val>
                                        </p:tav>
                                        <p:tav tm="100000">
                                          <p:val>
                                            <p:strVal val="#ppt_x"/>
                                          </p:val>
                                        </p:tav>
                                      </p:tavLst>
                                    </p:anim>
                                    <p:anim calcmode="lin" valueType="num">
                                      <p:cBhvr>
                                        <p:cTn id="5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anim calcmode="lin" valueType="num">
                                      <p:cBhvr>
                                        <p:cTn id="64" dur="1000" fill="hold"/>
                                        <p:tgtEl>
                                          <p:spTgt spid="38"/>
                                        </p:tgtEl>
                                        <p:attrNameLst>
                                          <p:attrName>ppt_x</p:attrName>
                                        </p:attrNameLst>
                                      </p:cBhvr>
                                      <p:tavLst>
                                        <p:tav tm="0">
                                          <p:val>
                                            <p:strVal val="#ppt_x"/>
                                          </p:val>
                                        </p:tav>
                                        <p:tav tm="100000">
                                          <p:val>
                                            <p:strVal val="#ppt_x"/>
                                          </p:val>
                                        </p:tav>
                                      </p:tavLst>
                                    </p:anim>
                                    <p:anim calcmode="lin" valueType="num">
                                      <p:cBhvr>
                                        <p:cTn id="6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1000"/>
                                        <p:tgtEl>
                                          <p:spTgt spid="39"/>
                                        </p:tgtEl>
                                      </p:cBhvr>
                                    </p:animEffect>
                                    <p:anim calcmode="lin" valueType="num">
                                      <p:cBhvr>
                                        <p:cTn id="71" dur="1000" fill="hold"/>
                                        <p:tgtEl>
                                          <p:spTgt spid="39"/>
                                        </p:tgtEl>
                                        <p:attrNameLst>
                                          <p:attrName>ppt_x</p:attrName>
                                        </p:attrNameLst>
                                      </p:cBhvr>
                                      <p:tavLst>
                                        <p:tav tm="0">
                                          <p:val>
                                            <p:strVal val="#ppt_x"/>
                                          </p:val>
                                        </p:tav>
                                        <p:tav tm="100000">
                                          <p:val>
                                            <p:strVal val="#ppt_x"/>
                                          </p:val>
                                        </p:tav>
                                      </p:tavLst>
                                    </p:anim>
                                    <p:anim calcmode="lin" valueType="num">
                                      <p:cBhvr>
                                        <p:cTn id="72"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fade">
                                      <p:cBhvr>
                                        <p:cTn id="77" dur="1000"/>
                                        <p:tgtEl>
                                          <p:spTgt spid="53"/>
                                        </p:tgtEl>
                                      </p:cBhvr>
                                    </p:animEffect>
                                    <p:anim calcmode="lin" valueType="num">
                                      <p:cBhvr>
                                        <p:cTn id="78" dur="1000" fill="hold"/>
                                        <p:tgtEl>
                                          <p:spTgt spid="53"/>
                                        </p:tgtEl>
                                        <p:attrNameLst>
                                          <p:attrName>ppt_x</p:attrName>
                                        </p:attrNameLst>
                                      </p:cBhvr>
                                      <p:tavLst>
                                        <p:tav tm="0">
                                          <p:val>
                                            <p:strVal val="#ppt_x"/>
                                          </p:val>
                                        </p:tav>
                                        <p:tav tm="100000">
                                          <p:val>
                                            <p:strVal val="#ppt_x"/>
                                          </p:val>
                                        </p:tav>
                                      </p:tavLst>
                                    </p:anim>
                                    <p:anim calcmode="lin" valueType="num">
                                      <p:cBhvr>
                                        <p:cTn id="7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1000"/>
                                        <p:tgtEl>
                                          <p:spTgt spid="54"/>
                                        </p:tgtEl>
                                      </p:cBhvr>
                                    </p:animEffect>
                                    <p:anim calcmode="lin" valueType="num">
                                      <p:cBhvr>
                                        <p:cTn id="85" dur="1000" fill="hold"/>
                                        <p:tgtEl>
                                          <p:spTgt spid="54"/>
                                        </p:tgtEl>
                                        <p:attrNameLst>
                                          <p:attrName>ppt_x</p:attrName>
                                        </p:attrNameLst>
                                      </p:cBhvr>
                                      <p:tavLst>
                                        <p:tav tm="0">
                                          <p:val>
                                            <p:strVal val="#ppt_x"/>
                                          </p:val>
                                        </p:tav>
                                        <p:tav tm="100000">
                                          <p:val>
                                            <p:strVal val="#ppt_x"/>
                                          </p:val>
                                        </p:tav>
                                      </p:tavLst>
                                    </p:anim>
                                    <p:anim calcmode="lin" valueType="num">
                                      <p:cBhvr>
                                        <p:cTn id="86"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1000"/>
                                        <p:tgtEl>
                                          <p:spTgt spid="41"/>
                                        </p:tgtEl>
                                      </p:cBhvr>
                                    </p:animEffect>
                                    <p:anim calcmode="lin" valueType="num">
                                      <p:cBhvr>
                                        <p:cTn id="92" dur="1000" fill="hold"/>
                                        <p:tgtEl>
                                          <p:spTgt spid="41"/>
                                        </p:tgtEl>
                                        <p:attrNameLst>
                                          <p:attrName>ppt_x</p:attrName>
                                        </p:attrNameLst>
                                      </p:cBhvr>
                                      <p:tavLst>
                                        <p:tav tm="0">
                                          <p:val>
                                            <p:strVal val="#ppt_x"/>
                                          </p:val>
                                        </p:tav>
                                        <p:tav tm="100000">
                                          <p:val>
                                            <p:strVal val="#ppt_x"/>
                                          </p:val>
                                        </p:tav>
                                      </p:tavLst>
                                    </p:anim>
                                    <p:anim calcmode="lin" valueType="num">
                                      <p:cBhvr>
                                        <p:cTn id="9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fade">
                                      <p:cBhvr>
                                        <p:cTn id="105" dur="1000"/>
                                        <p:tgtEl>
                                          <p:spTgt spid="43"/>
                                        </p:tgtEl>
                                      </p:cBhvr>
                                    </p:animEffect>
                                    <p:anim calcmode="lin" valueType="num">
                                      <p:cBhvr>
                                        <p:cTn id="106" dur="1000" fill="hold"/>
                                        <p:tgtEl>
                                          <p:spTgt spid="43"/>
                                        </p:tgtEl>
                                        <p:attrNameLst>
                                          <p:attrName>ppt_x</p:attrName>
                                        </p:attrNameLst>
                                      </p:cBhvr>
                                      <p:tavLst>
                                        <p:tav tm="0">
                                          <p:val>
                                            <p:strVal val="#ppt_x"/>
                                          </p:val>
                                        </p:tav>
                                        <p:tav tm="100000">
                                          <p:val>
                                            <p:strVal val="#ppt_x"/>
                                          </p:val>
                                        </p:tav>
                                      </p:tavLst>
                                    </p:anim>
                                    <p:anim calcmode="lin" valueType="num">
                                      <p:cBhvr>
                                        <p:cTn id="107"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1000"/>
                                        <p:tgtEl>
                                          <p:spTgt spid="44"/>
                                        </p:tgtEl>
                                      </p:cBhvr>
                                    </p:animEffect>
                                    <p:anim calcmode="lin" valueType="num">
                                      <p:cBhvr>
                                        <p:cTn id="113" dur="1000" fill="hold"/>
                                        <p:tgtEl>
                                          <p:spTgt spid="44"/>
                                        </p:tgtEl>
                                        <p:attrNameLst>
                                          <p:attrName>ppt_x</p:attrName>
                                        </p:attrNameLst>
                                      </p:cBhvr>
                                      <p:tavLst>
                                        <p:tav tm="0">
                                          <p:val>
                                            <p:strVal val="#ppt_x"/>
                                          </p:val>
                                        </p:tav>
                                        <p:tav tm="100000">
                                          <p:val>
                                            <p:strVal val="#ppt_x"/>
                                          </p:val>
                                        </p:tav>
                                      </p:tavLst>
                                    </p:anim>
                                    <p:anim calcmode="lin" valueType="num">
                                      <p:cBhvr>
                                        <p:cTn id="11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fade">
                                      <p:cBhvr>
                                        <p:cTn id="119" dur="1000"/>
                                        <p:tgtEl>
                                          <p:spTgt spid="55"/>
                                        </p:tgtEl>
                                      </p:cBhvr>
                                    </p:animEffect>
                                    <p:anim calcmode="lin" valueType="num">
                                      <p:cBhvr>
                                        <p:cTn id="120" dur="1000" fill="hold"/>
                                        <p:tgtEl>
                                          <p:spTgt spid="55"/>
                                        </p:tgtEl>
                                        <p:attrNameLst>
                                          <p:attrName>ppt_x</p:attrName>
                                        </p:attrNameLst>
                                      </p:cBhvr>
                                      <p:tavLst>
                                        <p:tav tm="0">
                                          <p:val>
                                            <p:strVal val="#ppt_x"/>
                                          </p:val>
                                        </p:tav>
                                        <p:tav tm="100000">
                                          <p:val>
                                            <p:strVal val="#ppt_x"/>
                                          </p:val>
                                        </p:tav>
                                      </p:tavLst>
                                    </p:anim>
                                    <p:anim calcmode="lin" valueType="num">
                                      <p:cBhvr>
                                        <p:cTn id="12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57"/>
                                        </p:tgtEl>
                                        <p:attrNameLst>
                                          <p:attrName>style.visibility</p:attrName>
                                        </p:attrNameLst>
                                      </p:cBhvr>
                                      <p:to>
                                        <p:strVal val="visible"/>
                                      </p:to>
                                    </p:set>
                                    <p:animEffect transition="in" filter="fade">
                                      <p:cBhvr>
                                        <p:cTn id="126" dur="1000"/>
                                        <p:tgtEl>
                                          <p:spTgt spid="57"/>
                                        </p:tgtEl>
                                      </p:cBhvr>
                                    </p:animEffect>
                                    <p:anim calcmode="lin" valueType="num">
                                      <p:cBhvr>
                                        <p:cTn id="127" dur="1000" fill="hold"/>
                                        <p:tgtEl>
                                          <p:spTgt spid="57"/>
                                        </p:tgtEl>
                                        <p:attrNameLst>
                                          <p:attrName>ppt_x</p:attrName>
                                        </p:attrNameLst>
                                      </p:cBhvr>
                                      <p:tavLst>
                                        <p:tav tm="0">
                                          <p:val>
                                            <p:strVal val="#ppt_x"/>
                                          </p:val>
                                        </p:tav>
                                        <p:tav tm="100000">
                                          <p:val>
                                            <p:strVal val="#ppt_x"/>
                                          </p:val>
                                        </p:tav>
                                      </p:tavLst>
                                    </p:anim>
                                    <p:anim calcmode="lin" valueType="num">
                                      <p:cBhvr>
                                        <p:cTn id="128"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nodeType="clickEffect">
                                  <p:stCondLst>
                                    <p:cond delay="0"/>
                                  </p:stCondLst>
                                  <p:childTnLst>
                                    <p:set>
                                      <p:cBhvr>
                                        <p:cTn id="132" dur="1" fill="hold">
                                          <p:stCondLst>
                                            <p:cond delay="0"/>
                                          </p:stCondLst>
                                        </p:cTn>
                                        <p:tgtEl>
                                          <p:spTgt spid="51"/>
                                        </p:tgtEl>
                                        <p:attrNameLst>
                                          <p:attrName>style.visibility</p:attrName>
                                        </p:attrNameLst>
                                      </p:cBhvr>
                                      <p:to>
                                        <p:strVal val="visible"/>
                                      </p:to>
                                    </p:set>
                                    <p:animEffect transition="in" filter="fade">
                                      <p:cBhvr>
                                        <p:cTn id="133" dur="1000"/>
                                        <p:tgtEl>
                                          <p:spTgt spid="51"/>
                                        </p:tgtEl>
                                      </p:cBhvr>
                                    </p:animEffect>
                                    <p:anim calcmode="lin" valueType="num">
                                      <p:cBhvr>
                                        <p:cTn id="134" dur="1000" fill="hold"/>
                                        <p:tgtEl>
                                          <p:spTgt spid="51"/>
                                        </p:tgtEl>
                                        <p:attrNameLst>
                                          <p:attrName>ppt_x</p:attrName>
                                        </p:attrNameLst>
                                      </p:cBhvr>
                                      <p:tavLst>
                                        <p:tav tm="0">
                                          <p:val>
                                            <p:strVal val="#ppt_x"/>
                                          </p:val>
                                        </p:tav>
                                        <p:tav tm="100000">
                                          <p:val>
                                            <p:strVal val="#ppt_x"/>
                                          </p:val>
                                        </p:tav>
                                      </p:tavLst>
                                    </p:anim>
                                    <p:anim calcmode="lin" valueType="num">
                                      <p:cBhvr>
                                        <p:cTn id="135"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nodeType="clickEffect">
                                  <p:stCondLst>
                                    <p:cond delay="0"/>
                                  </p:stCondLst>
                                  <p:childTnLst>
                                    <p:set>
                                      <p:cBhvr>
                                        <p:cTn id="139" dur="1" fill="hold">
                                          <p:stCondLst>
                                            <p:cond delay="0"/>
                                          </p:stCondLst>
                                        </p:cTn>
                                        <p:tgtEl>
                                          <p:spTgt spid="60"/>
                                        </p:tgtEl>
                                        <p:attrNameLst>
                                          <p:attrName>style.visibility</p:attrName>
                                        </p:attrNameLst>
                                      </p:cBhvr>
                                      <p:to>
                                        <p:strVal val="visible"/>
                                      </p:to>
                                    </p:set>
                                    <p:animEffect transition="in" filter="fade">
                                      <p:cBhvr>
                                        <p:cTn id="140" dur="1000"/>
                                        <p:tgtEl>
                                          <p:spTgt spid="60"/>
                                        </p:tgtEl>
                                      </p:cBhvr>
                                    </p:animEffect>
                                    <p:anim calcmode="lin" valueType="num">
                                      <p:cBhvr>
                                        <p:cTn id="141" dur="1000" fill="hold"/>
                                        <p:tgtEl>
                                          <p:spTgt spid="60"/>
                                        </p:tgtEl>
                                        <p:attrNameLst>
                                          <p:attrName>ppt_x</p:attrName>
                                        </p:attrNameLst>
                                      </p:cBhvr>
                                      <p:tavLst>
                                        <p:tav tm="0">
                                          <p:val>
                                            <p:strVal val="#ppt_x"/>
                                          </p:val>
                                        </p:tav>
                                        <p:tav tm="100000">
                                          <p:val>
                                            <p:strVal val="#ppt_x"/>
                                          </p:val>
                                        </p:tav>
                                      </p:tavLst>
                                    </p:anim>
                                    <p:anim calcmode="lin" valueType="num">
                                      <p:cBhvr>
                                        <p:cTn id="14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nodeType="clickEffect">
                                  <p:stCondLst>
                                    <p:cond delay="0"/>
                                  </p:stCondLst>
                                  <p:childTnLst>
                                    <p:set>
                                      <p:cBhvr>
                                        <p:cTn id="146" dur="1" fill="hold">
                                          <p:stCondLst>
                                            <p:cond delay="0"/>
                                          </p:stCondLst>
                                        </p:cTn>
                                        <p:tgtEl>
                                          <p:spTgt spid="63"/>
                                        </p:tgtEl>
                                        <p:attrNameLst>
                                          <p:attrName>style.visibility</p:attrName>
                                        </p:attrNameLst>
                                      </p:cBhvr>
                                      <p:to>
                                        <p:strVal val="visible"/>
                                      </p:to>
                                    </p:set>
                                    <p:animEffect transition="in" filter="fade">
                                      <p:cBhvr>
                                        <p:cTn id="147" dur="1000"/>
                                        <p:tgtEl>
                                          <p:spTgt spid="63"/>
                                        </p:tgtEl>
                                      </p:cBhvr>
                                    </p:animEffect>
                                    <p:anim calcmode="lin" valueType="num">
                                      <p:cBhvr>
                                        <p:cTn id="148" dur="1000" fill="hold"/>
                                        <p:tgtEl>
                                          <p:spTgt spid="63"/>
                                        </p:tgtEl>
                                        <p:attrNameLst>
                                          <p:attrName>ppt_x</p:attrName>
                                        </p:attrNameLst>
                                      </p:cBhvr>
                                      <p:tavLst>
                                        <p:tav tm="0">
                                          <p:val>
                                            <p:strVal val="#ppt_x"/>
                                          </p:val>
                                        </p:tav>
                                        <p:tav tm="100000">
                                          <p:val>
                                            <p:strVal val="#ppt_x"/>
                                          </p:val>
                                        </p:tav>
                                      </p:tavLst>
                                    </p:anim>
                                    <p:anim calcmode="lin" valueType="num">
                                      <p:cBhvr>
                                        <p:cTn id="149"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nodeType="clickEffect">
                                  <p:stCondLst>
                                    <p:cond delay="0"/>
                                  </p:stCondLst>
                                  <p:childTnLst>
                                    <p:set>
                                      <p:cBhvr>
                                        <p:cTn id="153" dur="1" fill="hold">
                                          <p:stCondLst>
                                            <p:cond delay="0"/>
                                          </p:stCondLst>
                                        </p:cTn>
                                        <p:tgtEl>
                                          <p:spTgt spid="58"/>
                                        </p:tgtEl>
                                        <p:attrNameLst>
                                          <p:attrName>style.visibility</p:attrName>
                                        </p:attrNameLst>
                                      </p:cBhvr>
                                      <p:to>
                                        <p:strVal val="visible"/>
                                      </p:to>
                                    </p:set>
                                    <p:animEffect transition="in" filter="fade">
                                      <p:cBhvr>
                                        <p:cTn id="154" dur="1000"/>
                                        <p:tgtEl>
                                          <p:spTgt spid="58"/>
                                        </p:tgtEl>
                                      </p:cBhvr>
                                    </p:animEffect>
                                    <p:anim calcmode="lin" valueType="num">
                                      <p:cBhvr>
                                        <p:cTn id="155" dur="1000" fill="hold"/>
                                        <p:tgtEl>
                                          <p:spTgt spid="58"/>
                                        </p:tgtEl>
                                        <p:attrNameLst>
                                          <p:attrName>ppt_x</p:attrName>
                                        </p:attrNameLst>
                                      </p:cBhvr>
                                      <p:tavLst>
                                        <p:tav tm="0">
                                          <p:val>
                                            <p:strVal val="#ppt_x"/>
                                          </p:val>
                                        </p:tav>
                                        <p:tav tm="100000">
                                          <p:val>
                                            <p:strVal val="#ppt_x"/>
                                          </p:val>
                                        </p:tav>
                                      </p:tavLst>
                                    </p:anim>
                                    <p:anim calcmode="lin" valueType="num">
                                      <p:cBhvr>
                                        <p:cTn id="156"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nodeType="clickEffect">
                                  <p:stCondLst>
                                    <p:cond delay="0"/>
                                  </p:stCondLst>
                                  <p:childTnLst>
                                    <p:set>
                                      <p:cBhvr>
                                        <p:cTn id="160" dur="1" fill="hold">
                                          <p:stCondLst>
                                            <p:cond delay="0"/>
                                          </p:stCondLst>
                                        </p:cTn>
                                        <p:tgtEl>
                                          <p:spTgt spid="61"/>
                                        </p:tgtEl>
                                        <p:attrNameLst>
                                          <p:attrName>style.visibility</p:attrName>
                                        </p:attrNameLst>
                                      </p:cBhvr>
                                      <p:to>
                                        <p:strVal val="visible"/>
                                      </p:to>
                                    </p:set>
                                    <p:animEffect transition="in" filter="fade">
                                      <p:cBhvr>
                                        <p:cTn id="161" dur="1000"/>
                                        <p:tgtEl>
                                          <p:spTgt spid="61"/>
                                        </p:tgtEl>
                                      </p:cBhvr>
                                    </p:animEffect>
                                    <p:anim calcmode="lin" valueType="num">
                                      <p:cBhvr>
                                        <p:cTn id="162" dur="1000" fill="hold"/>
                                        <p:tgtEl>
                                          <p:spTgt spid="61"/>
                                        </p:tgtEl>
                                        <p:attrNameLst>
                                          <p:attrName>ppt_x</p:attrName>
                                        </p:attrNameLst>
                                      </p:cBhvr>
                                      <p:tavLst>
                                        <p:tav tm="0">
                                          <p:val>
                                            <p:strVal val="#ppt_x"/>
                                          </p:val>
                                        </p:tav>
                                        <p:tav tm="100000">
                                          <p:val>
                                            <p:strVal val="#ppt_x"/>
                                          </p:val>
                                        </p:tav>
                                      </p:tavLst>
                                    </p:anim>
                                    <p:anim calcmode="lin" valueType="num">
                                      <p:cBhvr>
                                        <p:cTn id="163"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1" grpId="0" animBg="1"/>
      <p:bldP spid="42" grpId="0" animBg="1"/>
      <p:bldP spid="43" grpId="0" animBg="1"/>
      <p:bldP spid="44" grpId="0" animBg="1"/>
      <p:bldP spid="53" grpId="0"/>
      <p:bldP spid="54" grpId="0"/>
      <p:bldP spid="55" grpId="0" animBg="1"/>
      <p:bldP spid="5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196831" y="188639"/>
            <a:ext cx="8784976" cy="1190625"/>
          </a:xfrm>
          <a:prstGeom prst="rect">
            <a:avLst/>
          </a:prstGeom>
          <a:solidFill>
            <a:srgbClr val="FFFF00">
              <a:alpha val="30196"/>
            </a:srgbClr>
          </a:solidFill>
          <a:ln w="9525">
            <a:solidFill>
              <a:srgbClr val="FF0000"/>
            </a:solidFill>
            <a:miter lim="800000"/>
            <a:headEnd/>
            <a:tailEnd/>
          </a:ln>
          <a:effectLst/>
          <a:extLst/>
        </p:spPr>
        <p:txBody>
          <a:bodyPr wrap="square" anchor="ctr">
            <a:spAutoFit/>
          </a:bodyPr>
          <a:lstStyle/>
          <a:p>
            <a:r>
              <a:rPr lang="tr-TR" b="1" dirty="0" smtClean="0">
                <a:solidFill>
                  <a:srgbClr val="FF0000"/>
                </a:solidFill>
              </a:rPr>
              <a:t>3) DAİRE </a:t>
            </a:r>
            <a:r>
              <a:rPr lang="tr-TR" b="1" dirty="0">
                <a:solidFill>
                  <a:srgbClr val="FF0000"/>
                </a:solidFill>
              </a:rPr>
              <a:t>GRAFİĞİ :</a:t>
            </a:r>
            <a:br>
              <a:rPr lang="tr-TR" b="1" dirty="0">
                <a:solidFill>
                  <a:srgbClr val="FF0000"/>
                </a:solidFill>
              </a:rPr>
            </a:br>
            <a:r>
              <a:rPr lang="tr-TR" b="1" dirty="0">
                <a:solidFill>
                  <a:srgbClr val="FF0000"/>
                </a:solidFill>
              </a:rPr>
              <a:t>	</a:t>
            </a:r>
            <a:r>
              <a:rPr lang="tr-TR" altLang="zh-CN" b="1" dirty="0"/>
              <a:t>Araştırmalar sonucu toplanan bilgilerin amaca uygun olarak çizilen dairenin dilimlere ayrılarak gösterilmesine daire grafiği denir. Grafiğe başlık yazılır. Bir daireye karşılık 360 derece gelir.</a:t>
            </a:r>
            <a:r>
              <a:rPr lang="tr-TR" b="1" dirty="0"/>
              <a:t>	</a:t>
            </a:r>
            <a:endParaRPr lang="tr-TR" dirty="0"/>
          </a:p>
        </p:txBody>
      </p:sp>
      <p:sp>
        <p:nvSpPr>
          <p:cNvPr id="3" name="Rectangle 5"/>
          <p:cNvSpPr>
            <a:spLocks noChangeArrowheads="1"/>
          </p:cNvSpPr>
          <p:nvPr/>
        </p:nvSpPr>
        <p:spPr bwMode="auto">
          <a:xfrm>
            <a:off x="244570" y="1700808"/>
            <a:ext cx="3943121" cy="258532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b="1" dirty="0">
                <a:solidFill>
                  <a:srgbClr val="FF0000"/>
                </a:solidFill>
              </a:rPr>
              <a:t>ÖRNEK-1:</a:t>
            </a:r>
            <a:r>
              <a:rPr lang="tr-TR" altLang="zh-CN" b="1" dirty="0"/>
              <a:t>Bir sınıfta yapılan matematik sınavında öğrencilerin</a:t>
            </a:r>
            <a:r>
              <a:rPr lang="tr-TR" altLang="zh-CN" b="1" dirty="0" smtClean="0"/>
              <a:t>;</a:t>
            </a:r>
          </a:p>
          <a:p>
            <a:r>
              <a:rPr lang="tr-TR" altLang="zh-CN" b="1" dirty="0" smtClean="0"/>
              <a:t> </a:t>
            </a:r>
            <a:r>
              <a:rPr lang="tr-TR" altLang="zh-CN" b="1" dirty="0"/>
              <a:t>% 5 ‘i     1</a:t>
            </a:r>
            <a:r>
              <a:rPr lang="tr-TR" altLang="zh-CN" b="1" dirty="0" smtClean="0"/>
              <a:t>,</a:t>
            </a:r>
          </a:p>
          <a:p>
            <a:r>
              <a:rPr lang="tr-TR" altLang="zh-CN" b="1" dirty="0" smtClean="0"/>
              <a:t>% </a:t>
            </a:r>
            <a:r>
              <a:rPr lang="tr-TR" altLang="zh-CN" b="1" dirty="0"/>
              <a:t>20 ‘si </a:t>
            </a:r>
            <a:r>
              <a:rPr lang="tr-TR" altLang="zh-CN" b="1" dirty="0" smtClean="0"/>
              <a:t> 2,</a:t>
            </a:r>
          </a:p>
          <a:p>
            <a:r>
              <a:rPr lang="tr-TR" altLang="zh-CN" b="1" dirty="0" smtClean="0"/>
              <a:t>% </a:t>
            </a:r>
            <a:r>
              <a:rPr lang="tr-TR" altLang="zh-CN" b="1" dirty="0"/>
              <a:t>50 ‘si </a:t>
            </a:r>
            <a:r>
              <a:rPr lang="tr-TR" altLang="zh-CN" b="1" dirty="0" smtClean="0"/>
              <a:t> 3,</a:t>
            </a:r>
          </a:p>
          <a:p>
            <a:r>
              <a:rPr lang="tr-TR" altLang="zh-CN" b="1" dirty="0" smtClean="0"/>
              <a:t>% </a:t>
            </a:r>
            <a:r>
              <a:rPr lang="tr-TR" altLang="zh-CN" b="1" dirty="0"/>
              <a:t>15’i    4 </a:t>
            </a:r>
            <a:r>
              <a:rPr lang="tr-TR" altLang="zh-CN" b="1" dirty="0" smtClean="0"/>
              <a:t> ve </a:t>
            </a:r>
          </a:p>
          <a:p>
            <a:r>
              <a:rPr lang="tr-TR" altLang="zh-CN" b="1" dirty="0" smtClean="0"/>
              <a:t>%</a:t>
            </a:r>
            <a:r>
              <a:rPr lang="tr-TR" altLang="zh-CN" b="1" dirty="0"/>
              <a:t>10 ‘u   5 almıştır. Bu bilgileri daire grafiğinde gösterip merkez açılarının kaçar derece olduğunu gösterelim.</a:t>
            </a: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1514501"/>
            <a:ext cx="4625831" cy="4722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971600" y="4651440"/>
            <a:ext cx="2019300" cy="203132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b="1" dirty="0"/>
              <a:t>5+20+50+15+10</a:t>
            </a:r>
            <a:r>
              <a:rPr lang="tr-TR" altLang="zh-CN" b="1" dirty="0" smtClean="0"/>
              <a:t>=</a:t>
            </a:r>
          </a:p>
          <a:p>
            <a:r>
              <a:rPr lang="tr-TR" altLang="zh-CN" b="1" dirty="0" smtClean="0"/>
              <a:t>100 </a:t>
            </a:r>
            <a:r>
              <a:rPr lang="tr-TR" altLang="zh-CN" b="1" dirty="0"/>
              <a:t>360:100=3,6 </a:t>
            </a:r>
            <a:endParaRPr lang="tr-TR" altLang="zh-CN" dirty="0"/>
          </a:p>
          <a:p>
            <a:r>
              <a:rPr lang="tr-TR" altLang="zh-CN" b="1" dirty="0"/>
              <a:t>5.3,6=18  1 alan,</a:t>
            </a:r>
          </a:p>
          <a:p>
            <a:r>
              <a:rPr lang="tr-TR" altLang="zh-CN" b="1" dirty="0"/>
              <a:t>20.3,6=72  2 alan ,</a:t>
            </a:r>
          </a:p>
          <a:p>
            <a:r>
              <a:rPr lang="tr-TR" altLang="zh-CN" b="1" dirty="0"/>
              <a:t>50.3,6=180  3 alan, </a:t>
            </a:r>
            <a:endParaRPr lang="tr-TR" altLang="zh-CN" dirty="0"/>
          </a:p>
          <a:p>
            <a:r>
              <a:rPr lang="tr-TR" altLang="zh-CN" b="1" dirty="0"/>
              <a:t>15.3,6=54  4 alan,</a:t>
            </a:r>
          </a:p>
          <a:p>
            <a:r>
              <a:rPr lang="tr-TR" altLang="zh-CN" b="1" dirty="0"/>
              <a:t>10.3,6=36 5 alan</a:t>
            </a:r>
          </a:p>
        </p:txBody>
      </p:sp>
    </p:spTree>
    <p:extLst>
      <p:ext uri="{BB962C8B-B14F-4D97-AF65-F5344CB8AC3E}">
        <p14:creationId xmlns:p14="http://schemas.microsoft.com/office/powerpoint/2010/main" val="3648708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ppt_x</p:attrName>
                                        </p:attrNameLst>
                                      </p:cBhvr>
                                      <p:tavLst>
                                        <p:tav tm="0">
                                          <p:val>
                                            <p:strVal val="#ppt_x-.2"/>
                                          </p:val>
                                        </p:tav>
                                        <p:tav tm="100000">
                                          <p:val>
                                            <p:strVal val="#ppt_x"/>
                                          </p:val>
                                        </p:tav>
                                      </p:tavLst>
                                    </p:anim>
                                    <p:anim calcmode="lin" valueType="num">
                                      <p:cBhvr>
                                        <p:cTn id="29"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179512" y="111780"/>
            <a:ext cx="8784976"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b="1" dirty="0">
                <a:solidFill>
                  <a:srgbClr val="FF0000"/>
                </a:solidFill>
              </a:rPr>
              <a:t>ÖRNEK-5: </a:t>
            </a:r>
            <a:r>
              <a:rPr lang="tr-TR" b="1" dirty="0" smtClean="0"/>
              <a:t>Aşağıda Ayşe’nin </a:t>
            </a:r>
            <a:r>
              <a:rPr lang="tr-TR" b="1" dirty="0"/>
              <a:t>üç dersten 5’lik sistemde aldığı notlar daire grafiği ile , derslerin kredileri ise tablo olarak verilmiştir. </a:t>
            </a:r>
            <a:r>
              <a:rPr lang="tr-TR" b="1" dirty="0">
                <a:solidFill>
                  <a:srgbClr val="FF0000"/>
                </a:solidFill>
              </a:rPr>
              <a:t> </a:t>
            </a:r>
            <a:r>
              <a:rPr lang="tr-TR" b="1" dirty="0"/>
              <a:t>Buna göre Ayşe matematik dersinden kaç almıştır?  </a:t>
            </a:r>
          </a:p>
          <a:p>
            <a:r>
              <a:rPr lang="tr-TR" b="1" dirty="0" smtClean="0"/>
              <a:t>		</a:t>
            </a:r>
          </a:p>
          <a:p>
            <a:r>
              <a:rPr lang="tr-TR" b="1" dirty="0"/>
              <a:t>	</a:t>
            </a:r>
            <a:r>
              <a:rPr lang="tr-TR" b="1" dirty="0" smtClean="0"/>
              <a:t>	a)2  	b)5   	c)4  	d)3</a:t>
            </a:r>
            <a:endParaRPr lang="tr-TR" b="1" dirty="0"/>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507" y="1628800"/>
            <a:ext cx="6968985" cy="3672408"/>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7"/>
          <p:cNvSpPr txBox="1">
            <a:spLocks noChangeArrowheads="1"/>
          </p:cNvSpPr>
          <p:nvPr/>
        </p:nvSpPr>
        <p:spPr bwMode="auto">
          <a:xfrm>
            <a:off x="1835696" y="5589240"/>
            <a:ext cx="5080000" cy="915988"/>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b="1" dirty="0"/>
              <a:t>Kredi toplamı=5+4+3=12 Kredi</a:t>
            </a:r>
          </a:p>
          <a:p>
            <a:r>
              <a:rPr lang="tr-TR" b="1" dirty="0"/>
              <a:t>360:12=30 Bir kredi 30 derece ile gösteriliyor.</a:t>
            </a:r>
          </a:p>
          <a:p>
            <a:r>
              <a:rPr lang="tr-TR" b="1" dirty="0"/>
              <a:t>Matematik 150:30=5 not almıştır. </a:t>
            </a:r>
          </a:p>
        </p:txBody>
      </p:sp>
      <p:sp>
        <p:nvSpPr>
          <p:cNvPr id="7" name="Dikdörtgen 6"/>
          <p:cNvSpPr/>
          <p:nvPr/>
        </p:nvSpPr>
        <p:spPr>
          <a:xfrm>
            <a:off x="2627784" y="911702"/>
            <a:ext cx="1008112" cy="4082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893215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ppt_x</p:attrName>
                                        </p:attrNameLst>
                                      </p:cBhvr>
                                      <p:tavLst>
                                        <p:tav tm="0">
                                          <p:val>
                                            <p:strVal val="#ppt_x-.2"/>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41132"/>
            <a:ext cx="7964730" cy="4700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491880" y="4293095"/>
            <a:ext cx="1656183" cy="64807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aphicFrame>
        <p:nvGraphicFramePr>
          <p:cNvPr id="4" name="Nesne 3"/>
          <p:cNvGraphicFramePr>
            <a:graphicFrameLocks noChangeAspect="1"/>
          </p:cNvGraphicFramePr>
          <p:nvPr>
            <p:extLst>
              <p:ext uri="{D42A27DB-BD31-4B8C-83A1-F6EECF244321}">
                <p14:modId xmlns:p14="http://schemas.microsoft.com/office/powerpoint/2010/main" val="3560627575"/>
              </p:ext>
            </p:extLst>
          </p:nvPr>
        </p:nvGraphicFramePr>
        <p:xfrm>
          <a:off x="394347" y="5517232"/>
          <a:ext cx="3352800" cy="857250"/>
        </p:xfrm>
        <a:graphic>
          <a:graphicData uri="http://schemas.openxmlformats.org/presentationml/2006/ole">
            <mc:AlternateContent xmlns:mc="http://schemas.openxmlformats.org/markup-compatibility/2006">
              <mc:Choice xmlns:v="urn:schemas-microsoft-com:vml" Requires="v">
                <p:oleObj spid="_x0000_s2136" name="Denklem" r:id="rId4" imgW="1586811" imgH="406224" progId="Equation.3">
                  <p:embed/>
                </p:oleObj>
              </mc:Choice>
              <mc:Fallback>
                <p:oleObj name="Denklem" r:id="rId4" imgW="1586811" imgH="406224"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347" y="5517232"/>
                        <a:ext cx="3352800"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Nesne 5"/>
          <p:cNvGraphicFramePr>
            <a:graphicFrameLocks noChangeAspect="1"/>
          </p:cNvGraphicFramePr>
          <p:nvPr/>
        </p:nvGraphicFramePr>
        <p:xfrm>
          <a:off x="4876800" y="5943600"/>
          <a:ext cx="3810000" cy="434975"/>
        </p:xfrm>
        <a:graphic>
          <a:graphicData uri="http://schemas.openxmlformats.org/presentationml/2006/ole">
            <mc:AlternateContent xmlns:mc="http://schemas.openxmlformats.org/markup-compatibility/2006">
              <mc:Choice xmlns:v="urn:schemas-microsoft-com:vml" Requires="v">
                <p:oleObj spid="_x0000_s2137" name="Denklem" r:id="rId6" imgW="1777229" imgH="203112" progId="Equation.3">
                  <p:embed/>
                </p:oleObj>
              </mc:Choice>
              <mc:Fallback>
                <p:oleObj name="Denklem" r:id="rId6" imgW="1777229" imgH="203112"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6800" y="5943600"/>
                        <a:ext cx="3810000" cy="434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527111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711" y="188640"/>
            <a:ext cx="7023577" cy="6510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395536" y="5229200"/>
            <a:ext cx="6552728" cy="64807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0898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1000"/>
                                        <p:tgtEl>
                                          <p:spTgt spid="17410"/>
                                        </p:tgtEl>
                                      </p:cBhvr>
                                    </p:animEffect>
                                    <p:anim calcmode="lin" valueType="num">
                                      <p:cBhvr>
                                        <p:cTn id="8" dur="1000" fill="hold"/>
                                        <p:tgtEl>
                                          <p:spTgt spid="17410"/>
                                        </p:tgtEl>
                                        <p:attrNameLst>
                                          <p:attrName>ppt_x</p:attrName>
                                        </p:attrNameLst>
                                      </p:cBhvr>
                                      <p:tavLst>
                                        <p:tav tm="0">
                                          <p:val>
                                            <p:strVal val="#ppt_x"/>
                                          </p:val>
                                        </p:tav>
                                        <p:tav tm="100000">
                                          <p:val>
                                            <p:strVal val="#ppt_x"/>
                                          </p:val>
                                        </p:tav>
                                      </p:tavLst>
                                    </p:anim>
                                    <p:anim calcmode="lin" valueType="num">
                                      <p:cBhvr>
                                        <p:cTn id="9" dur="1000" fill="hold"/>
                                        <p:tgtEl>
                                          <p:spTgt spid="174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60648"/>
            <a:ext cx="8512946" cy="5472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ikdörtgen 4"/>
          <p:cNvSpPr/>
          <p:nvPr/>
        </p:nvSpPr>
        <p:spPr>
          <a:xfrm>
            <a:off x="4702161" y="4835980"/>
            <a:ext cx="2204922"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75101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1000"/>
                                        <p:tgtEl>
                                          <p:spTgt spid="18434"/>
                                        </p:tgtEl>
                                      </p:cBhvr>
                                    </p:animEffect>
                                    <p:anim calcmode="lin" valueType="num">
                                      <p:cBhvr>
                                        <p:cTn id="8" dur="1000" fill="hold"/>
                                        <p:tgtEl>
                                          <p:spTgt spid="18434"/>
                                        </p:tgtEl>
                                        <p:attrNameLst>
                                          <p:attrName>ppt_x</p:attrName>
                                        </p:attrNameLst>
                                      </p:cBhvr>
                                      <p:tavLst>
                                        <p:tav tm="0">
                                          <p:val>
                                            <p:strVal val="#ppt_x"/>
                                          </p:val>
                                        </p:tav>
                                        <p:tav tm="100000">
                                          <p:val>
                                            <p:strVal val="#ppt_x"/>
                                          </p:val>
                                        </p:tav>
                                      </p:tavLst>
                                    </p:anim>
                                    <p:anim calcmode="lin" valueType="num">
                                      <p:cBhvr>
                                        <p:cTn id="9" dur="1000" fill="hold"/>
                                        <p:tgtEl>
                                          <p:spTgt spid="184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07504" y="68919"/>
            <a:ext cx="8856984" cy="4770537"/>
          </a:xfrm>
          <a:prstGeom prst="rect">
            <a:avLst/>
          </a:prstGeom>
          <a:noFill/>
          <a:ln>
            <a:solidFill>
              <a:srgbClr val="FF0000"/>
            </a:solidFill>
          </a:ln>
        </p:spPr>
        <p:txBody>
          <a:bodyPr wrap="square" rtlCol="0">
            <a:spAutoFit/>
          </a:bodyPr>
          <a:lstStyle/>
          <a:p>
            <a:r>
              <a:rPr lang="tr-TR" sz="2000" b="1" dirty="0" smtClean="0">
                <a:solidFill>
                  <a:srgbClr val="FF0000"/>
                </a:solidFill>
              </a:rPr>
              <a:t>ÖRNEK-3:</a:t>
            </a:r>
          </a:p>
          <a:p>
            <a:r>
              <a:rPr lang="tr-TR" sz="2000" b="1" dirty="0" smtClean="0">
                <a:solidFill>
                  <a:srgbClr val="FF0000"/>
                </a:solidFill>
              </a:rPr>
              <a:t>	</a:t>
            </a:r>
            <a:r>
              <a:rPr lang="tr-TR" sz="2400" b="1" dirty="0" smtClean="0"/>
              <a:t>‘’5.Sınıflara soyut kavramları öğretirken karşılaşılan zorluklar nelerdir?’’</a:t>
            </a:r>
          </a:p>
          <a:p>
            <a:r>
              <a:rPr lang="tr-TR" sz="2400" b="1" dirty="0" smtClean="0"/>
              <a:t>	Yukarıda verilen araştırma konusu için araştırma yapılacak en uygun grup aşağıdakilerden hangisidir?</a:t>
            </a:r>
          </a:p>
          <a:p>
            <a:endParaRPr lang="tr-TR" sz="2000" b="1" dirty="0" smtClean="0"/>
          </a:p>
          <a:p>
            <a:r>
              <a:rPr lang="tr-TR" sz="2400" b="1" dirty="0" smtClean="0"/>
              <a:t>a) Öğretmenler</a:t>
            </a:r>
          </a:p>
          <a:p>
            <a:endParaRPr lang="tr-TR" sz="2400" b="1" dirty="0" smtClean="0"/>
          </a:p>
          <a:p>
            <a:r>
              <a:rPr lang="tr-TR" sz="2400" b="1" dirty="0" smtClean="0"/>
              <a:t>b) Okul müdürleri</a:t>
            </a:r>
          </a:p>
          <a:p>
            <a:endParaRPr lang="tr-TR" sz="2400" b="1" dirty="0" smtClean="0"/>
          </a:p>
          <a:p>
            <a:r>
              <a:rPr lang="tr-TR" sz="2400" b="1" dirty="0" smtClean="0"/>
              <a:t>c) Öğrenciler</a:t>
            </a:r>
          </a:p>
          <a:p>
            <a:endParaRPr lang="tr-TR" sz="2400" b="1" dirty="0" smtClean="0"/>
          </a:p>
          <a:p>
            <a:r>
              <a:rPr lang="tr-TR" sz="2400" b="1" dirty="0" smtClean="0"/>
              <a:t>d) Müdürler</a:t>
            </a:r>
            <a:endParaRPr lang="tr-TR" sz="2400" b="1" dirty="0">
              <a:solidFill>
                <a:srgbClr val="FF0000"/>
              </a:solidFill>
            </a:endParaRPr>
          </a:p>
        </p:txBody>
      </p:sp>
      <p:sp>
        <p:nvSpPr>
          <p:cNvPr id="5" name="Dikdörtgen 4"/>
          <p:cNvSpPr/>
          <p:nvPr/>
        </p:nvSpPr>
        <p:spPr>
          <a:xfrm>
            <a:off x="107504" y="1986135"/>
            <a:ext cx="2304256" cy="936104"/>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888273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7776864" cy="6348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6084168" y="188640"/>
            <a:ext cx="2204922"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044748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1000"/>
                                        <p:tgtEl>
                                          <p:spTgt spid="19458"/>
                                        </p:tgtEl>
                                      </p:cBhvr>
                                    </p:animEffect>
                                    <p:anim calcmode="lin" valueType="num">
                                      <p:cBhvr>
                                        <p:cTn id="8" dur="1000" fill="hold"/>
                                        <p:tgtEl>
                                          <p:spTgt spid="19458"/>
                                        </p:tgtEl>
                                        <p:attrNameLst>
                                          <p:attrName>ppt_x</p:attrName>
                                        </p:attrNameLst>
                                      </p:cBhvr>
                                      <p:tavLst>
                                        <p:tav tm="0">
                                          <p:val>
                                            <p:strVal val="#ppt_x"/>
                                          </p:val>
                                        </p:tav>
                                        <p:tav tm="100000">
                                          <p:val>
                                            <p:strVal val="#ppt_x"/>
                                          </p:val>
                                        </p:tav>
                                      </p:tavLst>
                                    </p:anim>
                                    <p:anim calcmode="lin" valueType="num">
                                      <p:cBhvr>
                                        <p:cTn id="9"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2656"/>
            <a:ext cx="6557324" cy="504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ikdörtgen 3"/>
          <p:cNvSpPr/>
          <p:nvPr/>
        </p:nvSpPr>
        <p:spPr>
          <a:xfrm>
            <a:off x="3275856" y="4653136"/>
            <a:ext cx="2204922"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Metin kutusu 1"/>
          <p:cNvSpPr txBox="1"/>
          <p:nvPr/>
        </p:nvSpPr>
        <p:spPr>
          <a:xfrm>
            <a:off x="4644008" y="366019"/>
            <a:ext cx="4320480" cy="1384995"/>
          </a:xfrm>
          <a:prstGeom prst="rect">
            <a:avLst/>
          </a:prstGeom>
          <a:noFill/>
        </p:spPr>
        <p:txBody>
          <a:bodyPr wrap="square" rtlCol="0">
            <a:spAutoFit/>
          </a:bodyPr>
          <a:lstStyle/>
          <a:p>
            <a:pPr marL="342900" indent="-342900">
              <a:buAutoNum type="arabicPlain" startAt="35"/>
            </a:pPr>
            <a:r>
              <a:rPr lang="tr-TR" sz="2800" b="1" dirty="0" smtClean="0"/>
              <a:t>     28</a:t>
            </a:r>
          </a:p>
          <a:p>
            <a:r>
              <a:rPr lang="tr-TR" sz="2800" b="1" dirty="0" smtClean="0"/>
              <a:t>40      X         35.X=40.28</a:t>
            </a:r>
          </a:p>
          <a:p>
            <a:r>
              <a:rPr lang="tr-TR" sz="2800" b="1" dirty="0" smtClean="0"/>
              <a:t>                           X=8.4=32     </a:t>
            </a:r>
            <a:endParaRPr lang="tr-TR" sz="2800" b="1" dirty="0"/>
          </a:p>
        </p:txBody>
      </p:sp>
    </p:spTree>
    <p:extLst>
      <p:ext uri="{BB962C8B-B14F-4D97-AF65-F5344CB8AC3E}">
        <p14:creationId xmlns:p14="http://schemas.microsoft.com/office/powerpoint/2010/main" val="205587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7504" y="116632"/>
            <a:ext cx="8928992" cy="1015663"/>
          </a:xfrm>
          <a:prstGeom prst="rect">
            <a:avLst/>
          </a:prstGeom>
          <a:solidFill>
            <a:srgbClr val="FFFF00">
              <a:alpha val="30196"/>
            </a:srgbClr>
          </a:solidFill>
          <a:ln>
            <a:solidFill>
              <a:srgbClr val="FF0000"/>
            </a:solidFill>
          </a:ln>
        </p:spPr>
        <p:txBody>
          <a:bodyPr wrap="square" rtlCol="0">
            <a:spAutoFit/>
          </a:bodyPr>
          <a:lstStyle/>
          <a:p>
            <a:r>
              <a:rPr lang="tr-TR" sz="2000" b="1" dirty="0" smtClean="0">
                <a:solidFill>
                  <a:srgbClr val="FF0000"/>
                </a:solidFill>
              </a:rPr>
              <a:t> 4) RESİM VEYA ŞEKİL GRAFİĞİ:</a:t>
            </a:r>
          </a:p>
          <a:p>
            <a:r>
              <a:rPr lang="tr-TR" altLang="zh-CN" sz="2000" b="1" dirty="0" smtClean="0"/>
              <a:t>	Bu tür grafikte sayılar resim veya şekillerle gösterilir. Grafiğin alt köşesinde bir şeklin veya bir resmin kaç sayı karşılığı olduğu belirtilir.</a:t>
            </a:r>
            <a:r>
              <a:rPr lang="tr-TR" sz="2000" b="1" dirty="0">
                <a:solidFill>
                  <a:srgbClr val="FF0000"/>
                </a:solidFill>
              </a:rPr>
              <a:t>	</a:t>
            </a:r>
            <a:endParaRPr lang="tr-TR" sz="2000" b="1" dirty="0"/>
          </a:p>
        </p:txBody>
      </p:sp>
      <p:sp>
        <p:nvSpPr>
          <p:cNvPr id="3" name="Rectangle 8"/>
          <p:cNvSpPr>
            <a:spLocks noChangeArrowheads="1"/>
          </p:cNvSpPr>
          <p:nvPr/>
        </p:nvSpPr>
        <p:spPr bwMode="auto">
          <a:xfrm>
            <a:off x="107504" y="1536543"/>
            <a:ext cx="8932305" cy="132343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tr-TR" altLang="zh-CN" sz="2000" b="1" dirty="0">
                <a:solidFill>
                  <a:srgbClr val="FF0000"/>
                </a:solidFill>
              </a:rPr>
              <a:t>ÖRNEK-1)  </a:t>
            </a:r>
            <a:r>
              <a:rPr lang="tr-TR" altLang="zh-CN" sz="2000" b="1" dirty="0" smtClean="0">
                <a:solidFill>
                  <a:srgbClr val="FF0000"/>
                </a:solidFill>
              </a:rPr>
              <a:t>        </a:t>
            </a:r>
            <a:r>
              <a:rPr lang="tr-TR" altLang="zh-CN" sz="2000" b="1" dirty="0" smtClean="0"/>
              <a:t>5A sınıfı öğrencilerinin </a:t>
            </a:r>
            <a:r>
              <a:rPr lang="tr-TR" altLang="zh-CN" sz="2000" b="1" dirty="0"/>
              <a:t>bulunduğu bir sınıf için bir grafik çizildiğinde, grafik </a:t>
            </a:r>
            <a:r>
              <a:rPr lang="tr-TR" altLang="zh-CN" sz="2000" b="1" dirty="0" smtClean="0"/>
              <a:t>aşağıdaki şekildeki gibi olur. Buna göre;5A sınıfının öğrenci sayısı kaçtır?</a:t>
            </a:r>
          </a:p>
          <a:p>
            <a:endParaRPr lang="tr-TR" altLang="zh-CN" sz="2000" b="1" dirty="0" smtClean="0"/>
          </a:p>
          <a:p>
            <a:r>
              <a:rPr lang="tr-TR" altLang="zh-CN" sz="2000" b="1" dirty="0"/>
              <a:t>	</a:t>
            </a:r>
            <a:r>
              <a:rPr lang="tr-TR" altLang="zh-CN" sz="2000" b="1" dirty="0" smtClean="0"/>
              <a:t>a)20        		b)16      		c)8       		d)12</a:t>
            </a:r>
            <a:endParaRPr lang="tr-TR" altLang="zh-CN" sz="2000" b="1" dirty="0"/>
          </a:p>
        </p:txBody>
      </p:sp>
      <p:pic>
        <p:nvPicPr>
          <p:cNvPr id="4"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6055" y="3128612"/>
            <a:ext cx="5031890" cy="3686855"/>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107504" y="2244077"/>
            <a:ext cx="2232248" cy="615905"/>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619804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7" y="260648"/>
            <a:ext cx="6912769" cy="53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ikdörtgen 3"/>
          <p:cNvSpPr/>
          <p:nvPr/>
        </p:nvSpPr>
        <p:spPr>
          <a:xfrm>
            <a:off x="1907704" y="4797152"/>
            <a:ext cx="2204922"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Metin kutusu 1"/>
          <p:cNvSpPr txBox="1"/>
          <p:nvPr/>
        </p:nvSpPr>
        <p:spPr>
          <a:xfrm>
            <a:off x="6717551" y="731957"/>
            <a:ext cx="2160240" cy="1384995"/>
          </a:xfrm>
          <a:prstGeom prst="rect">
            <a:avLst/>
          </a:prstGeom>
          <a:noFill/>
        </p:spPr>
        <p:txBody>
          <a:bodyPr wrap="square" rtlCol="0">
            <a:spAutoFit/>
          </a:bodyPr>
          <a:lstStyle/>
          <a:p>
            <a:r>
              <a:rPr lang="tr-TR" sz="2800" b="1" dirty="0" smtClean="0"/>
              <a:t>   4.5=20</a:t>
            </a:r>
          </a:p>
          <a:p>
            <a:r>
              <a:rPr lang="tr-TR" sz="2800" b="1" dirty="0" smtClean="0"/>
              <a:t>2.3.5=30</a:t>
            </a:r>
          </a:p>
          <a:p>
            <a:r>
              <a:rPr lang="tr-TR" sz="2800" b="1" dirty="0" smtClean="0"/>
              <a:t>30+20=50 </a:t>
            </a:r>
            <a:endParaRPr lang="tr-TR" sz="2800" b="1" dirty="0"/>
          </a:p>
        </p:txBody>
      </p:sp>
      <p:sp>
        <p:nvSpPr>
          <p:cNvPr id="3" name="Dikdörtgen 2"/>
          <p:cNvSpPr/>
          <p:nvPr/>
        </p:nvSpPr>
        <p:spPr>
          <a:xfrm>
            <a:off x="0" y="0"/>
            <a:ext cx="1173719" cy="369332"/>
          </a:xfrm>
          <a:prstGeom prst="rect">
            <a:avLst/>
          </a:prstGeom>
        </p:spPr>
        <p:txBody>
          <a:bodyPr wrap="none">
            <a:spAutoFit/>
          </a:bodyPr>
          <a:lstStyle/>
          <a:p>
            <a:r>
              <a:rPr lang="tr-TR" altLang="zh-CN" b="1" dirty="0" smtClean="0">
                <a:solidFill>
                  <a:srgbClr val="FF0000"/>
                </a:solidFill>
              </a:rPr>
              <a:t>ÖRNEK-2) </a:t>
            </a:r>
            <a:endParaRPr lang="tr-TR" dirty="0"/>
          </a:p>
        </p:txBody>
      </p:sp>
    </p:spTree>
    <p:extLst>
      <p:ext uri="{BB962C8B-B14F-4D97-AF65-F5344CB8AC3E}">
        <p14:creationId xmlns:p14="http://schemas.microsoft.com/office/powerpoint/2010/main" val="592153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506"/>
                                        </p:tgtEl>
                                        <p:attrNameLst>
                                          <p:attrName>style.visibility</p:attrName>
                                        </p:attrNameLst>
                                      </p:cBhvr>
                                      <p:to>
                                        <p:strVal val="visible"/>
                                      </p:to>
                                    </p:set>
                                    <p:animEffect transition="in" filter="fade">
                                      <p:cBhvr>
                                        <p:cTn id="14" dur="1000"/>
                                        <p:tgtEl>
                                          <p:spTgt spid="21506"/>
                                        </p:tgtEl>
                                      </p:cBhvr>
                                    </p:animEffect>
                                    <p:anim calcmode="lin" valueType="num">
                                      <p:cBhvr>
                                        <p:cTn id="15" dur="1000" fill="hold"/>
                                        <p:tgtEl>
                                          <p:spTgt spid="21506"/>
                                        </p:tgtEl>
                                        <p:attrNameLst>
                                          <p:attrName>ppt_x</p:attrName>
                                        </p:attrNameLst>
                                      </p:cBhvr>
                                      <p:tavLst>
                                        <p:tav tm="0">
                                          <p:val>
                                            <p:strVal val="#ppt_x"/>
                                          </p:val>
                                        </p:tav>
                                        <p:tav tm="100000">
                                          <p:val>
                                            <p:strVal val="#ppt_x"/>
                                          </p:val>
                                        </p:tav>
                                      </p:tavLst>
                                    </p:anim>
                                    <p:anim calcmode="lin" valueType="num">
                                      <p:cBhvr>
                                        <p:cTn id="16" dur="1000" fill="hold"/>
                                        <p:tgtEl>
                                          <p:spTgt spid="2150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750" y="188639"/>
            <a:ext cx="6665513" cy="60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ikdörtgen 3"/>
          <p:cNvSpPr/>
          <p:nvPr/>
        </p:nvSpPr>
        <p:spPr>
          <a:xfrm>
            <a:off x="3275856" y="4941168"/>
            <a:ext cx="2204922"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Dikdörtgen 4"/>
          <p:cNvSpPr/>
          <p:nvPr/>
        </p:nvSpPr>
        <p:spPr>
          <a:xfrm>
            <a:off x="0" y="0"/>
            <a:ext cx="1173719" cy="369332"/>
          </a:xfrm>
          <a:prstGeom prst="rect">
            <a:avLst/>
          </a:prstGeom>
        </p:spPr>
        <p:txBody>
          <a:bodyPr wrap="none">
            <a:spAutoFit/>
          </a:bodyPr>
          <a:lstStyle/>
          <a:p>
            <a:r>
              <a:rPr lang="tr-TR" altLang="zh-CN" b="1" dirty="0" smtClean="0">
                <a:solidFill>
                  <a:srgbClr val="FF0000"/>
                </a:solidFill>
              </a:rPr>
              <a:t>ÖRNEK-3) </a:t>
            </a:r>
            <a:endParaRPr lang="tr-TR" dirty="0"/>
          </a:p>
        </p:txBody>
      </p:sp>
    </p:spTree>
    <p:extLst>
      <p:ext uri="{BB962C8B-B14F-4D97-AF65-F5344CB8AC3E}">
        <p14:creationId xmlns:p14="http://schemas.microsoft.com/office/powerpoint/2010/main" val="3622010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218"/>
                                        </p:tgtEl>
                                        <p:attrNameLst>
                                          <p:attrName>style.visibility</p:attrName>
                                        </p:attrNameLst>
                                      </p:cBhvr>
                                      <p:to>
                                        <p:strVal val="visible"/>
                                      </p:to>
                                    </p:set>
                                    <p:animEffect transition="in" filter="fade">
                                      <p:cBhvr>
                                        <p:cTn id="14" dur="1000"/>
                                        <p:tgtEl>
                                          <p:spTgt spid="9218"/>
                                        </p:tgtEl>
                                      </p:cBhvr>
                                    </p:animEffect>
                                    <p:anim calcmode="lin" valueType="num">
                                      <p:cBhvr>
                                        <p:cTn id="15" dur="1000" fill="hold"/>
                                        <p:tgtEl>
                                          <p:spTgt spid="9218"/>
                                        </p:tgtEl>
                                        <p:attrNameLst>
                                          <p:attrName>ppt_x</p:attrName>
                                        </p:attrNameLst>
                                      </p:cBhvr>
                                      <p:tavLst>
                                        <p:tav tm="0">
                                          <p:val>
                                            <p:strVal val="#ppt_x"/>
                                          </p:val>
                                        </p:tav>
                                        <p:tav tm="100000">
                                          <p:val>
                                            <p:strVal val="#ppt_x"/>
                                          </p:val>
                                        </p:tav>
                                      </p:tavLst>
                                    </p:anim>
                                    <p:anim calcmode="lin" valueType="num">
                                      <p:cBhvr>
                                        <p:cTn id="16"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58815" y="2348880"/>
            <a:ext cx="7344816" cy="2520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5</a:t>
            </a:r>
          </a:p>
          <a:p>
            <a:pPr algn="ctr"/>
            <a:r>
              <a:rPr lang="tr-TR" sz="4000" b="1" dirty="0" smtClean="0"/>
              <a:t>ARAŞTIRMALAR İÇİN </a:t>
            </a:r>
          </a:p>
          <a:p>
            <a:pPr algn="ctr"/>
            <a:r>
              <a:rPr lang="tr-TR" sz="4000" b="1" dirty="0" smtClean="0"/>
              <a:t>VERİ ANALİZ ETME </a:t>
            </a:r>
          </a:p>
          <a:p>
            <a:pPr algn="ctr"/>
            <a:r>
              <a:rPr lang="tr-TR" sz="4000" b="1" dirty="0" smtClean="0"/>
              <a:t>VEYA YORUMLAMA</a:t>
            </a:r>
            <a:endParaRPr lang="tr-TR" sz="4000" b="1" dirty="0"/>
          </a:p>
        </p:txBody>
      </p:sp>
    </p:spTree>
    <p:extLst>
      <p:ext uri="{BB962C8B-B14F-4D97-AF65-F5344CB8AC3E}">
        <p14:creationId xmlns:p14="http://schemas.microsoft.com/office/powerpoint/2010/main" val="70068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238563"/>
            <a:ext cx="8253126" cy="723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2006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18117"/>
            <a:ext cx="5334000" cy="6229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0" y="0"/>
            <a:ext cx="1173719" cy="369332"/>
          </a:xfrm>
          <a:prstGeom prst="rect">
            <a:avLst/>
          </a:prstGeom>
        </p:spPr>
        <p:txBody>
          <a:bodyPr wrap="none">
            <a:spAutoFit/>
          </a:bodyPr>
          <a:lstStyle/>
          <a:p>
            <a:r>
              <a:rPr lang="tr-TR" altLang="zh-CN" b="1" dirty="0" smtClean="0">
                <a:solidFill>
                  <a:srgbClr val="FF0000"/>
                </a:solidFill>
              </a:rPr>
              <a:t>ÖRNEK-1) </a:t>
            </a:r>
            <a:endParaRPr lang="tr-TR" dirty="0"/>
          </a:p>
        </p:txBody>
      </p:sp>
    </p:spTree>
    <p:extLst>
      <p:ext uri="{BB962C8B-B14F-4D97-AF65-F5344CB8AC3E}">
        <p14:creationId xmlns:p14="http://schemas.microsoft.com/office/powerpoint/2010/main" val="684590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fade">
                                      <p:cBhvr>
                                        <p:cTn id="14" dur="1000"/>
                                        <p:tgtEl>
                                          <p:spTgt spid="4098"/>
                                        </p:tgtEl>
                                      </p:cBhvr>
                                    </p:animEffect>
                                    <p:anim calcmode="lin" valueType="num">
                                      <p:cBhvr>
                                        <p:cTn id="15" dur="1000" fill="hold"/>
                                        <p:tgtEl>
                                          <p:spTgt spid="4098"/>
                                        </p:tgtEl>
                                        <p:attrNameLst>
                                          <p:attrName>ppt_x</p:attrName>
                                        </p:attrNameLst>
                                      </p:cBhvr>
                                      <p:tavLst>
                                        <p:tav tm="0">
                                          <p:val>
                                            <p:strVal val="#ppt_x"/>
                                          </p:val>
                                        </p:tav>
                                        <p:tav tm="100000">
                                          <p:val>
                                            <p:strVal val="#ppt_x"/>
                                          </p:val>
                                        </p:tav>
                                      </p:tavLst>
                                    </p:anim>
                                    <p:anim calcmode="lin" valueType="num">
                                      <p:cBhvr>
                                        <p:cTn id="16"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 y="809625"/>
            <a:ext cx="8743950" cy="523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488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fade">
                                      <p:cBhvr>
                                        <p:cTn id="7" dur="1000"/>
                                        <p:tgtEl>
                                          <p:spTgt spid="64514"/>
                                        </p:tgtEl>
                                      </p:cBhvr>
                                    </p:animEffect>
                                    <p:anim calcmode="lin" valueType="num">
                                      <p:cBhvr>
                                        <p:cTn id="8" dur="1000" fill="hold"/>
                                        <p:tgtEl>
                                          <p:spTgt spid="64514"/>
                                        </p:tgtEl>
                                        <p:attrNameLst>
                                          <p:attrName>ppt_x</p:attrName>
                                        </p:attrNameLst>
                                      </p:cBhvr>
                                      <p:tavLst>
                                        <p:tav tm="0">
                                          <p:val>
                                            <p:strVal val="#ppt_x"/>
                                          </p:val>
                                        </p:tav>
                                        <p:tav tm="100000">
                                          <p:val>
                                            <p:strVal val="#ppt_x"/>
                                          </p:val>
                                        </p:tav>
                                      </p:tavLst>
                                    </p:anim>
                                    <p:anim calcmode="lin" valueType="num">
                                      <p:cBhvr>
                                        <p:cTn id="9" dur="1000" fill="hold"/>
                                        <p:tgtEl>
                                          <p:spTgt spid="645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16632"/>
            <a:ext cx="6320773" cy="6552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0" y="0"/>
            <a:ext cx="1173719" cy="369332"/>
          </a:xfrm>
          <a:prstGeom prst="rect">
            <a:avLst/>
          </a:prstGeom>
        </p:spPr>
        <p:txBody>
          <a:bodyPr wrap="none">
            <a:spAutoFit/>
          </a:bodyPr>
          <a:lstStyle/>
          <a:p>
            <a:r>
              <a:rPr lang="tr-TR" altLang="zh-CN" b="1" dirty="0" smtClean="0">
                <a:solidFill>
                  <a:srgbClr val="FF0000"/>
                </a:solidFill>
              </a:rPr>
              <a:t>ÖRNEK-2) </a:t>
            </a:r>
            <a:endParaRPr lang="tr-TR" dirty="0"/>
          </a:p>
        </p:txBody>
      </p:sp>
    </p:spTree>
    <p:extLst>
      <p:ext uri="{BB962C8B-B14F-4D97-AF65-F5344CB8AC3E}">
        <p14:creationId xmlns:p14="http://schemas.microsoft.com/office/powerpoint/2010/main" val="450273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5540"/>
                                        </p:tgtEl>
                                        <p:attrNameLst>
                                          <p:attrName>style.visibility</p:attrName>
                                        </p:attrNameLst>
                                      </p:cBhvr>
                                      <p:to>
                                        <p:strVal val="visible"/>
                                      </p:to>
                                    </p:set>
                                    <p:animEffect transition="in" filter="fade">
                                      <p:cBhvr>
                                        <p:cTn id="14" dur="1000"/>
                                        <p:tgtEl>
                                          <p:spTgt spid="65540"/>
                                        </p:tgtEl>
                                      </p:cBhvr>
                                    </p:animEffect>
                                    <p:anim calcmode="lin" valueType="num">
                                      <p:cBhvr>
                                        <p:cTn id="15" dur="1000" fill="hold"/>
                                        <p:tgtEl>
                                          <p:spTgt spid="65540"/>
                                        </p:tgtEl>
                                        <p:attrNameLst>
                                          <p:attrName>ppt_x</p:attrName>
                                        </p:attrNameLst>
                                      </p:cBhvr>
                                      <p:tavLst>
                                        <p:tav tm="0">
                                          <p:val>
                                            <p:strVal val="#ppt_x"/>
                                          </p:val>
                                        </p:tav>
                                        <p:tav tm="100000">
                                          <p:val>
                                            <p:strVal val="#ppt_x"/>
                                          </p:val>
                                        </p:tav>
                                      </p:tavLst>
                                    </p:anim>
                                    <p:anim calcmode="lin" valueType="num">
                                      <p:cBhvr>
                                        <p:cTn id="16" dur="1000" fill="hold"/>
                                        <p:tgtEl>
                                          <p:spTgt spid="655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7505" y="3140968"/>
            <a:ext cx="4896544" cy="936104"/>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Metin kutusu 3"/>
          <p:cNvSpPr txBox="1"/>
          <p:nvPr/>
        </p:nvSpPr>
        <p:spPr>
          <a:xfrm>
            <a:off x="107504" y="123344"/>
            <a:ext cx="8856984" cy="4524315"/>
          </a:xfrm>
          <a:prstGeom prst="rect">
            <a:avLst/>
          </a:prstGeom>
          <a:noFill/>
          <a:ln>
            <a:solidFill>
              <a:srgbClr val="FF0000"/>
            </a:solidFill>
          </a:ln>
        </p:spPr>
        <p:txBody>
          <a:bodyPr wrap="square" rtlCol="0">
            <a:spAutoFit/>
          </a:bodyPr>
          <a:lstStyle/>
          <a:p>
            <a:r>
              <a:rPr lang="tr-TR" sz="2400" b="1" dirty="0" smtClean="0">
                <a:solidFill>
                  <a:srgbClr val="FF0000"/>
                </a:solidFill>
              </a:rPr>
              <a:t>ÖRNEK-4:</a:t>
            </a:r>
          </a:p>
          <a:p>
            <a:r>
              <a:rPr lang="tr-TR" sz="2400" b="1" dirty="0" smtClean="0">
                <a:solidFill>
                  <a:srgbClr val="FF0000"/>
                </a:solidFill>
              </a:rPr>
              <a:t>	</a:t>
            </a:r>
            <a:r>
              <a:rPr lang="tr-TR" sz="2400" b="1" dirty="0" smtClean="0"/>
              <a:t>Ülkemizdeki sağlık sektörü çalışanlarının çalışma şartlarını araştırmak için yapılacak bir anketin aşağıdaki gruplardan hangisine uygulanması beklenir?</a:t>
            </a:r>
          </a:p>
          <a:p>
            <a:endParaRPr lang="tr-TR" sz="2400" b="1" dirty="0" smtClean="0"/>
          </a:p>
          <a:p>
            <a:r>
              <a:rPr lang="tr-TR" sz="2400" b="1" dirty="0" smtClean="0"/>
              <a:t>a) Sağlık bakanlığı çalışanları</a:t>
            </a:r>
          </a:p>
          <a:p>
            <a:endParaRPr lang="tr-TR" sz="2400" b="1" dirty="0" smtClean="0"/>
          </a:p>
          <a:p>
            <a:r>
              <a:rPr lang="tr-TR" sz="2400" b="1" dirty="0" smtClean="0"/>
              <a:t>b) İlaç firması çalışanları</a:t>
            </a:r>
          </a:p>
          <a:p>
            <a:endParaRPr lang="tr-TR" sz="2400" b="1" dirty="0" smtClean="0"/>
          </a:p>
          <a:p>
            <a:r>
              <a:rPr lang="tr-TR" sz="2400" b="1" dirty="0" smtClean="0"/>
              <a:t>c) Doktorlar, Hemşireler, teknikerler</a:t>
            </a:r>
          </a:p>
          <a:p>
            <a:endParaRPr lang="tr-TR" sz="2400" b="1" dirty="0" smtClean="0"/>
          </a:p>
          <a:p>
            <a:r>
              <a:rPr lang="tr-TR" sz="2400" b="1" dirty="0" smtClean="0"/>
              <a:t>d) Hastalar</a:t>
            </a:r>
            <a:endParaRPr lang="tr-TR" sz="2400" b="1" dirty="0">
              <a:solidFill>
                <a:srgbClr val="FF0000"/>
              </a:solidFill>
            </a:endParaRPr>
          </a:p>
        </p:txBody>
      </p:sp>
    </p:spTree>
    <p:extLst>
      <p:ext uri="{BB962C8B-B14F-4D97-AF65-F5344CB8AC3E}">
        <p14:creationId xmlns:p14="http://schemas.microsoft.com/office/powerpoint/2010/main" val="1714687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1514475"/>
            <a:ext cx="8763000" cy="3829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4861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fade">
                                      <p:cBhvr>
                                        <p:cTn id="7" dur="1000"/>
                                        <p:tgtEl>
                                          <p:spTgt spid="66562"/>
                                        </p:tgtEl>
                                      </p:cBhvr>
                                    </p:animEffect>
                                    <p:anim calcmode="lin" valueType="num">
                                      <p:cBhvr>
                                        <p:cTn id="8" dur="1000" fill="hold"/>
                                        <p:tgtEl>
                                          <p:spTgt spid="66562"/>
                                        </p:tgtEl>
                                        <p:attrNameLst>
                                          <p:attrName>ppt_x</p:attrName>
                                        </p:attrNameLst>
                                      </p:cBhvr>
                                      <p:tavLst>
                                        <p:tav tm="0">
                                          <p:val>
                                            <p:strVal val="#ppt_x"/>
                                          </p:val>
                                        </p:tav>
                                        <p:tav tm="100000">
                                          <p:val>
                                            <p:strVal val="#ppt_x"/>
                                          </p:val>
                                        </p:tav>
                                      </p:tavLst>
                                    </p:anim>
                                    <p:anim calcmode="lin" valueType="num">
                                      <p:cBhvr>
                                        <p:cTn id="9" dur="1000" fill="hold"/>
                                        <p:tgtEl>
                                          <p:spTgt spid="665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0"/>
            <a:ext cx="1173719" cy="369332"/>
          </a:xfrm>
          <a:prstGeom prst="rect">
            <a:avLst/>
          </a:prstGeom>
        </p:spPr>
        <p:txBody>
          <a:bodyPr wrap="none">
            <a:spAutoFit/>
          </a:bodyPr>
          <a:lstStyle/>
          <a:p>
            <a:r>
              <a:rPr lang="tr-TR" altLang="zh-CN" b="1" dirty="0" smtClean="0">
                <a:solidFill>
                  <a:srgbClr val="FF0000"/>
                </a:solidFill>
              </a:rPr>
              <a:t>ÖRNEK-3) </a:t>
            </a:r>
            <a:endParaRPr lang="tr-T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84666"/>
            <a:ext cx="5112568" cy="6435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239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fade">
                                      <p:cBhvr>
                                        <p:cTn id="14" dur="1000"/>
                                        <p:tgtEl>
                                          <p:spTgt spid="5122"/>
                                        </p:tgtEl>
                                      </p:cBhvr>
                                    </p:animEffect>
                                    <p:anim calcmode="lin" valueType="num">
                                      <p:cBhvr>
                                        <p:cTn id="15" dur="1000" fill="hold"/>
                                        <p:tgtEl>
                                          <p:spTgt spid="5122"/>
                                        </p:tgtEl>
                                        <p:attrNameLst>
                                          <p:attrName>ppt_x</p:attrName>
                                        </p:attrNameLst>
                                      </p:cBhvr>
                                      <p:tavLst>
                                        <p:tav tm="0">
                                          <p:val>
                                            <p:strVal val="#ppt_x"/>
                                          </p:val>
                                        </p:tav>
                                        <p:tav tm="100000">
                                          <p:val>
                                            <p:strVal val="#ppt_x"/>
                                          </p:val>
                                        </p:tav>
                                      </p:tavLst>
                                    </p:anim>
                                    <p:anim calcmode="lin" valueType="num">
                                      <p:cBhvr>
                                        <p:cTn id="16"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505" y="908720"/>
            <a:ext cx="8242315" cy="5112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0" y="0"/>
            <a:ext cx="1112805" cy="369332"/>
          </a:xfrm>
          <a:prstGeom prst="rect">
            <a:avLst/>
          </a:prstGeom>
        </p:spPr>
        <p:txBody>
          <a:bodyPr wrap="none">
            <a:spAutoFit/>
          </a:bodyPr>
          <a:lstStyle/>
          <a:p>
            <a:pPr marL="0" lvl="1"/>
            <a:r>
              <a:rPr lang="tr-TR" altLang="zh-CN" b="1" dirty="0" smtClean="0">
                <a:solidFill>
                  <a:srgbClr val="FF0000"/>
                </a:solidFill>
              </a:rPr>
              <a:t>ÖRNEK-3:</a:t>
            </a:r>
            <a:endParaRPr lang="tr-TR" dirty="0"/>
          </a:p>
        </p:txBody>
      </p:sp>
    </p:spTree>
    <p:extLst>
      <p:ext uri="{BB962C8B-B14F-4D97-AF65-F5344CB8AC3E}">
        <p14:creationId xmlns:p14="http://schemas.microsoft.com/office/powerpoint/2010/main" val="568510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fade">
                                      <p:cBhvr>
                                        <p:cTn id="14" dur="1000"/>
                                        <p:tgtEl>
                                          <p:spTgt spid="6146"/>
                                        </p:tgtEl>
                                      </p:cBhvr>
                                    </p:animEffect>
                                    <p:anim calcmode="lin" valueType="num">
                                      <p:cBhvr>
                                        <p:cTn id="15" dur="1000" fill="hold"/>
                                        <p:tgtEl>
                                          <p:spTgt spid="6146"/>
                                        </p:tgtEl>
                                        <p:attrNameLst>
                                          <p:attrName>ppt_x</p:attrName>
                                        </p:attrNameLst>
                                      </p:cBhvr>
                                      <p:tavLst>
                                        <p:tav tm="0">
                                          <p:val>
                                            <p:strVal val="#ppt_x"/>
                                          </p:val>
                                        </p:tav>
                                        <p:tav tm="100000">
                                          <p:val>
                                            <p:strVal val="#ppt_x"/>
                                          </p:val>
                                        </p:tav>
                                      </p:tavLst>
                                    </p:anim>
                                    <p:anim calcmode="lin" valueType="num">
                                      <p:cBhvr>
                                        <p:cTn id="16"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0"/>
            <a:ext cx="1171539" cy="369332"/>
          </a:xfrm>
          <a:prstGeom prst="rect">
            <a:avLst/>
          </a:prstGeom>
        </p:spPr>
        <p:txBody>
          <a:bodyPr wrap="none">
            <a:spAutoFit/>
          </a:bodyPr>
          <a:lstStyle/>
          <a:p>
            <a:pPr marL="0" lvl="1"/>
            <a:r>
              <a:rPr lang="tr-TR" altLang="zh-CN" b="1" dirty="0" smtClean="0">
                <a:solidFill>
                  <a:srgbClr val="FF0000"/>
                </a:solidFill>
              </a:rPr>
              <a:t>ÇÖZÜM-3:</a:t>
            </a:r>
            <a:endParaRPr lang="tr-TR"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38" y="1257300"/>
            <a:ext cx="8315325"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2328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0"/>
                                        </p:tgtEl>
                                        <p:attrNameLst>
                                          <p:attrName>style.visibility</p:attrName>
                                        </p:attrNameLst>
                                      </p:cBhvr>
                                      <p:to>
                                        <p:strVal val="visible"/>
                                      </p:to>
                                    </p:set>
                                    <p:animEffect transition="in" filter="fade">
                                      <p:cBhvr>
                                        <p:cTn id="14" dur="1000"/>
                                        <p:tgtEl>
                                          <p:spTgt spid="7170"/>
                                        </p:tgtEl>
                                      </p:cBhvr>
                                    </p:animEffect>
                                    <p:anim calcmode="lin" valueType="num">
                                      <p:cBhvr>
                                        <p:cTn id="15" dur="1000" fill="hold"/>
                                        <p:tgtEl>
                                          <p:spTgt spid="7170"/>
                                        </p:tgtEl>
                                        <p:attrNameLst>
                                          <p:attrName>ppt_x</p:attrName>
                                        </p:attrNameLst>
                                      </p:cBhvr>
                                      <p:tavLst>
                                        <p:tav tm="0">
                                          <p:val>
                                            <p:strVal val="#ppt_x"/>
                                          </p:val>
                                        </p:tav>
                                        <p:tav tm="100000">
                                          <p:val>
                                            <p:strVal val="#ppt_x"/>
                                          </p:val>
                                        </p:tav>
                                      </p:tavLst>
                                    </p:anim>
                                    <p:anim calcmode="lin" valueType="num">
                                      <p:cBhvr>
                                        <p:cTn id="16"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162300"/>
            <a:ext cx="8522230" cy="6987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9581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949" y="421585"/>
            <a:ext cx="7886700" cy="621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ikdörtgen 3"/>
          <p:cNvSpPr/>
          <p:nvPr/>
        </p:nvSpPr>
        <p:spPr>
          <a:xfrm>
            <a:off x="0" y="0"/>
            <a:ext cx="1112805" cy="369332"/>
          </a:xfrm>
          <a:prstGeom prst="rect">
            <a:avLst/>
          </a:prstGeom>
        </p:spPr>
        <p:txBody>
          <a:bodyPr wrap="none">
            <a:spAutoFit/>
          </a:bodyPr>
          <a:lstStyle/>
          <a:p>
            <a:pPr marL="0" lvl="1"/>
            <a:r>
              <a:rPr lang="tr-TR" altLang="zh-CN" b="1" dirty="0" smtClean="0">
                <a:solidFill>
                  <a:srgbClr val="FF0000"/>
                </a:solidFill>
              </a:rPr>
              <a:t>ÖRNEK-1:</a:t>
            </a:r>
            <a:endParaRPr lang="tr-TR" dirty="0"/>
          </a:p>
        </p:txBody>
      </p:sp>
    </p:spTree>
    <p:extLst>
      <p:ext uri="{BB962C8B-B14F-4D97-AF65-F5344CB8AC3E}">
        <p14:creationId xmlns:p14="http://schemas.microsoft.com/office/powerpoint/2010/main" val="834495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218"/>
                                        </p:tgtEl>
                                        <p:attrNameLst>
                                          <p:attrName>style.visibility</p:attrName>
                                        </p:attrNameLst>
                                      </p:cBhvr>
                                      <p:to>
                                        <p:strVal val="visible"/>
                                      </p:to>
                                    </p:set>
                                    <p:animEffect transition="in" filter="fade">
                                      <p:cBhvr>
                                        <p:cTn id="14" dur="1000"/>
                                        <p:tgtEl>
                                          <p:spTgt spid="9218"/>
                                        </p:tgtEl>
                                      </p:cBhvr>
                                    </p:animEffect>
                                    <p:anim calcmode="lin" valueType="num">
                                      <p:cBhvr>
                                        <p:cTn id="15" dur="1000" fill="hold"/>
                                        <p:tgtEl>
                                          <p:spTgt spid="9218"/>
                                        </p:tgtEl>
                                        <p:attrNameLst>
                                          <p:attrName>ppt_x</p:attrName>
                                        </p:attrNameLst>
                                      </p:cBhvr>
                                      <p:tavLst>
                                        <p:tav tm="0">
                                          <p:val>
                                            <p:strVal val="#ppt_x"/>
                                          </p:val>
                                        </p:tav>
                                        <p:tav tm="100000">
                                          <p:val>
                                            <p:strVal val="#ppt_x"/>
                                          </p:val>
                                        </p:tav>
                                      </p:tavLst>
                                    </p:anim>
                                    <p:anim calcmode="lin" valueType="num">
                                      <p:cBhvr>
                                        <p:cTn id="16"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8" y="957263"/>
            <a:ext cx="8810625" cy="4943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0" y="0"/>
            <a:ext cx="1171539" cy="369332"/>
          </a:xfrm>
          <a:prstGeom prst="rect">
            <a:avLst/>
          </a:prstGeom>
        </p:spPr>
        <p:txBody>
          <a:bodyPr wrap="none">
            <a:spAutoFit/>
          </a:bodyPr>
          <a:lstStyle/>
          <a:p>
            <a:pPr marL="0" lvl="1"/>
            <a:r>
              <a:rPr lang="tr-TR" altLang="zh-CN" b="1" dirty="0" smtClean="0">
                <a:solidFill>
                  <a:srgbClr val="FF0000"/>
                </a:solidFill>
              </a:rPr>
              <a:t>ÇÖZÜM-1:</a:t>
            </a:r>
            <a:endParaRPr lang="tr-TR" dirty="0"/>
          </a:p>
        </p:txBody>
      </p:sp>
    </p:spTree>
    <p:extLst>
      <p:ext uri="{BB962C8B-B14F-4D97-AF65-F5344CB8AC3E}">
        <p14:creationId xmlns:p14="http://schemas.microsoft.com/office/powerpoint/2010/main" val="67652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6802"/>
                                        </p:tgtEl>
                                        <p:attrNameLst>
                                          <p:attrName>style.visibility</p:attrName>
                                        </p:attrNameLst>
                                      </p:cBhvr>
                                      <p:to>
                                        <p:strVal val="visible"/>
                                      </p:to>
                                    </p:set>
                                    <p:animEffect transition="in" filter="fade">
                                      <p:cBhvr>
                                        <p:cTn id="14" dur="1000"/>
                                        <p:tgtEl>
                                          <p:spTgt spid="76802"/>
                                        </p:tgtEl>
                                      </p:cBhvr>
                                    </p:animEffect>
                                    <p:anim calcmode="lin" valueType="num">
                                      <p:cBhvr>
                                        <p:cTn id="15" dur="1000" fill="hold"/>
                                        <p:tgtEl>
                                          <p:spTgt spid="76802"/>
                                        </p:tgtEl>
                                        <p:attrNameLst>
                                          <p:attrName>ppt_x</p:attrName>
                                        </p:attrNameLst>
                                      </p:cBhvr>
                                      <p:tavLst>
                                        <p:tav tm="0">
                                          <p:val>
                                            <p:strVal val="#ppt_x"/>
                                          </p:val>
                                        </p:tav>
                                        <p:tav tm="100000">
                                          <p:val>
                                            <p:strVal val="#ppt_x"/>
                                          </p:val>
                                        </p:tav>
                                      </p:tavLst>
                                    </p:anim>
                                    <p:anim calcmode="lin" valueType="num">
                                      <p:cBhvr>
                                        <p:cTn id="16" dur="1000" fill="hold"/>
                                        <p:tgtEl>
                                          <p:spTgt spid="768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6813" y="252413"/>
            <a:ext cx="6810375" cy="6353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0" y="0"/>
            <a:ext cx="1112805" cy="369332"/>
          </a:xfrm>
          <a:prstGeom prst="rect">
            <a:avLst/>
          </a:prstGeom>
        </p:spPr>
        <p:txBody>
          <a:bodyPr wrap="none">
            <a:spAutoFit/>
          </a:bodyPr>
          <a:lstStyle/>
          <a:p>
            <a:pPr marL="0" lvl="1"/>
            <a:r>
              <a:rPr lang="tr-TR" altLang="zh-CN" b="1" dirty="0" smtClean="0">
                <a:solidFill>
                  <a:srgbClr val="FF0000"/>
                </a:solidFill>
              </a:rPr>
              <a:t>ÖRNEK-2:</a:t>
            </a:r>
            <a:endParaRPr lang="tr-TR" dirty="0"/>
          </a:p>
        </p:txBody>
      </p:sp>
    </p:spTree>
    <p:extLst>
      <p:ext uri="{BB962C8B-B14F-4D97-AF65-F5344CB8AC3E}">
        <p14:creationId xmlns:p14="http://schemas.microsoft.com/office/powerpoint/2010/main" val="2225721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42"/>
                                        </p:tgtEl>
                                        <p:attrNameLst>
                                          <p:attrName>style.visibility</p:attrName>
                                        </p:attrNameLst>
                                      </p:cBhvr>
                                      <p:to>
                                        <p:strVal val="visible"/>
                                      </p:to>
                                    </p:set>
                                    <p:animEffect transition="in" filter="fade">
                                      <p:cBhvr>
                                        <p:cTn id="14" dur="1000"/>
                                        <p:tgtEl>
                                          <p:spTgt spid="10242"/>
                                        </p:tgtEl>
                                      </p:cBhvr>
                                    </p:animEffect>
                                    <p:anim calcmode="lin" valueType="num">
                                      <p:cBhvr>
                                        <p:cTn id="15" dur="1000" fill="hold"/>
                                        <p:tgtEl>
                                          <p:spTgt spid="10242"/>
                                        </p:tgtEl>
                                        <p:attrNameLst>
                                          <p:attrName>ppt_x</p:attrName>
                                        </p:attrNameLst>
                                      </p:cBhvr>
                                      <p:tavLst>
                                        <p:tav tm="0">
                                          <p:val>
                                            <p:strVal val="#ppt_x"/>
                                          </p:val>
                                        </p:tav>
                                        <p:tav tm="100000">
                                          <p:val>
                                            <p:strVal val="#ppt_x"/>
                                          </p:val>
                                        </p:tav>
                                      </p:tavLst>
                                    </p:anim>
                                    <p:anim calcmode="lin" valueType="num">
                                      <p:cBhvr>
                                        <p:cTn id="16"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 y="871538"/>
            <a:ext cx="8820150" cy="511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0" y="0"/>
            <a:ext cx="1171539" cy="369332"/>
          </a:xfrm>
          <a:prstGeom prst="rect">
            <a:avLst/>
          </a:prstGeom>
        </p:spPr>
        <p:txBody>
          <a:bodyPr wrap="none">
            <a:spAutoFit/>
          </a:bodyPr>
          <a:lstStyle/>
          <a:p>
            <a:pPr marL="0" lvl="1"/>
            <a:r>
              <a:rPr lang="tr-TR" altLang="zh-CN" b="1" dirty="0" smtClean="0">
                <a:solidFill>
                  <a:srgbClr val="FF0000"/>
                </a:solidFill>
              </a:rPr>
              <a:t>ÇÖZÜM-2:</a:t>
            </a:r>
            <a:endParaRPr lang="tr-TR" dirty="0"/>
          </a:p>
        </p:txBody>
      </p:sp>
    </p:spTree>
    <p:extLst>
      <p:ext uri="{BB962C8B-B14F-4D97-AF65-F5344CB8AC3E}">
        <p14:creationId xmlns:p14="http://schemas.microsoft.com/office/powerpoint/2010/main" val="4103876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0" y="0"/>
            <a:ext cx="1112805" cy="369332"/>
          </a:xfrm>
          <a:prstGeom prst="rect">
            <a:avLst/>
          </a:prstGeom>
        </p:spPr>
        <p:txBody>
          <a:bodyPr wrap="none">
            <a:spAutoFit/>
          </a:bodyPr>
          <a:lstStyle/>
          <a:p>
            <a:pPr marL="0" lvl="1"/>
            <a:r>
              <a:rPr lang="tr-TR" altLang="zh-CN" b="1" dirty="0" smtClean="0">
                <a:solidFill>
                  <a:srgbClr val="FF0000"/>
                </a:solidFill>
              </a:rPr>
              <a:t>ÖRNEK-3:</a:t>
            </a:r>
            <a:endParaRPr lang="tr-TR"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325" y="428624"/>
            <a:ext cx="8826163" cy="5622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15581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266"/>
                                        </p:tgtEl>
                                        <p:attrNameLst>
                                          <p:attrName>style.visibility</p:attrName>
                                        </p:attrNameLst>
                                      </p:cBhvr>
                                      <p:to>
                                        <p:strVal val="visible"/>
                                      </p:to>
                                    </p:set>
                                    <p:animEffect transition="in" filter="fade">
                                      <p:cBhvr>
                                        <p:cTn id="14" dur="1000"/>
                                        <p:tgtEl>
                                          <p:spTgt spid="11266"/>
                                        </p:tgtEl>
                                      </p:cBhvr>
                                    </p:animEffect>
                                    <p:anim calcmode="lin" valueType="num">
                                      <p:cBhvr>
                                        <p:cTn id="15" dur="1000" fill="hold"/>
                                        <p:tgtEl>
                                          <p:spTgt spid="11266"/>
                                        </p:tgtEl>
                                        <p:attrNameLst>
                                          <p:attrName>ppt_x</p:attrName>
                                        </p:attrNameLst>
                                      </p:cBhvr>
                                      <p:tavLst>
                                        <p:tav tm="0">
                                          <p:val>
                                            <p:strVal val="#ppt_x"/>
                                          </p:val>
                                        </p:tav>
                                        <p:tav tm="100000">
                                          <p:val>
                                            <p:strVal val="#ppt_x"/>
                                          </p:val>
                                        </p:tav>
                                      </p:tavLst>
                                    </p:anim>
                                    <p:anim calcmode="lin" valueType="num">
                                      <p:cBhvr>
                                        <p:cTn id="16"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58815" y="2636912"/>
            <a:ext cx="7344816" cy="18722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2</a:t>
            </a:r>
          </a:p>
          <a:p>
            <a:pPr algn="ctr"/>
            <a:r>
              <a:rPr lang="tr-TR" sz="4000" b="1" dirty="0" smtClean="0"/>
              <a:t>ARAŞTIRMALAR İÇİN </a:t>
            </a:r>
          </a:p>
          <a:p>
            <a:pPr algn="ctr"/>
            <a:r>
              <a:rPr lang="tr-TR" sz="4000" b="1" dirty="0" smtClean="0"/>
              <a:t>VERİ TOPLAMA</a:t>
            </a:r>
            <a:endParaRPr lang="tr-TR" sz="4000" b="1" dirty="0"/>
          </a:p>
        </p:txBody>
      </p:sp>
    </p:spTree>
    <p:extLst>
      <p:ext uri="{BB962C8B-B14F-4D97-AF65-F5344CB8AC3E}">
        <p14:creationId xmlns:p14="http://schemas.microsoft.com/office/powerpoint/2010/main" val="70068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0" y="0"/>
            <a:ext cx="1171539" cy="369332"/>
          </a:xfrm>
          <a:prstGeom prst="rect">
            <a:avLst/>
          </a:prstGeom>
        </p:spPr>
        <p:txBody>
          <a:bodyPr wrap="none">
            <a:spAutoFit/>
          </a:bodyPr>
          <a:lstStyle/>
          <a:p>
            <a:pPr marL="0" lvl="1"/>
            <a:r>
              <a:rPr lang="tr-TR" altLang="zh-CN" b="1" dirty="0" smtClean="0">
                <a:solidFill>
                  <a:srgbClr val="FF0000"/>
                </a:solidFill>
              </a:rPr>
              <a:t>ÇÖZÜM-3:</a:t>
            </a:r>
            <a:endParaRPr lang="tr-TR" dirty="0"/>
          </a:p>
        </p:txBody>
      </p:sp>
      <p:pic>
        <p:nvPicPr>
          <p:cNvPr id="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89" y="764704"/>
            <a:ext cx="8944508"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ikdörtgen 1"/>
          <p:cNvSpPr/>
          <p:nvPr/>
        </p:nvSpPr>
        <p:spPr>
          <a:xfrm>
            <a:off x="307443" y="1700808"/>
            <a:ext cx="1728192" cy="43602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Dikdörtgen 4"/>
          <p:cNvSpPr/>
          <p:nvPr/>
        </p:nvSpPr>
        <p:spPr>
          <a:xfrm>
            <a:off x="336082" y="2708920"/>
            <a:ext cx="4091901" cy="864096"/>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4788024" y="1517052"/>
            <a:ext cx="1728192" cy="43602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6734870" y="2812958"/>
            <a:ext cx="2085601" cy="43602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7092279" y="5148940"/>
            <a:ext cx="1728192" cy="436022"/>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570050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5" grpId="0" animBg="1"/>
      <p:bldP spid="6" grpId="0" animBg="1"/>
      <p:bldP spid="7" grpId="0" animBg="1"/>
      <p:bldP spid="8"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026886"/>
            <a:ext cx="6669107" cy="574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91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anim calcmode="lin" valueType="num">
                                      <p:cBhvr>
                                        <p:cTn id="8" dur="1000" fill="hold"/>
                                        <p:tgtEl>
                                          <p:spTgt spid="12290"/>
                                        </p:tgtEl>
                                        <p:attrNameLst>
                                          <p:attrName>ppt_x</p:attrName>
                                        </p:attrNameLst>
                                      </p:cBhvr>
                                      <p:tavLst>
                                        <p:tav tm="0">
                                          <p:val>
                                            <p:strVal val="#ppt_x"/>
                                          </p:val>
                                        </p:tav>
                                        <p:tav tm="100000">
                                          <p:val>
                                            <p:strVal val="#ppt_x"/>
                                          </p:val>
                                        </p:tav>
                                      </p:tavLst>
                                    </p:anim>
                                    <p:anim calcmode="lin" valueType="num">
                                      <p:cBhvr>
                                        <p:cTn id="9"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92696"/>
            <a:ext cx="8136904" cy="5806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0" y="0"/>
            <a:ext cx="1112805" cy="369332"/>
          </a:xfrm>
          <a:prstGeom prst="rect">
            <a:avLst/>
          </a:prstGeom>
        </p:spPr>
        <p:txBody>
          <a:bodyPr wrap="none">
            <a:spAutoFit/>
          </a:bodyPr>
          <a:lstStyle/>
          <a:p>
            <a:pPr marL="0" lvl="1"/>
            <a:r>
              <a:rPr lang="tr-TR" altLang="zh-CN" b="1" dirty="0" smtClean="0">
                <a:solidFill>
                  <a:srgbClr val="FF0000"/>
                </a:solidFill>
              </a:rPr>
              <a:t>ÖRNEK-1:</a:t>
            </a:r>
            <a:endParaRPr lang="tr-TR" dirty="0"/>
          </a:p>
        </p:txBody>
      </p:sp>
    </p:spTree>
    <p:extLst>
      <p:ext uri="{BB962C8B-B14F-4D97-AF65-F5344CB8AC3E}">
        <p14:creationId xmlns:p14="http://schemas.microsoft.com/office/powerpoint/2010/main" val="563455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1000"/>
                                        <p:tgtEl>
                                          <p:spTgt spid="13314"/>
                                        </p:tgtEl>
                                      </p:cBhvr>
                                    </p:animEffect>
                                    <p:anim calcmode="lin" valueType="num">
                                      <p:cBhvr>
                                        <p:cTn id="8" dur="1000" fill="hold"/>
                                        <p:tgtEl>
                                          <p:spTgt spid="13314"/>
                                        </p:tgtEl>
                                        <p:attrNameLst>
                                          <p:attrName>ppt_x</p:attrName>
                                        </p:attrNameLst>
                                      </p:cBhvr>
                                      <p:tavLst>
                                        <p:tav tm="0">
                                          <p:val>
                                            <p:strVal val="#ppt_x"/>
                                          </p:val>
                                        </p:tav>
                                        <p:tav tm="100000">
                                          <p:val>
                                            <p:strVal val="#ppt_x"/>
                                          </p:val>
                                        </p:tav>
                                      </p:tavLst>
                                    </p:anim>
                                    <p:anim calcmode="lin" valueType="num">
                                      <p:cBhvr>
                                        <p:cTn id="9"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0"/>
            <a:ext cx="1171539" cy="369332"/>
          </a:xfrm>
          <a:prstGeom prst="rect">
            <a:avLst/>
          </a:prstGeom>
        </p:spPr>
        <p:txBody>
          <a:bodyPr wrap="none">
            <a:spAutoFit/>
          </a:bodyPr>
          <a:lstStyle/>
          <a:p>
            <a:pPr marL="0" lvl="1"/>
            <a:r>
              <a:rPr lang="tr-TR" altLang="zh-CN" b="1" dirty="0" smtClean="0">
                <a:solidFill>
                  <a:srgbClr val="FF0000"/>
                </a:solidFill>
              </a:rPr>
              <a:t>ÇÖZÜM-1:</a:t>
            </a:r>
            <a:endParaRPr lang="tr-TR" dirty="0"/>
          </a:p>
        </p:txBody>
      </p:sp>
      <p:pic>
        <p:nvPicPr>
          <p:cNvPr id="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363" y="576263"/>
            <a:ext cx="8677275" cy="570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0310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58815" y="2348880"/>
            <a:ext cx="7344816" cy="2520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t>6</a:t>
            </a:r>
          </a:p>
          <a:p>
            <a:pPr algn="ctr"/>
            <a:r>
              <a:rPr lang="tr-TR" sz="4000" b="1" dirty="0" smtClean="0"/>
              <a:t>YANILTAN GRAFİKLER</a:t>
            </a:r>
          </a:p>
          <a:p>
            <a:pPr algn="ctr"/>
            <a:r>
              <a:rPr lang="tr-TR" sz="4000" b="1" dirty="0" smtClean="0"/>
              <a:t>GRAFİKLERİN YANLIŞ YORUMLANMASI</a:t>
            </a:r>
            <a:endParaRPr lang="tr-TR" sz="4000" b="1" dirty="0"/>
          </a:p>
        </p:txBody>
      </p:sp>
    </p:spTree>
    <p:extLst>
      <p:ext uri="{BB962C8B-B14F-4D97-AF65-F5344CB8AC3E}">
        <p14:creationId xmlns:p14="http://schemas.microsoft.com/office/powerpoint/2010/main" val="285988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56074" y="116632"/>
            <a:ext cx="8784976" cy="2308324"/>
          </a:xfrm>
          <a:prstGeom prst="rect">
            <a:avLst/>
          </a:prstGeom>
          <a:ln>
            <a:solidFill>
              <a:srgbClr val="FF0000"/>
            </a:solidFill>
          </a:ln>
        </p:spPr>
        <p:txBody>
          <a:bodyPr wrap="square">
            <a:spAutoFit/>
          </a:bodyPr>
          <a:lstStyle/>
          <a:p>
            <a:r>
              <a:rPr lang="tr-TR" sz="2400" b="1" dirty="0">
                <a:solidFill>
                  <a:srgbClr val="FF0000"/>
                </a:solidFill>
              </a:rPr>
              <a:t>Ölçek: </a:t>
            </a:r>
            <a:r>
              <a:rPr lang="tr-TR" dirty="0" smtClean="0"/>
              <a:t>	</a:t>
            </a:r>
          </a:p>
          <a:p>
            <a:r>
              <a:rPr lang="tr-TR" sz="2000" b="1" dirty="0"/>
              <a:t>	</a:t>
            </a:r>
            <a:r>
              <a:rPr lang="tr-TR" sz="2000" b="1" dirty="0" smtClean="0"/>
              <a:t>Grafiklerde </a:t>
            </a:r>
            <a:r>
              <a:rPr lang="tr-TR" sz="2000" b="1" dirty="0"/>
              <a:t>veriler arasındaki belirlediğimiz sabit uzaklıklara ölçek </a:t>
            </a:r>
            <a:r>
              <a:rPr lang="tr-TR" sz="2000" b="1" dirty="0" smtClean="0"/>
              <a:t>denir.</a:t>
            </a:r>
          </a:p>
          <a:p>
            <a:endParaRPr lang="tr-TR" sz="2000" b="1" dirty="0" smtClean="0">
              <a:solidFill>
                <a:srgbClr val="FF0000"/>
              </a:solidFill>
            </a:endParaRPr>
          </a:p>
          <a:p>
            <a:r>
              <a:rPr lang="tr-TR" sz="2000" b="1" dirty="0" smtClean="0">
                <a:solidFill>
                  <a:srgbClr val="FF0000"/>
                </a:solidFill>
              </a:rPr>
              <a:t>a) </a:t>
            </a:r>
            <a:r>
              <a:rPr lang="tr-TR" sz="2000" b="1" dirty="0" smtClean="0"/>
              <a:t>Grafik </a:t>
            </a:r>
            <a:r>
              <a:rPr lang="tr-TR" sz="2000" b="1" dirty="0"/>
              <a:t>çizimlerinde ölçeği küçük alırsak daha net ve güvenilir sonuçlar elde </a:t>
            </a:r>
            <a:r>
              <a:rPr lang="tr-TR" sz="2000" b="1" dirty="0" smtClean="0"/>
              <a:t>ederiz. </a:t>
            </a:r>
          </a:p>
          <a:p>
            <a:r>
              <a:rPr lang="tr-TR" sz="2000" b="1" dirty="0" smtClean="0">
                <a:solidFill>
                  <a:srgbClr val="FF0000"/>
                </a:solidFill>
              </a:rPr>
              <a:t>b) </a:t>
            </a:r>
            <a:r>
              <a:rPr lang="tr-TR" sz="2000" b="1" dirty="0" smtClean="0"/>
              <a:t>Ölçek </a:t>
            </a:r>
            <a:r>
              <a:rPr lang="tr-TR" sz="2000" b="1" dirty="0"/>
              <a:t>büyürse güvenilirlik azalacağından yanlış yorumlara yol açar</a:t>
            </a:r>
            <a:r>
              <a:rPr lang="tr-TR" sz="2000" b="1" dirty="0" smtClean="0"/>
              <a:t>.</a:t>
            </a:r>
          </a:p>
          <a:p>
            <a:r>
              <a:rPr lang="tr-TR" sz="2000" b="1" dirty="0" smtClean="0"/>
              <a:t>	Sütun </a:t>
            </a:r>
            <a:r>
              <a:rPr lang="tr-TR" sz="2000" b="1" dirty="0"/>
              <a:t>grafiğinde ölçeklendirme farklı olduğunda yanlış yorumlanır</a:t>
            </a:r>
            <a:r>
              <a:rPr lang="tr-TR" sz="2000" b="1" dirty="0" smtClean="0"/>
              <a:t>.</a:t>
            </a:r>
            <a:endParaRPr lang="tr-TR" sz="2000" b="1" dirty="0"/>
          </a:p>
        </p:txBody>
      </p:sp>
      <p:sp>
        <p:nvSpPr>
          <p:cNvPr id="3" name="Dikdörtgen 2"/>
          <p:cNvSpPr/>
          <p:nvPr/>
        </p:nvSpPr>
        <p:spPr>
          <a:xfrm>
            <a:off x="149138" y="2564904"/>
            <a:ext cx="8784976" cy="4093428"/>
          </a:xfrm>
          <a:prstGeom prst="rect">
            <a:avLst/>
          </a:prstGeom>
          <a:ln>
            <a:solidFill>
              <a:srgbClr val="FF0000"/>
            </a:solidFill>
          </a:ln>
        </p:spPr>
        <p:txBody>
          <a:bodyPr wrap="square">
            <a:spAutoFit/>
          </a:bodyPr>
          <a:lstStyle/>
          <a:p>
            <a:pPr algn="ctr"/>
            <a:r>
              <a:rPr lang="tr-TR" sz="2000" b="1" dirty="0" smtClean="0">
                <a:solidFill>
                  <a:srgbClr val="FF0000"/>
                </a:solidFill>
              </a:rPr>
              <a:t>GRAFİKLERİN </a:t>
            </a:r>
            <a:r>
              <a:rPr lang="tr-TR" sz="2000" b="1" dirty="0">
                <a:solidFill>
                  <a:srgbClr val="FF0000"/>
                </a:solidFill>
              </a:rPr>
              <a:t>YANLIŞ YORUMLANMASI</a:t>
            </a:r>
          </a:p>
          <a:p>
            <a:r>
              <a:rPr lang="tr-TR" sz="2000" b="1" dirty="0"/>
              <a:t>	</a:t>
            </a:r>
            <a:r>
              <a:rPr lang="tr-TR" sz="2000" b="1" dirty="0" smtClean="0"/>
              <a:t> </a:t>
            </a:r>
            <a:r>
              <a:rPr lang="tr-TR" sz="2000" b="1" dirty="0" smtClean="0">
                <a:solidFill>
                  <a:srgbClr val="FF0000"/>
                </a:solidFill>
              </a:rPr>
              <a:t>1) </a:t>
            </a:r>
            <a:r>
              <a:rPr lang="tr-TR" sz="2000" b="1" dirty="0" smtClean="0"/>
              <a:t>Bazı grafiklerde başlangıç noktası ya sıfırdan başlamaz ya da farklı sayılardan başlayıp farklı aralıklarla artış gösterir. </a:t>
            </a:r>
          </a:p>
          <a:p>
            <a:r>
              <a:rPr lang="tr-TR" sz="2000" b="1" dirty="0"/>
              <a:t>	</a:t>
            </a:r>
            <a:r>
              <a:rPr lang="tr-TR" sz="2000" b="1" dirty="0" smtClean="0"/>
              <a:t>Bu gibi durumlar grafikleri yanlış yorumlamamıza sebep olabilir. </a:t>
            </a:r>
          </a:p>
          <a:p>
            <a:r>
              <a:rPr lang="tr-TR" sz="2000" b="1" dirty="0" smtClean="0"/>
              <a:t>	</a:t>
            </a:r>
            <a:r>
              <a:rPr lang="tr-TR" sz="2000" b="1" dirty="0" smtClean="0">
                <a:solidFill>
                  <a:srgbClr val="FF0000"/>
                </a:solidFill>
              </a:rPr>
              <a:t>2) </a:t>
            </a:r>
            <a:r>
              <a:rPr lang="tr-TR" sz="2000" b="1" dirty="0" smtClean="0"/>
              <a:t>Sütun grafikleri çizilirken ölçeklerin ve başlangıç noktasının farklı alınması grafiklerin yanlış yorumlanmasına yol açar.</a:t>
            </a:r>
          </a:p>
          <a:p>
            <a:r>
              <a:rPr lang="tr-TR" sz="2000" b="1" dirty="0" smtClean="0"/>
              <a:t>	</a:t>
            </a:r>
            <a:r>
              <a:rPr lang="tr-TR" sz="2000" b="1" dirty="0" smtClean="0">
                <a:solidFill>
                  <a:srgbClr val="FF0000"/>
                </a:solidFill>
              </a:rPr>
              <a:t>3) </a:t>
            </a:r>
            <a:r>
              <a:rPr lang="tr-TR" sz="2000" b="1" dirty="0" smtClean="0"/>
              <a:t>Aynı veriyi temsil eden sütun grafiklerinin görünüşlerinin birbirinden farklı olması, grafikleri yanlış yorumlamamıza neden olabilir.</a:t>
            </a:r>
            <a:r>
              <a:rPr lang="tr-TR" sz="2000" b="1" dirty="0"/>
              <a:t>	</a:t>
            </a:r>
            <a:endParaRPr lang="tr-TR" sz="2000" b="1" dirty="0" smtClean="0"/>
          </a:p>
          <a:p>
            <a:r>
              <a:rPr lang="tr-TR" sz="2000" b="1" dirty="0"/>
              <a:t>	</a:t>
            </a:r>
            <a:r>
              <a:rPr lang="tr-TR" sz="2000" b="1" dirty="0" smtClean="0">
                <a:solidFill>
                  <a:srgbClr val="FF0000"/>
                </a:solidFill>
              </a:rPr>
              <a:t>4) </a:t>
            </a:r>
            <a:r>
              <a:rPr lang="tr-TR" sz="2000" b="1" dirty="0" smtClean="0"/>
              <a:t>Eksenlerdeki sayıları göz önüne almadan ,yalnızca sütun yüksekliklerine bakarak grafikleri karşılaştırmak yanlış yorumlamalara sebep olabilir.</a:t>
            </a:r>
          </a:p>
          <a:p>
            <a:r>
              <a:rPr lang="tr-TR" sz="2000" b="1" dirty="0"/>
              <a:t>	</a:t>
            </a:r>
            <a:r>
              <a:rPr lang="tr-TR" sz="2000" b="1" dirty="0" smtClean="0">
                <a:solidFill>
                  <a:srgbClr val="FF0000"/>
                </a:solidFill>
              </a:rPr>
              <a:t>5) </a:t>
            </a:r>
            <a:r>
              <a:rPr lang="tr-TR" sz="2000" b="1" dirty="0" smtClean="0"/>
              <a:t>Sütun grafikleri sıfırdan başlamak zorundadır. Çizgi grafikleri sıfırdan da başlayabilir, farklı sayılardan da başlayabilir.</a:t>
            </a:r>
            <a:endParaRPr lang="tr-TR" sz="2000" b="1" dirty="0"/>
          </a:p>
        </p:txBody>
      </p:sp>
    </p:spTree>
    <p:extLst>
      <p:ext uri="{BB962C8B-B14F-4D97-AF65-F5344CB8AC3E}">
        <p14:creationId xmlns:p14="http://schemas.microsoft.com/office/powerpoint/2010/main" val="1661593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514350"/>
            <a:ext cx="8382000" cy="5829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387099" y="4889629"/>
            <a:ext cx="8431482" cy="43204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0" y="0"/>
            <a:ext cx="1112805" cy="369332"/>
          </a:xfrm>
          <a:prstGeom prst="rect">
            <a:avLst/>
          </a:prstGeom>
        </p:spPr>
        <p:txBody>
          <a:bodyPr wrap="none">
            <a:spAutoFit/>
          </a:bodyPr>
          <a:lstStyle/>
          <a:p>
            <a:pPr marL="0" lvl="1"/>
            <a:r>
              <a:rPr lang="tr-TR" altLang="zh-CN" b="1" dirty="0" smtClean="0">
                <a:solidFill>
                  <a:srgbClr val="FF0000"/>
                </a:solidFill>
              </a:rPr>
              <a:t>ÖRNEK-1:</a:t>
            </a:r>
            <a:endParaRPr lang="tr-TR" dirty="0"/>
          </a:p>
        </p:txBody>
      </p:sp>
    </p:spTree>
    <p:extLst>
      <p:ext uri="{BB962C8B-B14F-4D97-AF65-F5344CB8AC3E}">
        <p14:creationId xmlns:p14="http://schemas.microsoft.com/office/powerpoint/2010/main" val="2869557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fade">
                                      <p:cBhvr>
                                        <p:cTn id="14" dur="1000"/>
                                        <p:tgtEl>
                                          <p:spTgt spid="14338"/>
                                        </p:tgtEl>
                                      </p:cBhvr>
                                    </p:animEffect>
                                    <p:anim calcmode="lin" valueType="num">
                                      <p:cBhvr>
                                        <p:cTn id="15" dur="1000" fill="hold"/>
                                        <p:tgtEl>
                                          <p:spTgt spid="14338"/>
                                        </p:tgtEl>
                                        <p:attrNameLst>
                                          <p:attrName>ppt_x</p:attrName>
                                        </p:attrNameLst>
                                      </p:cBhvr>
                                      <p:tavLst>
                                        <p:tav tm="0">
                                          <p:val>
                                            <p:strVal val="#ppt_x"/>
                                          </p:val>
                                        </p:tav>
                                        <p:tav tm="100000">
                                          <p:val>
                                            <p:strVal val="#ppt_x"/>
                                          </p:val>
                                        </p:tav>
                                      </p:tavLst>
                                    </p:anim>
                                    <p:anim calcmode="lin" valueType="num">
                                      <p:cBhvr>
                                        <p:cTn id="16"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2656"/>
            <a:ext cx="8352928" cy="6016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212243" y="5445224"/>
            <a:ext cx="8431482" cy="43204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Dikdörtgen 3"/>
          <p:cNvSpPr/>
          <p:nvPr/>
        </p:nvSpPr>
        <p:spPr>
          <a:xfrm>
            <a:off x="0" y="0"/>
            <a:ext cx="1112805" cy="369332"/>
          </a:xfrm>
          <a:prstGeom prst="rect">
            <a:avLst/>
          </a:prstGeom>
        </p:spPr>
        <p:txBody>
          <a:bodyPr wrap="none">
            <a:spAutoFit/>
          </a:bodyPr>
          <a:lstStyle/>
          <a:p>
            <a:pPr marL="0" lvl="1"/>
            <a:r>
              <a:rPr lang="tr-TR" altLang="zh-CN" b="1" dirty="0" smtClean="0">
                <a:solidFill>
                  <a:srgbClr val="FF0000"/>
                </a:solidFill>
              </a:rPr>
              <a:t>ÖRNEK-2:</a:t>
            </a:r>
            <a:endParaRPr lang="tr-TR" dirty="0"/>
          </a:p>
        </p:txBody>
      </p:sp>
    </p:spTree>
    <p:extLst>
      <p:ext uri="{BB962C8B-B14F-4D97-AF65-F5344CB8AC3E}">
        <p14:creationId xmlns:p14="http://schemas.microsoft.com/office/powerpoint/2010/main" val="1324090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88639"/>
            <a:ext cx="8136904" cy="34038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3592474"/>
            <a:ext cx="4896544" cy="3074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08831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4" y="22103"/>
            <a:ext cx="4343400" cy="467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5343" y="0"/>
            <a:ext cx="4491153"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921" y="4664492"/>
            <a:ext cx="8562975"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007392"/>
            <a:ext cx="9036496" cy="676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3630" y="5683667"/>
            <a:ext cx="8286750" cy="11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10395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1"/>
                                        </p:tgtEl>
                                        <p:attrNameLst>
                                          <p:attrName>style.visibility</p:attrName>
                                        </p:attrNameLst>
                                      </p:cBhvr>
                                      <p:to>
                                        <p:strVal val="visible"/>
                                      </p:to>
                                    </p:set>
                                    <p:animEffect transition="in" filter="fade">
                                      <p:cBhvr>
                                        <p:cTn id="14" dur="1000"/>
                                        <p:tgtEl>
                                          <p:spTgt spid="2051"/>
                                        </p:tgtEl>
                                      </p:cBhvr>
                                    </p:animEffect>
                                    <p:anim calcmode="lin" valueType="num">
                                      <p:cBhvr>
                                        <p:cTn id="15" dur="1000" fill="hold"/>
                                        <p:tgtEl>
                                          <p:spTgt spid="2051"/>
                                        </p:tgtEl>
                                        <p:attrNameLst>
                                          <p:attrName>ppt_x</p:attrName>
                                        </p:attrNameLst>
                                      </p:cBhvr>
                                      <p:tavLst>
                                        <p:tav tm="0">
                                          <p:val>
                                            <p:strVal val="#ppt_x"/>
                                          </p:val>
                                        </p:tav>
                                        <p:tav tm="100000">
                                          <p:val>
                                            <p:strVal val="#ppt_x"/>
                                          </p:val>
                                        </p:tav>
                                      </p:tavLst>
                                    </p:anim>
                                    <p:anim calcmode="lin" valueType="num">
                                      <p:cBhvr>
                                        <p:cTn id="16"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fade">
                                      <p:cBhvr>
                                        <p:cTn id="21" dur="1000"/>
                                        <p:tgtEl>
                                          <p:spTgt spid="3074"/>
                                        </p:tgtEl>
                                      </p:cBhvr>
                                    </p:animEffect>
                                    <p:anim calcmode="lin" valueType="num">
                                      <p:cBhvr>
                                        <p:cTn id="22" dur="1000" fill="hold"/>
                                        <p:tgtEl>
                                          <p:spTgt spid="3074"/>
                                        </p:tgtEl>
                                        <p:attrNameLst>
                                          <p:attrName>ppt_x</p:attrName>
                                        </p:attrNameLst>
                                      </p:cBhvr>
                                      <p:tavLst>
                                        <p:tav tm="0">
                                          <p:val>
                                            <p:strVal val="#ppt_x"/>
                                          </p:val>
                                        </p:tav>
                                        <p:tav tm="100000">
                                          <p:val>
                                            <p:strVal val="#ppt_x"/>
                                          </p:val>
                                        </p:tav>
                                      </p:tavLst>
                                    </p:anim>
                                    <p:anim calcmode="lin" valueType="num">
                                      <p:cBhvr>
                                        <p:cTn id="23"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75"/>
                                        </p:tgtEl>
                                        <p:attrNameLst>
                                          <p:attrName>style.visibility</p:attrName>
                                        </p:attrNameLst>
                                      </p:cBhvr>
                                      <p:to>
                                        <p:strVal val="visible"/>
                                      </p:to>
                                    </p:set>
                                    <p:animEffect transition="in" filter="fade">
                                      <p:cBhvr>
                                        <p:cTn id="28" dur="1000"/>
                                        <p:tgtEl>
                                          <p:spTgt spid="3075"/>
                                        </p:tgtEl>
                                      </p:cBhvr>
                                    </p:animEffect>
                                    <p:anim calcmode="lin" valueType="num">
                                      <p:cBhvr>
                                        <p:cTn id="29" dur="1000" fill="hold"/>
                                        <p:tgtEl>
                                          <p:spTgt spid="3075"/>
                                        </p:tgtEl>
                                        <p:attrNameLst>
                                          <p:attrName>ppt_x</p:attrName>
                                        </p:attrNameLst>
                                      </p:cBhvr>
                                      <p:tavLst>
                                        <p:tav tm="0">
                                          <p:val>
                                            <p:strVal val="#ppt_x"/>
                                          </p:val>
                                        </p:tav>
                                        <p:tav tm="100000">
                                          <p:val>
                                            <p:strVal val="#ppt_x"/>
                                          </p:val>
                                        </p:tav>
                                      </p:tavLst>
                                    </p:anim>
                                    <p:anim calcmode="lin" valueType="num">
                                      <p:cBhvr>
                                        <p:cTn id="30"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076"/>
                                        </p:tgtEl>
                                        <p:attrNameLst>
                                          <p:attrName>style.visibility</p:attrName>
                                        </p:attrNameLst>
                                      </p:cBhvr>
                                      <p:to>
                                        <p:strVal val="visible"/>
                                      </p:to>
                                    </p:set>
                                    <p:animEffect transition="in" filter="fade">
                                      <p:cBhvr>
                                        <p:cTn id="35" dur="1000"/>
                                        <p:tgtEl>
                                          <p:spTgt spid="3076"/>
                                        </p:tgtEl>
                                      </p:cBhvr>
                                    </p:animEffect>
                                    <p:anim calcmode="lin" valueType="num">
                                      <p:cBhvr>
                                        <p:cTn id="36" dur="1000" fill="hold"/>
                                        <p:tgtEl>
                                          <p:spTgt spid="3076"/>
                                        </p:tgtEl>
                                        <p:attrNameLst>
                                          <p:attrName>ppt_x</p:attrName>
                                        </p:attrNameLst>
                                      </p:cBhvr>
                                      <p:tavLst>
                                        <p:tav tm="0">
                                          <p:val>
                                            <p:strVal val="#ppt_x"/>
                                          </p:val>
                                        </p:tav>
                                        <p:tav tm="100000">
                                          <p:val>
                                            <p:strVal val="#ppt_x"/>
                                          </p:val>
                                        </p:tav>
                                      </p:tavLst>
                                    </p:anim>
                                    <p:anim calcmode="lin" valueType="num">
                                      <p:cBhvr>
                                        <p:cTn id="37"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ayt Numarası Yer Tutucusu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0024052-6FAF-4A0C-BFED-0A108FED610C}" type="slidenum">
              <a:rPr lang="tr-TR" altLang="tr-TR" smtClean="0"/>
              <a:pPr eaLnBrk="1" hangingPunct="1"/>
              <a:t>8</a:t>
            </a:fld>
            <a:endParaRPr lang="tr-TR" altLang="tr-TR" smtClean="0"/>
          </a:p>
        </p:txBody>
      </p:sp>
      <p:sp>
        <p:nvSpPr>
          <p:cNvPr id="5" name="Rectangle 4"/>
          <p:cNvSpPr>
            <a:spLocks noChangeArrowheads="1"/>
          </p:cNvSpPr>
          <p:nvPr/>
        </p:nvSpPr>
        <p:spPr bwMode="auto">
          <a:xfrm>
            <a:off x="222250" y="332656"/>
            <a:ext cx="8686800" cy="2585323"/>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b="1" dirty="0" smtClean="0">
                <a:solidFill>
                  <a:srgbClr val="FF0000"/>
                </a:solidFill>
              </a:rPr>
              <a:t>ARAŞTIRMALAR </a:t>
            </a:r>
            <a:r>
              <a:rPr lang="tr-TR" altLang="tr-TR" b="1" dirty="0">
                <a:solidFill>
                  <a:srgbClr val="FF0000"/>
                </a:solidFill>
              </a:rPr>
              <a:t>İÇİN İLK ADIM VERİ TOPLAMA:</a:t>
            </a:r>
            <a:endParaRPr lang="tr-TR" altLang="tr-TR" dirty="0">
              <a:solidFill>
                <a:srgbClr val="FF0000"/>
              </a:solidFill>
            </a:endParaRPr>
          </a:p>
          <a:p>
            <a:pPr eaLnBrk="1" hangingPunct="1"/>
            <a:r>
              <a:rPr lang="tr-TR" altLang="tr-TR" b="1" dirty="0"/>
              <a:t>	Araştırma sonuçlarının geçerli, güvenilir ve kullanılabilir olması için verilerin toplandığı kaynakların özelliği önemlidir.</a:t>
            </a:r>
          </a:p>
          <a:p>
            <a:pPr eaLnBrk="1" hangingPunct="1"/>
            <a:endParaRPr lang="tr-TR" altLang="tr-TR" dirty="0"/>
          </a:p>
          <a:p>
            <a:pPr eaLnBrk="1" hangingPunct="1"/>
            <a:r>
              <a:rPr lang="tr-TR" altLang="tr-TR" b="1" dirty="0"/>
              <a:t>	Doğru olan sonuç ise, verilerin toplandığı kaynağın tamamından elde edilmiş olan sonuçtur. Ancak, bu her zaman mümkün olmayabilir.</a:t>
            </a:r>
          </a:p>
          <a:p>
            <a:pPr eaLnBrk="1" hangingPunct="1"/>
            <a:endParaRPr lang="tr-TR" altLang="tr-TR" dirty="0"/>
          </a:p>
          <a:p>
            <a:pPr eaLnBrk="1" hangingPunct="1"/>
            <a:r>
              <a:rPr lang="tr-TR" altLang="tr-TR" b="1" dirty="0"/>
              <a:t>	Bunun için araştırmacılar kaynağın tamamının incelenmesi yerine belirli bir örnek üzerinde çalışmayı tercih ederler</a:t>
            </a:r>
            <a:r>
              <a:rPr lang="tr-TR" altLang="tr-TR" b="1" dirty="0" smtClean="0"/>
              <a:t>.</a:t>
            </a:r>
            <a:r>
              <a:rPr lang="tr-TR" altLang="tr-TR" b="1" dirty="0"/>
              <a:t>	</a:t>
            </a:r>
          </a:p>
        </p:txBody>
      </p:sp>
      <p:sp>
        <p:nvSpPr>
          <p:cNvPr id="4" name="Rectangle 7"/>
          <p:cNvSpPr>
            <a:spLocks noChangeArrowheads="1"/>
          </p:cNvSpPr>
          <p:nvPr/>
        </p:nvSpPr>
        <p:spPr bwMode="auto">
          <a:xfrm>
            <a:off x="161925" y="4480984"/>
            <a:ext cx="8807450" cy="1754326"/>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b="1" dirty="0">
                <a:solidFill>
                  <a:srgbClr val="FF0000"/>
                </a:solidFill>
              </a:rPr>
              <a:t>Bir araştırma yapılırken aşağıdaki aşamalar takip edilir:</a:t>
            </a:r>
          </a:p>
          <a:p>
            <a:pPr eaLnBrk="1" hangingPunct="1"/>
            <a:r>
              <a:rPr lang="tr-TR" altLang="tr-TR" b="1" dirty="0" smtClean="0"/>
              <a:t>1)Araştırma</a:t>
            </a:r>
            <a:r>
              <a:rPr lang="tr-TR" altLang="tr-TR" b="1" dirty="0"/>
              <a:t>  sorusu belirlenir.</a:t>
            </a:r>
          </a:p>
          <a:p>
            <a:pPr eaLnBrk="1" hangingPunct="1"/>
            <a:r>
              <a:rPr lang="tr-TR" altLang="tr-TR" b="1" dirty="0" smtClean="0"/>
              <a:t>2</a:t>
            </a:r>
            <a:r>
              <a:rPr lang="tr-TR" altLang="tr-TR" b="1" dirty="0"/>
              <a:t>) Uygun örneklem seçilir.</a:t>
            </a:r>
          </a:p>
          <a:p>
            <a:pPr eaLnBrk="1" hangingPunct="1"/>
            <a:r>
              <a:rPr lang="tr-TR" altLang="tr-TR" b="1" dirty="0" smtClean="0"/>
              <a:t>3)Veriler </a:t>
            </a:r>
            <a:r>
              <a:rPr lang="tr-TR" altLang="tr-TR" b="1" dirty="0"/>
              <a:t>toplanır.</a:t>
            </a:r>
          </a:p>
          <a:p>
            <a:pPr eaLnBrk="1" hangingPunct="1"/>
            <a:r>
              <a:rPr lang="tr-TR" altLang="tr-TR" b="1" dirty="0" smtClean="0"/>
              <a:t>4)Veriler </a:t>
            </a:r>
            <a:r>
              <a:rPr lang="tr-TR" altLang="tr-TR" b="1" dirty="0"/>
              <a:t>tabloya aktarılır</a:t>
            </a:r>
            <a:r>
              <a:rPr lang="tr-TR" altLang="tr-TR" b="1" dirty="0" smtClean="0"/>
              <a:t>.</a:t>
            </a:r>
            <a:r>
              <a:rPr lang="tr-TR" altLang="tr-TR" b="1" dirty="0"/>
              <a:t>	</a:t>
            </a:r>
            <a:endParaRPr lang="tr-TR" altLang="tr-TR" b="1" dirty="0" smtClean="0"/>
          </a:p>
          <a:p>
            <a:pPr eaLnBrk="1" hangingPunct="1"/>
            <a:r>
              <a:rPr lang="tr-TR" altLang="tr-TR" b="1" dirty="0" smtClean="0"/>
              <a:t>5) Gerekiyorsa grafik çizilir.</a:t>
            </a:r>
            <a:endParaRPr lang="tr-TR" altLang="tr-TR" b="1" dirty="0"/>
          </a:p>
        </p:txBody>
      </p:sp>
    </p:spTree>
    <p:extLst>
      <p:ext uri="{BB962C8B-B14F-4D97-AF65-F5344CB8AC3E}">
        <p14:creationId xmlns:p14="http://schemas.microsoft.com/office/powerpoint/2010/main" val="28010222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88639"/>
            <a:ext cx="8136904" cy="34038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3592474"/>
            <a:ext cx="4896544" cy="3074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572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4" y="22103"/>
            <a:ext cx="4343400" cy="467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5343" y="0"/>
            <a:ext cx="4491153"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921" y="4664492"/>
            <a:ext cx="8562975"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241852"/>
            <a:ext cx="9112580" cy="53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483" y="5877272"/>
            <a:ext cx="9058275"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6279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1"/>
                                        </p:tgtEl>
                                        <p:attrNameLst>
                                          <p:attrName>style.visibility</p:attrName>
                                        </p:attrNameLst>
                                      </p:cBhvr>
                                      <p:to>
                                        <p:strVal val="visible"/>
                                      </p:to>
                                    </p:set>
                                    <p:animEffect transition="in" filter="fade">
                                      <p:cBhvr>
                                        <p:cTn id="14" dur="1000"/>
                                        <p:tgtEl>
                                          <p:spTgt spid="2051"/>
                                        </p:tgtEl>
                                      </p:cBhvr>
                                    </p:animEffect>
                                    <p:anim calcmode="lin" valueType="num">
                                      <p:cBhvr>
                                        <p:cTn id="15" dur="1000" fill="hold"/>
                                        <p:tgtEl>
                                          <p:spTgt spid="2051"/>
                                        </p:tgtEl>
                                        <p:attrNameLst>
                                          <p:attrName>ppt_x</p:attrName>
                                        </p:attrNameLst>
                                      </p:cBhvr>
                                      <p:tavLst>
                                        <p:tav tm="0">
                                          <p:val>
                                            <p:strVal val="#ppt_x"/>
                                          </p:val>
                                        </p:tav>
                                        <p:tav tm="100000">
                                          <p:val>
                                            <p:strVal val="#ppt_x"/>
                                          </p:val>
                                        </p:tav>
                                      </p:tavLst>
                                    </p:anim>
                                    <p:anim calcmode="lin" valueType="num">
                                      <p:cBhvr>
                                        <p:cTn id="16"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fade">
                                      <p:cBhvr>
                                        <p:cTn id="21" dur="1000"/>
                                        <p:tgtEl>
                                          <p:spTgt spid="3074"/>
                                        </p:tgtEl>
                                      </p:cBhvr>
                                    </p:animEffect>
                                    <p:anim calcmode="lin" valueType="num">
                                      <p:cBhvr>
                                        <p:cTn id="22" dur="1000" fill="hold"/>
                                        <p:tgtEl>
                                          <p:spTgt spid="3074"/>
                                        </p:tgtEl>
                                        <p:attrNameLst>
                                          <p:attrName>ppt_x</p:attrName>
                                        </p:attrNameLst>
                                      </p:cBhvr>
                                      <p:tavLst>
                                        <p:tav tm="0">
                                          <p:val>
                                            <p:strVal val="#ppt_x"/>
                                          </p:val>
                                        </p:tav>
                                        <p:tav tm="100000">
                                          <p:val>
                                            <p:strVal val="#ppt_x"/>
                                          </p:val>
                                        </p:tav>
                                      </p:tavLst>
                                    </p:anim>
                                    <p:anim calcmode="lin" valueType="num">
                                      <p:cBhvr>
                                        <p:cTn id="23"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098"/>
                                        </p:tgtEl>
                                        <p:attrNameLst>
                                          <p:attrName>style.visibility</p:attrName>
                                        </p:attrNameLst>
                                      </p:cBhvr>
                                      <p:to>
                                        <p:strVal val="visible"/>
                                      </p:to>
                                    </p:set>
                                    <p:animEffect transition="in" filter="fade">
                                      <p:cBhvr>
                                        <p:cTn id="28" dur="1000"/>
                                        <p:tgtEl>
                                          <p:spTgt spid="4098"/>
                                        </p:tgtEl>
                                      </p:cBhvr>
                                    </p:animEffect>
                                    <p:anim calcmode="lin" valueType="num">
                                      <p:cBhvr>
                                        <p:cTn id="29" dur="1000" fill="hold"/>
                                        <p:tgtEl>
                                          <p:spTgt spid="4098"/>
                                        </p:tgtEl>
                                        <p:attrNameLst>
                                          <p:attrName>ppt_x</p:attrName>
                                        </p:attrNameLst>
                                      </p:cBhvr>
                                      <p:tavLst>
                                        <p:tav tm="0">
                                          <p:val>
                                            <p:strVal val="#ppt_x"/>
                                          </p:val>
                                        </p:tav>
                                        <p:tav tm="100000">
                                          <p:val>
                                            <p:strVal val="#ppt_x"/>
                                          </p:val>
                                        </p:tav>
                                      </p:tavLst>
                                    </p:anim>
                                    <p:anim calcmode="lin" valueType="num">
                                      <p:cBhvr>
                                        <p:cTn id="30"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099"/>
                                        </p:tgtEl>
                                        <p:attrNameLst>
                                          <p:attrName>style.visibility</p:attrName>
                                        </p:attrNameLst>
                                      </p:cBhvr>
                                      <p:to>
                                        <p:strVal val="visible"/>
                                      </p:to>
                                    </p:set>
                                    <p:animEffect transition="in" filter="fade">
                                      <p:cBhvr>
                                        <p:cTn id="35" dur="1000"/>
                                        <p:tgtEl>
                                          <p:spTgt spid="4099"/>
                                        </p:tgtEl>
                                      </p:cBhvr>
                                    </p:animEffect>
                                    <p:anim calcmode="lin" valueType="num">
                                      <p:cBhvr>
                                        <p:cTn id="36" dur="1000" fill="hold"/>
                                        <p:tgtEl>
                                          <p:spTgt spid="4099"/>
                                        </p:tgtEl>
                                        <p:attrNameLst>
                                          <p:attrName>ppt_x</p:attrName>
                                        </p:attrNameLst>
                                      </p:cBhvr>
                                      <p:tavLst>
                                        <p:tav tm="0">
                                          <p:val>
                                            <p:strVal val="#ppt_x"/>
                                          </p:val>
                                        </p:tav>
                                        <p:tav tm="100000">
                                          <p:val>
                                            <p:strVal val="#ppt_x"/>
                                          </p:val>
                                        </p:tav>
                                      </p:tavLst>
                                    </p:anim>
                                    <p:anim calcmode="lin" valueType="num">
                                      <p:cBhvr>
                                        <p:cTn id="37"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88639"/>
            <a:ext cx="8136904" cy="34038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3592474"/>
            <a:ext cx="4896544" cy="3074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9302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4" y="22103"/>
            <a:ext cx="4343400" cy="467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5343" y="0"/>
            <a:ext cx="4491153"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921" y="4664492"/>
            <a:ext cx="8562975"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5029515"/>
            <a:ext cx="5743575"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5517232"/>
            <a:ext cx="9163050" cy="122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813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1"/>
                                        </p:tgtEl>
                                        <p:attrNameLst>
                                          <p:attrName>style.visibility</p:attrName>
                                        </p:attrNameLst>
                                      </p:cBhvr>
                                      <p:to>
                                        <p:strVal val="visible"/>
                                      </p:to>
                                    </p:set>
                                    <p:animEffect transition="in" filter="fade">
                                      <p:cBhvr>
                                        <p:cTn id="14" dur="1000"/>
                                        <p:tgtEl>
                                          <p:spTgt spid="2051"/>
                                        </p:tgtEl>
                                      </p:cBhvr>
                                    </p:animEffect>
                                    <p:anim calcmode="lin" valueType="num">
                                      <p:cBhvr>
                                        <p:cTn id="15" dur="1000" fill="hold"/>
                                        <p:tgtEl>
                                          <p:spTgt spid="2051"/>
                                        </p:tgtEl>
                                        <p:attrNameLst>
                                          <p:attrName>ppt_x</p:attrName>
                                        </p:attrNameLst>
                                      </p:cBhvr>
                                      <p:tavLst>
                                        <p:tav tm="0">
                                          <p:val>
                                            <p:strVal val="#ppt_x"/>
                                          </p:val>
                                        </p:tav>
                                        <p:tav tm="100000">
                                          <p:val>
                                            <p:strVal val="#ppt_x"/>
                                          </p:val>
                                        </p:tav>
                                      </p:tavLst>
                                    </p:anim>
                                    <p:anim calcmode="lin" valueType="num">
                                      <p:cBhvr>
                                        <p:cTn id="16"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fade">
                                      <p:cBhvr>
                                        <p:cTn id="21" dur="1000"/>
                                        <p:tgtEl>
                                          <p:spTgt spid="3074"/>
                                        </p:tgtEl>
                                      </p:cBhvr>
                                    </p:animEffect>
                                    <p:anim calcmode="lin" valueType="num">
                                      <p:cBhvr>
                                        <p:cTn id="22" dur="1000" fill="hold"/>
                                        <p:tgtEl>
                                          <p:spTgt spid="3074"/>
                                        </p:tgtEl>
                                        <p:attrNameLst>
                                          <p:attrName>ppt_x</p:attrName>
                                        </p:attrNameLst>
                                      </p:cBhvr>
                                      <p:tavLst>
                                        <p:tav tm="0">
                                          <p:val>
                                            <p:strVal val="#ppt_x"/>
                                          </p:val>
                                        </p:tav>
                                        <p:tav tm="100000">
                                          <p:val>
                                            <p:strVal val="#ppt_x"/>
                                          </p:val>
                                        </p:tav>
                                      </p:tavLst>
                                    </p:anim>
                                    <p:anim calcmode="lin" valueType="num">
                                      <p:cBhvr>
                                        <p:cTn id="23"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122"/>
                                        </p:tgtEl>
                                        <p:attrNameLst>
                                          <p:attrName>style.visibility</p:attrName>
                                        </p:attrNameLst>
                                      </p:cBhvr>
                                      <p:to>
                                        <p:strVal val="visible"/>
                                      </p:to>
                                    </p:set>
                                    <p:animEffect transition="in" filter="fade">
                                      <p:cBhvr>
                                        <p:cTn id="28" dur="1000"/>
                                        <p:tgtEl>
                                          <p:spTgt spid="5122"/>
                                        </p:tgtEl>
                                      </p:cBhvr>
                                    </p:animEffect>
                                    <p:anim calcmode="lin" valueType="num">
                                      <p:cBhvr>
                                        <p:cTn id="29" dur="1000" fill="hold"/>
                                        <p:tgtEl>
                                          <p:spTgt spid="5122"/>
                                        </p:tgtEl>
                                        <p:attrNameLst>
                                          <p:attrName>ppt_x</p:attrName>
                                        </p:attrNameLst>
                                      </p:cBhvr>
                                      <p:tavLst>
                                        <p:tav tm="0">
                                          <p:val>
                                            <p:strVal val="#ppt_x"/>
                                          </p:val>
                                        </p:tav>
                                        <p:tav tm="100000">
                                          <p:val>
                                            <p:strVal val="#ppt_x"/>
                                          </p:val>
                                        </p:tav>
                                      </p:tavLst>
                                    </p:anim>
                                    <p:anim calcmode="lin" valueType="num">
                                      <p:cBhvr>
                                        <p:cTn id="30"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81116"/>
            <a:ext cx="8162925"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96752"/>
            <a:ext cx="4391025" cy="406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7225" y="1196752"/>
            <a:ext cx="4676775" cy="408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427676"/>
            <a:ext cx="8964487" cy="323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 y="5949280"/>
            <a:ext cx="91059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6374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00"/>
                                        </p:tgtEl>
                                        <p:attrNameLst>
                                          <p:attrName>style.visibility</p:attrName>
                                        </p:attrNameLst>
                                      </p:cBhvr>
                                      <p:to>
                                        <p:strVal val="visible"/>
                                      </p:to>
                                    </p:set>
                                    <p:animEffect transition="in" filter="fade">
                                      <p:cBhvr>
                                        <p:cTn id="14" dur="1000"/>
                                        <p:tgtEl>
                                          <p:spTgt spid="4100"/>
                                        </p:tgtEl>
                                      </p:cBhvr>
                                    </p:animEffect>
                                    <p:anim calcmode="lin" valueType="num">
                                      <p:cBhvr>
                                        <p:cTn id="15" dur="1000" fill="hold"/>
                                        <p:tgtEl>
                                          <p:spTgt spid="4100"/>
                                        </p:tgtEl>
                                        <p:attrNameLst>
                                          <p:attrName>ppt_x</p:attrName>
                                        </p:attrNameLst>
                                      </p:cBhvr>
                                      <p:tavLst>
                                        <p:tav tm="0">
                                          <p:val>
                                            <p:strVal val="#ppt_x"/>
                                          </p:val>
                                        </p:tav>
                                        <p:tav tm="100000">
                                          <p:val>
                                            <p:strVal val="#ppt_x"/>
                                          </p:val>
                                        </p:tav>
                                      </p:tavLst>
                                    </p:anim>
                                    <p:anim calcmode="lin" valueType="num">
                                      <p:cBhvr>
                                        <p:cTn id="16"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01"/>
                                        </p:tgtEl>
                                        <p:attrNameLst>
                                          <p:attrName>style.visibility</p:attrName>
                                        </p:attrNameLst>
                                      </p:cBhvr>
                                      <p:to>
                                        <p:strVal val="visible"/>
                                      </p:to>
                                    </p:set>
                                    <p:animEffect transition="in" filter="fade">
                                      <p:cBhvr>
                                        <p:cTn id="21" dur="1000"/>
                                        <p:tgtEl>
                                          <p:spTgt spid="4101"/>
                                        </p:tgtEl>
                                      </p:cBhvr>
                                    </p:animEffect>
                                    <p:anim calcmode="lin" valueType="num">
                                      <p:cBhvr>
                                        <p:cTn id="22" dur="1000" fill="hold"/>
                                        <p:tgtEl>
                                          <p:spTgt spid="4101"/>
                                        </p:tgtEl>
                                        <p:attrNameLst>
                                          <p:attrName>ppt_x</p:attrName>
                                        </p:attrNameLst>
                                      </p:cBhvr>
                                      <p:tavLst>
                                        <p:tav tm="0">
                                          <p:val>
                                            <p:strVal val="#ppt_x"/>
                                          </p:val>
                                        </p:tav>
                                        <p:tav tm="100000">
                                          <p:val>
                                            <p:strVal val="#ppt_x"/>
                                          </p:val>
                                        </p:tav>
                                      </p:tavLst>
                                    </p:anim>
                                    <p:anim calcmode="lin" valueType="num">
                                      <p:cBhvr>
                                        <p:cTn id="23" dur="1000" fill="hold"/>
                                        <p:tgtEl>
                                          <p:spTgt spid="410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81116"/>
            <a:ext cx="8162925"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96752"/>
            <a:ext cx="4391025" cy="406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7225" y="1196752"/>
            <a:ext cx="4676775" cy="408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587" y="5445224"/>
            <a:ext cx="8524875"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26" y="6021288"/>
            <a:ext cx="9153526" cy="62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593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00"/>
                                        </p:tgtEl>
                                        <p:attrNameLst>
                                          <p:attrName>style.visibility</p:attrName>
                                        </p:attrNameLst>
                                      </p:cBhvr>
                                      <p:to>
                                        <p:strVal val="visible"/>
                                      </p:to>
                                    </p:set>
                                    <p:animEffect transition="in" filter="fade">
                                      <p:cBhvr>
                                        <p:cTn id="14" dur="1000"/>
                                        <p:tgtEl>
                                          <p:spTgt spid="4100"/>
                                        </p:tgtEl>
                                      </p:cBhvr>
                                    </p:animEffect>
                                    <p:anim calcmode="lin" valueType="num">
                                      <p:cBhvr>
                                        <p:cTn id="15" dur="1000" fill="hold"/>
                                        <p:tgtEl>
                                          <p:spTgt spid="4100"/>
                                        </p:tgtEl>
                                        <p:attrNameLst>
                                          <p:attrName>ppt_x</p:attrName>
                                        </p:attrNameLst>
                                      </p:cBhvr>
                                      <p:tavLst>
                                        <p:tav tm="0">
                                          <p:val>
                                            <p:strVal val="#ppt_x"/>
                                          </p:val>
                                        </p:tav>
                                        <p:tav tm="100000">
                                          <p:val>
                                            <p:strVal val="#ppt_x"/>
                                          </p:val>
                                        </p:tav>
                                      </p:tavLst>
                                    </p:anim>
                                    <p:anim calcmode="lin" valueType="num">
                                      <p:cBhvr>
                                        <p:cTn id="16"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01"/>
                                        </p:tgtEl>
                                        <p:attrNameLst>
                                          <p:attrName>style.visibility</p:attrName>
                                        </p:attrNameLst>
                                      </p:cBhvr>
                                      <p:to>
                                        <p:strVal val="visible"/>
                                      </p:to>
                                    </p:set>
                                    <p:animEffect transition="in" filter="fade">
                                      <p:cBhvr>
                                        <p:cTn id="21" dur="1000"/>
                                        <p:tgtEl>
                                          <p:spTgt spid="4101"/>
                                        </p:tgtEl>
                                      </p:cBhvr>
                                    </p:animEffect>
                                    <p:anim calcmode="lin" valueType="num">
                                      <p:cBhvr>
                                        <p:cTn id="22" dur="1000" fill="hold"/>
                                        <p:tgtEl>
                                          <p:spTgt spid="4101"/>
                                        </p:tgtEl>
                                        <p:attrNameLst>
                                          <p:attrName>ppt_x</p:attrName>
                                        </p:attrNameLst>
                                      </p:cBhvr>
                                      <p:tavLst>
                                        <p:tav tm="0">
                                          <p:val>
                                            <p:strVal val="#ppt_x"/>
                                          </p:val>
                                        </p:tav>
                                        <p:tav tm="100000">
                                          <p:val>
                                            <p:strVal val="#ppt_x"/>
                                          </p:val>
                                        </p:tav>
                                      </p:tavLst>
                                    </p:anim>
                                    <p:anim calcmode="lin" valueType="num">
                                      <p:cBhvr>
                                        <p:cTn id="23" dur="1000" fill="hold"/>
                                        <p:tgtEl>
                                          <p:spTgt spid="410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194"/>
                                        </p:tgtEl>
                                        <p:attrNameLst>
                                          <p:attrName>style.visibility</p:attrName>
                                        </p:attrNameLst>
                                      </p:cBhvr>
                                      <p:to>
                                        <p:strVal val="visible"/>
                                      </p:to>
                                    </p:set>
                                    <p:animEffect transition="in" filter="fade">
                                      <p:cBhvr>
                                        <p:cTn id="28" dur="1000"/>
                                        <p:tgtEl>
                                          <p:spTgt spid="8194"/>
                                        </p:tgtEl>
                                      </p:cBhvr>
                                    </p:animEffect>
                                    <p:anim calcmode="lin" valueType="num">
                                      <p:cBhvr>
                                        <p:cTn id="29" dur="1000" fill="hold"/>
                                        <p:tgtEl>
                                          <p:spTgt spid="8194"/>
                                        </p:tgtEl>
                                        <p:attrNameLst>
                                          <p:attrName>ppt_x</p:attrName>
                                        </p:attrNameLst>
                                      </p:cBhvr>
                                      <p:tavLst>
                                        <p:tav tm="0">
                                          <p:val>
                                            <p:strVal val="#ppt_x"/>
                                          </p:val>
                                        </p:tav>
                                        <p:tav tm="100000">
                                          <p:val>
                                            <p:strVal val="#ppt_x"/>
                                          </p:val>
                                        </p:tav>
                                      </p:tavLst>
                                    </p:anim>
                                    <p:anim calcmode="lin" valueType="num">
                                      <p:cBhvr>
                                        <p:cTn id="30"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81116"/>
            <a:ext cx="8162925"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96752"/>
            <a:ext cx="4391025" cy="406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7225" y="1196752"/>
            <a:ext cx="4676775" cy="408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637" y="5282977"/>
            <a:ext cx="7324725" cy="31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26" y="5733256"/>
            <a:ext cx="8992270" cy="933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154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00"/>
                                        </p:tgtEl>
                                        <p:attrNameLst>
                                          <p:attrName>style.visibility</p:attrName>
                                        </p:attrNameLst>
                                      </p:cBhvr>
                                      <p:to>
                                        <p:strVal val="visible"/>
                                      </p:to>
                                    </p:set>
                                    <p:animEffect transition="in" filter="fade">
                                      <p:cBhvr>
                                        <p:cTn id="14" dur="1000"/>
                                        <p:tgtEl>
                                          <p:spTgt spid="4100"/>
                                        </p:tgtEl>
                                      </p:cBhvr>
                                    </p:animEffect>
                                    <p:anim calcmode="lin" valueType="num">
                                      <p:cBhvr>
                                        <p:cTn id="15" dur="1000" fill="hold"/>
                                        <p:tgtEl>
                                          <p:spTgt spid="4100"/>
                                        </p:tgtEl>
                                        <p:attrNameLst>
                                          <p:attrName>ppt_x</p:attrName>
                                        </p:attrNameLst>
                                      </p:cBhvr>
                                      <p:tavLst>
                                        <p:tav tm="0">
                                          <p:val>
                                            <p:strVal val="#ppt_x"/>
                                          </p:val>
                                        </p:tav>
                                        <p:tav tm="100000">
                                          <p:val>
                                            <p:strVal val="#ppt_x"/>
                                          </p:val>
                                        </p:tav>
                                      </p:tavLst>
                                    </p:anim>
                                    <p:anim calcmode="lin" valueType="num">
                                      <p:cBhvr>
                                        <p:cTn id="16"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01"/>
                                        </p:tgtEl>
                                        <p:attrNameLst>
                                          <p:attrName>style.visibility</p:attrName>
                                        </p:attrNameLst>
                                      </p:cBhvr>
                                      <p:to>
                                        <p:strVal val="visible"/>
                                      </p:to>
                                    </p:set>
                                    <p:animEffect transition="in" filter="fade">
                                      <p:cBhvr>
                                        <p:cTn id="21" dur="1000"/>
                                        <p:tgtEl>
                                          <p:spTgt spid="4101"/>
                                        </p:tgtEl>
                                      </p:cBhvr>
                                    </p:animEffect>
                                    <p:anim calcmode="lin" valueType="num">
                                      <p:cBhvr>
                                        <p:cTn id="22" dur="1000" fill="hold"/>
                                        <p:tgtEl>
                                          <p:spTgt spid="4101"/>
                                        </p:tgtEl>
                                        <p:attrNameLst>
                                          <p:attrName>ppt_x</p:attrName>
                                        </p:attrNameLst>
                                      </p:cBhvr>
                                      <p:tavLst>
                                        <p:tav tm="0">
                                          <p:val>
                                            <p:strVal val="#ppt_x"/>
                                          </p:val>
                                        </p:tav>
                                        <p:tav tm="100000">
                                          <p:val>
                                            <p:strVal val="#ppt_x"/>
                                          </p:val>
                                        </p:tav>
                                      </p:tavLst>
                                    </p:anim>
                                    <p:anim calcmode="lin" valueType="num">
                                      <p:cBhvr>
                                        <p:cTn id="23" dur="1000" fill="hold"/>
                                        <p:tgtEl>
                                          <p:spTgt spid="410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218"/>
                                        </p:tgtEl>
                                        <p:attrNameLst>
                                          <p:attrName>style.visibility</p:attrName>
                                        </p:attrNameLst>
                                      </p:cBhvr>
                                      <p:to>
                                        <p:strVal val="visible"/>
                                      </p:to>
                                    </p:set>
                                    <p:animEffect transition="in" filter="fade">
                                      <p:cBhvr>
                                        <p:cTn id="28" dur="1000"/>
                                        <p:tgtEl>
                                          <p:spTgt spid="9218"/>
                                        </p:tgtEl>
                                      </p:cBhvr>
                                    </p:animEffect>
                                    <p:anim calcmode="lin" valueType="num">
                                      <p:cBhvr>
                                        <p:cTn id="29" dur="1000" fill="hold"/>
                                        <p:tgtEl>
                                          <p:spTgt spid="9218"/>
                                        </p:tgtEl>
                                        <p:attrNameLst>
                                          <p:attrName>ppt_x</p:attrName>
                                        </p:attrNameLst>
                                      </p:cBhvr>
                                      <p:tavLst>
                                        <p:tav tm="0">
                                          <p:val>
                                            <p:strVal val="#ppt_x"/>
                                          </p:val>
                                        </p:tav>
                                        <p:tav tm="100000">
                                          <p:val>
                                            <p:strVal val="#ppt_x"/>
                                          </p:val>
                                        </p:tav>
                                      </p:tavLst>
                                    </p:anim>
                                    <p:anim calcmode="lin" valueType="num">
                                      <p:cBhvr>
                                        <p:cTn id="30"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81116"/>
            <a:ext cx="8162925"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96752"/>
            <a:ext cx="4391025" cy="406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7225" y="1196752"/>
            <a:ext cx="4676775" cy="408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3537" y="5204916"/>
            <a:ext cx="5514975"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23" y="5534025"/>
            <a:ext cx="9116277" cy="1323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86851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00"/>
                                        </p:tgtEl>
                                        <p:attrNameLst>
                                          <p:attrName>style.visibility</p:attrName>
                                        </p:attrNameLst>
                                      </p:cBhvr>
                                      <p:to>
                                        <p:strVal val="visible"/>
                                      </p:to>
                                    </p:set>
                                    <p:animEffect transition="in" filter="fade">
                                      <p:cBhvr>
                                        <p:cTn id="14" dur="1000"/>
                                        <p:tgtEl>
                                          <p:spTgt spid="4100"/>
                                        </p:tgtEl>
                                      </p:cBhvr>
                                    </p:animEffect>
                                    <p:anim calcmode="lin" valueType="num">
                                      <p:cBhvr>
                                        <p:cTn id="15" dur="1000" fill="hold"/>
                                        <p:tgtEl>
                                          <p:spTgt spid="4100"/>
                                        </p:tgtEl>
                                        <p:attrNameLst>
                                          <p:attrName>ppt_x</p:attrName>
                                        </p:attrNameLst>
                                      </p:cBhvr>
                                      <p:tavLst>
                                        <p:tav tm="0">
                                          <p:val>
                                            <p:strVal val="#ppt_x"/>
                                          </p:val>
                                        </p:tav>
                                        <p:tav tm="100000">
                                          <p:val>
                                            <p:strVal val="#ppt_x"/>
                                          </p:val>
                                        </p:tav>
                                      </p:tavLst>
                                    </p:anim>
                                    <p:anim calcmode="lin" valueType="num">
                                      <p:cBhvr>
                                        <p:cTn id="16"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01"/>
                                        </p:tgtEl>
                                        <p:attrNameLst>
                                          <p:attrName>style.visibility</p:attrName>
                                        </p:attrNameLst>
                                      </p:cBhvr>
                                      <p:to>
                                        <p:strVal val="visible"/>
                                      </p:to>
                                    </p:set>
                                    <p:animEffect transition="in" filter="fade">
                                      <p:cBhvr>
                                        <p:cTn id="21" dur="1000"/>
                                        <p:tgtEl>
                                          <p:spTgt spid="4101"/>
                                        </p:tgtEl>
                                      </p:cBhvr>
                                    </p:animEffect>
                                    <p:anim calcmode="lin" valueType="num">
                                      <p:cBhvr>
                                        <p:cTn id="22" dur="1000" fill="hold"/>
                                        <p:tgtEl>
                                          <p:spTgt spid="4101"/>
                                        </p:tgtEl>
                                        <p:attrNameLst>
                                          <p:attrName>ppt_x</p:attrName>
                                        </p:attrNameLst>
                                      </p:cBhvr>
                                      <p:tavLst>
                                        <p:tav tm="0">
                                          <p:val>
                                            <p:strVal val="#ppt_x"/>
                                          </p:val>
                                        </p:tav>
                                        <p:tav tm="100000">
                                          <p:val>
                                            <p:strVal val="#ppt_x"/>
                                          </p:val>
                                        </p:tav>
                                      </p:tavLst>
                                    </p:anim>
                                    <p:anim calcmode="lin" valueType="num">
                                      <p:cBhvr>
                                        <p:cTn id="23" dur="1000" fill="hold"/>
                                        <p:tgtEl>
                                          <p:spTgt spid="410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42"/>
                                        </p:tgtEl>
                                        <p:attrNameLst>
                                          <p:attrName>style.visibility</p:attrName>
                                        </p:attrNameLst>
                                      </p:cBhvr>
                                      <p:to>
                                        <p:strVal val="visible"/>
                                      </p:to>
                                    </p:set>
                                    <p:animEffect transition="in" filter="fade">
                                      <p:cBhvr>
                                        <p:cTn id="28" dur="1000"/>
                                        <p:tgtEl>
                                          <p:spTgt spid="10242"/>
                                        </p:tgtEl>
                                      </p:cBhvr>
                                    </p:animEffect>
                                    <p:anim calcmode="lin" valueType="num">
                                      <p:cBhvr>
                                        <p:cTn id="29" dur="1000" fill="hold"/>
                                        <p:tgtEl>
                                          <p:spTgt spid="10242"/>
                                        </p:tgtEl>
                                        <p:attrNameLst>
                                          <p:attrName>ppt_x</p:attrName>
                                        </p:attrNameLst>
                                      </p:cBhvr>
                                      <p:tavLst>
                                        <p:tav tm="0">
                                          <p:val>
                                            <p:strVal val="#ppt_x"/>
                                          </p:val>
                                        </p:tav>
                                        <p:tav tm="100000">
                                          <p:val>
                                            <p:strVal val="#ppt_x"/>
                                          </p:val>
                                        </p:tav>
                                      </p:tavLst>
                                    </p:anim>
                                    <p:anim calcmode="lin" valueType="num">
                                      <p:cBhvr>
                                        <p:cTn id="30"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38" y="23028"/>
            <a:ext cx="7333006" cy="8738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67" y="919822"/>
            <a:ext cx="4283968" cy="450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0697" y="864803"/>
            <a:ext cx="4632198" cy="455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6559" y="5406802"/>
            <a:ext cx="5248275" cy="29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67" y="5702077"/>
            <a:ext cx="8715375"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3742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48"/>
                                        </p:tgtEl>
                                        <p:attrNameLst>
                                          <p:attrName>style.visibility</p:attrName>
                                        </p:attrNameLst>
                                      </p:cBhvr>
                                      <p:to>
                                        <p:strVal val="visible"/>
                                      </p:to>
                                    </p:set>
                                    <p:animEffect transition="in" filter="fade">
                                      <p:cBhvr>
                                        <p:cTn id="14" dur="1000"/>
                                        <p:tgtEl>
                                          <p:spTgt spid="6148"/>
                                        </p:tgtEl>
                                      </p:cBhvr>
                                    </p:animEffect>
                                    <p:anim calcmode="lin" valueType="num">
                                      <p:cBhvr>
                                        <p:cTn id="15" dur="1000" fill="hold"/>
                                        <p:tgtEl>
                                          <p:spTgt spid="6148"/>
                                        </p:tgtEl>
                                        <p:attrNameLst>
                                          <p:attrName>ppt_x</p:attrName>
                                        </p:attrNameLst>
                                      </p:cBhvr>
                                      <p:tavLst>
                                        <p:tav tm="0">
                                          <p:val>
                                            <p:strVal val="#ppt_x"/>
                                          </p:val>
                                        </p:tav>
                                        <p:tav tm="100000">
                                          <p:val>
                                            <p:strVal val="#ppt_x"/>
                                          </p:val>
                                        </p:tav>
                                      </p:tavLst>
                                    </p:anim>
                                    <p:anim calcmode="lin" valueType="num">
                                      <p:cBhvr>
                                        <p:cTn id="16"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49"/>
                                        </p:tgtEl>
                                        <p:attrNameLst>
                                          <p:attrName>style.visibility</p:attrName>
                                        </p:attrNameLst>
                                      </p:cBhvr>
                                      <p:to>
                                        <p:strVal val="visible"/>
                                      </p:to>
                                    </p:set>
                                    <p:animEffect transition="in" filter="fade">
                                      <p:cBhvr>
                                        <p:cTn id="21" dur="1000"/>
                                        <p:tgtEl>
                                          <p:spTgt spid="6149"/>
                                        </p:tgtEl>
                                      </p:cBhvr>
                                    </p:animEffect>
                                    <p:anim calcmode="lin" valueType="num">
                                      <p:cBhvr>
                                        <p:cTn id="22" dur="1000" fill="hold"/>
                                        <p:tgtEl>
                                          <p:spTgt spid="6149"/>
                                        </p:tgtEl>
                                        <p:attrNameLst>
                                          <p:attrName>ppt_x</p:attrName>
                                        </p:attrNameLst>
                                      </p:cBhvr>
                                      <p:tavLst>
                                        <p:tav tm="0">
                                          <p:val>
                                            <p:strVal val="#ppt_x"/>
                                          </p:val>
                                        </p:tav>
                                        <p:tav tm="100000">
                                          <p:val>
                                            <p:strVal val="#ppt_x"/>
                                          </p:val>
                                        </p:tav>
                                      </p:tavLst>
                                    </p:anim>
                                    <p:anim calcmode="lin" valueType="num">
                                      <p:cBhvr>
                                        <p:cTn id="23"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290"/>
                                        </p:tgtEl>
                                        <p:attrNameLst>
                                          <p:attrName>style.visibility</p:attrName>
                                        </p:attrNameLst>
                                      </p:cBhvr>
                                      <p:to>
                                        <p:strVal val="visible"/>
                                      </p:to>
                                    </p:set>
                                    <p:animEffect transition="in" filter="fade">
                                      <p:cBhvr>
                                        <p:cTn id="28" dur="1000"/>
                                        <p:tgtEl>
                                          <p:spTgt spid="12290"/>
                                        </p:tgtEl>
                                      </p:cBhvr>
                                    </p:animEffect>
                                    <p:anim calcmode="lin" valueType="num">
                                      <p:cBhvr>
                                        <p:cTn id="29" dur="1000" fill="hold"/>
                                        <p:tgtEl>
                                          <p:spTgt spid="12290"/>
                                        </p:tgtEl>
                                        <p:attrNameLst>
                                          <p:attrName>ppt_x</p:attrName>
                                        </p:attrNameLst>
                                      </p:cBhvr>
                                      <p:tavLst>
                                        <p:tav tm="0">
                                          <p:val>
                                            <p:strVal val="#ppt_x"/>
                                          </p:val>
                                        </p:tav>
                                        <p:tav tm="100000">
                                          <p:val>
                                            <p:strVal val="#ppt_x"/>
                                          </p:val>
                                        </p:tav>
                                      </p:tavLst>
                                    </p:anim>
                                    <p:anim calcmode="lin" valueType="num">
                                      <p:cBhvr>
                                        <p:cTn id="30"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38" y="23028"/>
            <a:ext cx="7333006" cy="8738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67" y="919822"/>
            <a:ext cx="4283968" cy="450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0697" y="864803"/>
            <a:ext cx="4632198" cy="455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7664" y="5417753"/>
            <a:ext cx="6734175"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009" y="6021288"/>
            <a:ext cx="8715375"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80529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48"/>
                                        </p:tgtEl>
                                        <p:attrNameLst>
                                          <p:attrName>style.visibility</p:attrName>
                                        </p:attrNameLst>
                                      </p:cBhvr>
                                      <p:to>
                                        <p:strVal val="visible"/>
                                      </p:to>
                                    </p:set>
                                    <p:animEffect transition="in" filter="fade">
                                      <p:cBhvr>
                                        <p:cTn id="14" dur="1000"/>
                                        <p:tgtEl>
                                          <p:spTgt spid="6148"/>
                                        </p:tgtEl>
                                      </p:cBhvr>
                                    </p:animEffect>
                                    <p:anim calcmode="lin" valueType="num">
                                      <p:cBhvr>
                                        <p:cTn id="15" dur="1000" fill="hold"/>
                                        <p:tgtEl>
                                          <p:spTgt spid="6148"/>
                                        </p:tgtEl>
                                        <p:attrNameLst>
                                          <p:attrName>ppt_x</p:attrName>
                                        </p:attrNameLst>
                                      </p:cBhvr>
                                      <p:tavLst>
                                        <p:tav tm="0">
                                          <p:val>
                                            <p:strVal val="#ppt_x"/>
                                          </p:val>
                                        </p:tav>
                                        <p:tav tm="100000">
                                          <p:val>
                                            <p:strVal val="#ppt_x"/>
                                          </p:val>
                                        </p:tav>
                                      </p:tavLst>
                                    </p:anim>
                                    <p:anim calcmode="lin" valueType="num">
                                      <p:cBhvr>
                                        <p:cTn id="16"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49"/>
                                        </p:tgtEl>
                                        <p:attrNameLst>
                                          <p:attrName>style.visibility</p:attrName>
                                        </p:attrNameLst>
                                      </p:cBhvr>
                                      <p:to>
                                        <p:strVal val="visible"/>
                                      </p:to>
                                    </p:set>
                                    <p:animEffect transition="in" filter="fade">
                                      <p:cBhvr>
                                        <p:cTn id="21" dur="1000"/>
                                        <p:tgtEl>
                                          <p:spTgt spid="6149"/>
                                        </p:tgtEl>
                                      </p:cBhvr>
                                    </p:animEffect>
                                    <p:anim calcmode="lin" valueType="num">
                                      <p:cBhvr>
                                        <p:cTn id="22" dur="1000" fill="hold"/>
                                        <p:tgtEl>
                                          <p:spTgt spid="6149"/>
                                        </p:tgtEl>
                                        <p:attrNameLst>
                                          <p:attrName>ppt_x</p:attrName>
                                        </p:attrNameLst>
                                      </p:cBhvr>
                                      <p:tavLst>
                                        <p:tav tm="0">
                                          <p:val>
                                            <p:strVal val="#ppt_x"/>
                                          </p:val>
                                        </p:tav>
                                        <p:tav tm="100000">
                                          <p:val>
                                            <p:strVal val="#ppt_x"/>
                                          </p:val>
                                        </p:tav>
                                      </p:tavLst>
                                    </p:anim>
                                    <p:anim calcmode="lin" valueType="num">
                                      <p:cBhvr>
                                        <p:cTn id="23"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314"/>
                                        </p:tgtEl>
                                        <p:attrNameLst>
                                          <p:attrName>style.visibility</p:attrName>
                                        </p:attrNameLst>
                                      </p:cBhvr>
                                      <p:to>
                                        <p:strVal val="visible"/>
                                      </p:to>
                                    </p:set>
                                    <p:animEffect transition="in" filter="fade">
                                      <p:cBhvr>
                                        <p:cTn id="28" dur="1000"/>
                                        <p:tgtEl>
                                          <p:spTgt spid="13314"/>
                                        </p:tgtEl>
                                      </p:cBhvr>
                                    </p:animEffect>
                                    <p:anim calcmode="lin" valueType="num">
                                      <p:cBhvr>
                                        <p:cTn id="29" dur="1000" fill="hold"/>
                                        <p:tgtEl>
                                          <p:spTgt spid="13314"/>
                                        </p:tgtEl>
                                        <p:attrNameLst>
                                          <p:attrName>ppt_x</p:attrName>
                                        </p:attrNameLst>
                                      </p:cBhvr>
                                      <p:tavLst>
                                        <p:tav tm="0">
                                          <p:val>
                                            <p:strVal val="#ppt_x"/>
                                          </p:val>
                                        </p:tav>
                                        <p:tav tm="100000">
                                          <p:val>
                                            <p:strVal val="#ppt_x"/>
                                          </p:val>
                                        </p:tav>
                                      </p:tavLst>
                                    </p:anim>
                                    <p:anim calcmode="lin" valueType="num">
                                      <p:cBhvr>
                                        <p:cTn id="30"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259632" y="1988840"/>
            <a:ext cx="6336704" cy="2677656"/>
          </a:xfrm>
          <a:prstGeom prst="rect">
            <a:avLst/>
          </a:prstGeom>
          <a:noFill/>
          <a:ln>
            <a:solidFill>
              <a:srgbClr val="FF0000"/>
            </a:solidFill>
          </a:ln>
        </p:spPr>
        <p:txBody>
          <a:bodyPr wrap="square" rtlCol="0">
            <a:spAutoFit/>
          </a:bodyPr>
          <a:lstStyle/>
          <a:p>
            <a:r>
              <a:rPr lang="tr-TR" sz="2800" b="1" dirty="0" smtClean="0">
                <a:solidFill>
                  <a:srgbClr val="FF0000"/>
                </a:solidFill>
              </a:rPr>
              <a:t> VERİ TOPLAMA YÖNTEMLERİ:</a:t>
            </a:r>
          </a:p>
          <a:p>
            <a:pPr marL="457200" indent="-457200">
              <a:buAutoNum type="arabicParenR"/>
            </a:pPr>
            <a:r>
              <a:rPr lang="tr-TR" sz="2800" b="1" dirty="0" smtClean="0"/>
              <a:t>Anket yapma,</a:t>
            </a:r>
          </a:p>
          <a:p>
            <a:pPr marL="457200" indent="-457200">
              <a:buAutoNum type="arabicParenR" startAt="2"/>
            </a:pPr>
            <a:r>
              <a:rPr lang="tr-TR" sz="2800" b="1" dirty="0" smtClean="0"/>
              <a:t>Rastgele seçme,</a:t>
            </a:r>
          </a:p>
          <a:p>
            <a:pPr marL="457200" indent="-457200">
              <a:buAutoNum type="arabicParenR" startAt="3"/>
            </a:pPr>
            <a:r>
              <a:rPr lang="tr-TR" sz="2800" b="1" dirty="0" smtClean="0"/>
              <a:t>Örneklem,</a:t>
            </a:r>
          </a:p>
          <a:p>
            <a:pPr marL="457200" indent="-457200">
              <a:buAutoNum type="arabicParenR" startAt="4"/>
            </a:pPr>
            <a:r>
              <a:rPr lang="tr-TR" sz="2800" b="1" dirty="0" smtClean="0"/>
              <a:t>Görüşme,</a:t>
            </a:r>
          </a:p>
          <a:p>
            <a:r>
              <a:rPr lang="tr-TR" sz="2800" b="1" dirty="0" smtClean="0"/>
              <a:t>5)   Tarama,</a:t>
            </a:r>
            <a:endParaRPr lang="tr-TR" sz="2800" b="1" dirty="0"/>
          </a:p>
        </p:txBody>
      </p:sp>
    </p:spTree>
    <p:extLst>
      <p:ext uri="{BB962C8B-B14F-4D97-AF65-F5344CB8AC3E}">
        <p14:creationId xmlns:p14="http://schemas.microsoft.com/office/powerpoint/2010/main" val="2701743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38" y="23028"/>
            <a:ext cx="7333006" cy="8738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67" y="919822"/>
            <a:ext cx="4283968" cy="450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0697" y="864803"/>
            <a:ext cx="4592042" cy="455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614" y="5425147"/>
            <a:ext cx="9001125"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210" y="5879056"/>
            <a:ext cx="8829675" cy="971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790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48"/>
                                        </p:tgtEl>
                                        <p:attrNameLst>
                                          <p:attrName>style.visibility</p:attrName>
                                        </p:attrNameLst>
                                      </p:cBhvr>
                                      <p:to>
                                        <p:strVal val="visible"/>
                                      </p:to>
                                    </p:set>
                                    <p:animEffect transition="in" filter="fade">
                                      <p:cBhvr>
                                        <p:cTn id="14" dur="1000"/>
                                        <p:tgtEl>
                                          <p:spTgt spid="6148"/>
                                        </p:tgtEl>
                                      </p:cBhvr>
                                    </p:animEffect>
                                    <p:anim calcmode="lin" valueType="num">
                                      <p:cBhvr>
                                        <p:cTn id="15" dur="1000" fill="hold"/>
                                        <p:tgtEl>
                                          <p:spTgt spid="6148"/>
                                        </p:tgtEl>
                                        <p:attrNameLst>
                                          <p:attrName>ppt_x</p:attrName>
                                        </p:attrNameLst>
                                      </p:cBhvr>
                                      <p:tavLst>
                                        <p:tav tm="0">
                                          <p:val>
                                            <p:strVal val="#ppt_x"/>
                                          </p:val>
                                        </p:tav>
                                        <p:tav tm="100000">
                                          <p:val>
                                            <p:strVal val="#ppt_x"/>
                                          </p:val>
                                        </p:tav>
                                      </p:tavLst>
                                    </p:anim>
                                    <p:anim calcmode="lin" valueType="num">
                                      <p:cBhvr>
                                        <p:cTn id="16"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49"/>
                                        </p:tgtEl>
                                        <p:attrNameLst>
                                          <p:attrName>style.visibility</p:attrName>
                                        </p:attrNameLst>
                                      </p:cBhvr>
                                      <p:to>
                                        <p:strVal val="visible"/>
                                      </p:to>
                                    </p:set>
                                    <p:animEffect transition="in" filter="fade">
                                      <p:cBhvr>
                                        <p:cTn id="21" dur="1000"/>
                                        <p:tgtEl>
                                          <p:spTgt spid="6149"/>
                                        </p:tgtEl>
                                      </p:cBhvr>
                                    </p:animEffect>
                                    <p:anim calcmode="lin" valueType="num">
                                      <p:cBhvr>
                                        <p:cTn id="22" dur="1000" fill="hold"/>
                                        <p:tgtEl>
                                          <p:spTgt spid="6149"/>
                                        </p:tgtEl>
                                        <p:attrNameLst>
                                          <p:attrName>ppt_x</p:attrName>
                                        </p:attrNameLst>
                                      </p:cBhvr>
                                      <p:tavLst>
                                        <p:tav tm="0">
                                          <p:val>
                                            <p:strVal val="#ppt_x"/>
                                          </p:val>
                                        </p:tav>
                                        <p:tav tm="100000">
                                          <p:val>
                                            <p:strVal val="#ppt_x"/>
                                          </p:val>
                                        </p:tav>
                                      </p:tavLst>
                                    </p:anim>
                                    <p:anim calcmode="lin" valueType="num">
                                      <p:cBhvr>
                                        <p:cTn id="23"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338"/>
                                        </p:tgtEl>
                                        <p:attrNameLst>
                                          <p:attrName>style.visibility</p:attrName>
                                        </p:attrNameLst>
                                      </p:cBhvr>
                                      <p:to>
                                        <p:strVal val="visible"/>
                                      </p:to>
                                    </p:set>
                                    <p:animEffect transition="in" filter="fade">
                                      <p:cBhvr>
                                        <p:cTn id="28" dur="1000"/>
                                        <p:tgtEl>
                                          <p:spTgt spid="14338"/>
                                        </p:tgtEl>
                                      </p:cBhvr>
                                    </p:animEffect>
                                    <p:anim calcmode="lin" valueType="num">
                                      <p:cBhvr>
                                        <p:cTn id="29" dur="1000" fill="hold"/>
                                        <p:tgtEl>
                                          <p:spTgt spid="14338"/>
                                        </p:tgtEl>
                                        <p:attrNameLst>
                                          <p:attrName>ppt_x</p:attrName>
                                        </p:attrNameLst>
                                      </p:cBhvr>
                                      <p:tavLst>
                                        <p:tav tm="0">
                                          <p:val>
                                            <p:strVal val="#ppt_x"/>
                                          </p:val>
                                        </p:tav>
                                        <p:tav tm="100000">
                                          <p:val>
                                            <p:strVal val="#ppt_x"/>
                                          </p:val>
                                        </p:tav>
                                      </p:tavLst>
                                    </p:anim>
                                    <p:anim calcmode="lin" valueType="num">
                                      <p:cBhvr>
                                        <p:cTn id="30"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38" y="23028"/>
            <a:ext cx="7333006" cy="8738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67" y="919822"/>
            <a:ext cx="4283968" cy="450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0697" y="864803"/>
            <a:ext cx="4592042" cy="455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0347" y="5491515"/>
            <a:ext cx="5600700"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0050" y="6021288"/>
            <a:ext cx="8343900" cy="733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6482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48"/>
                                        </p:tgtEl>
                                        <p:attrNameLst>
                                          <p:attrName>style.visibility</p:attrName>
                                        </p:attrNameLst>
                                      </p:cBhvr>
                                      <p:to>
                                        <p:strVal val="visible"/>
                                      </p:to>
                                    </p:set>
                                    <p:animEffect transition="in" filter="fade">
                                      <p:cBhvr>
                                        <p:cTn id="14" dur="1000"/>
                                        <p:tgtEl>
                                          <p:spTgt spid="6148"/>
                                        </p:tgtEl>
                                      </p:cBhvr>
                                    </p:animEffect>
                                    <p:anim calcmode="lin" valueType="num">
                                      <p:cBhvr>
                                        <p:cTn id="15" dur="1000" fill="hold"/>
                                        <p:tgtEl>
                                          <p:spTgt spid="6148"/>
                                        </p:tgtEl>
                                        <p:attrNameLst>
                                          <p:attrName>ppt_x</p:attrName>
                                        </p:attrNameLst>
                                      </p:cBhvr>
                                      <p:tavLst>
                                        <p:tav tm="0">
                                          <p:val>
                                            <p:strVal val="#ppt_x"/>
                                          </p:val>
                                        </p:tav>
                                        <p:tav tm="100000">
                                          <p:val>
                                            <p:strVal val="#ppt_x"/>
                                          </p:val>
                                        </p:tav>
                                      </p:tavLst>
                                    </p:anim>
                                    <p:anim calcmode="lin" valueType="num">
                                      <p:cBhvr>
                                        <p:cTn id="16"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49"/>
                                        </p:tgtEl>
                                        <p:attrNameLst>
                                          <p:attrName>style.visibility</p:attrName>
                                        </p:attrNameLst>
                                      </p:cBhvr>
                                      <p:to>
                                        <p:strVal val="visible"/>
                                      </p:to>
                                    </p:set>
                                    <p:animEffect transition="in" filter="fade">
                                      <p:cBhvr>
                                        <p:cTn id="21" dur="1000"/>
                                        <p:tgtEl>
                                          <p:spTgt spid="6149"/>
                                        </p:tgtEl>
                                      </p:cBhvr>
                                    </p:animEffect>
                                    <p:anim calcmode="lin" valueType="num">
                                      <p:cBhvr>
                                        <p:cTn id="22" dur="1000" fill="hold"/>
                                        <p:tgtEl>
                                          <p:spTgt spid="6149"/>
                                        </p:tgtEl>
                                        <p:attrNameLst>
                                          <p:attrName>ppt_x</p:attrName>
                                        </p:attrNameLst>
                                      </p:cBhvr>
                                      <p:tavLst>
                                        <p:tav tm="0">
                                          <p:val>
                                            <p:strVal val="#ppt_x"/>
                                          </p:val>
                                        </p:tav>
                                        <p:tav tm="100000">
                                          <p:val>
                                            <p:strVal val="#ppt_x"/>
                                          </p:val>
                                        </p:tav>
                                      </p:tavLst>
                                    </p:anim>
                                    <p:anim calcmode="lin" valueType="num">
                                      <p:cBhvr>
                                        <p:cTn id="23"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362"/>
                                        </p:tgtEl>
                                        <p:attrNameLst>
                                          <p:attrName>style.visibility</p:attrName>
                                        </p:attrNameLst>
                                      </p:cBhvr>
                                      <p:to>
                                        <p:strVal val="visible"/>
                                      </p:to>
                                    </p:set>
                                    <p:animEffect transition="in" filter="fade">
                                      <p:cBhvr>
                                        <p:cTn id="28" dur="1000"/>
                                        <p:tgtEl>
                                          <p:spTgt spid="15362"/>
                                        </p:tgtEl>
                                      </p:cBhvr>
                                    </p:animEffect>
                                    <p:anim calcmode="lin" valueType="num">
                                      <p:cBhvr>
                                        <p:cTn id="29" dur="1000" fill="hold"/>
                                        <p:tgtEl>
                                          <p:spTgt spid="15362"/>
                                        </p:tgtEl>
                                        <p:attrNameLst>
                                          <p:attrName>ppt_x</p:attrName>
                                        </p:attrNameLst>
                                      </p:cBhvr>
                                      <p:tavLst>
                                        <p:tav tm="0">
                                          <p:val>
                                            <p:strVal val="#ppt_x"/>
                                          </p:val>
                                        </p:tav>
                                        <p:tav tm="100000">
                                          <p:val>
                                            <p:strVal val="#ppt_x"/>
                                          </p:val>
                                        </p:tav>
                                      </p:tavLst>
                                    </p:anim>
                                    <p:anim calcmode="lin" valueType="num">
                                      <p:cBhvr>
                                        <p:cTn id="30" dur="1000" fill="hold"/>
                                        <p:tgtEl>
                                          <p:spTgt spid="1536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1" y="116632"/>
            <a:ext cx="8942929"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254" y="1052736"/>
            <a:ext cx="3819525" cy="432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1080894"/>
            <a:ext cx="3705225" cy="430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5386194"/>
            <a:ext cx="7761286" cy="1283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73731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1000"/>
                                        <p:tgtEl>
                                          <p:spTgt spid="1028"/>
                                        </p:tgtEl>
                                      </p:cBhvr>
                                    </p:animEffect>
                                    <p:anim calcmode="lin" valueType="num">
                                      <p:cBhvr>
                                        <p:cTn id="22" dur="1000" fill="hold"/>
                                        <p:tgtEl>
                                          <p:spTgt spid="1028"/>
                                        </p:tgtEl>
                                        <p:attrNameLst>
                                          <p:attrName>ppt_x</p:attrName>
                                        </p:attrNameLst>
                                      </p:cBhvr>
                                      <p:tavLst>
                                        <p:tav tm="0">
                                          <p:val>
                                            <p:strVal val="#ppt_x"/>
                                          </p:val>
                                        </p:tav>
                                        <p:tav tm="100000">
                                          <p:val>
                                            <p:strVal val="#ppt_x"/>
                                          </p:val>
                                        </p:tav>
                                      </p:tavLst>
                                    </p:anim>
                                    <p:anim calcmode="lin" valueType="num">
                                      <p:cBhvr>
                                        <p:cTn id="23"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9"/>
                                        </p:tgtEl>
                                        <p:attrNameLst>
                                          <p:attrName>style.visibility</p:attrName>
                                        </p:attrNameLst>
                                      </p:cBhvr>
                                      <p:to>
                                        <p:strVal val="visible"/>
                                      </p:to>
                                    </p:set>
                                    <p:animEffect transition="in" filter="fade">
                                      <p:cBhvr>
                                        <p:cTn id="28" dur="1000"/>
                                        <p:tgtEl>
                                          <p:spTgt spid="1029"/>
                                        </p:tgtEl>
                                      </p:cBhvr>
                                    </p:animEffect>
                                    <p:anim calcmode="lin" valueType="num">
                                      <p:cBhvr>
                                        <p:cTn id="29" dur="1000" fill="hold"/>
                                        <p:tgtEl>
                                          <p:spTgt spid="1029"/>
                                        </p:tgtEl>
                                        <p:attrNameLst>
                                          <p:attrName>ppt_x</p:attrName>
                                        </p:attrNameLst>
                                      </p:cBhvr>
                                      <p:tavLst>
                                        <p:tav tm="0">
                                          <p:val>
                                            <p:strVal val="#ppt_x"/>
                                          </p:val>
                                        </p:tav>
                                        <p:tav tm="100000">
                                          <p:val>
                                            <p:strVal val="#ppt_x"/>
                                          </p:val>
                                        </p:tav>
                                      </p:tavLst>
                                    </p:anim>
                                    <p:anim calcmode="lin" valueType="num">
                                      <p:cBhvr>
                                        <p:cTn id="30"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337612" y="188640"/>
            <a:ext cx="4177490" cy="1015663"/>
          </a:xfrm>
          <a:prstGeom prst="rect">
            <a:avLst/>
          </a:prstGeom>
          <a:solidFill>
            <a:schemeClr val="accent6">
              <a:lumMod val="20000"/>
              <a:lumOff val="80000"/>
            </a:schemeClr>
          </a:solidFill>
          <a:ln>
            <a:solidFill>
              <a:srgbClr val="FF0000"/>
            </a:solidFill>
          </a:ln>
        </p:spPr>
        <p:txBody>
          <a:bodyPr wrap="none">
            <a:spAutoFit/>
          </a:bodyPr>
          <a:lstStyle/>
          <a:p>
            <a:pPr algn="ctr"/>
            <a:r>
              <a:rPr lang="tr-TR" sz="6000" b="1" dirty="0" smtClean="0"/>
              <a:t>HAZIRLAYAN</a:t>
            </a:r>
            <a:endParaRPr lang="tr-TR" sz="6000" b="1" dirty="0"/>
          </a:p>
        </p:txBody>
      </p:sp>
      <p:sp>
        <p:nvSpPr>
          <p:cNvPr id="5" name="Dikdörtgen 4"/>
          <p:cNvSpPr/>
          <p:nvPr/>
        </p:nvSpPr>
        <p:spPr>
          <a:xfrm>
            <a:off x="179512" y="4913010"/>
            <a:ext cx="8784976" cy="1815882"/>
          </a:xfrm>
          <a:prstGeom prst="rect">
            <a:avLst/>
          </a:prstGeom>
          <a:solidFill>
            <a:schemeClr val="accent6">
              <a:lumMod val="20000"/>
              <a:lumOff val="80000"/>
            </a:schemeClr>
          </a:solidFill>
          <a:ln>
            <a:solidFill>
              <a:srgbClr val="FF0000"/>
            </a:solidFill>
          </a:ln>
        </p:spPr>
        <p:txBody>
          <a:bodyPr wrap="square">
            <a:spAutoFit/>
          </a:bodyPr>
          <a:lstStyle/>
          <a:p>
            <a:r>
              <a:rPr lang="tr-TR" sz="2800" b="1" dirty="0" smtClean="0"/>
              <a:t>ÖMER ASKERDEN</a:t>
            </a:r>
          </a:p>
          <a:p>
            <a:r>
              <a:rPr lang="tr-TR" sz="2800" b="1" dirty="0" smtClean="0"/>
              <a:t>UZMAN İLKÖĞRETİM MATEMATİK ÖĞRETMENİ</a:t>
            </a:r>
          </a:p>
          <a:p>
            <a:r>
              <a:rPr lang="tr-TR" sz="2800" b="1" dirty="0" smtClean="0"/>
              <a:t>PİRİ MEHMET PAŞA ORTAOKULU</a:t>
            </a:r>
          </a:p>
          <a:p>
            <a:pPr algn="r"/>
            <a:r>
              <a:rPr lang="tr-TR" sz="2800" b="1" dirty="0" smtClean="0"/>
              <a:t>omeraskerden@hotmail.com.tr</a:t>
            </a:r>
            <a:endParaRPr lang="tr-TR" sz="2800" dirty="0"/>
          </a:p>
        </p:txBody>
      </p:sp>
    </p:spTree>
    <p:extLst>
      <p:ext uri="{BB962C8B-B14F-4D97-AF65-F5344CB8AC3E}">
        <p14:creationId xmlns:p14="http://schemas.microsoft.com/office/powerpoint/2010/main" val="4064955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235</TotalTime>
  <Words>1330</Words>
  <Application>Microsoft Office PowerPoint</Application>
  <PresentationFormat>Ekran Gösterisi (4:3)</PresentationFormat>
  <Paragraphs>554</Paragraphs>
  <Slides>93</Slides>
  <Notes>0</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93</vt:i4>
      </vt:variant>
    </vt:vector>
  </HeadingPairs>
  <TitlesOfParts>
    <vt:vector size="95" baseType="lpstr">
      <vt:lpstr>Ofis Teması</vt:lpstr>
      <vt:lpstr>Denklem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heronmatematik@hotmail.com</dc:creator>
  <cp:lastModifiedBy>heronmatematik@hotmail.com</cp:lastModifiedBy>
  <cp:revision>73</cp:revision>
  <dcterms:created xsi:type="dcterms:W3CDTF">2013-12-15T09:29:35Z</dcterms:created>
  <dcterms:modified xsi:type="dcterms:W3CDTF">2013-12-15T18:08:29Z</dcterms:modified>
</cp:coreProperties>
</file>