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9" r:id="rId2"/>
    <p:sldId id="272" r:id="rId3"/>
    <p:sldId id="273" r:id="rId4"/>
    <p:sldId id="275" r:id="rId5"/>
    <p:sldId id="276" r:id="rId6"/>
    <p:sldId id="278" r:id="rId7"/>
    <p:sldId id="277" r:id="rId8"/>
    <p:sldId id="279" r:id="rId9"/>
    <p:sldId id="274" r:id="rId10"/>
    <p:sldId id="280" r:id="rId11"/>
    <p:sldId id="281" r:id="rId12"/>
    <p:sldId id="282" r:id="rId13"/>
    <p:sldId id="283" r:id="rId14"/>
    <p:sldId id="284" r:id="rId15"/>
    <p:sldId id="285" r:id="rId16"/>
    <p:sldId id="286" r:id="rId17"/>
    <p:sldId id="292" r:id="rId18"/>
    <p:sldId id="287" r:id="rId19"/>
    <p:sldId id="288" r:id="rId20"/>
    <p:sldId id="291" r:id="rId21"/>
    <p:sldId id="290" r:id="rId22"/>
    <p:sldId id="293" r:id="rId23"/>
  </p:sldIdLst>
  <p:sldSz cx="9144000" cy="6858000" type="screen4x3"/>
  <p:notesSz cx="6858000" cy="9144000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DCC384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158" y="-6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FDE491-DF2B-423C-9FCE-752362C6A4FE}" type="datetimeFigureOut">
              <a:rPr lang="tr-TR"/>
              <a:pPr>
                <a:defRPr/>
              </a:pPr>
              <a:t>17.02.2014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98AA20-196C-4AFC-9319-0F0B273ED8E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688A4-A18B-465E-A96C-425609D4A699}" type="datetimeFigureOut">
              <a:rPr lang="tr-TR"/>
              <a:pPr>
                <a:defRPr/>
              </a:pPr>
              <a:t>17.02.2014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A64927-D0C3-4965-8A81-751967E14427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68D091-C24E-4383-9696-EB615364B062}" type="datetimeFigureOut">
              <a:rPr lang="tr-TR"/>
              <a:pPr>
                <a:defRPr/>
              </a:pPr>
              <a:t>17.02.2014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FDEE8D-291C-4058-8F01-C6D7F15512FD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D7F3B3-F774-4A81-B048-F9D3A89A4F6F}" type="datetimeFigureOut">
              <a:rPr lang="tr-TR"/>
              <a:pPr>
                <a:defRPr/>
              </a:pPr>
              <a:t>17.02.2014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EE3BF8-E47F-498B-A47F-0E46599E8177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AE2ACF-AA89-4F0A-92D3-73A41ABA91BD}" type="datetimeFigureOut">
              <a:rPr lang="tr-TR"/>
              <a:pPr>
                <a:defRPr/>
              </a:pPr>
              <a:t>17.02.2014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9A80E3-E1E3-49C0-A5B3-63AD5CDF1BA4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C55D3D-67DE-494A-BE9C-8A91515C15A7}" type="datetimeFigureOut">
              <a:rPr lang="tr-TR"/>
              <a:pPr>
                <a:defRPr/>
              </a:pPr>
              <a:t>17.02.2014</a:t>
            </a:fld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873930-B1DA-4E26-B1D7-DEDBA4FD8D95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FA0312-29D4-4AB6-8371-FA567940FB18}" type="datetimeFigureOut">
              <a:rPr lang="tr-TR"/>
              <a:pPr>
                <a:defRPr/>
              </a:pPr>
              <a:t>17.02.2014</a:t>
            </a:fld>
            <a:endParaRPr lang="tr-TR"/>
          </a:p>
        </p:txBody>
      </p:sp>
      <p:sp>
        <p:nvSpPr>
          <p:cNvPr id="8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077781-879D-471F-8176-C282908BD232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5EC522-B9CB-4625-8253-1E3C4ADB2886}" type="datetimeFigureOut">
              <a:rPr lang="tr-TR"/>
              <a:pPr>
                <a:defRPr/>
              </a:pPr>
              <a:t>17.02.2014</a:t>
            </a:fld>
            <a:endParaRPr lang="tr-TR"/>
          </a:p>
        </p:txBody>
      </p:sp>
      <p:sp>
        <p:nvSpPr>
          <p:cNvPr id="4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204248-786E-4C97-8680-F6BEE7A81932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0C623F-1C04-49D6-A431-FD7AB8500D9B}" type="datetimeFigureOut">
              <a:rPr lang="tr-TR"/>
              <a:pPr>
                <a:defRPr/>
              </a:pPr>
              <a:t>17.02.2014</a:t>
            </a:fld>
            <a:endParaRPr lang="tr-TR"/>
          </a:p>
        </p:txBody>
      </p:sp>
      <p:sp>
        <p:nvSpPr>
          <p:cNvPr id="3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0808CA-5A4F-4FE1-8912-4661CEF96E30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6D5EB9-9D86-49A6-911B-F9161A70E174}" type="datetimeFigureOut">
              <a:rPr lang="tr-TR"/>
              <a:pPr>
                <a:defRPr/>
              </a:pPr>
              <a:t>17.02.2014</a:t>
            </a:fld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3D1D8-1296-48E5-A61F-7721010123DD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r-TR" noProof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EF72A2-23EC-4B6B-A0F5-C1D6DB154DC7}" type="datetimeFigureOut">
              <a:rPr lang="tr-TR"/>
              <a:pPr>
                <a:defRPr/>
              </a:pPr>
              <a:t>17.02.2014</a:t>
            </a:fld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A8868E-CCE2-473F-A841-497CEC31963A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Başlık Yer Tutucusu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</a:p>
        </p:txBody>
      </p:sp>
      <p:sp>
        <p:nvSpPr>
          <p:cNvPr id="1027" name="2 Metin Yer Tutucusu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F6C1422-2525-4CB7-9392-426619EC3964}" type="datetimeFigureOut">
              <a:rPr lang="tr-TR"/>
              <a:pPr>
                <a:defRPr/>
              </a:pPr>
              <a:t>17.02.2014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FCCDD10-1AE6-4DC5-903F-AC90EE18501A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orubak.com/teogpuanhesaplama.php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 flipH="1">
            <a:off x="-2" y="83414"/>
            <a:ext cx="9144001" cy="132343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SBS 2014</a:t>
            </a:r>
            <a:endParaRPr lang="tr-TR" sz="8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haroni" pitchFamily="2" charset="-79"/>
              <a:cs typeface="Aharoni" pitchFamily="2" charset="-79"/>
            </a:endParaRPr>
          </a:p>
        </p:txBody>
      </p:sp>
      <p:pic>
        <p:nvPicPr>
          <p:cNvPr id="13314" name="Picture 2" descr="D:\RESİMLER\Sunu Resimleri\Sunum Resimleri\Kitap Kalem Defter\tes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38" y="1571625"/>
            <a:ext cx="5143500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Metin kutusu"/>
          <p:cNvSpPr txBox="1"/>
          <p:nvPr/>
        </p:nvSpPr>
        <p:spPr>
          <a:xfrm>
            <a:off x="1357313" y="5786438"/>
            <a:ext cx="6786562" cy="86201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500" b="1" dirty="0"/>
              <a:t>"Bir hayal inşa edin, daha sonra  o hayal de sizi inşa eder.”Robert </a:t>
            </a:r>
            <a:r>
              <a:rPr lang="tr-TR" sz="2500" b="1" dirty="0" err="1"/>
              <a:t>Schuller</a:t>
            </a:r>
            <a:endParaRPr lang="tr-TR" sz="2500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etin kutusu"/>
          <p:cNvSpPr txBox="1"/>
          <p:nvPr/>
        </p:nvSpPr>
        <p:spPr>
          <a:xfrm>
            <a:off x="0" y="0"/>
            <a:ext cx="9144000" cy="116998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500" b="1" dirty="0"/>
              <a:t>Ortaöğretime Yerleştirmede Esas Alınacak Puanın Hesaplanması</a:t>
            </a:r>
            <a:endParaRPr lang="tr-TR" sz="3500" dirty="0"/>
          </a:p>
        </p:txBody>
      </p:sp>
      <p:sp>
        <p:nvSpPr>
          <p:cNvPr id="4" name="3 Metin kutusu"/>
          <p:cNvSpPr txBox="1"/>
          <p:nvPr/>
        </p:nvSpPr>
        <p:spPr>
          <a:xfrm>
            <a:off x="214313" y="1571625"/>
            <a:ext cx="8715375" cy="2246313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b="1" dirty="0">
                <a:solidFill>
                  <a:srgbClr val="C00000"/>
                </a:solidFill>
              </a:rPr>
              <a:t>Yılsonu başarı puanının hesaplanması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b="1" dirty="0"/>
              <a:t>Yılsonu başarı puanı, not ile değerlendirilen tüm derslerin ağırlıklı yılsonu puanlarının o dersin haftalık ders saati sayısı ile çarpımının o sınıfa ait haftalık ders saatleri toplamına bölümünden elde edilen puanı ifade eder.</a:t>
            </a:r>
            <a:endParaRPr lang="tr-TR" sz="2500" b="1" dirty="0"/>
          </a:p>
        </p:txBody>
      </p:sp>
      <p:pic>
        <p:nvPicPr>
          <p:cNvPr id="7171" name="Picture 3" descr="D:\RESİMLER\Sunu Resimleri\Sunum Resimleri\Ders Çalışma ve Ödev\Dersler\TÜRKÇE\19131033 - Kopy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4000504"/>
            <a:ext cx="5983316" cy="26702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 descr="D:\GÜNGÖR BELGELER\Okul Rehberlik Formlar\SBS\SBS 2014\Sunu ve Resim\MEB_Sunum_04_09_2013-1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8" y="0"/>
            <a:ext cx="9053512" cy="692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0" y="0"/>
            <a:ext cx="9144000" cy="64611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600" b="1" dirty="0"/>
              <a:t>Yılsonu başarı puanlarının aritmetik ortalaması</a:t>
            </a:r>
            <a:endParaRPr lang="tr-TR" sz="3500" dirty="0"/>
          </a:p>
        </p:txBody>
      </p:sp>
      <p:graphicFrame>
        <p:nvGraphicFramePr>
          <p:cNvPr id="5" name="4 Tablo"/>
          <p:cNvGraphicFramePr>
            <a:graphicFrameLocks noGrp="1"/>
          </p:cNvGraphicFramePr>
          <p:nvPr/>
        </p:nvGraphicFramePr>
        <p:xfrm>
          <a:off x="285750" y="928688"/>
          <a:ext cx="8572500" cy="33734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86264"/>
                <a:gridCol w="4286264"/>
              </a:tblGrid>
              <a:tr h="693877">
                <a:tc>
                  <a:txBody>
                    <a:bodyPr/>
                    <a:lstStyle/>
                    <a:p>
                      <a:pPr algn="ctr"/>
                      <a:r>
                        <a:rPr lang="tr-TR" sz="25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Değerlendirme Kapsamındaki Sınıflar</a:t>
                      </a:r>
                      <a:endParaRPr lang="tr-TR" sz="25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5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Yılsonu Başarı Puanları</a:t>
                      </a:r>
                      <a:endParaRPr lang="tr-TR" sz="250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50000"/>
                      </a:schemeClr>
                    </a:solidFill>
                  </a:tcPr>
                </a:tc>
              </a:tr>
              <a:tr h="575320">
                <a:tc>
                  <a:txBody>
                    <a:bodyPr/>
                    <a:lstStyle/>
                    <a:p>
                      <a:pPr algn="ctr"/>
                      <a:r>
                        <a:rPr lang="tr-TR" sz="2700" b="1" dirty="0" smtClean="0"/>
                        <a:t>6. SINIF</a:t>
                      </a:r>
                      <a:endParaRPr lang="tr-TR" sz="27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500" dirty="0" smtClean="0"/>
                        <a:t>90</a:t>
                      </a:r>
                      <a:endParaRPr lang="tr-TR" sz="250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579364">
                <a:tc>
                  <a:txBody>
                    <a:bodyPr/>
                    <a:lstStyle/>
                    <a:p>
                      <a:pPr algn="ctr"/>
                      <a:r>
                        <a:rPr lang="tr-TR" sz="2700" b="1" dirty="0" smtClean="0"/>
                        <a:t>7. SINIF</a:t>
                      </a:r>
                      <a:endParaRPr lang="tr-TR" sz="27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500" dirty="0" smtClean="0"/>
                        <a:t>80</a:t>
                      </a:r>
                      <a:endParaRPr lang="tr-TR" sz="250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511970">
                <a:tc>
                  <a:txBody>
                    <a:bodyPr/>
                    <a:lstStyle/>
                    <a:p>
                      <a:pPr algn="ctr"/>
                      <a:r>
                        <a:rPr lang="tr-TR" sz="2700" b="1" dirty="0" smtClean="0"/>
                        <a:t>8. SINIF</a:t>
                      </a:r>
                      <a:endParaRPr lang="tr-TR" sz="27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500" dirty="0" smtClean="0"/>
                        <a:t>70</a:t>
                      </a:r>
                      <a:endParaRPr lang="tr-TR" sz="250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675576">
                <a:tc>
                  <a:txBody>
                    <a:bodyPr/>
                    <a:lstStyle/>
                    <a:p>
                      <a:pPr algn="ctr"/>
                      <a:r>
                        <a:rPr lang="tr-TR" sz="2500" b="1" kern="1200" baseline="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Yılsonu başarı puanının hesaplanması</a:t>
                      </a:r>
                      <a:endParaRPr lang="tr-TR" sz="25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500" b="1" u="sng" kern="1200" baseline="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90+80+70</a:t>
                      </a:r>
                      <a:r>
                        <a:rPr lang="tr-TR" sz="2500" b="1" u="none" kern="1200" baseline="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 = 120</a:t>
                      </a:r>
                      <a:endParaRPr lang="tr-TR" sz="2500" b="1" u="sng" kern="1200" baseline="0" dirty="0" smtClean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tr-TR" sz="2500" b="1" u="sng" kern="1200" baseline="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tr-TR" sz="2500" u="sng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5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5 Metin kutusu"/>
          <p:cNvSpPr txBox="1"/>
          <p:nvPr/>
        </p:nvSpPr>
        <p:spPr>
          <a:xfrm>
            <a:off x="1023938" y="5143500"/>
            <a:ext cx="7762875" cy="862013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500" b="1" dirty="0"/>
              <a:t>Zor bir iş, zamanında yapmamız gerekip de yapmadığımız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500" b="1" dirty="0"/>
              <a:t> kolay şeylerin birikmesiyle oluşur. . Henry Ford</a:t>
            </a:r>
            <a:endParaRPr lang="tr-TR" sz="2500" b="1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285720" y="83414"/>
            <a:ext cx="8886087" cy="553998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AĞIRLIKLANDIRILMIŞ MERKEZİ SINAV PUANI</a:t>
            </a:r>
            <a:endParaRPr lang="tr-TR" sz="3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214313" y="1071563"/>
            <a:ext cx="8715375" cy="13843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b="1" dirty="0" err="1"/>
              <a:t>Ağırlıklandırılmış</a:t>
            </a:r>
            <a:r>
              <a:rPr lang="tr-TR" sz="2800" b="1" dirty="0"/>
              <a:t> merkezi sınav puanı, öğrencinin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b="1" dirty="0"/>
              <a:t>altı temel dersten girdiği merkezi sınavların ağırlık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b="1" dirty="0"/>
              <a:t>katsayılarına göre hesaplanan puanını ifade eder.</a:t>
            </a:r>
            <a:endParaRPr lang="tr-TR" sz="2500" b="1" dirty="0"/>
          </a:p>
        </p:txBody>
      </p:sp>
      <p:pic>
        <p:nvPicPr>
          <p:cNvPr id="25603" name="Picture 2" descr="D:\RESİMLER\Sunu Resimleri\Sunum Resimleri\Ders Çalışma ve Ödev\10937466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75" y="2643188"/>
            <a:ext cx="6072188" cy="404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D:\GÜNGÖR BELGELER\Okul Rehberlik Formlar\SBS\SBS 2014\Sunu ve Resim\MEB_Sunum_04_09_2013-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038" y="0"/>
            <a:ext cx="9026525" cy="635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-142908" y="83414"/>
            <a:ext cx="9310145" cy="53860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9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YERLEŞTİRMEYE ESAS PUANIN HESAPLANMASI</a:t>
            </a:r>
            <a:endParaRPr lang="tr-TR" sz="29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214313" y="1071563"/>
            <a:ext cx="8715375" cy="18161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b="1" dirty="0"/>
              <a:t>6, 7 ve 8. sınıf yılsonu başarı puanları ile 8. Sınıf </a:t>
            </a:r>
            <a:r>
              <a:rPr lang="tr-TR" sz="2800" b="1" dirty="0" err="1"/>
              <a:t>ağırlıklandırılmış</a:t>
            </a:r>
            <a:r>
              <a:rPr lang="tr-TR" sz="2800" b="1" dirty="0"/>
              <a:t> merkezi sistem puanının toplanıp ikiye bölünmesi halinde elde edilecek puan yerleştirmeye esas puanı oluşturacaktır. </a:t>
            </a:r>
            <a:endParaRPr lang="tr-TR" sz="2500" b="1" dirty="0"/>
          </a:p>
        </p:txBody>
      </p:sp>
      <p:sp>
        <p:nvSpPr>
          <p:cNvPr id="6" name="5 Metin kutusu"/>
          <p:cNvSpPr txBox="1"/>
          <p:nvPr/>
        </p:nvSpPr>
        <p:spPr>
          <a:xfrm>
            <a:off x="642938" y="5091113"/>
            <a:ext cx="8358187" cy="133826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700" b="1" dirty="0"/>
              <a:t>"Başlamak için en uygun zamanı beklersen hiç başlamayabilirsin; şimdi başla, şu anda bulunduğun yerden, elindekilerle başla.“ </a:t>
            </a:r>
            <a:r>
              <a:rPr lang="tr-TR" sz="2700" b="1" dirty="0" err="1"/>
              <a:t>Aldous</a:t>
            </a:r>
            <a:r>
              <a:rPr lang="tr-TR" sz="2700" b="1" dirty="0"/>
              <a:t> </a:t>
            </a:r>
            <a:r>
              <a:rPr lang="tr-TR" sz="2700" b="1" dirty="0" err="1"/>
              <a:t>Huxley</a:t>
            </a:r>
            <a:endParaRPr lang="tr-TR" sz="2700" b="1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4 Tablo"/>
          <p:cNvGraphicFramePr>
            <a:graphicFrameLocks noGrp="1"/>
          </p:cNvGraphicFramePr>
          <p:nvPr/>
        </p:nvGraphicFramePr>
        <p:xfrm>
          <a:off x="357188" y="857250"/>
          <a:ext cx="8286750" cy="36258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94762"/>
                <a:gridCol w="2376264"/>
                <a:gridCol w="1224136"/>
                <a:gridCol w="1191614"/>
              </a:tblGrid>
              <a:tr h="857256">
                <a:tc gridSpan="2">
                  <a:txBody>
                    <a:bodyPr/>
                    <a:lstStyle/>
                    <a:p>
                      <a:pPr algn="ctr"/>
                      <a:r>
                        <a:rPr lang="tr-TR" sz="2500" dirty="0" smtClean="0"/>
                        <a:t>ÖRNEKTİR</a:t>
                      </a:r>
                      <a:endParaRPr lang="tr-TR" sz="25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tr-TR" sz="250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500" b="1" kern="1200" baseline="0" dirty="0" smtClean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+mn-cs"/>
                        </a:rPr>
                        <a:t>Katkı</a:t>
                      </a:r>
                    </a:p>
                    <a:p>
                      <a:pPr algn="ctr"/>
                      <a:r>
                        <a:rPr lang="tr-TR" sz="2500" b="1" kern="1200" baseline="0" dirty="0" smtClean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+mn-cs"/>
                        </a:rPr>
                        <a:t>Oranı</a:t>
                      </a:r>
                      <a:endParaRPr lang="tr-TR" sz="2500" dirty="0">
                        <a:solidFill>
                          <a:srgbClr val="FFFF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500" b="1" kern="1200" baseline="0" dirty="0" smtClean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+mn-cs"/>
                        </a:rPr>
                        <a:t>Katkı</a:t>
                      </a:r>
                    </a:p>
                    <a:p>
                      <a:pPr algn="ctr"/>
                      <a:r>
                        <a:rPr lang="tr-TR" sz="2500" b="1" kern="1200" baseline="0" dirty="0" smtClean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+mn-cs"/>
                        </a:rPr>
                        <a:t>Puanı</a:t>
                      </a:r>
                      <a:endParaRPr lang="tr-TR" sz="2500" dirty="0">
                        <a:solidFill>
                          <a:srgbClr val="FFFF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792612">
                <a:tc>
                  <a:txBody>
                    <a:bodyPr/>
                    <a:lstStyle/>
                    <a:p>
                      <a:pPr algn="l"/>
                      <a:r>
                        <a:rPr lang="es-ES" sz="25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6, 7 ve 8. sınıf</a:t>
                      </a:r>
                      <a:r>
                        <a:rPr lang="tr-TR" sz="25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yılsonu başarı puanlarının hesaplanması</a:t>
                      </a:r>
                      <a:endParaRPr lang="tr-TR" sz="25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500" b="1" u="sng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90+80+70 =</a:t>
                      </a:r>
                      <a:r>
                        <a:rPr lang="tr-TR" sz="2500" b="1" u="non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120</a:t>
                      </a:r>
                    </a:p>
                    <a:p>
                      <a:pPr algn="ctr"/>
                      <a:r>
                        <a:rPr lang="tr-TR" sz="2500" b="1" u="non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tr-TR" sz="2500" u="none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5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30%</a:t>
                      </a:r>
                      <a:endParaRPr lang="tr-TR" sz="250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500" dirty="0" smtClean="0"/>
                        <a:t>120</a:t>
                      </a:r>
                      <a:endParaRPr lang="tr-TR" sz="250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848853">
                <a:tc>
                  <a:txBody>
                    <a:bodyPr/>
                    <a:lstStyle/>
                    <a:p>
                      <a:pPr algn="l"/>
                      <a:r>
                        <a:rPr lang="tr-TR" sz="25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8. Sınıf </a:t>
                      </a:r>
                      <a:r>
                        <a:rPr lang="tr-TR" sz="2500" b="1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ağırlıklandırılmış</a:t>
                      </a:r>
                      <a:r>
                        <a:rPr lang="tr-TR" sz="25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merkezi sınav puanı</a:t>
                      </a:r>
                      <a:endParaRPr lang="tr-TR" sz="25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5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600/2</a:t>
                      </a:r>
                      <a:endParaRPr lang="tr-TR" sz="250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5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70%</a:t>
                      </a:r>
                      <a:endParaRPr lang="tr-TR" sz="250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500" dirty="0" smtClean="0"/>
                        <a:t>300</a:t>
                      </a:r>
                      <a:endParaRPr lang="tr-TR" sz="250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681186">
                <a:tc gridSpan="3">
                  <a:txBody>
                    <a:bodyPr/>
                    <a:lstStyle/>
                    <a:p>
                      <a:pPr algn="ctr"/>
                      <a:r>
                        <a:rPr lang="tr-TR" sz="2500" b="1" kern="1200" baseline="0" dirty="0" smtClean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+mn-cs"/>
                        </a:rPr>
                        <a:t>Yerleştirmeye esas puan</a:t>
                      </a:r>
                      <a:endParaRPr lang="tr-TR" sz="2500" dirty="0">
                        <a:solidFill>
                          <a:srgbClr val="FFFF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tr-TR" sz="250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tr-TR" sz="250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2500" dirty="0">
                        <a:solidFill>
                          <a:srgbClr val="FFFF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</a:tbl>
          </a:graphicData>
        </a:graphic>
      </p:graphicFrame>
      <p:sp>
        <p:nvSpPr>
          <p:cNvPr id="6" name="5 Metin kutusu"/>
          <p:cNvSpPr txBox="1"/>
          <p:nvPr/>
        </p:nvSpPr>
        <p:spPr>
          <a:xfrm>
            <a:off x="-142908" y="83414"/>
            <a:ext cx="9310145" cy="53860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9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YERLEŞTİRMEYE ESAS PUANIN HESAPLANMASI</a:t>
            </a:r>
            <a:endParaRPr lang="tr-TR" sz="29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</p:nvPr>
        </p:nvGraphicFramePr>
        <p:xfrm>
          <a:off x="1331913" y="1628775"/>
          <a:ext cx="6624637" cy="3232150"/>
        </p:xfrm>
        <a:graphic>
          <a:graphicData uri="http://schemas.openxmlformats.org/drawingml/2006/table">
            <a:tbl>
              <a:tblPr/>
              <a:tblGrid>
                <a:gridCol w="3676650"/>
                <a:gridCol w="2947987"/>
              </a:tblGrid>
              <a:tr h="6477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Türkçe</a:t>
                      </a:r>
                      <a:endParaRPr kumimoji="0" lang="tr-TR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4450" marR="4445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4</a:t>
                      </a:r>
                      <a:endParaRPr kumimoji="0" lang="tr-TR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4450" marR="4445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62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Matematik</a:t>
                      </a:r>
                      <a:endParaRPr kumimoji="0" lang="tr-TR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4450" marR="4445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4</a:t>
                      </a:r>
                      <a:endParaRPr kumimoji="0" lang="tr-TR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4450" marR="4445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75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Fen ve Teknoloji</a:t>
                      </a:r>
                      <a:endParaRPr kumimoji="0" lang="tr-TR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4450" marR="4445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4</a:t>
                      </a:r>
                      <a:endParaRPr kumimoji="0" lang="tr-TR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4450" marR="4445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62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Din Kültürü ve Ahlâk Bilgisi</a:t>
                      </a:r>
                      <a:endParaRPr kumimoji="0" lang="tr-TR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4450" marR="4445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2</a:t>
                      </a:r>
                      <a:endParaRPr kumimoji="0" lang="tr-TR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4450" marR="4445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0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T.C.İnkılâp Tarihi ve Atatürkçülük</a:t>
                      </a:r>
                      <a:endParaRPr kumimoji="0" lang="tr-TR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4450" marR="4445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2</a:t>
                      </a:r>
                      <a:endParaRPr kumimoji="0" lang="tr-TR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4450" marR="4445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38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Yabancı Dil</a:t>
                      </a:r>
                      <a:endParaRPr kumimoji="0" lang="tr-TR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4450" marR="4445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2</a:t>
                      </a:r>
                      <a:endParaRPr kumimoji="0" lang="tr-TR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4450" marR="4445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4 Metin kutusu"/>
          <p:cNvSpPr txBox="1"/>
          <p:nvPr/>
        </p:nvSpPr>
        <p:spPr>
          <a:xfrm>
            <a:off x="-142908" y="83414"/>
            <a:ext cx="9310145" cy="58477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DERSLERE GÖRE AĞIRLIK KATSAYILARI</a:t>
            </a:r>
            <a:endParaRPr lang="tr-TR" sz="29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Metin kutusu"/>
          <p:cNvSpPr txBox="1"/>
          <p:nvPr/>
        </p:nvSpPr>
        <p:spPr>
          <a:xfrm>
            <a:off x="-142908" y="83414"/>
            <a:ext cx="9310145" cy="53860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9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ORTAÖĞRETİME GEÇİŞ NASIL GERÇEKLEŞECEK</a:t>
            </a:r>
            <a:endParaRPr lang="tr-TR" sz="29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214313" y="1071563"/>
            <a:ext cx="8715375" cy="13843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b="1" dirty="0"/>
              <a:t>Yerleştirmeye esas puan, öğrencinin bir sonraki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b="1" dirty="0"/>
              <a:t>eğitim kademesinde devam edeceği okulun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b="1" dirty="0"/>
              <a:t>belirlenmesinde kullanılacak</a:t>
            </a:r>
            <a:endParaRPr lang="tr-TR" sz="2500" b="1" dirty="0"/>
          </a:p>
        </p:txBody>
      </p:sp>
      <p:sp>
        <p:nvSpPr>
          <p:cNvPr id="7" name="6 Metin kutusu"/>
          <p:cNvSpPr txBox="1"/>
          <p:nvPr/>
        </p:nvSpPr>
        <p:spPr>
          <a:xfrm>
            <a:off x="214313" y="2714625"/>
            <a:ext cx="8715375" cy="13843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b="1" dirty="0"/>
              <a:t>Öğrencilerin yaptıkları okul tercihleri puan esasına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b="1" dirty="0"/>
              <a:t>göre değerlendirilecek ve yerleştirmeler merkezi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b="1" dirty="0"/>
              <a:t>olarak elektronik ortamda gerçekleştirilecek</a:t>
            </a:r>
            <a:endParaRPr lang="tr-TR" sz="2500" b="1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Metin kutusu"/>
          <p:cNvSpPr txBox="1"/>
          <p:nvPr/>
        </p:nvSpPr>
        <p:spPr>
          <a:xfrm>
            <a:off x="214281" y="83414"/>
            <a:ext cx="8715437" cy="107721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Puan Eşitliği Halinde Ortaöğretime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Yerleştirme Nasıl Gerçekleşecek?</a:t>
            </a:r>
            <a:endParaRPr lang="tr-TR" sz="29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642938" y="1401763"/>
            <a:ext cx="7929562" cy="13843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b="1" dirty="0"/>
              <a:t>Yerleştirmeye esas puanların eşit olması durumunda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b="1" dirty="0"/>
              <a:t>aşağıdaki öncelik sıralamasına göre yerleştirme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b="1" dirty="0"/>
              <a:t>yapılacaktır:</a:t>
            </a:r>
            <a:endParaRPr lang="tr-TR" sz="2500" b="1" dirty="0"/>
          </a:p>
        </p:txBody>
      </p:sp>
      <p:sp>
        <p:nvSpPr>
          <p:cNvPr id="7" name="6 Metin kutusu"/>
          <p:cNvSpPr txBox="1"/>
          <p:nvPr/>
        </p:nvSpPr>
        <p:spPr>
          <a:xfrm>
            <a:off x="642938" y="2970213"/>
            <a:ext cx="7929562" cy="1816100"/>
          </a:xfrm>
          <a:prstGeom prst="rect">
            <a:avLst/>
          </a:prstGeom>
          <a:solidFill>
            <a:srgbClr val="DCC384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b="1" dirty="0">
                <a:solidFill>
                  <a:srgbClr val="0070C0"/>
                </a:solidFill>
              </a:rPr>
              <a:t>1. </a:t>
            </a:r>
            <a:r>
              <a:rPr lang="tr-TR" sz="2800" b="1" dirty="0"/>
              <a:t>Tercih önceliği,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b="1" dirty="0">
                <a:solidFill>
                  <a:srgbClr val="0070C0"/>
                </a:solidFill>
              </a:rPr>
              <a:t>2. </a:t>
            </a:r>
            <a:r>
              <a:rPr lang="tr-TR" sz="2800" b="1" dirty="0"/>
              <a:t>Sırasıyla 8, 7 ve 6. sınıflardaki yılsonu başarı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b="1" dirty="0"/>
              <a:t>puanı yüksekliği,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b="1" dirty="0">
                <a:solidFill>
                  <a:srgbClr val="0070C0"/>
                </a:solidFill>
              </a:rPr>
              <a:t>3. </a:t>
            </a:r>
            <a:r>
              <a:rPr lang="tr-TR" sz="2800" b="1" dirty="0"/>
              <a:t>Okula özürsüz devamsızlık oranının azlığı.</a:t>
            </a:r>
            <a:endParaRPr lang="tr-TR" sz="25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142875" y="1214438"/>
            <a:ext cx="8786813" cy="1246187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500" b="1" dirty="0"/>
              <a:t>2013 - 2014 eğitim - öğretim yılından başlayarak altı temel ders için 8. sınıfta öğretmen tarafından dönemsel olarak yapılan sınavlardan bir tanesi ortak olarak gerçekleştirilecek.</a:t>
            </a:r>
            <a:endParaRPr lang="tr-TR" sz="2500" b="1" dirty="0"/>
          </a:p>
        </p:txBody>
      </p:sp>
      <p:sp>
        <p:nvSpPr>
          <p:cNvPr id="3" name="2 Metin kutusu"/>
          <p:cNvSpPr txBox="1"/>
          <p:nvPr/>
        </p:nvSpPr>
        <p:spPr>
          <a:xfrm>
            <a:off x="1815233" y="83414"/>
            <a:ext cx="5229637" cy="63094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5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SINAVIN UYGULAMASI</a:t>
            </a:r>
            <a:endParaRPr lang="tr-TR" sz="35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4339" name="Picture 2" descr="D:\RESİMLER\Sunu Resimleri\Sunum Resimleri\Ders Çalışma ve Ödev\dv590055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38" y="2643188"/>
            <a:ext cx="6335712" cy="282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C:\Users\Ayse\Desktop\Sinav_Tarihleri_HaberFoto_2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75" y="0"/>
            <a:ext cx="6745288" cy="664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28688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r-TR" b="1" dirty="0" smtClean="0">
                <a:latin typeface="Arial" pitchFamily="34" charset="0"/>
                <a:cs typeface="Arial" pitchFamily="34" charset="0"/>
              </a:rPr>
              <a:t>SUNUM BİTMİŞTİR.</a:t>
            </a:r>
            <a:endParaRPr lang="tr-TR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3794" name="Picture 2" descr="D:\RESİMLER\Sunu Resimleri\Sunum Resimleri\Doğa ve Manzara\Yol ve Manzara\Road_by_DostorJ - Kopy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000" y="2905125"/>
            <a:ext cx="8437563" cy="288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1 Başlık"/>
          <p:cNvSpPr txBox="1">
            <a:spLocks/>
          </p:cNvSpPr>
          <p:nvPr/>
        </p:nvSpPr>
        <p:spPr>
          <a:xfrm>
            <a:off x="1571625" y="1071563"/>
            <a:ext cx="5929313" cy="164306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5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SORULARINIZI SORABİLİRSİNİZ</a:t>
            </a:r>
            <a:endParaRPr lang="tr-TR" sz="5000" b="1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3796" name="5 Metin kutusu"/>
          <p:cNvSpPr txBox="1">
            <a:spLocks noChangeArrowheads="1"/>
          </p:cNvSpPr>
          <p:nvPr/>
        </p:nvSpPr>
        <p:spPr bwMode="auto">
          <a:xfrm>
            <a:off x="785813" y="4572000"/>
            <a:ext cx="729297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2200" b="1">
                <a:solidFill>
                  <a:schemeClr val="bg1"/>
                </a:solidFill>
                <a:latin typeface="Calibri" pitchFamily="34" charset="0"/>
              </a:rPr>
              <a:t>"Ne kadar yürürsen yürü; arkanda bıraktığın yol kadar güçlü, </a:t>
            </a:r>
          </a:p>
          <a:p>
            <a:r>
              <a:rPr lang="tr-TR" sz="2200" b="1">
                <a:solidFill>
                  <a:schemeClr val="bg1"/>
                </a:solidFill>
                <a:latin typeface="Calibri" pitchFamily="34" charset="0"/>
              </a:rPr>
              <a:t>henüz yürümediğin yol kadar zayıfsın." Boris Vian</a:t>
            </a:r>
          </a:p>
        </p:txBody>
      </p:sp>
      <p:sp>
        <p:nvSpPr>
          <p:cNvPr id="33797" name="6 Metin kutusu"/>
          <p:cNvSpPr txBox="1">
            <a:spLocks noChangeArrowheads="1"/>
          </p:cNvSpPr>
          <p:nvPr/>
        </p:nvSpPr>
        <p:spPr bwMode="auto">
          <a:xfrm>
            <a:off x="1000125" y="5929313"/>
            <a:ext cx="800100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2400" b="1" u="sng">
                <a:latin typeface="Calibri" pitchFamily="34" charset="0"/>
              </a:rPr>
              <a:t>KAYNAK: </a:t>
            </a:r>
            <a:r>
              <a:rPr lang="tr-TR" sz="2400" b="1">
                <a:latin typeface="Calibri" pitchFamily="34" charset="0"/>
              </a:rPr>
              <a:t>2013-2014 EĞİTİM–ÖĞRETİM YILI ORTAÖĞRETİME GEÇİŞ ORTAK SINAVLARI e-Kılavuzu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643188" y="214313"/>
            <a:ext cx="3400425" cy="11430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r-TR" dirty="0" smtClean="0"/>
              <a:t>NOT</a:t>
            </a:r>
            <a:endParaRPr lang="tr-TR" dirty="0"/>
          </a:p>
        </p:txBody>
      </p:sp>
      <p:sp>
        <p:nvSpPr>
          <p:cNvPr id="4" name="3 Metin kutusu"/>
          <p:cNvSpPr txBox="1"/>
          <p:nvPr/>
        </p:nvSpPr>
        <p:spPr>
          <a:xfrm>
            <a:off x="214313" y="2071688"/>
            <a:ext cx="8715375" cy="954087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b="1" dirty="0"/>
              <a:t>Sunuyu kullanacak arkadaşlar kullanmadan içindeki bilgileri kontrol etmelidir.</a:t>
            </a:r>
            <a:endParaRPr lang="tr-TR" sz="2500" b="1" dirty="0"/>
          </a:p>
        </p:txBody>
      </p:sp>
      <p:sp>
        <p:nvSpPr>
          <p:cNvPr id="3" name="3 Metin kutusu"/>
          <p:cNvSpPr txBox="1"/>
          <p:nvPr/>
        </p:nvSpPr>
        <p:spPr>
          <a:xfrm>
            <a:off x="1042988" y="4292600"/>
            <a:ext cx="7489825" cy="95567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/>
            <a:r>
              <a:rPr lang="tr-TR" sz="2800" b="1">
                <a:solidFill>
                  <a:srgbClr val="000000"/>
                </a:solidFill>
                <a:latin typeface="Arial" charset="0"/>
                <a:cs typeface="Arial" charset="0"/>
              </a:rPr>
              <a:t>Online TEOG Puan Hesaplama</a:t>
            </a:r>
          </a:p>
          <a:p>
            <a:pPr algn="ctr"/>
            <a:r>
              <a:rPr lang="tr-TR" sz="2800" b="1">
                <a:solidFill>
                  <a:srgbClr val="000000"/>
                </a:solidFill>
                <a:latin typeface="Arial" charset="0"/>
                <a:cs typeface="Arial" charset="0"/>
                <a:hlinkClick r:id="rId2"/>
              </a:rPr>
              <a:t>Sorubak TEOG Puan Hesaplama</a:t>
            </a:r>
            <a:endParaRPr lang="tr-TR" sz="2500" b="1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4 Tablo"/>
          <p:cNvGraphicFramePr>
            <a:graphicFrameLocks noGrp="1"/>
          </p:cNvGraphicFramePr>
          <p:nvPr/>
        </p:nvGraphicFramePr>
        <p:xfrm>
          <a:off x="857250" y="1143000"/>
          <a:ext cx="7786688" cy="49053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786742"/>
              </a:tblGrid>
              <a:tr h="78581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700" b="1" dirty="0" smtClean="0"/>
                        <a:t>Ortak Değerlendirme Kapsamındaki Dersler</a:t>
                      </a:r>
                    </a:p>
                  </a:txBody>
                  <a:tcPr anchor="ctr"/>
                </a:tc>
              </a:tr>
              <a:tr h="68670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700" b="1" dirty="0" smtClean="0"/>
                        <a:t>Fen ve Teknoloji</a:t>
                      </a:r>
                    </a:p>
                  </a:txBody>
                  <a:tcPr/>
                </a:tc>
              </a:tr>
              <a:tr h="68670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700" b="1" dirty="0" smtClean="0"/>
                        <a:t>Matematik</a:t>
                      </a:r>
                    </a:p>
                  </a:txBody>
                  <a:tcPr/>
                </a:tc>
              </a:tr>
              <a:tr h="68670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700" b="1" dirty="0" smtClean="0"/>
                        <a:t>Türkçe</a:t>
                      </a:r>
                    </a:p>
                  </a:txBody>
                  <a:tcPr/>
                </a:tc>
              </a:tr>
              <a:tr h="68670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700" b="1" dirty="0" smtClean="0"/>
                        <a:t>Yabancı Dil</a:t>
                      </a:r>
                    </a:p>
                  </a:txBody>
                  <a:tcPr/>
                </a:tc>
              </a:tr>
              <a:tr h="68670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700" b="1" dirty="0" smtClean="0"/>
                        <a:t>Din Kültürü ve Ahlâk Bilgisi</a:t>
                      </a:r>
                    </a:p>
                  </a:txBody>
                  <a:tcPr/>
                </a:tc>
              </a:tr>
              <a:tr h="68670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700" b="1" dirty="0" smtClean="0"/>
                        <a:t>T.C. İnkılap Tarihi ve Atatürkçülük</a:t>
                      </a:r>
                      <a:endParaRPr lang="tr-TR" sz="2700" dirty="0" smtClean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5 Metin kutusu"/>
          <p:cNvSpPr txBox="1"/>
          <p:nvPr/>
        </p:nvSpPr>
        <p:spPr>
          <a:xfrm>
            <a:off x="1815233" y="83414"/>
            <a:ext cx="5458867" cy="63094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5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SINAVA TABİ DERSLER</a:t>
            </a:r>
            <a:endParaRPr lang="tr-TR" sz="35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142875" y="1214438"/>
            <a:ext cx="8786813" cy="18161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b="1" dirty="0"/>
              <a:t>Ortak değerlendirmeler, her dönem iki yazılısı olan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b="1" dirty="0"/>
              <a:t>derslerden birincisi, üç yazılısı olan derslerden ise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b="1" dirty="0"/>
              <a:t>ikincisi olmak üzere, akademik takvime göre işlenen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b="1" dirty="0"/>
              <a:t>müfredatı kapsayacak şekilde yapılacak</a:t>
            </a:r>
            <a:endParaRPr lang="tr-TR" sz="2500" b="1" dirty="0"/>
          </a:p>
        </p:txBody>
      </p:sp>
      <p:sp>
        <p:nvSpPr>
          <p:cNvPr id="3" name="2 Metin kutusu"/>
          <p:cNvSpPr txBox="1"/>
          <p:nvPr/>
        </p:nvSpPr>
        <p:spPr>
          <a:xfrm>
            <a:off x="1815233" y="83414"/>
            <a:ext cx="5114221" cy="63094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5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SINAVIN UYGULAMASI</a:t>
            </a:r>
            <a:endParaRPr lang="tr-TR" sz="35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6387" name="Picture 4" descr="D:\RESİMLER\Sunu Resimleri\Sunum Resimleri\Mezuniyet Resimleri\usak-universitesinde-mezuniyet-sevinci-20090605AY206984-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8" y="3714750"/>
            <a:ext cx="82296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142875" y="1214438"/>
            <a:ext cx="8786813" cy="954087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b="1" dirty="0"/>
              <a:t>Ortak değerlendirmeler her dönem iki okul gününe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b="1" dirty="0"/>
              <a:t>yayılarak yapılacak, o günlerde okullar tatil edilecek</a:t>
            </a:r>
            <a:endParaRPr lang="tr-TR" sz="2500" b="1" dirty="0"/>
          </a:p>
        </p:txBody>
      </p:sp>
      <p:sp>
        <p:nvSpPr>
          <p:cNvPr id="3" name="2 Metin kutusu"/>
          <p:cNvSpPr txBox="1"/>
          <p:nvPr/>
        </p:nvSpPr>
        <p:spPr>
          <a:xfrm>
            <a:off x="1815233" y="83414"/>
            <a:ext cx="5114221" cy="63094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5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SINAVIN UYGULAMASI</a:t>
            </a:r>
            <a:endParaRPr lang="tr-TR" sz="35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7411" name="Picture 3" descr="D:\RESİMLER\Sunu Resimleri\Sunum Resimleri\Zaman Yönetimi\Saat Resimleri\1914697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38" y="2714625"/>
            <a:ext cx="7264400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142875" y="1000125"/>
            <a:ext cx="8143875" cy="95408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b="1" dirty="0"/>
              <a:t>Ortak değerlendirmeler orta ve uzun vadede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b="1" dirty="0"/>
              <a:t>açık uçlu soruları da içerecek hale dönüştürülecek</a:t>
            </a:r>
            <a:endParaRPr lang="tr-TR" sz="2500" b="1" dirty="0"/>
          </a:p>
        </p:txBody>
      </p:sp>
      <p:sp>
        <p:nvSpPr>
          <p:cNvPr id="3" name="2 Metin kutusu"/>
          <p:cNvSpPr txBox="1"/>
          <p:nvPr/>
        </p:nvSpPr>
        <p:spPr>
          <a:xfrm>
            <a:off x="1815233" y="83414"/>
            <a:ext cx="5114221" cy="63094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5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SINAVIN UYGULAMASI</a:t>
            </a:r>
            <a:endParaRPr lang="tr-TR" sz="35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142875" y="3071813"/>
            <a:ext cx="8143875" cy="954087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b="1" dirty="0"/>
              <a:t>Öğrenciler ortak sınavlara olağanüstü haller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b="1" dirty="0"/>
              <a:t>dışında kendi okullarında girecek</a:t>
            </a:r>
            <a:endParaRPr lang="tr-TR" sz="2500" b="1" dirty="0"/>
          </a:p>
        </p:txBody>
      </p:sp>
      <p:sp>
        <p:nvSpPr>
          <p:cNvPr id="5" name="4 Metin kutusu"/>
          <p:cNvSpPr txBox="1"/>
          <p:nvPr/>
        </p:nvSpPr>
        <p:spPr>
          <a:xfrm>
            <a:off x="785813" y="5000625"/>
            <a:ext cx="8143875" cy="95408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b="1" dirty="0"/>
              <a:t>Sınavda görevlendirilecek öğretmenler kendi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v-SE" sz="2800" b="1" dirty="0"/>
              <a:t>okullarından farklı bir okulda görev</a:t>
            </a:r>
            <a:endParaRPr lang="tr-TR" sz="2500" b="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142875" y="1214438"/>
            <a:ext cx="8786813" cy="52387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b="1" dirty="0"/>
              <a:t>Sorular çoktan seçmeli (4 seçenekli) olacak</a:t>
            </a:r>
            <a:endParaRPr lang="tr-TR" sz="2500" b="1" dirty="0"/>
          </a:p>
        </p:txBody>
      </p:sp>
      <p:sp>
        <p:nvSpPr>
          <p:cNvPr id="3" name="2 Metin kutusu"/>
          <p:cNvSpPr txBox="1"/>
          <p:nvPr/>
        </p:nvSpPr>
        <p:spPr>
          <a:xfrm>
            <a:off x="1815233" y="83414"/>
            <a:ext cx="5114221" cy="63094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5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SINAVIN UYGULAMASI</a:t>
            </a:r>
            <a:endParaRPr lang="tr-TR" sz="35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142875" y="2214563"/>
            <a:ext cx="8786813" cy="52387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b="1" dirty="0"/>
              <a:t>Yanlış cevaplar doğru cevapları etkilemeyecek</a:t>
            </a:r>
            <a:endParaRPr lang="tr-TR" sz="2500" b="1" dirty="0"/>
          </a:p>
        </p:txBody>
      </p:sp>
      <p:pic>
        <p:nvPicPr>
          <p:cNvPr id="8194" name="Picture 2" descr="D:\RESİMLER\Sunu Resimleri\Sunum Resimleri\Ders Çalışma ve Ödev\El ve Kalem\standardized-test-answer-sheet - Kopy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3357562"/>
            <a:ext cx="7253097" cy="2428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142875" y="1214438"/>
            <a:ext cx="8786813" cy="13843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b="1" dirty="0"/>
              <a:t>Geçerli bir mazereti sebebiyle ortak sınava giremeyen öğrenciler için önceden belirlenen bir Hafta sonunda mazeret sınavı yapılacak.</a:t>
            </a:r>
            <a:endParaRPr lang="tr-TR" sz="2500" b="1" dirty="0"/>
          </a:p>
        </p:txBody>
      </p:sp>
      <p:sp>
        <p:nvSpPr>
          <p:cNvPr id="3" name="2 Metin kutusu"/>
          <p:cNvSpPr txBox="1"/>
          <p:nvPr/>
        </p:nvSpPr>
        <p:spPr>
          <a:xfrm>
            <a:off x="1815233" y="83414"/>
            <a:ext cx="5114221" cy="63094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5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SINAVIN UYGULAMASI</a:t>
            </a:r>
            <a:endParaRPr lang="tr-TR" sz="35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142875" y="3000375"/>
            <a:ext cx="8786813" cy="95408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b="1" dirty="0"/>
              <a:t>Mazeret sınavı, belirlenen sınav merkezlerinde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b="1" dirty="0"/>
              <a:t>Yapılacak.</a:t>
            </a:r>
            <a:endParaRPr lang="tr-TR" sz="2500" b="1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etin kutusu"/>
          <p:cNvSpPr txBox="1"/>
          <p:nvPr/>
        </p:nvSpPr>
        <p:spPr>
          <a:xfrm>
            <a:off x="0" y="0"/>
            <a:ext cx="9144000" cy="116998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500" b="1" dirty="0"/>
              <a:t>Ortaöğretime Yerleştirmede Esas Alınacak Puanın Hesaplanması</a:t>
            </a:r>
            <a:endParaRPr lang="tr-TR" sz="3500" dirty="0"/>
          </a:p>
        </p:txBody>
      </p:sp>
      <p:sp>
        <p:nvSpPr>
          <p:cNvPr id="4" name="3 Metin kutusu"/>
          <p:cNvSpPr txBox="1"/>
          <p:nvPr/>
        </p:nvSpPr>
        <p:spPr>
          <a:xfrm>
            <a:off x="500063" y="1928813"/>
            <a:ext cx="8001000" cy="18161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b="1" dirty="0"/>
              <a:t>6, 7 ve 8. sınıf yılsonu başarı puanları ile 8. Sınıf </a:t>
            </a:r>
            <a:r>
              <a:rPr lang="tr-TR" sz="2800" b="1" dirty="0" err="1"/>
              <a:t>ağırlıklandırılmış</a:t>
            </a:r>
            <a:r>
              <a:rPr lang="tr-TR" sz="2800" b="1" dirty="0"/>
              <a:t> merkezi sistem puanının toplanıp ikiye bölünmesi halinde elde edilecek puan yerleştirmeye esas puanı oluşturacaktır. </a:t>
            </a:r>
            <a:endParaRPr lang="tr-TR" sz="2500" b="1" dirty="0"/>
          </a:p>
        </p:txBody>
      </p:sp>
      <p:pic>
        <p:nvPicPr>
          <p:cNvPr id="5" name="Picture 3" descr="D:\RESİMLER\Sunu Resimleri\Sunum Resimleri\Ders Çalışma ve Ödev\Dersler\TÜRKÇE\19131033 - Kopy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4000504"/>
            <a:ext cx="5983316" cy="26702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</TotalTime>
  <Words>498</Words>
  <Application>Microsoft Office PowerPoint</Application>
  <PresentationFormat>Ekran Gösterisi (4:3)</PresentationFormat>
  <Paragraphs>99</Paragraphs>
  <Slides>22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Tasarım Şablonu</vt:lpstr>
      </vt:variant>
      <vt:variant>
        <vt:i4>1</vt:i4>
      </vt:variant>
      <vt:variant>
        <vt:lpstr>Slayt Başlıkları</vt:lpstr>
      </vt:variant>
      <vt:variant>
        <vt:i4>22</vt:i4>
      </vt:variant>
    </vt:vector>
  </HeadingPairs>
  <TitlesOfParts>
    <vt:vector size="26" baseType="lpstr">
      <vt:lpstr>Calibri</vt:lpstr>
      <vt:lpstr>Arial</vt:lpstr>
      <vt:lpstr>Times New Roman</vt:lpstr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SUNUM BİTMİŞTİR.</vt:lpstr>
      <vt:lpstr>NOT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Ayse</dc:creator>
  <cp:lastModifiedBy>edanur</cp:lastModifiedBy>
  <cp:revision>44</cp:revision>
  <dcterms:created xsi:type="dcterms:W3CDTF">2013-11-09T19:43:08Z</dcterms:created>
  <dcterms:modified xsi:type="dcterms:W3CDTF">2014-02-17T21:55:14Z</dcterms:modified>
</cp:coreProperties>
</file>