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46C8A1-496C-42CC-8817-DED4C569FDCC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250AA2-7F3D-46FB-A5BC-13A7D87F1E11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46C8A1-496C-42CC-8817-DED4C569FDCC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250AA2-7F3D-46FB-A5BC-13A7D87F1E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46C8A1-496C-42CC-8817-DED4C569FDCC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250AA2-7F3D-46FB-A5BC-13A7D87F1E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46C8A1-496C-42CC-8817-DED4C569FDCC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250AA2-7F3D-46FB-A5BC-13A7D87F1E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46C8A1-496C-42CC-8817-DED4C569FDCC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250AA2-7F3D-46FB-A5BC-13A7D87F1E11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46C8A1-496C-42CC-8817-DED4C569FDCC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250AA2-7F3D-46FB-A5BC-13A7D87F1E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46C8A1-496C-42CC-8817-DED4C569FDCC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250AA2-7F3D-46FB-A5BC-13A7D87F1E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46C8A1-496C-42CC-8817-DED4C569FDCC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250AA2-7F3D-46FB-A5BC-13A7D87F1E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46C8A1-496C-42CC-8817-DED4C569FDCC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250AA2-7F3D-46FB-A5BC-13A7D87F1E11}" type="slidenum">
              <a:rPr lang="tr-TR" smtClean="0"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46C8A1-496C-42CC-8817-DED4C569FDCC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250AA2-7F3D-46FB-A5BC-13A7D87F1E1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46C8A1-496C-42CC-8817-DED4C569FDCC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250AA2-7F3D-46FB-A5BC-13A7D87F1E11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146C8A1-496C-42CC-8817-DED4C569FDCC}" type="datetimeFigureOut">
              <a:rPr lang="tr-TR" smtClean="0"/>
              <a:t>09.10.2012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5250AA2-7F3D-46FB-A5BC-13A7D87F1E11}" type="slidenum">
              <a:rPr lang="tr-TR" smtClean="0"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043608" y="930200"/>
            <a:ext cx="784887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800" b="1" dirty="0" smtClean="0">
                <a:latin typeface="Comic Sans MS" pitchFamily="66" charset="0"/>
              </a:rPr>
              <a:t>SAYILARINA GÖRE İSİMLER</a:t>
            </a:r>
            <a:endParaRPr lang="tr-TR" sz="88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115616" y="476672"/>
            <a:ext cx="77048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4800" dirty="0" smtClean="0">
                <a:latin typeface="Comic Sans MS" pitchFamily="66" charset="0"/>
              </a:rPr>
              <a:t>2) “bulut</a:t>
            </a:r>
            <a:r>
              <a:rPr lang="tr-TR" sz="4800" dirty="0">
                <a:latin typeface="Comic Sans MS" pitchFamily="66" charset="0"/>
              </a:rPr>
              <a:t>” sözcüğünü çoğul yapmak için hangi eki kullanmalıyız?</a:t>
            </a:r>
          </a:p>
          <a:p>
            <a:endParaRPr lang="tr-TR" sz="4800" dirty="0" smtClean="0">
              <a:latin typeface="Comic Sans MS" pitchFamily="66" charset="0"/>
            </a:endParaRPr>
          </a:p>
          <a:p>
            <a:endParaRPr lang="tr-TR" sz="4800" dirty="0">
              <a:latin typeface="Comic Sans MS" pitchFamily="66" charset="0"/>
            </a:endParaRPr>
          </a:p>
          <a:p>
            <a:r>
              <a:rPr lang="tr-TR" sz="4800" b="1" dirty="0" smtClean="0">
                <a:latin typeface="Comic Sans MS" pitchFamily="66" charset="0"/>
              </a:rPr>
              <a:t>A)</a:t>
            </a:r>
            <a:r>
              <a:rPr lang="tr-TR" sz="4800" dirty="0" smtClean="0">
                <a:latin typeface="Comic Sans MS" pitchFamily="66" charset="0"/>
              </a:rPr>
              <a:t> </a:t>
            </a:r>
            <a:r>
              <a:rPr lang="tr-TR" sz="4800" dirty="0">
                <a:latin typeface="Comic Sans MS" pitchFamily="66" charset="0"/>
              </a:rPr>
              <a:t>–</a:t>
            </a:r>
            <a:r>
              <a:rPr lang="tr-TR" sz="4800" dirty="0" err="1">
                <a:latin typeface="Comic Sans MS" pitchFamily="66" charset="0"/>
              </a:rPr>
              <a:t>ci</a:t>
            </a:r>
            <a:r>
              <a:rPr lang="tr-TR" sz="4800" dirty="0">
                <a:latin typeface="Comic Sans MS" pitchFamily="66" charset="0"/>
              </a:rPr>
              <a:t> 	</a:t>
            </a:r>
            <a:r>
              <a:rPr lang="tr-TR" sz="4800" dirty="0" smtClean="0">
                <a:latin typeface="Comic Sans MS" pitchFamily="66" charset="0"/>
              </a:rPr>
              <a:t>    </a:t>
            </a:r>
            <a:r>
              <a:rPr lang="tr-TR" sz="4800" b="1" dirty="0" smtClean="0">
                <a:latin typeface="Comic Sans MS" pitchFamily="66" charset="0"/>
              </a:rPr>
              <a:t>B)</a:t>
            </a:r>
            <a:r>
              <a:rPr lang="tr-TR" sz="4800" dirty="0" smtClean="0">
                <a:latin typeface="Comic Sans MS" pitchFamily="66" charset="0"/>
              </a:rPr>
              <a:t> </a:t>
            </a:r>
            <a:r>
              <a:rPr lang="tr-TR" sz="4800" dirty="0">
                <a:latin typeface="Comic Sans MS" pitchFamily="66" charset="0"/>
              </a:rPr>
              <a:t>–siz </a:t>
            </a:r>
            <a:r>
              <a:rPr lang="tr-TR" sz="4800" dirty="0" smtClean="0">
                <a:latin typeface="Comic Sans MS" pitchFamily="66" charset="0"/>
              </a:rPr>
              <a:t>  </a:t>
            </a:r>
            <a:r>
              <a:rPr lang="tr-TR" sz="4800" b="1" dirty="0" smtClean="0">
                <a:latin typeface="Comic Sans MS" pitchFamily="66" charset="0"/>
              </a:rPr>
              <a:t>C)</a:t>
            </a:r>
            <a:r>
              <a:rPr lang="tr-TR" sz="4800" dirty="0" smtClean="0">
                <a:latin typeface="Comic Sans MS" pitchFamily="66" charset="0"/>
              </a:rPr>
              <a:t> </a:t>
            </a:r>
            <a:r>
              <a:rPr lang="tr-TR" sz="4800" dirty="0">
                <a:latin typeface="Comic Sans MS" pitchFamily="66" charset="0"/>
              </a:rPr>
              <a:t>–</a:t>
            </a:r>
            <a:r>
              <a:rPr lang="tr-TR" sz="4800" dirty="0" err="1">
                <a:latin typeface="Comic Sans MS" pitchFamily="66" charset="0"/>
              </a:rPr>
              <a:t>ler</a:t>
            </a:r>
            <a:r>
              <a:rPr lang="tr-TR" sz="4800" dirty="0">
                <a:latin typeface="Comic Sans MS" pitchFamily="66" charset="0"/>
              </a:rPr>
              <a:t> </a:t>
            </a:r>
          </a:p>
          <a:p>
            <a:endParaRPr lang="tr-TR" sz="4800" dirty="0">
              <a:latin typeface="Comic Sans MS" pitchFamily="66" charset="0"/>
            </a:endParaRPr>
          </a:p>
        </p:txBody>
      </p:sp>
      <p:sp>
        <p:nvSpPr>
          <p:cNvPr id="5" name="4 Gülen Yüz"/>
          <p:cNvSpPr/>
          <p:nvPr/>
        </p:nvSpPr>
        <p:spPr>
          <a:xfrm>
            <a:off x="-1116632" y="332656"/>
            <a:ext cx="936104" cy="936104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83 -0.00186 C 0.10868 0.05926 0.22239 0.01782 0.24913 0.01828 C 0.28854 0.02338 0.32812 0.03009 0.36753 0.03379 C 0.39409 0.0324 0.42083 0.0331 0.44739 0.02939 C 0.51354 0.02014 0.42378 0.02314 0.47239 0.01157 C 0.48455 0.00879 0.49687 0.01018 0.5092 0.00926 C 0.58385 0.00347 0.65451 0.00162 0.73073 0.00046 C 0.74531 -0.00741 0.75868 -0.01574 0.77239 -0.02616 C 0.79896 -0.02153 0.82639 -0.02014 0.85243 -0.01297 C 0.88784 -0.00324 0.92205 0.00787 0.95746 0.01597 C 0.96475 0.01458 0.97205 0.00926 0.97916 0.01157 C 0.98455 0.01342 0.9908 0.02708 0.9908 0.02731 C 1.0059 0.06736 1.01458 0.10231 1.02586 0.1449 C 1.03038 0.18796 1.03385 0.23102 1.03906 0.27384 C 1.03819 0.42129 1.04739 0.59768 1.02413 0.74699 C 1.02222 0.79143 1.02934 0.78912 1.00243 0.79352 C 0.99861 0.79444 0.99461 0.79537 0.9908 0.79583 C 0.96823 0.80555 0.97291 0.80532 0.9408 0.80694 C 0.91475 0.80856 0.8625 0.81157 0.8625 0.8118 C 0.71267 0.80787 0.55538 0.83032 0.4092 0.80463 C 0.39062 0.79398 0.37083 0.79606 0.35086 0.79352 C 0.28906 0.77615 0.37239 0.79791 0.29583 0.78495 C 0.27621 0.78148 0.25625 0.77963 0.2375 0.77152 C 0.22343 0.76527 0.21059 0.76064 0.19583 0.75787 C 0.18229 0.75254 0.17378 0.73379 0.1625 0.72245 C 0.15 0.71018 0.13576 0.69907 0.12413 0.68495 C 0.12048 0.68009 0.11771 0.67407 0.11423 0.66921 C 0.11302 0.66458 0.11024 0.66041 0.10937 0.65602 C 0.10694 0.64514 0.10694 0.63356 0.10573 0.62268 C 0.10833 0.59004 0.10069 0.57546 0.12083 0.56713 C 0.13628 0.55347 0.1658 0.55671 0.17916 0.55602 C 0.23698 0.55231 0.29461 0.54861 0.35243 0.54467 C 0.40086 0.54676 0.43073 0.55162 0.47586 0.56481 C 0.50104 0.56157 0.52534 0.55 0.55086 0.54676 C 0.59184 0.54213 0.63298 0.54352 0.67413 0.54259 C 0.69705 0.53541 0.72378 0.53773 0.74739 0.53588 C 0.75868 0.53703 0.77239 0.54027 0.7842 0.54027 " pathEditMode="relative" rAng="0" ptsTypes="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8" y="4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ek Köşesi Yuvarlatılmış Dikdörtgen"/>
          <p:cNvSpPr/>
          <p:nvPr/>
        </p:nvSpPr>
        <p:spPr>
          <a:xfrm>
            <a:off x="971600" y="1700808"/>
            <a:ext cx="7992888" cy="1296144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1043608" y="73069"/>
            <a:ext cx="810039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3600" dirty="0" smtClean="0">
                <a:latin typeface="Comic Sans MS" pitchFamily="66" charset="0"/>
              </a:rPr>
              <a:t>3) Topluluk </a:t>
            </a:r>
            <a:r>
              <a:rPr lang="tr-TR" sz="3600" dirty="0">
                <a:latin typeface="Comic Sans MS" pitchFamily="66" charset="0"/>
              </a:rPr>
              <a:t>adı hangi </a:t>
            </a:r>
            <a:r>
              <a:rPr lang="tr-TR" sz="3600" dirty="0" smtClean="0">
                <a:latin typeface="Comic Sans MS" pitchFamily="66" charset="0"/>
              </a:rPr>
              <a:t>cümlede </a:t>
            </a:r>
            <a:r>
              <a:rPr lang="tr-TR" sz="3600" dirty="0">
                <a:latin typeface="Comic Sans MS" pitchFamily="66" charset="0"/>
              </a:rPr>
              <a:t>kullanılmamıştır?</a:t>
            </a:r>
          </a:p>
          <a:p>
            <a:pPr lvl="0"/>
            <a:endParaRPr lang="tr-TR" sz="3600" dirty="0" smtClean="0">
              <a:latin typeface="Comic Sans MS" pitchFamily="66" charset="0"/>
            </a:endParaRPr>
          </a:p>
          <a:p>
            <a:pPr lvl="0"/>
            <a:r>
              <a:rPr lang="tr-TR" sz="3600" dirty="0" smtClean="0">
                <a:latin typeface="Comic Sans MS" pitchFamily="66" charset="0"/>
              </a:rPr>
              <a:t>A) Bizim </a:t>
            </a:r>
            <a:r>
              <a:rPr lang="tr-TR" sz="3600" dirty="0">
                <a:latin typeface="Comic Sans MS" pitchFamily="66" charset="0"/>
              </a:rPr>
              <a:t>takımın final maçına herkes gitmiş.</a:t>
            </a:r>
          </a:p>
          <a:p>
            <a:pPr lvl="0"/>
            <a:endParaRPr lang="tr-TR" sz="3600" dirty="0" smtClean="0">
              <a:latin typeface="Comic Sans MS" pitchFamily="66" charset="0"/>
            </a:endParaRPr>
          </a:p>
          <a:p>
            <a:pPr lvl="0"/>
            <a:r>
              <a:rPr lang="tr-TR" sz="3600" dirty="0" smtClean="0">
                <a:latin typeface="Comic Sans MS" pitchFamily="66" charset="0"/>
              </a:rPr>
              <a:t>B) Yarın </a:t>
            </a:r>
            <a:r>
              <a:rPr lang="tr-TR" sz="3600" dirty="0">
                <a:latin typeface="Comic Sans MS" pitchFamily="66" charset="0"/>
              </a:rPr>
              <a:t>arkadaşlarla pikniğe gideceğiz.</a:t>
            </a:r>
          </a:p>
          <a:p>
            <a:pPr lvl="0"/>
            <a:endParaRPr lang="tr-TR" sz="3600" dirty="0" smtClean="0">
              <a:latin typeface="Comic Sans MS" pitchFamily="66" charset="0"/>
            </a:endParaRPr>
          </a:p>
          <a:p>
            <a:pPr lvl="0"/>
            <a:r>
              <a:rPr lang="tr-TR" sz="3600" dirty="0" smtClean="0">
                <a:latin typeface="Comic Sans MS" pitchFamily="66" charset="0"/>
              </a:rPr>
              <a:t>C) Annem </a:t>
            </a:r>
            <a:r>
              <a:rPr lang="tr-TR" sz="3600" dirty="0">
                <a:latin typeface="Comic Sans MS" pitchFamily="66" charset="0"/>
              </a:rPr>
              <a:t>okula gitmeden önce saçımı taradı. </a:t>
            </a:r>
          </a:p>
          <a:p>
            <a:endParaRPr lang="tr-TR" sz="3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ek Köşesi Yuvarlatılmış Dikdörtgen"/>
          <p:cNvSpPr/>
          <p:nvPr/>
        </p:nvSpPr>
        <p:spPr>
          <a:xfrm>
            <a:off x="1043608" y="3140968"/>
            <a:ext cx="2520280" cy="1008112"/>
          </a:xfrm>
          <a:prstGeom prst="round1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1024176" y="518200"/>
            <a:ext cx="802838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3600" dirty="0" smtClean="0">
                <a:latin typeface="Comic Sans MS" pitchFamily="66" charset="0"/>
              </a:rPr>
              <a:t>4) Aşağıdakilerden </a:t>
            </a:r>
            <a:r>
              <a:rPr lang="tr-TR" sz="3600" dirty="0">
                <a:latin typeface="Comic Sans MS" pitchFamily="66" charset="0"/>
              </a:rPr>
              <a:t>hangisi topluluk adıdır?</a:t>
            </a:r>
          </a:p>
          <a:p>
            <a:endParaRPr lang="tr-TR" sz="3600" dirty="0" smtClean="0">
              <a:latin typeface="Comic Sans MS" pitchFamily="66" charset="0"/>
            </a:endParaRPr>
          </a:p>
          <a:p>
            <a:pPr marL="742950" indent="-742950"/>
            <a:r>
              <a:rPr lang="tr-TR" sz="3600" dirty="0" smtClean="0">
                <a:latin typeface="Comic Sans MS" pitchFamily="66" charset="0"/>
              </a:rPr>
              <a:t>A) yemekler </a:t>
            </a:r>
          </a:p>
          <a:p>
            <a:pPr marL="742950" indent="-742950"/>
            <a:endParaRPr lang="tr-TR" sz="3600" dirty="0" smtClean="0">
              <a:latin typeface="Comic Sans MS" pitchFamily="66" charset="0"/>
            </a:endParaRPr>
          </a:p>
          <a:p>
            <a:pPr marL="742950" indent="-742950"/>
            <a:r>
              <a:rPr lang="tr-TR" sz="3600" dirty="0" smtClean="0">
                <a:latin typeface="Comic Sans MS" pitchFamily="66" charset="0"/>
              </a:rPr>
              <a:t>B) meclis</a:t>
            </a:r>
          </a:p>
          <a:p>
            <a:pPr marL="742950" indent="-742950"/>
            <a:r>
              <a:rPr lang="tr-TR" sz="3600" dirty="0" smtClean="0">
                <a:latin typeface="Comic Sans MS" pitchFamily="66" charset="0"/>
              </a:rPr>
              <a:t> </a:t>
            </a:r>
          </a:p>
          <a:p>
            <a:pPr marL="742950" indent="-742950"/>
            <a:r>
              <a:rPr lang="tr-TR" sz="3600" dirty="0" smtClean="0">
                <a:latin typeface="Comic Sans MS" pitchFamily="66" charset="0"/>
              </a:rPr>
              <a:t>C) kalemler</a:t>
            </a:r>
            <a:endParaRPr lang="tr-TR" sz="3600" dirty="0">
              <a:latin typeface="Comic Sans MS" pitchFamily="66" charset="0"/>
            </a:endParaRPr>
          </a:p>
          <a:p>
            <a:endParaRPr lang="tr-TR" sz="3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ek Köşesi Yuvarlatılmış Dikdörtgen"/>
          <p:cNvSpPr/>
          <p:nvPr/>
        </p:nvSpPr>
        <p:spPr>
          <a:xfrm>
            <a:off x="971600" y="3356992"/>
            <a:ext cx="7920880" cy="1008112"/>
          </a:xfrm>
          <a:prstGeom prst="round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1043608" y="404664"/>
            <a:ext cx="770485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4000" dirty="0" smtClean="0">
                <a:latin typeface="Comic Sans MS" pitchFamily="66" charset="0"/>
              </a:rPr>
              <a:t>5) “ağaçlar</a:t>
            </a:r>
            <a:r>
              <a:rPr lang="tr-TR" sz="4000" dirty="0">
                <a:latin typeface="Comic Sans MS" pitchFamily="66" charset="0"/>
              </a:rPr>
              <a:t>” sözcüğü ne tür bir addır?</a:t>
            </a:r>
          </a:p>
          <a:p>
            <a:pPr lvl="0"/>
            <a:endParaRPr lang="tr-TR" sz="4000" dirty="0" smtClean="0">
              <a:latin typeface="Comic Sans MS" pitchFamily="66" charset="0"/>
            </a:endParaRPr>
          </a:p>
          <a:p>
            <a:pPr lvl="0"/>
            <a:r>
              <a:rPr lang="tr-TR" sz="4000" dirty="0" smtClean="0">
                <a:latin typeface="Comic Sans MS" pitchFamily="66" charset="0"/>
              </a:rPr>
              <a:t>A) Hem </a:t>
            </a:r>
            <a:r>
              <a:rPr lang="tr-TR" sz="4000" dirty="0">
                <a:latin typeface="Comic Sans MS" pitchFamily="66" charset="0"/>
              </a:rPr>
              <a:t>özel isim hem çoğul isim</a:t>
            </a:r>
          </a:p>
          <a:p>
            <a:pPr lvl="0"/>
            <a:endParaRPr lang="tr-TR" sz="4000" dirty="0" smtClean="0">
              <a:latin typeface="Comic Sans MS" pitchFamily="66" charset="0"/>
            </a:endParaRPr>
          </a:p>
          <a:p>
            <a:pPr lvl="0"/>
            <a:r>
              <a:rPr lang="tr-TR" sz="4000" dirty="0" smtClean="0">
                <a:latin typeface="Comic Sans MS" pitchFamily="66" charset="0"/>
              </a:rPr>
              <a:t>B) Hem </a:t>
            </a:r>
            <a:r>
              <a:rPr lang="tr-TR" sz="4000" dirty="0">
                <a:latin typeface="Comic Sans MS" pitchFamily="66" charset="0"/>
              </a:rPr>
              <a:t>cins isim hem çoğul isim</a:t>
            </a:r>
          </a:p>
          <a:p>
            <a:pPr lvl="0"/>
            <a:endParaRPr lang="tr-TR" sz="4000" dirty="0" smtClean="0">
              <a:latin typeface="Comic Sans MS" pitchFamily="66" charset="0"/>
            </a:endParaRPr>
          </a:p>
          <a:p>
            <a:pPr lvl="0"/>
            <a:r>
              <a:rPr lang="tr-TR" sz="4000" dirty="0" smtClean="0">
                <a:latin typeface="Comic Sans MS" pitchFamily="66" charset="0"/>
              </a:rPr>
              <a:t>C) Hem </a:t>
            </a:r>
            <a:r>
              <a:rPr lang="tr-TR" sz="4000" dirty="0">
                <a:latin typeface="Comic Sans MS" pitchFamily="66" charset="0"/>
              </a:rPr>
              <a:t>cins isim hem tekil isim</a:t>
            </a:r>
          </a:p>
          <a:p>
            <a:endParaRPr lang="tr-TR" sz="4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ek Köşesi Yuvarlatılmış Dikdörtgen"/>
          <p:cNvSpPr/>
          <p:nvPr/>
        </p:nvSpPr>
        <p:spPr>
          <a:xfrm>
            <a:off x="971600" y="2492896"/>
            <a:ext cx="7920880" cy="1008112"/>
          </a:xfrm>
          <a:prstGeom prst="round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1043608" y="404664"/>
            <a:ext cx="810039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3600" dirty="0" smtClean="0">
                <a:latin typeface="Comic Sans MS" pitchFamily="66" charset="0"/>
              </a:rPr>
              <a:t>6) </a:t>
            </a:r>
            <a:r>
              <a:rPr lang="tr-TR" sz="3600" dirty="0">
                <a:latin typeface="Comic Sans MS" pitchFamily="66" charset="0"/>
              </a:rPr>
              <a:t>“domates” ile “domatesler” arasındaki ilişki hangi seçenekte vardır?</a:t>
            </a:r>
          </a:p>
          <a:p>
            <a:pPr lvl="0"/>
            <a:endParaRPr lang="tr-TR" sz="3600" dirty="0" smtClean="0">
              <a:latin typeface="Comic Sans MS" pitchFamily="66" charset="0"/>
            </a:endParaRPr>
          </a:p>
          <a:p>
            <a:pPr lvl="0"/>
            <a:r>
              <a:rPr lang="tr-TR" sz="3600" dirty="0" smtClean="0">
                <a:latin typeface="Comic Sans MS" pitchFamily="66" charset="0"/>
              </a:rPr>
              <a:t>A) sözlük </a:t>
            </a:r>
            <a:r>
              <a:rPr lang="tr-TR" sz="3600" dirty="0">
                <a:latin typeface="Comic Sans MS" pitchFamily="66" charset="0"/>
              </a:rPr>
              <a:t>– sözlükler</a:t>
            </a:r>
          </a:p>
          <a:p>
            <a:pPr lvl="0"/>
            <a:endParaRPr lang="tr-TR" sz="3600" dirty="0" smtClean="0">
              <a:latin typeface="Comic Sans MS" pitchFamily="66" charset="0"/>
            </a:endParaRPr>
          </a:p>
          <a:p>
            <a:pPr lvl="0"/>
            <a:r>
              <a:rPr lang="tr-TR" sz="3600" dirty="0" smtClean="0">
                <a:latin typeface="Comic Sans MS" pitchFamily="66" charset="0"/>
              </a:rPr>
              <a:t>B) sözlük </a:t>
            </a:r>
            <a:r>
              <a:rPr lang="tr-TR" sz="3600" dirty="0">
                <a:latin typeface="Comic Sans MS" pitchFamily="66" charset="0"/>
              </a:rPr>
              <a:t>– sözlükten</a:t>
            </a:r>
          </a:p>
          <a:p>
            <a:pPr lvl="0"/>
            <a:endParaRPr lang="tr-TR" sz="3600" dirty="0" smtClean="0">
              <a:latin typeface="Comic Sans MS" pitchFamily="66" charset="0"/>
            </a:endParaRPr>
          </a:p>
          <a:p>
            <a:pPr lvl="0"/>
            <a:r>
              <a:rPr lang="tr-TR" sz="3600" dirty="0" smtClean="0">
                <a:latin typeface="Comic Sans MS" pitchFamily="66" charset="0"/>
              </a:rPr>
              <a:t>C) sözlük </a:t>
            </a:r>
            <a:r>
              <a:rPr lang="tr-TR" sz="3600" dirty="0">
                <a:latin typeface="Comic Sans MS" pitchFamily="66" charset="0"/>
              </a:rPr>
              <a:t>– sözlüğe</a:t>
            </a:r>
          </a:p>
          <a:p>
            <a:endParaRPr lang="tr-TR" sz="3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ek Köşesi Yuvarlatılmış Dikdörtgen"/>
          <p:cNvSpPr/>
          <p:nvPr/>
        </p:nvSpPr>
        <p:spPr>
          <a:xfrm>
            <a:off x="971600" y="2883416"/>
            <a:ext cx="7920880" cy="1008112"/>
          </a:xfrm>
          <a:prstGeom prst="round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1043608" y="332656"/>
            <a:ext cx="810039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3600" dirty="0" smtClean="0">
                <a:latin typeface="Comic Sans MS" pitchFamily="66" charset="0"/>
              </a:rPr>
              <a:t>7) “Kantindeki </a:t>
            </a:r>
            <a:r>
              <a:rPr lang="tr-TR" sz="3600" u="sng" dirty="0">
                <a:latin typeface="Comic Sans MS" pitchFamily="66" charset="0"/>
              </a:rPr>
              <a:t>simitler</a:t>
            </a:r>
            <a:r>
              <a:rPr lang="tr-TR" sz="3600" dirty="0">
                <a:latin typeface="Comic Sans MS" pitchFamily="66" charset="0"/>
              </a:rPr>
              <a:t> tazecikti.” Tümcesindeki altı çizili sözcük özellikleri hangi seçenekte doğru verilmiştir?</a:t>
            </a:r>
          </a:p>
          <a:p>
            <a:pPr lvl="0"/>
            <a:endParaRPr lang="tr-TR" sz="3600" dirty="0" smtClean="0">
              <a:latin typeface="Comic Sans MS" pitchFamily="66" charset="0"/>
            </a:endParaRPr>
          </a:p>
          <a:p>
            <a:pPr lvl="0"/>
            <a:r>
              <a:rPr lang="tr-TR" sz="3600" dirty="0" smtClean="0">
                <a:latin typeface="Comic Sans MS" pitchFamily="66" charset="0"/>
              </a:rPr>
              <a:t>A) Cins </a:t>
            </a:r>
            <a:r>
              <a:rPr lang="tr-TR" sz="3600" dirty="0">
                <a:latin typeface="Comic Sans MS" pitchFamily="66" charset="0"/>
              </a:rPr>
              <a:t>isim – çoğul isim</a:t>
            </a:r>
          </a:p>
          <a:p>
            <a:pPr lvl="0"/>
            <a:endParaRPr lang="tr-TR" sz="3600" dirty="0" smtClean="0">
              <a:latin typeface="Comic Sans MS" pitchFamily="66" charset="0"/>
            </a:endParaRPr>
          </a:p>
          <a:p>
            <a:pPr lvl="0"/>
            <a:r>
              <a:rPr lang="tr-TR" sz="3600" dirty="0" smtClean="0">
                <a:latin typeface="Comic Sans MS" pitchFamily="66" charset="0"/>
              </a:rPr>
              <a:t>B) Özel </a:t>
            </a:r>
            <a:r>
              <a:rPr lang="tr-TR" sz="3600" dirty="0">
                <a:latin typeface="Comic Sans MS" pitchFamily="66" charset="0"/>
              </a:rPr>
              <a:t>isim – tekil isim</a:t>
            </a:r>
          </a:p>
          <a:p>
            <a:pPr lvl="0"/>
            <a:endParaRPr lang="tr-TR" sz="3600" dirty="0" smtClean="0">
              <a:latin typeface="Comic Sans MS" pitchFamily="66" charset="0"/>
            </a:endParaRPr>
          </a:p>
          <a:p>
            <a:pPr lvl="0"/>
            <a:r>
              <a:rPr lang="tr-TR" sz="3600" dirty="0" smtClean="0">
                <a:latin typeface="Comic Sans MS" pitchFamily="66" charset="0"/>
              </a:rPr>
              <a:t>C) Cins </a:t>
            </a:r>
            <a:r>
              <a:rPr lang="tr-TR" sz="3600" dirty="0">
                <a:latin typeface="Comic Sans MS" pitchFamily="66" charset="0"/>
              </a:rPr>
              <a:t>isim – tekil isim</a:t>
            </a:r>
          </a:p>
          <a:p>
            <a:endParaRPr lang="tr-TR" sz="3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Aynı Yanın Köşesi Yuvarlatılmış Dikdörtgen"/>
          <p:cNvSpPr/>
          <p:nvPr/>
        </p:nvSpPr>
        <p:spPr>
          <a:xfrm>
            <a:off x="1043608" y="2060848"/>
            <a:ext cx="8100392" cy="1008112"/>
          </a:xfrm>
          <a:prstGeom prst="round2Same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1049640" y="260648"/>
            <a:ext cx="810039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4000" dirty="0" smtClean="0">
                <a:latin typeface="Comic Sans MS" pitchFamily="66" charset="0"/>
              </a:rPr>
              <a:t>8) Aşağıdaki </a:t>
            </a:r>
            <a:r>
              <a:rPr lang="tr-TR" sz="4000" dirty="0">
                <a:latin typeface="Comic Sans MS" pitchFamily="66" charset="0"/>
              </a:rPr>
              <a:t>cümlelerde altı çizili adlardan hangisi tekildir?</a:t>
            </a:r>
          </a:p>
          <a:p>
            <a:pPr lvl="0"/>
            <a:endParaRPr lang="tr-TR" sz="4000" u="sng" dirty="0" smtClean="0">
              <a:latin typeface="Comic Sans MS" pitchFamily="66" charset="0"/>
            </a:endParaRPr>
          </a:p>
          <a:p>
            <a:pPr lvl="0"/>
            <a:r>
              <a:rPr lang="tr-TR" sz="4000" u="sng" dirty="0" smtClean="0">
                <a:latin typeface="Comic Sans MS" pitchFamily="66" charset="0"/>
              </a:rPr>
              <a:t>A) Öğretmenimiz</a:t>
            </a:r>
            <a:r>
              <a:rPr lang="tr-TR" sz="4000" dirty="0" smtClean="0">
                <a:latin typeface="Comic Sans MS" pitchFamily="66" charset="0"/>
              </a:rPr>
              <a:t> </a:t>
            </a:r>
            <a:r>
              <a:rPr lang="tr-TR" sz="4000" dirty="0">
                <a:latin typeface="Comic Sans MS" pitchFamily="66" charset="0"/>
              </a:rPr>
              <a:t>gözlük takıyor.</a:t>
            </a:r>
          </a:p>
          <a:p>
            <a:pPr lvl="0"/>
            <a:endParaRPr lang="tr-TR" sz="4000" dirty="0" smtClean="0">
              <a:latin typeface="Comic Sans MS" pitchFamily="66" charset="0"/>
            </a:endParaRPr>
          </a:p>
          <a:p>
            <a:pPr lvl="0"/>
            <a:r>
              <a:rPr lang="tr-TR" sz="4000" dirty="0" smtClean="0">
                <a:latin typeface="Comic Sans MS" pitchFamily="66" charset="0"/>
              </a:rPr>
              <a:t>B) Bugün </a:t>
            </a:r>
            <a:r>
              <a:rPr lang="tr-TR" sz="4000" u="sng" dirty="0">
                <a:latin typeface="Comic Sans MS" pitchFamily="66" charset="0"/>
              </a:rPr>
              <a:t>sıralarımızı</a:t>
            </a:r>
            <a:r>
              <a:rPr lang="tr-TR" sz="4000" dirty="0">
                <a:latin typeface="Comic Sans MS" pitchFamily="66" charset="0"/>
              </a:rPr>
              <a:t> temizledik.</a:t>
            </a:r>
          </a:p>
          <a:p>
            <a:pPr lvl="0"/>
            <a:endParaRPr lang="tr-TR" sz="4000" dirty="0" smtClean="0">
              <a:latin typeface="Comic Sans MS" pitchFamily="66" charset="0"/>
            </a:endParaRPr>
          </a:p>
          <a:p>
            <a:pPr lvl="0"/>
            <a:r>
              <a:rPr lang="tr-TR" sz="4000" dirty="0" smtClean="0">
                <a:latin typeface="Comic Sans MS" pitchFamily="66" charset="0"/>
              </a:rPr>
              <a:t>C) Son </a:t>
            </a:r>
            <a:r>
              <a:rPr lang="tr-TR" sz="4000" dirty="0">
                <a:latin typeface="Comic Sans MS" pitchFamily="66" charset="0"/>
              </a:rPr>
              <a:t>ders </a:t>
            </a:r>
            <a:r>
              <a:rPr lang="tr-TR" sz="4000" u="sng" dirty="0">
                <a:latin typeface="Comic Sans MS" pitchFamily="66" charset="0"/>
              </a:rPr>
              <a:t>çantalarımızı</a:t>
            </a:r>
            <a:r>
              <a:rPr lang="tr-TR" sz="4000" dirty="0">
                <a:latin typeface="Comic Sans MS" pitchFamily="66" charset="0"/>
              </a:rPr>
              <a:t> topladık.</a:t>
            </a:r>
          </a:p>
          <a:p>
            <a:endParaRPr lang="tr-TR" sz="4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43608" y="548680"/>
            <a:ext cx="8100392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13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AFERİN</a:t>
            </a:r>
          </a:p>
          <a:p>
            <a:pPr algn="ctr"/>
            <a:r>
              <a:rPr lang="tr-TR" sz="13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SİZE…</a:t>
            </a:r>
            <a:endParaRPr lang="tr-TR" sz="13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043608" y="260648"/>
            <a:ext cx="79208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latin typeface="Comic Sans MS" pitchFamily="66" charset="0"/>
              </a:rPr>
              <a:t>İsimler sayılarına göre 3’e ayrılırlar.</a:t>
            </a:r>
            <a:endParaRPr lang="tr-TR" sz="6600" dirty="0">
              <a:latin typeface="Comic Sans MS" pitchFamily="66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043608" y="2609036"/>
            <a:ext cx="79208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solidFill>
                  <a:srgbClr val="FF0000"/>
                </a:solidFill>
                <a:latin typeface="Comic Sans MS" pitchFamily="66" charset="0"/>
              </a:rPr>
              <a:t>1. Tekil İsimler</a:t>
            </a:r>
            <a:endParaRPr lang="tr-TR" sz="6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043608" y="3833172"/>
            <a:ext cx="79208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>
                <a:solidFill>
                  <a:srgbClr val="7030A0"/>
                </a:solidFill>
                <a:latin typeface="Comic Sans MS" pitchFamily="66" charset="0"/>
              </a:rPr>
              <a:t>2</a:t>
            </a:r>
            <a:r>
              <a:rPr lang="tr-TR" sz="6600" dirty="0" smtClean="0">
                <a:solidFill>
                  <a:srgbClr val="7030A0"/>
                </a:solidFill>
                <a:latin typeface="Comic Sans MS" pitchFamily="66" charset="0"/>
              </a:rPr>
              <a:t>. Çoğul İsimler</a:t>
            </a:r>
            <a:endParaRPr lang="tr-TR" sz="66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043608" y="5273332"/>
            <a:ext cx="79208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>
                <a:solidFill>
                  <a:srgbClr val="C00000"/>
                </a:solidFill>
                <a:latin typeface="Comic Sans MS" pitchFamily="66" charset="0"/>
              </a:rPr>
              <a:t>3</a:t>
            </a:r>
            <a:r>
              <a:rPr lang="tr-TR" sz="6600" dirty="0" smtClean="0">
                <a:solidFill>
                  <a:srgbClr val="C00000"/>
                </a:solidFill>
                <a:latin typeface="Comic Sans MS" pitchFamily="66" charset="0"/>
              </a:rPr>
              <a:t>. Topluluk İsimler</a:t>
            </a:r>
            <a:endParaRPr lang="tr-TR" sz="6600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043608" y="88756"/>
            <a:ext cx="79208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solidFill>
                  <a:srgbClr val="FF0000"/>
                </a:solidFill>
                <a:latin typeface="Comic Sans MS" pitchFamily="66" charset="0"/>
              </a:rPr>
              <a:t>1. Tekil İsimler</a:t>
            </a:r>
            <a:endParaRPr lang="tr-TR" sz="6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0482" name="Picture 2" descr="https://encrypted-tbn0.gstatic.com/images?q=tbn:ANd9GcQtBZmrmoZMQrXmTH8tUHnzmozGKODSRpxi-0oAOp9JjFTnOS3fU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28800"/>
            <a:ext cx="2304256" cy="2082694"/>
          </a:xfrm>
          <a:prstGeom prst="rect">
            <a:avLst/>
          </a:prstGeom>
          <a:noFill/>
        </p:spPr>
      </p:pic>
      <p:pic>
        <p:nvPicPr>
          <p:cNvPr id="20484" name="Picture 4" descr="https://encrypted-tbn2.gstatic.com/images?q=tbn:ANd9GcSIeg4aEvg3SsoXbud7DHzEgZGBqWf8cdDmc8Gi2sPa5p6NN35At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583080"/>
            <a:ext cx="2376264" cy="2282875"/>
          </a:xfrm>
          <a:prstGeom prst="rect">
            <a:avLst/>
          </a:prstGeom>
          <a:noFill/>
        </p:spPr>
      </p:pic>
      <p:pic>
        <p:nvPicPr>
          <p:cNvPr id="20486" name="Picture 6" descr="https://encrypted-tbn3.gstatic.com/images?q=tbn:ANd9GcSxYkRJtHCVp87S7xL8SwD-0gKa0kwywW3JKMB-se13WYi93Kc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1556792"/>
            <a:ext cx="2133600" cy="2133601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1043608" y="3943350"/>
            <a:ext cx="79208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 smtClean="0">
                <a:latin typeface="Comic Sans MS" pitchFamily="66" charset="0"/>
              </a:rPr>
              <a:t>Aynı türden varlıkların yalnızca birini anlatan isimlere </a:t>
            </a:r>
            <a:r>
              <a:rPr lang="tr-TR" sz="5400" dirty="0" smtClean="0">
                <a:solidFill>
                  <a:srgbClr val="FF0000"/>
                </a:solidFill>
                <a:latin typeface="Comic Sans MS" pitchFamily="66" charset="0"/>
              </a:rPr>
              <a:t>tekil isim </a:t>
            </a:r>
            <a:r>
              <a:rPr lang="tr-TR" sz="5400" dirty="0" smtClean="0">
                <a:latin typeface="Comic Sans MS" pitchFamily="66" charset="0"/>
              </a:rPr>
              <a:t>denir.</a:t>
            </a:r>
            <a:endParaRPr lang="tr-TR" sz="5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043608" y="44624"/>
            <a:ext cx="79208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>
                <a:solidFill>
                  <a:srgbClr val="7030A0"/>
                </a:solidFill>
                <a:latin typeface="Comic Sans MS" pitchFamily="66" charset="0"/>
              </a:rPr>
              <a:t>2</a:t>
            </a:r>
            <a:r>
              <a:rPr lang="tr-TR" sz="6600" dirty="0" smtClean="0">
                <a:solidFill>
                  <a:srgbClr val="7030A0"/>
                </a:solidFill>
                <a:latin typeface="Comic Sans MS" pitchFamily="66" charset="0"/>
              </a:rPr>
              <a:t>. Çoğul İsimler</a:t>
            </a:r>
            <a:endParaRPr lang="tr-TR" sz="66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19458" name="Picture 2" descr="https://encrypted-tbn3.gstatic.com/images?q=tbn:ANd9GcTmNLGH8Evq3MOW19p_T9WieMc5LROM71yqEUzZEYaQWUPa1V6v"/>
          <p:cNvPicPr>
            <a:picLocks noChangeAspect="1" noChangeArrowheads="1"/>
          </p:cNvPicPr>
          <p:nvPr/>
        </p:nvPicPr>
        <p:blipFill>
          <a:blip r:embed="rId2" cstate="print"/>
          <a:srcRect t="13793"/>
          <a:stretch>
            <a:fillRect/>
          </a:stretch>
        </p:blipFill>
        <p:spPr bwMode="auto">
          <a:xfrm>
            <a:off x="6372035" y="1196752"/>
            <a:ext cx="2607693" cy="1800200"/>
          </a:xfrm>
          <a:prstGeom prst="rect">
            <a:avLst/>
          </a:prstGeom>
          <a:noFill/>
        </p:spPr>
      </p:pic>
      <p:pic>
        <p:nvPicPr>
          <p:cNvPr id="19460" name="Picture 4" descr="https://encrypted-tbn3.gstatic.com/images?q=tbn:ANd9GcRyMl87Q5-ZxWNESWQXNhslRAJqbu8wItZdly2Mmf68Uw_gnU1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96752"/>
            <a:ext cx="2466975" cy="1847851"/>
          </a:xfrm>
          <a:prstGeom prst="rect">
            <a:avLst/>
          </a:prstGeom>
          <a:noFill/>
        </p:spPr>
      </p:pic>
      <p:pic>
        <p:nvPicPr>
          <p:cNvPr id="19462" name="Picture 6" descr="https://encrypted-tbn2.gstatic.com/images?q=tbn:ANd9GcS0chnzsMzp94wIbrf7ZBWBEl-NgmQt7weJKH7t9nU64pYN1gP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6376" y="1196752"/>
            <a:ext cx="2524125" cy="1809751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1043608" y="2984376"/>
            <a:ext cx="792088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>
                <a:latin typeface="Comic Sans MS" pitchFamily="66" charset="0"/>
              </a:rPr>
              <a:t>Aynı türden birçok varlığı anlatan isimlere </a:t>
            </a:r>
            <a:r>
              <a:rPr lang="tr-TR" sz="5000" dirty="0" smtClean="0">
                <a:solidFill>
                  <a:srgbClr val="FF0000"/>
                </a:solidFill>
                <a:latin typeface="Comic Sans MS" pitchFamily="66" charset="0"/>
              </a:rPr>
              <a:t>çoğul isim </a:t>
            </a:r>
            <a:r>
              <a:rPr lang="tr-TR" sz="5000" dirty="0" smtClean="0">
                <a:latin typeface="Comic Sans MS" pitchFamily="66" charset="0"/>
              </a:rPr>
              <a:t>denir. Tekil isimlere </a:t>
            </a:r>
            <a:r>
              <a:rPr lang="tr-TR" sz="5000" b="1" dirty="0" smtClean="0">
                <a:latin typeface="Comic Sans MS" pitchFamily="66" charset="0"/>
              </a:rPr>
              <a:t>–</a:t>
            </a:r>
            <a:r>
              <a:rPr lang="tr-TR" sz="5000" b="1" dirty="0" err="1" smtClean="0">
                <a:latin typeface="Comic Sans MS" pitchFamily="66" charset="0"/>
              </a:rPr>
              <a:t>ler</a:t>
            </a:r>
            <a:r>
              <a:rPr lang="tr-TR" sz="5000" dirty="0" smtClean="0">
                <a:latin typeface="Comic Sans MS" pitchFamily="66" charset="0"/>
              </a:rPr>
              <a:t>, </a:t>
            </a:r>
            <a:r>
              <a:rPr lang="tr-TR" sz="5000" b="1" dirty="0" smtClean="0">
                <a:latin typeface="Comic Sans MS" pitchFamily="66" charset="0"/>
              </a:rPr>
              <a:t>-</a:t>
            </a:r>
            <a:r>
              <a:rPr lang="tr-TR" sz="5000" b="1" dirty="0" err="1" smtClean="0">
                <a:latin typeface="Comic Sans MS" pitchFamily="66" charset="0"/>
              </a:rPr>
              <a:t>lar</a:t>
            </a:r>
            <a:r>
              <a:rPr lang="tr-TR" sz="5000" b="1" dirty="0" smtClean="0">
                <a:latin typeface="Comic Sans MS" pitchFamily="66" charset="0"/>
              </a:rPr>
              <a:t> </a:t>
            </a:r>
            <a:r>
              <a:rPr lang="tr-TR" sz="5000" dirty="0" smtClean="0">
                <a:latin typeface="Comic Sans MS" pitchFamily="66" charset="0"/>
              </a:rPr>
              <a:t>eki getirilirse çoğul olur.</a:t>
            </a:r>
            <a:endParaRPr lang="tr-TR" sz="5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043608" y="88756"/>
            <a:ext cx="79208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>
                <a:solidFill>
                  <a:srgbClr val="C00000"/>
                </a:solidFill>
                <a:latin typeface="Comic Sans MS" pitchFamily="66" charset="0"/>
              </a:rPr>
              <a:t>3</a:t>
            </a:r>
            <a:r>
              <a:rPr lang="tr-TR" sz="6600" dirty="0" smtClean="0">
                <a:solidFill>
                  <a:srgbClr val="C00000"/>
                </a:solidFill>
                <a:latin typeface="Comic Sans MS" pitchFamily="66" charset="0"/>
              </a:rPr>
              <a:t>. Topluluk İsimler</a:t>
            </a:r>
            <a:endParaRPr lang="tr-TR" sz="66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8434" name="Picture 2" descr="https://encrypted-tbn2.gstatic.com/images?q=tbn:ANd9GcTniomz2zjIWiSVjcxAdD8olZBdqnKHPvVgF-X4NBJBny7xTs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10288"/>
            <a:ext cx="3384376" cy="2535017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4572000" y="1792248"/>
            <a:ext cx="41764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7030A0"/>
                </a:solidFill>
                <a:latin typeface="Comic Sans MS" pitchFamily="66" charset="0"/>
              </a:rPr>
              <a:t>Ordu</a:t>
            </a:r>
            <a:endParaRPr lang="tr-TR" sz="88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18436" name="Picture 4" descr="https://encrypted-tbn3.gstatic.com/images?q=tbn:ANd9GcTaDeeJOF4AqTgkz3ToULSiY6sS1At1zzs55pmNKoPa2PPHDPF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005064"/>
            <a:ext cx="3384376" cy="2535017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4572000" y="4430722"/>
            <a:ext cx="41764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Comic Sans MS" pitchFamily="66" charset="0"/>
              </a:rPr>
              <a:t>Sürü</a:t>
            </a:r>
            <a:endParaRPr lang="tr-TR" sz="88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encrypted-tbn2.gstatic.com/images?q=tbn:ANd9GcSX6IKSnF5oI_hZHKsVqK8l_rT0z03YbD4iuxbjsRV0HqQQZz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70891"/>
            <a:ext cx="3240360" cy="2453865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4572000" y="620688"/>
            <a:ext cx="41764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7030A0"/>
                </a:solidFill>
                <a:latin typeface="Comic Sans MS" pitchFamily="66" charset="0"/>
              </a:rPr>
              <a:t>Kurul</a:t>
            </a:r>
            <a:endParaRPr lang="tr-TR" sz="88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17412" name="Picture 4" descr="https://encrypted-tbn0.gstatic.com/images?q=tbn:ANd9GcS_0oDADzXHw_EW8oh4JR7ZPu_RNBduDrhk_TtzYvxlZzYcZe3miA"/>
          <p:cNvPicPr>
            <a:picLocks noChangeAspect="1" noChangeArrowheads="1"/>
          </p:cNvPicPr>
          <p:nvPr/>
        </p:nvPicPr>
        <p:blipFill>
          <a:blip r:embed="rId3" cstate="print"/>
          <a:srcRect l="32208" t="23636" r="18182" b="41818"/>
          <a:stretch>
            <a:fillRect/>
          </a:stretch>
        </p:blipFill>
        <p:spPr bwMode="auto">
          <a:xfrm>
            <a:off x="1096668" y="3429000"/>
            <a:ext cx="3619348" cy="2520280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4716016" y="3933056"/>
            <a:ext cx="41764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Comic Sans MS" pitchFamily="66" charset="0"/>
              </a:rPr>
              <a:t>Deste</a:t>
            </a:r>
            <a:endParaRPr lang="tr-TR" sz="88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encrypted-tbn2.gstatic.com/images?q=tbn:ANd9GcQ_km5zFMpfsnd60_azM9pa35f3cuEstDwG5zRDIOTFctIu9V7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04005"/>
            <a:ext cx="2490452" cy="2820939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4139952" y="548680"/>
            <a:ext cx="41764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>
                <a:solidFill>
                  <a:srgbClr val="7030A0"/>
                </a:solidFill>
                <a:latin typeface="Comic Sans MS" pitchFamily="66" charset="0"/>
              </a:rPr>
              <a:t>Ekip</a:t>
            </a:r>
            <a:endParaRPr lang="tr-TR" sz="88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043608" y="2847216"/>
            <a:ext cx="792088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>
                <a:latin typeface="Comic Sans MS" pitchFamily="66" charset="0"/>
              </a:rPr>
              <a:t>-</a:t>
            </a:r>
            <a:r>
              <a:rPr lang="tr-TR" sz="5000" dirty="0" err="1" smtClean="0">
                <a:latin typeface="Comic Sans MS" pitchFamily="66" charset="0"/>
              </a:rPr>
              <a:t>ler</a:t>
            </a:r>
            <a:r>
              <a:rPr lang="tr-TR" sz="5000" dirty="0" smtClean="0">
                <a:latin typeface="Comic Sans MS" pitchFamily="66" charset="0"/>
              </a:rPr>
              <a:t>, -</a:t>
            </a:r>
            <a:r>
              <a:rPr lang="tr-TR" sz="5000" dirty="0" err="1" smtClean="0">
                <a:latin typeface="Comic Sans MS" pitchFamily="66" charset="0"/>
              </a:rPr>
              <a:t>lar</a:t>
            </a:r>
            <a:r>
              <a:rPr lang="tr-TR" sz="5000" dirty="0" smtClean="0">
                <a:latin typeface="Comic Sans MS" pitchFamily="66" charset="0"/>
              </a:rPr>
              <a:t> çoğul ekini almadıkları halde çoğul anlamı taşıyan ve bir topluluğu anlatan isimlere </a:t>
            </a:r>
            <a:r>
              <a:rPr lang="tr-TR" sz="5000" b="1" dirty="0" smtClean="0">
                <a:latin typeface="Comic Sans MS" pitchFamily="66" charset="0"/>
              </a:rPr>
              <a:t>topluluk isimleri</a:t>
            </a:r>
            <a:r>
              <a:rPr lang="tr-TR" sz="5000" dirty="0" smtClean="0">
                <a:latin typeface="Comic Sans MS" pitchFamily="66" charset="0"/>
              </a:rPr>
              <a:t> denir.</a:t>
            </a:r>
            <a:endParaRPr lang="tr-TR" sz="5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899592" y="548680"/>
            <a:ext cx="8199681" cy="540147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115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BAKALIM</a:t>
            </a:r>
          </a:p>
          <a:p>
            <a:pPr algn="ctr"/>
            <a:r>
              <a:rPr lang="tr-TR" sz="115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ÖĞRENDİK</a:t>
            </a:r>
          </a:p>
          <a:p>
            <a:pPr algn="ctr"/>
            <a:r>
              <a:rPr lang="tr-TR" sz="11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Mİ?</a:t>
            </a:r>
            <a:endParaRPr lang="tr-TR" sz="115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043608" y="404664"/>
            <a:ext cx="79208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AutoNum type="arabicParenR"/>
            </a:pPr>
            <a:r>
              <a:rPr lang="tr-TR" sz="4000" b="1" dirty="0" smtClean="0">
                <a:latin typeface="Comic Sans MS" pitchFamily="66" charset="0"/>
              </a:rPr>
              <a:t>Seçeneklerden </a:t>
            </a:r>
            <a:r>
              <a:rPr lang="tr-TR" sz="4000" b="1" dirty="0">
                <a:latin typeface="Comic Sans MS" pitchFamily="66" charset="0"/>
              </a:rPr>
              <a:t>hangisi çoğul sözcüklerden oluşmuştur</a:t>
            </a:r>
            <a:r>
              <a:rPr lang="tr-TR" sz="4000" b="1" dirty="0" smtClean="0">
                <a:latin typeface="Comic Sans MS" pitchFamily="66" charset="0"/>
              </a:rPr>
              <a:t>?</a:t>
            </a:r>
          </a:p>
          <a:p>
            <a:pPr marL="342900" lvl="0" indent="-342900"/>
            <a:endParaRPr lang="tr-TR" sz="4000" dirty="0">
              <a:latin typeface="Comic Sans MS" pitchFamily="66" charset="0"/>
            </a:endParaRPr>
          </a:p>
          <a:p>
            <a:pPr lvl="0"/>
            <a:r>
              <a:rPr lang="tr-TR" sz="4000" dirty="0" smtClean="0">
                <a:latin typeface="Comic Sans MS" pitchFamily="66" charset="0"/>
              </a:rPr>
              <a:t>A) peynir </a:t>
            </a:r>
            <a:r>
              <a:rPr lang="tr-TR" sz="4000" dirty="0">
                <a:latin typeface="Comic Sans MS" pitchFamily="66" charset="0"/>
              </a:rPr>
              <a:t>– süt</a:t>
            </a:r>
          </a:p>
          <a:p>
            <a:pPr lvl="0"/>
            <a:endParaRPr lang="tr-TR" sz="4000" dirty="0" smtClean="0">
              <a:latin typeface="Comic Sans MS" pitchFamily="66" charset="0"/>
            </a:endParaRPr>
          </a:p>
          <a:p>
            <a:pPr lvl="0"/>
            <a:r>
              <a:rPr lang="tr-TR" sz="4000" dirty="0" smtClean="0">
                <a:latin typeface="Comic Sans MS" pitchFamily="66" charset="0"/>
              </a:rPr>
              <a:t>B) leylekler </a:t>
            </a:r>
            <a:r>
              <a:rPr lang="tr-TR" sz="4000" dirty="0">
                <a:latin typeface="Comic Sans MS" pitchFamily="66" charset="0"/>
              </a:rPr>
              <a:t>– yemekler</a:t>
            </a:r>
          </a:p>
          <a:p>
            <a:pPr lvl="0"/>
            <a:endParaRPr lang="tr-TR" sz="4000" dirty="0" smtClean="0">
              <a:latin typeface="Comic Sans MS" pitchFamily="66" charset="0"/>
            </a:endParaRPr>
          </a:p>
          <a:p>
            <a:pPr lvl="0"/>
            <a:r>
              <a:rPr lang="tr-TR" sz="4000" dirty="0" smtClean="0">
                <a:latin typeface="Comic Sans MS" pitchFamily="66" charset="0"/>
              </a:rPr>
              <a:t>C) nergis </a:t>
            </a:r>
            <a:r>
              <a:rPr lang="tr-TR" sz="4000" dirty="0">
                <a:latin typeface="Comic Sans MS" pitchFamily="66" charset="0"/>
              </a:rPr>
              <a:t>– çam</a:t>
            </a:r>
          </a:p>
          <a:p>
            <a:endParaRPr lang="tr-TR" sz="4000" dirty="0">
              <a:latin typeface="Comic Sans MS" pitchFamily="66" charset="0"/>
            </a:endParaRPr>
          </a:p>
        </p:txBody>
      </p:sp>
      <p:sp>
        <p:nvSpPr>
          <p:cNvPr id="5" name="4 Halka"/>
          <p:cNvSpPr/>
          <p:nvPr/>
        </p:nvSpPr>
        <p:spPr>
          <a:xfrm>
            <a:off x="-1368152" y="260648"/>
            <a:ext cx="1368152" cy="1052736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14 0.08102 C -0.0177 0.43936 -0.02361 0.21088 -0.01527 0.3632 C -0.01267 0.41181 -0.01666 0.46783 -0.00347 0.51436 C -0.00139 0.52199 0.00278 0.52871 0.00486 0.53658 C 0.00816 0.56436 0.02292 0.57246 0.0382 0.58773 C 0.04861 0.59746 0.05712 0.60834 0.0665 0.61875 C 0.07848 0.63195 0.09202 0.6426 0.10486 0.6544 C 0.12882 0.67616 0.15296 0.69954 0.17986 0.71436 C 0.19584 0.72315 0.21441 0.72523 0.23143 0.72755 C 0.3 0.70718 0.20122 0.71528 0.3632 0.71875 C 0.51025 0.72801 0.43421 0.72616 0.5915 0.72315 C 0.60052 0.72176 0.61302 0.71505 0.62153 0.71436 C 0.67917 0.70996 0.80087 0.70857 0.85486 0.70764 C 0.87448 0.70602 0.89236 0.70486 0.91146 0.69885 C 0.93473 0.675 0.94671 0.64074 0.9632 0.60996 C 0.97622 0.53241 0.9882 0.45463 0.99983 0.37662 C 1.00226 0.36065 1.004 0.33959 1.00486 0.32315 C 1.00712 0.28172 1.00122 0.29607 1.00973 0.27871 C 1.00921 0.2588 1.00973 0.23866 1.00816 0.21875 C 1.00608 0.19306 0.99375 0.16875 0.98646 0.14537 C 0.9823 0.13218 0.9816 0.11482 0.97309 0.10533 C 0.9566 0.08658 0.93438 0.08426 0.91476 0.07662 C 0.86945 0.0588 0.83195 0.04306 0.78473 0.03866 C 0.74098 0.01551 0.69271 0.01459 0.64653 0.01204 C 0.61181 0.0125 0.46337 0.0132 0.41146 0.01875 C 0.36077 0.02408 0.31528 0.05486 0.26806 0.07662 C 0.25938 0.08565 0.25296 0.09445 0.24306 0.10093 C 0.22917 0.12014 0.2165 0.15139 0.20973 0.17662 C 0.2066 0.1882 0.20469 0.20047 0.20139 0.21204 C 0.19775 0.22523 0.1974 0.21806 0.1948 0.23426 C 0.1915 0.25486 0.19184 0.27616 0.1882 0.29653 C 0.18872 0.33357 0.18889 0.37061 0.18976 0.40764 C 0.19011 0.42107 0.1915 0.44769 0.1915 0.44792 " pathEditMode="relative" rAng="0" ptsTypes="ffffffffffffffffffffffffffffffff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" y="2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37</TotalTime>
  <Words>319</Words>
  <Application>Microsoft Office PowerPoint</Application>
  <PresentationFormat>Ekran Gösterisi (4:3)</PresentationFormat>
  <Paragraphs>74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Gündönümü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P.C</dc:creator>
  <cp:lastModifiedBy>P.C</cp:lastModifiedBy>
  <cp:revision>5</cp:revision>
  <dcterms:created xsi:type="dcterms:W3CDTF">2012-10-09T19:57:20Z</dcterms:created>
  <dcterms:modified xsi:type="dcterms:W3CDTF">2012-10-09T20:34:50Z</dcterms:modified>
</cp:coreProperties>
</file>