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349" autoAdjust="0"/>
  </p:normalViewPr>
  <p:slideViewPr>
    <p:cSldViewPr>
      <p:cViewPr varScale="1">
        <p:scale>
          <a:sx n="100" d="100"/>
          <a:sy n="100" d="100"/>
        </p:scale>
        <p:origin x="-2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71243F-A046-44A3-85C3-A0DE9877CC52}" type="datetimeFigureOut">
              <a:rPr lang="tr-TR" smtClean="0"/>
              <a:pPr/>
              <a:t>12.9.2013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6B6404-A731-40BB-831E-A5434F2C588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f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6B6404-A731-40BB-831E-A5434F2C588A}" type="slidenum">
              <a:rPr lang="tr-TR" smtClean="0"/>
              <a:pPr/>
              <a:t>32</a:t>
            </a:fld>
            <a:endParaRPr lang="tr-T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6B6404-A731-40BB-831E-A5434F2C588A}" type="slidenum">
              <a:rPr lang="tr-TR" smtClean="0"/>
              <a:pPr/>
              <a:t>41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6B6404-A731-40BB-831E-A5434F2C588A}" type="slidenum">
              <a:rPr lang="tr-TR" smtClean="0"/>
              <a:pPr/>
              <a:t>33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6B6404-A731-40BB-831E-A5434F2C588A}" type="slidenum">
              <a:rPr lang="tr-TR" smtClean="0"/>
              <a:pPr/>
              <a:t>34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6B6404-A731-40BB-831E-A5434F2C588A}" type="slidenum">
              <a:rPr lang="tr-TR" smtClean="0"/>
              <a:pPr/>
              <a:t>35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6B6404-A731-40BB-831E-A5434F2C588A}" type="slidenum">
              <a:rPr lang="tr-TR" smtClean="0"/>
              <a:pPr/>
              <a:t>36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6B6404-A731-40BB-831E-A5434F2C588A}" type="slidenum">
              <a:rPr lang="tr-TR" smtClean="0"/>
              <a:pPr/>
              <a:t>37</a:t>
            </a:fld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6B6404-A731-40BB-831E-A5434F2C588A}" type="slidenum">
              <a:rPr lang="tr-TR" smtClean="0"/>
              <a:pPr/>
              <a:t>38</a:t>
            </a:fld>
            <a:endParaRPr lang="tr-T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6B6404-A731-40BB-831E-A5434F2C588A}" type="slidenum">
              <a:rPr lang="tr-TR" smtClean="0"/>
              <a:pPr/>
              <a:t>39</a:t>
            </a:fld>
            <a:endParaRPr lang="tr-T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6B6404-A731-40BB-831E-A5434F2C588A}" type="slidenum">
              <a:rPr lang="tr-TR" smtClean="0"/>
              <a:pPr/>
              <a:t>40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C66DE-F178-4EBD-9DC9-A229FD64CEF2}" type="datetimeFigureOut">
              <a:rPr lang="tr-TR" smtClean="0"/>
              <a:pPr/>
              <a:t>12.9.2013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948C9-0DFB-4EF0-9280-944CE4B00F9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C66DE-F178-4EBD-9DC9-A229FD64CEF2}" type="datetimeFigureOut">
              <a:rPr lang="tr-TR" smtClean="0"/>
              <a:pPr/>
              <a:t>12.9.2013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948C9-0DFB-4EF0-9280-944CE4B00F9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C66DE-F178-4EBD-9DC9-A229FD64CEF2}" type="datetimeFigureOut">
              <a:rPr lang="tr-TR" smtClean="0"/>
              <a:pPr/>
              <a:t>12.9.2013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948C9-0DFB-4EF0-9280-944CE4B00F9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C66DE-F178-4EBD-9DC9-A229FD64CEF2}" type="datetimeFigureOut">
              <a:rPr lang="tr-TR" smtClean="0"/>
              <a:pPr/>
              <a:t>12.9.2013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948C9-0DFB-4EF0-9280-944CE4B00F9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C66DE-F178-4EBD-9DC9-A229FD64CEF2}" type="datetimeFigureOut">
              <a:rPr lang="tr-TR" smtClean="0"/>
              <a:pPr/>
              <a:t>12.9.2013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948C9-0DFB-4EF0-9280-944CE4B00F9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C66DE-F178-4EBD-9DC9-A229FD64CEF2}" type="datetimeFigureOut">
              <a:rPr lang="tr-TR" smtClean="0"/>
              <a:pPr/>
              <a:t>12.9.2013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948C9-0DFB-4EF0-9280-944CE4B00F9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C66DE-F178-4EBD-9DC9-A229FD64CEF2}" type="datetimeFigureOut">
              <a:rPr lang="tr-TR" smtClean="0"/>
              <a:pPr/>
              <a:t>12.9.2013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948C9-0DFB-4EF0-9280-944CE4B00F9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C66DE-F178-4EBD-9DC9-A229FD64CEF2}" type="datetimeFigureOut">
              <a:rPr lang="tr-TR" smtClean="0"/>
              <a:pPr/>
              <a:t>12.9.2013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948C9-0DFB-4EF0-9280-944CE4B00F9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C66DE-F178-4EBD-9DC9-A229FD64CEF2}" type="datetimeFigureOut">
              <a:rPr lang="tr-TR" smtClean="0"/>
              <a:pPr/>
              <a:t>12.9.2013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948C9-0DFB-4EF0-9280-944CE4B00F9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C66DE-F178-4EBD-9DC9-A229FD64CEF2}" type="datetimeFigureOut">
              <a:rPr lang="tr-TR" smtClean="0"/>
              <a:pPr/>
              <a:t>12.9.2013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948C9-0DFB-4EF0-9280-944CE4B00F9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C66DE-F178-4EBD-9DC9-A229FD64CEF2}" type="datetimeFigureOut">
              <a:rPr lang="tr-TR" smtClean="0"/>
              <a:pPr/>
              <a:t>12.9.2013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948C9-0DFB-4EF0-9280-944CE4B00F9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1C66DE-F178-4EBD-9DC9-A229FD64CEF2}" type="datetimeFigureOut">
              <a:rPr lang="tr-TR" smtClean="0"/>
              <a:pPr/>
              <a:t>12.9.2013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8948C9-0DFB-4EF0-9280-944CE4B00F9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facebook.com/groups/174020336119498/" TargetMode="External"/><Relationship Id="rId5" Type="http://schemas.openxmlformats.org/officeDocument/2006/relationships/hyperlink" Target="http://www.facebook.com/giray.karagun.9" TargetMode="External"/><Relationship Id="rId4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9" name="8 Dikdörtgen"/>
          <p:cNvSpPr/>
          <p:nvPr/>
        </p:nvSpPr>
        <p:spPr>
          <a:xfrm>
            <a:off x="785786" y="2000240"/>
            <a:ext cx="77972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Gölcük </a:t>
            </a:r>
            <a:r>
              <a:rPr lang="tr-TR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Piyalepaşa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İlkokulu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928662" y="2928934"/>
            <a:ext cx="74983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1-F Sınıfı Veli Toplantısına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2357422" y="3929066"/>
            <a:ext cx="47323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HOŞ GELDİNİZ…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2143108" y="214290"/>
            <a:ext cx="57864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Öğrenci Başarısını 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Etkileyen Etmenler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0" y="1857364"/>
            <a:ext cx="9132628" cy="50167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Cezalar kesinlikle dayak, kulak çekme,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seni sevmiyorum şeklinde olumsuz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hitap olmayacak. Yapmak istemediği şeyi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yaparsa çocuğa faydası ne olacak bu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anlatılmalı. İkna edici olunmalı.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Sıkı bir şekilde öğretmenle işbirliği,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öğrenciyi takip.</a:t>
            </a:r>
          </a:p>
          <a:p>
            <a:endParaRPr lang="tr-TR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2143108" y="214290"/>
            <a:ext cx="57864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Öğrenci Başarısını 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Etkileyen Etmenler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0" y="1857364"/>
            <a:ext cx="9394303" cy="50167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Günlük hayatı okula ve ödevlere göre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planlama. Oyun saati , </a:t>
            </a:r>
            <a:r>
              <a:rPr lang="tr-TR" sz="4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tv</a:t>
            </a: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saati,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yemek saati, ödev saati. Bu konuda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günlük hayatınıza uygun bir plan yapılabilir.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Örneğin ödevler her gün aynı saatte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yapılmalı. Bu konuda size daha sonra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bir plan da dağıtabilirim.</a:t>
            </a:r>
          </a:p>
          <a:p>
            <a:endParaRPr lang="tr-TR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Derslerde Kullanılacak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Araç Gereçler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0" y="1857364"/>
            <a:ext cx="9238683" cy="50167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Her veliye daha önce ihtiyaç listesi verildi.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Araç gereçleri henüz almayan veliler lütfen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çocuğunuzun sağlığını ve derslerimizin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düzeni için ucuz Çin malı ürünleri tercih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etmeyiniz. Dayanıklı ve öğrencinin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derslerde dikkatini dağıtmayacak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oyuncaksız ve süssüz, sade ürünler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alınız.</a:t>
            </a:r>
            <a:endParaRPr lang="tr-TR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Derslerde Kullanılacak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Araç Gereçler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0" y="1857364"/>
            <a:ext cx="9108391" cy="50167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Türkçe dersi için eğik çizgileri olan 2 adet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küçük boy kılavuz çizgili defter.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Matematik dersi için küçük boy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40 yapraklı kareli defter.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Türkçe ve Hayat Bilgisi dersleri için 2 adet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küçük boy çizgili defter.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 adet telli orta boy resim defteri.</a:t>
            </a:r>
          </a:p>
          <a:p>
            <a:pPr>
              <a:buFont typeface="Arial" pitchFamily="34" charset="0"/>
              <a:buChar char="•"/>
            </a:pPr>
            <a:endParaRPr lang="tr-TR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Derslerde Kullanılacak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Araç Gereçler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0" y="1857364"/>
            <a:ext cx="9234387" cy="50167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 kutu kurşun kalem, 1 kutu kırmızı kalem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 adet kokusuz silgi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 adet çöplü, süssüz </a:t>
            </a:r>
            <a:r>
              <a:rPr lang="tr-TR" sz="4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kalemtraş</a:t>
            </a:r>
            <a:endParaRPr lang="tr-TR" sz="4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12 renkli uzun boy kuru kalem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12 renkli pastel boya seti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 renkli oyun hamuru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10 adet çeşitli renklerde el işi kağıdı</a:t>
            </a:r>
          </a:p>
          <a:p>
            <a:pPr>
              <a:buFont typeface="Arial" pitchFamily="34" charset="0"/>
              <a:buChar char="•"/>
            </a:pPr>
            <a:endParaRPr lang="tr-TR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Derslerde Kullanılacak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Araç Gereçler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0" y="1857364"/>
            <a:ext cx="8190768" cy="50167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 kutu ataç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Metal kısmı plastik olmayan, süssüz,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ucu küt makas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 adet sıvı olmayan, mum tarzı </a:t>
            </a:r>
          </a:p>
          <a:p>
            <a:r>
              <a:rPr lang="tr-TR" sz="4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prit</a:t>
            </a: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yapıştırıcı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İki gözlü süssüz kalemlik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Ödevlerini koymak için çıt çıtlı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zarf dosya</a:t>
            </a:r>
            <a:endParaRPr lang="tr-TR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4357694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Derslerde Kullanılacak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Araç Gereçler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0" y="1841242"/>
            <a:ext cx="9499780" cy="50167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 adet mavi klasör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Mavi, kırmızı, yeşil ve beyaz telli dosya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ve her telli dosya için 10 adet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şeffaf dosyalık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Abaküs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Okul yönetimine verilmek üzere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 top kaliteli A4 kağıt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Sınıf için kaliteli,doldurulabilir tahta kalemi</a:t>
            </a:r>
            <a:endParaRPr lang="tr-TR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Derslerde Kullanılacak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Araç Gereçler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0" y="1857364"/>
            <a:ext cx="8988230" cy="440120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Sarı, mavi, kırmızı, yeşil, beyaz şeffaf kap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Hayat Bilgisi kitapları ve defteri MAVİ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Matematik kitapları ve defteri KIRMIZI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Türkçe kitapları ve defteri YEŞİL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Müzik kitabı BEYAZ kaplanacak.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Kitapları ve defterleri etiketlemek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için büyük beyaz resimsiz etiket.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Derslerde Kullanılacak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Araç Gereçler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1928802"/>
            <a:ext cx="9226180" cy="563231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Öğrencilerin kalemlerinin, silgilerinin ve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kalemtıraşlarının kaybolmaması için bütün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araç gereçlerine küçük fiyat etiketi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yapıştırılarak öğrencinin adı soyadı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yazılacak. Bunun için fiyat etiketi.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Beslenme çantası, suluk, masaya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sermek için beslenme örtüsü, ıslak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mendil ve kağıt mendil.</a:t>
            </a:r>
          </a:p>
          <a:p>
            <a:endParaRPr lang="tr-TR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Derslerde Kullanılacak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Araç Gereçler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2428868"/>
            <a:ext cx="7964488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Okul çantası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Oyun ve fiziksel etkinlikler dersi için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eşofman takımı ve spor ayakkabısı</a:t>
            </a:r>
          </a:p>
          <a:p>
            <a:endParaRPr lang="tr-TR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10" name="9 Dikdörtgen"/>
          <p:cNvSpPr/>
          <p:nvPr/>
        </p:nvSpPr>
        <p:spPr>
          <a:xfrm>
            <a:off x="928662" y="2214554"/>
            <a:ext cx="57089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1-F Sınıf Öğretmeni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2714612" y="3357562"/>
            <a:ext cx="60722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Giray KARAGÜN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Ders Programı ve 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Derslerin İçeriği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1714488"/>
            <a:ext cx="7385676" cy="50167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10 saat Türkçe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5 saat Matematik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4 saat Hayat Bilgisi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 saat Görsel Sanatlar 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 saat Müzik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5 saat oyun ve fiziki etkinlikler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4 saat Serbest Zaman Etkinlikleri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dersleri işlenir.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Ders Programı ve 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Derslerin İçeriği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1571612"/>
            <a:ext cx="9537419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tr-TR" sz="3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Serbest etkinlikler dersinde öğrencilerin ilgi, istek ve </a:t>
            </a:r>
          </a:p>
          <a:p>
            <a:r>
              <a:rPr lang="tr-TR" sz="3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ihtiyaçlarına göre :</a:t>
            </a:r>
          </a:p>
          <a:p>
            <a:r>
              <a:rPr lang="tr-TR" sz="3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Folklor, müsamere, konser, müzik çalışmaları</a:t>
            </a:r>
          </a:p>
          <a:p>
            <a:r>
              <a:rPr lang="tr-TR" sz="3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Monolog,diyalog, grup tartışmaları</a:t>
            </a:r>
          </a:p>
          <a:p>
            <a:r>
              <a:rPr lang="tr-TR" sz="3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Güzel konuşma yazma,kitap okuma,dinleme,resim yapma</a:t>
            </a:r>
          </a:p>
          <a:p>
            <a:r>
              <a:rPr lang="tr-TR" sz="3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Gezi gözlem,inceleme</a:t>
            </a:r>
          </a:p>
          <a:p>
            <a:r>
              <a:rPr lang="tr-TR" sz="3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Bilmece,bulmaca</a:t>
            </a:r>
          </a:p>
          <a:p>
            <a:r>
              <a:rPr lang="tr-TR" sz="3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Şarkı türkü söyleme</a:t>
            </a:r>
          </a:p>
          <a:p>
            <a:r>
              <a:rPr lang="tr-TR" sz="3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Oyun,film izleme</a:t>
            </a:r>
          </a:p>
          <a:p>
            <a:r>
              <a:rPr lang="tr-TR" sz="3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Bahçe etkinlikleri, bitki hayvan yetiştirme </a:t>
            </a:r>
          </a:p>
          <a:p>
            <a:r>
              <a:rPr lang="tr-TR" sz="3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gibi etkinlikler yapılacaktır.</a:t>
            </a:r>
          </a:p>
          <a:p>
            <a:endParaRPr lang="tr-TR" sz="3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10 Tablo"/>
          <p:cNvGraphicFramePr>
            <a:graphicFrameLocks noGrp="1"/>
          </p:cNvGraphicFramePr>
          <p:nvPr/>
        </p:nvGraphicFramePr>
        <p:xfrm>
          <a:off x="-1" y="0"/>
          <a:ext cx="9001156" cy="6715147"/>
        </p:xfrm>
        <a:graphic>
          <a:graphicData uri="http://schemas.openxmlformats.org/drawingml/2006/table">
            <a:tbl>
              <a:tblPr/>
              <a:tblGrid>
                <a:gridCol w="1766072"/>
                <a:gridCol w="1350863"/>
                <a:gridCol w="1375593"/>
                <a:gridCol w="1563068"/>
                <a:gridCol w="1526837"/>
                <a:gridCol w="1418723"/>
              </a:tblGrid>
              <a:tr h="727003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r-TR" sz="7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400" b="1" dirty="0" smtClean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</a:rPr>
                        <a:t>PİYALEPAŞA </a:t>
                      </a:r>
                      <a:r>
                        <a:rPr lang="tr-TR" sz="24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</a:rPr>
                        <a:t>İLKOKULU </a:t>
                      </a:r>
                      <a:r>
                        <a:rPr lang="tr-TR" sz="2400" b="1" dirty="0" smtClean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</a:rPr>
                        <a:t>1-F SINIFI </a:t>
                      </a:r>
                      <a:r>
                        <a:rPr lang="tr-TR" sz="2400" b="1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</a:rPr>
                        <a:t>DERS PROGRAMI</a:t>
                      </a:r>
                      <a:endParaRPr lang="tr-TR" sz="2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7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    </a:t>
                      </a:r>
                      <a:endParaRPr lang="tr-TR" sz="700" dirty="0"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5115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</a:rPr>
                        <a:t>1/F</a:t>
                      </a:r>
                      <a:endParaRPr lang="tr-TR" sz="2000" dirty="0"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</a:rPr>
                        <a:t>Pazartesi</a:t>
                      </a:r>
                      <a:endParaRPr lang="tr-TR" sz="2000" dirty="0"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</a:rPr>
                        <a:t>Salı</a:t>
                      </a:r>
                      <a:endParaRPr lang="tr-TR" sz="2000" dirty="0"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</a:rPr>
                        <a:t>Çarşamba</a:t>
                      </a:r>
                      <a:endParaRPr lang="tr-TR" sz="2000" dirty="0"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</a:rPr>
                        <a:t>Perşembe</a:t>
                      </a:r>
                      <a:endParaRPr lang="tr-TR" sz="2000" dirty="0"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2000" b="1" dirty="0" smtClean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</a:rPr>
                        <a:t>Cuma</a:t>
                      </a:r>
                      <a:endParaRPr lang="tr-TR" sz="2000" dirty="0"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69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</a:rPr>
                        <a:t>1.Ders</a:t>
                      </a:r>
                      <a:endParaRPr lang="tr-TR" sz="1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</a:rPr>
                        <a:t>13.00 – 13.40</a:t>
                      </a:r>
                      <a:endParaRPr lang="tr-TR" sz="1800" dirty="0"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Hayat Bilgisi</a:t>
                      </a:r>
                      <a:endParaRPr lang="tr-TR" sz="1800" dirty="0">
                        <a:solidFill>
                          <a:srgbClr val="FF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Hayat Bilgisi</a:t>
                      </a:r>
                      <a:endParaRPr lang="tr-TR" sz="1800" dirty="0">
                        <a:solidFill>
                          <a:srgbClr val="FF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Hayat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Bilgisi</a:t>
                      </a:r>
                      <a:endParaRPr lang="tr-TR" sz="1800" dirty="0">
                        <a:solidFill>
                          <a:srgbClr val="FF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Hayat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Bilgisi</a:t>
                      </a:r>
                      <a:endParaRPr lang="tr-TR" sz="1800" dirty="0">
                        <a:solidFill>
                          <a:srgbClr val="FF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Türkçe</a:t>
                      </a:r>
                      <a:endParaRPr lang="tr-TR" sz="1800" dirty="0">
                        <a:solidFill>
                          <a:srgbClr val="FF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9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</a:rPr>
                        <a:t>2.Ders</a:t>
                      </a:r>
                      <a:endParaRPr lang="tr-TR" sz="1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</a:rPr>
                        <a:t>13.50 – 14.30</a:t>
                      </a:r>
                      <a:endParaRPr lang="tr-TR" sz="1800" dirty="0"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Türkçe</a:t>
                      </a:r>
                      <a:endParaRPr lang="tr-TR" sz="1800" dirty="0">
                        <a:solidFill>
                          <a:srgbClr val="FF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Türkçe</a:t>
                      </a:r>
                      <a:endParaRPr lang="tr-TR" sz="1800" dirty="0">
                        <a:solidFill>
                          <a:srgbClr val="FF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Türkçe</a:t>
                      </a:r>
                      <a:endParaRPr lang="tr-TR" sz="1800" dirty="0">
                        <a:solidFill>
                          <a:srgbClr val="FF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Türkçe</a:t>
                      </a:r>
                      <a:endParaRPr lang="tr-TR" sz="1800" dirty="0">
                        <a:solidFill>
                          <a:srgbClr val="FF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Türkçe</a:t>
                      </a:r>
                      <a:endParaRPr lang="tr-TR" sz="1800" dirty="0">
                        <a:solidFill>
                          <a:srgbClr val="FF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08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</a:rPr>
                        <a:t>3.Ders</a:t>
                      </a:r>
                      <a:endParaRPr lang="tr-TR" sz="1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</a:rPr>
                        <a:t>14.40 – 15.20</a:t>
                      </a:r>
                      <a:endParaRPr lang="tr-TR" sz="1800" dirty="0"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Türkçe</a:t>
                      </a:r>
                      <a:endParaRPr lang="tr-TR" sz="1800" dirty="0">
                        <a:solidFill>
                          <a:srgbClr val="FF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Türkçe</a:t>
                      </a:r>
                      <a:endParaRPr lang="tr-TR" sz="1800" dirty="0">
                        <a:solidFill>
                          <a:srgbClr val="FF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Türkçe</a:t>
                      </a:r>
                      <a:endParaRPr lang="tr-TR" sz="1800" dirty="0">
                        <a:solidFill>
                          <a:srgbClr val="FF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Türkçe</a:t>
                      </a:r>
                      <a:endParaRPr lang="tr-TR" sz="1800" dirty="0">
                        <a:solidFill>
                          <a:srgbClr val="FF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Müzik</a:t>
                      </a:r>
                      <a:endParaRPr lang="tr-TR" sz="1800" dirty="0">
                        <a:solidFill>
                          <a:srgbClr val="FF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39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</a:rPr>
                        <a:t>4.Ders</a:t>
                      </a:r>
                      <a:endParaRPr lang="tr-TR" sz="1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</a:rPr>
                        <a:t>15.30 – 16.10</a:t>
                      </a:r>
                      <a:endParaRPr lang="tr-TR" sz="1800" dirty="0"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Matematik </a:t>
                      </a:r>
                      <a:endParaRPr lang="tr-TR" sz="1800" dirty="0">
                        <a:solidFill>
                          <a:srgbClr val="FF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Matematik </a:t>
                      </a:r>
                      <a:endParaRPr lang="tr-TR" sz="1800" dirty="0">
                        <a:solidFill>
                          <a:srgbClr val="FF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Matematik </a:t>
                      </a:r>
                      <a:endParaRPr lang="tr-TR" sz="1800" dirty="0">
                        <a:solidFill>
                          <a:srgbClr val="FF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Matematik </a:t>
                      </a:r>
                      <a:endParaRPr lang="tr-TR" sz="1800" dirty="0">
                        <a:solidFill>
                          <a:srgbClr val="FF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/>
                          <a:ea typeface="Times New Roman"/>
                        </a:rPr>
                        <a:t>Matematik </a:t>
                      </a:r>
                      <a:endParaRPr lang="tr-TR" sz="1800" dirty="0">
                        <a:solidFill>
                          <a:srgbClr val="FF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9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</a:rPr>
                        <a:t>5.Ders</a:t>
                      </a:r>
                      <a:endParaRPr lang="tr-TR" sz="1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</a:rPr>
                        <a:t>16.20</a:t>
                      </a:r>
                      <a:r>
                        <a:rPr lang="tr-TR" sz="1800" b="1" baseline="0" dirty="0" smtClean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</a:rPr>
                        <a:t> – 17.00</a:t>
                      </a:r>
                      <a:endParaRPr lang="tr-TR" sz="1800" dirty="0"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Serbest</a:t>
                      </a:r>
                      <a:r>
                        <a:rPr lang="tr-TR" sz="1800" b="1" baseline="0" dirty="0" smtClean="0">
                          <a:solidFill>
                            <a:srgbClr val="FF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Etkinlikler</a:t>
                      </a:r>
                      <a:endParaRPr lang="tr-TR" sz="1800" b="1" dirty="0">
                        <a:solidFill>
                          <a:srgbClr val="FF00FF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Serbest</a:t>
                      </a:r>
                      <a:r>
                        <a:rPr lang="tr-TR" sz="1800" b="1" baseline="0" dirty="0" smtClean="0">
                          <a:solidFill>
                            <a:srgbClr val="FF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Etkinlikler</a:t>
                      </a:r>
                      <a:endParaRPr lang="tr-TR" sz="1800" b="1" dirty="0">
                        <a:solidFill>
                          <a:srgbClr val="FF00FF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Görsel</a:t>
                      </a:r>
                      <a:br>
                        <a:rPr lang="tr-TR" sz="1800" b="1" dirty="0" smtClean="0">
                          <a:solidFill>
                            <a:srgbClr val="FF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</a:b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Sanatlar</a:t>
                      </a:r>
                      <a:endParaRPr lang="tr-TR" sz="1800" b="1" dirty="0">
                        <a:solidFill>
                          <a:srgbClr val="FF00FF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Serbest</a:t>
                      </a:r>
                      <a:r>
                        <a:rPr lang="tr-TR" sz="1800" b="1" baseline="0" dirty="0" smtClean="0">
                          <a:solidFill>
                            <a:srgbClr val="FF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Etkinlikler</a:t>
                      </a:r>
                      <a:endParaRPr lang="tr-TR" sz="1800" b="1" dirty="0">
                        <a:solidFill>
                          <a:srgbClr val="FF00FF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Serbest</a:t>
                      </a:r>
                      <a:r>
                        <a:rPr lang="tr-TR" sz="1800" b="1" baseline="0" dirty="0" smtClean="0">
                          <a:solidFill>
                            <a:srgbClr val="FF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Etkinlikler</a:t>
                      </a:r>
                      <a:endParaRPr lang="tr-TR" sz="1800" b="1" dirty="0">
                        <a:solidFill>
                          <a:srgbClr val="FF00FF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9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</a:rPr>
                        <a:t>6.Ders</a:t>
                      </a:r>
                      <a:endParaRPr lang="tr-TR" sz="1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0000FF"/>
                          </a:solidFill>
                          <a:latin typeface="Arial"/>
                          <a:ea typeface="Times New Roman"/>
                        </a:rPr>
                        <a:t>17.10 – 17.50</a:t>
                      </a:r>
                      <a:endParaRPr lang="tr-TR" sz="1800" dirty="0">
                        <a:latin typeface="Times New Roman"/>
                        <a:ea typeface="Times New Roman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Oyun ve Fiziki Etkinlikler</a:t>
                      </a:r>
                      <a:endParaRPr lang="tr-TR" sz="1800" b="1" dirty="0">
                        <a:solidFill>
                          <a:srgbClr val="FF00FF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Oyun ve Fiziki Etkinlikler</a:t>
                      </a:r>
                      <a:endParaRPr lang="tr-TR" sz="1800" b="1" dirty="0">
                        <a:solidFill>
                          <a:srgbClr val="FF00FF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Oyun ve Fiziki Etkinlikler</a:t>
                      </a:r>
                      <a:endParaRPr lang="tr-TR" sz="1800" b="1" dirty="0">
                        <a:solidFill>
                          <a:srgbClr val="FF00FF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Oyun ve Fiziki Etkinlikler</a:t>
                      </a:r>
                      <a:endParaRPr lang="tr-TR" sz="1800" b="1" dirty="0">
                        <a:solidFill>
                          <a:srgbClr val="FF00FF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r-TR" sz="1800" b="1" dirty="0" smtClean="0">
                          <a:solidFill>
                            <a:srgbClr val="FF00FF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Oyun ve Fiziki Etkinlikler</a:t>
                      </a:r>
                      <a:endParaRPr lang="tr-TR" sz="1800" b="1" dirty="0">
                        <a:solidFill>
                          <a:srgbClr val="FF00FF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7263" marR="272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İlk Okuma - Yazma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Öğretimi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1714488"/>
            <a:ext cx="9145004" cy="50167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Ses temelli cümle yönteminde öncelikle öğrencinin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en çok kullandığı sesler başlangıçta verilerek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öğrencilerin seslerden hecelere, hecelerden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kelimelere, kelimelerden cümlelere ve cümlelerden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de metinlere ulaşması sağlanacaktır. Harflerin veriliş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sırasının </a:t>
            </a:r>
            <a:r>
              <a:rPr lang="tr-TR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elat</a:t>
            </a: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-</a:t>
            </a:r>
            <a:r>
              <a:rPr lang="tr-TR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inorm</a:t>
            </a: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-</a:t>
            </a:r>
            <a:r>
              <a:rPr lang="tr-TR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ukıysd</a:t>
            </a: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-</a:t>
            </a:r>
            <a:r>
              <a:rPr lang="tr-TR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öbüşzç</a:t>
            </a: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-</a:t>
            </a:r>
            <a:r>
              <a:rPr lang="tr-TR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gcph</a:t>
            </a: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-</a:t>
            </a:r>
            <a:r>
              <a:rPr lang="tr-TR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ğvfj</a:t>
            </a: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şeklinde kolaydan zora doğru grup grup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ilerlenecektir. Bu yöntem ile çocuklar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çok kısa bir sürede okuma yazma yeteneği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kazanacaktır.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İlk Okuma - Yazma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Öğretimi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1714488"/>
            <a:ext cx="8145500" cy="50167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El yazısının kullanılış amacına bakarsak şunu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söyleyebiliriz: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Temel amaç çocuklar hızlı ve düzgün yazma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yeteneğinin geliştirilmesidir. İnsan sağa yatık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yazma eğilimindedir ve el yazısı ile birlikte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düşünceler çok hızlı bir şekilde yazıya dökülür.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El yazısı yaş ilerledikçe insanların özelliklerine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göre belirli ve özel bir karakteristik kazanır ve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kişiliği düz yazıya nazaran çok daha fazla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yansıtır.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İlk Okuma - Yazma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Öğretimi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1714488"/>
            <a:ext cx="9159239" cy="50167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Öğrencilerle birlikte velilerin evde yapacakları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çalışmalarda özellikle sessiz harflerin söylenişinde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yanına herhangi bir sesli harf eklemeden söylemeleri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gerekmektedir. Örneğin “ s, S ” sesinin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“</a:t>
            </a:r>
            <a:r>
              <a:rPr lang="tr-TR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se</a:t>
            </a: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” şeklinde değil </a:t>
            </a:r>
            <a:r>
              <a:rPr lang="tr-TR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de”sssssssssssssssss</a:t>
            </a: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” şeklinde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söylenmesinin çok önemlidir.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Öğrencinize evde harfleri yanlış söylerseniz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çocukta yanlış okuma eğilimi doğar. Örneğin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at kelimesini </a:t>
            </a:r>
            <a:r>
              <a:rPr lang="tr-TR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ate</a:t>
            </a: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şeklinde okuyabilir. Bu konuda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siz velilerden dikkatli olmanızı istiyorum.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Sınıfımızın İhtiyaçları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1714488"/>
            <a:ext cx="9329029" cy="55092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Derslerimizi bilgisayar ve projeksiyon eşliğinde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işleyeceğimiz için sınıfa yetecek 2+1 ses sistemi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Sıralarımız için örtü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Çöp kovası ve her velinin vereceği  1 paket çöp poşeti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Faraşlı süpürge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 dosyalarının, kitap, defter ve araç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gerecin saklanabilmesi için dolap yaptırılabilir.</a:t>
            </a:r>
            <a:b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Bu konuda ortak karar alıp, bu karara uyalım.</a:t>
            </a:r>
            <a:b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Gönüllü velilerimiz bu konuda diğer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velilerimizle işbirliği yapmalıdır.</a:t>
            </a:r>
          </a:p>
          <a:p>
            <a:pPr>
              <a:buFont typeface="Arial" pitchFamily="34" charset="0"/>
              <a:buChar char="•"/>
            </a:pPr>
            <a:endParaRPr lang="tr-TR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Sınıfımızın İhtiyaçları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1714488"/>
            <a:ext cx="9235413" cy="50167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Okulda hizmetli bulunmadığı için ve ikili öğretim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yapıldığı için, öğlenci olduğumuz için biz saat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12.50 – 13.00 arası öğrenci andını dışarıda okurken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sınıfın hızlıca temizlenmesi, sıra örtülerinin serilmesi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ve sınıfın düzenlenmesi gerekmektedir. Bu konuda siz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velilerimizden yardım istiyorum. 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Bu konuda ortak karar alalım ve buna uyalım.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Ayrıca sınıf işlerine yardımcı olacak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boş zamanı olan 3 tane gönüllü veli seçelim.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Öğretmen-Öğrenci-Veli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İşbirliği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1714488"/>
            <a:ext cx="9189247" cy="50167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Sınıfta yaptığımız okuma-yazma çalışmalarının evde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mutlaka ödevlerle desteklenmesi gerekmektedir.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Bu sebeple evde çocuklarınız asla evde tek başına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ödev yapmamalıdır. Sizlerden bu konuda çocuğunuza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yardımcı olmanızı istiyorum.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Ödevler asla sizin veya ağabey, abla tarafından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çocuğun yerine yapılmamalıdır. Ben yazıdan bunun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 tarafından yapılmadığını zaten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anlayacağım. Ödev mutlaka öğrenci tarafından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yapılacak.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Öğretmen-Öğrenci-Veli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İşbirliği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1714488"/>
            <a:ext cx="9294980" cy="40318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Biz bilmiyoruz, zamanımız yok gibi bahaneler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üretmemeliyiz. Hiçbir dizi, film, komşulara gezmeye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gitmek, kahvehaneye gitmek çocuğumuzdan daha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önemli değildir.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Çocuğunuzun hayatı boyunca kullanacağı en önemli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yetenekleri 1. sınıfta kazanacaktır. Lütfen bu yıl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çocuğunuza her zamankinden daha fazla zaman ayırın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ve öğretmenle işbirliği yapın.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9" name="8 Dikdörtgen"/>
          <p:cNvSpPr/>
          <p:nvPr/>
        </p:nvSpPr>
        <p:spPr>
          <a:xfrm>
            <a:off x="357158" y="1928802"/>
            <a:ext cx="8458919" cy="563231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Toplantımız başlamadan önce</a:t>
            </a:r>
          </a:p>
          <a:p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lütfen dağıttığım imza </a:t>
            </a:r>
            <a:r>
              <a:rPr lang="tr-TR" sz="40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sirküsünü</a:t>
            </a:r>
            <a:endParaRPr lang="tr-TR" sz="4000" b="1" cap="none" spc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imzalayınız; adresinizi, sizin ve eşinizin</a:t>
            </a:r>
          </a:p>
          <a:p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telefon numarasını; </a:t>
            </a: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evinizde bilgisayar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ve internet</a:t>
            </a:r>
            <a:r>
              <a:rPr lang="tr-TR" sz="4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o</a:t>
            </a:r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lup olmadığını </a:t>
            </a:r>
          </a:p>
          <a:p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ilgili bölüme yazınız.</a:t>
            </a:r>
          </a:p>
          <a:p>
            <a:endParaRPr lang="tr-TR" sz="4000" b="1" cap="none" spc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endParaRPr lang="tr-TR" sz="4000" b="1" cap="none" spc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endParaRPr lang="tr-TR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Öğretmen-Öğrenci-Veli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İşbirliği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1714488"/>
            <a:ext cx="9256060" cy="50167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Okuma yazma öğretimi ile ilgili </a:t>
            </a:r>
            <a:r>
              <a:rPr lang="tr-TR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interaktif</a:t>
            </a: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tr-TR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CDler</a:t>
            </a:r>
            <a:endParaRPr lang="tr-TR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evde bilgisayarı olan velilere tarafımca dağıtılacaktır.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Öğrencilerin geçirdiği hastalıklar, rahatsızlıklar,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yaşadığı olumsuz olaylar mutlaka bana bildirilmelidir.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 okula gelmeyeceği zaman bana bildiriniz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ancak gerekli izni benden değil okul yönetiminden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alınız. Çünkü benim öğrenci bugün okula gelmeyebilir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deme yetkim bulunmamaktadır.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Dersleri bölmemek için derslerde sınıfa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girmeyiniz, </a:t>
            </a:r>
            <a:r>
              <a:rPr lang="tr-TR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tenefüsü</a:t>
            </a: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bekleyiniz.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Öğretmen-Öğrenci-Veli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İşbirliği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428596" y="1928802"/>
            <a:ext cx="457202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tr-TR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Telefon numaram </a:t>
            </a:r>
            <a:r>
              <a:rPr lang="tr-TR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:</a:t>
            </a:r>
            <a:endParaRPr lang="tr-TR" sz="44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0" y="2714620"/>
            <a:ext cx="9080243" cy="440120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Öğrencilerimizin durumlarını yüz yüze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görüşmemiz daha iyi olacaktır. Bu sebeple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o gün nöbetçi değilsem 12.30 – 12.50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saatleri arasında okulda görüşebiliriz.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Bunun için sizlerle müsait oldukça ve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sırayla okulda görüşeceğim.</a:t>
            </a:r>
          </a:p>
          <a:p>
            <a:endParaRPr lang="tr-TR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Öğretmen-Öğrenci-Veli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İşbirliği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1714488"/>
            <a:ext cx="8899359" cy="55092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İnterneti ve bilgisayarı olan velilerimiz eğer </a:t>
            </a:r>
          </a:p>
          <a:p>
            <a:r>
              <a:rPr lang="tr-TR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facebook</a:t>
            </a: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kullanıyorlarsa bana </a:t>
            </a:r>
            <a:r>
              <a:rPr lang="tr-TR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facebooktan</a:t>
            </a:r>
            <a:endParaRPr lang="tr-TR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hlinkClick r:id="rId5"/>
              </a:rPr>
              <a:t>www.</a:t>
            </a:r>
            <a:r>
              <a:rPr lang="tr-TR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hlinkClick r:id="rId5"/>
              </a:rPr>
              <a:t>facebook</a:t>
            </a: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hlinkClick r:id="rId5"/>
              </a:rPr>
              <a:t>.com/giray.</a:t>
            </a:r>
            <a:r>
              <a:rPr lang="tr-TR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hlinkClick r:id="rId5"/>
              </a:rPr>
              <a:t>karagun</a:t>
            </a: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hlinkClick r:id="rId5"/>
              </a:rPr>
              <a:t>.9</a:t>
            </a: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adresinden ulaşabilir.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Ayrıca ödevlerimizi, siz velilerimize duyurularımızı,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öğrencilerimizin yaptığı etkinliklerin video ve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fotoğraflarını </a:t>
            </a:r>
            <a:r>
              <a:rPr lang="tr-TR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facebookta</a:t>
            </a:r>
            <a:endParaRPr lang="tr-TR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tr-TR" sz="3200" b="1" u="sng" dirty="0" err="1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Piyalepaşa</a:t>
            </a:r>
            <a:r>
              <a:rPr lang="tr-TR" sz="3200" b="1" u="sng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İlkokulu 1-F Sınıfı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grubuna katılarak takip edebilirsiniz.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hlinkClick r:id="rId6"/>
              </a:rPr>
              <a:t>www.</a:t>
            </a:r>
            <a:r>
              <a:rPr lang="tr-TR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hlinkClick r:id="rId6"/>
              </a:rPr>
              <a:t>facebook</a:t>
            </a: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hlinkClick r:id="rId6"/>
              </a:rPr>
              <a:t>.com/</a:t>
            </a:r>
            <a:r>
              <a:rPr lang="tr-TR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hlinkClick r:id="rId6"/>
              </a:rPr>
              <a:t>groups</a:t>
            </a: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hlinkClick r:id="rId6"/>
              </a:rPr>
              <a:t>/174020336119498/</a:t>
            </a: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tr-TR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Okula Devam ve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Devamsızlık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1714488"/>
            <a:ext cx="9360191" cy="50167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Öğrencilerin her gün okula devamı sağlanmalıdır.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Öğrencinin okula gelmemesi o gün verilecek bir harfi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kaçırmasına ve arkadaşlarını geriden takip etmesine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neden olacaktır.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Hastalık durumu dışında lütfen çocuğunuzu çarşıya,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pazara, misafirliğe, düğüne gitme gibi keyfi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durumlardan dolayı okula </a:t>
            </a:r>
            <a:r>
              <a:rPr lang="tr-TR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göndermemezlik</a:t>
            </a: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etmeyiniz.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Öğrencilerimizin hastalanmaması için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lütfen gerekli özeni ve duyarlılığı gösteriniz.</a:t>
            </a:r>
            <a:b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tr-TR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Beslenme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Alışkanlığı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1714488"/>
            <a:ext cx="9296776" cy="649408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Öğlenci olduğumuz için öğrencimizi okula mutlaka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öğle yemeğini yemiş olarak gönderiniz.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2. dersin son 10 dakikasında ve devamında </a:t>
            </a:r>
            <a:r>
              <a:rPr lang="tr-TR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tenefüste</a:t>
            </a:r>
            <a:endParaRPr lang="tr-TR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beslenme saati yapılacaktır.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Size dağıtacağımız beslenme listesine göre mümkün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olduğunca o günün beslenmesini yollayınız.Beslenme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listesinin dışında cips, kola, abur cubur tarzı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yiyecekler yollamayınız.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Kokulu, sarımsaklı, soğanlı, sulu, sucuk, pastırma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gibi yiyecekler kesinlikle yollamayınız.</a:t>
            </a:r>
          </a:p>
          <a:p>
            <a:endParaRPr lang="tr-TR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tr-TR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Beslenme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Alışkanlığı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1714488"/>
            <a:ext cx="9230925" cy="50167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Velilerimiz beslenme örtüsü, ıslak mendil,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kağıt mendil, çatal ve gerekliyse kaşığını her gün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öğrencinin beslenme çantasına koymalıdır.</a:t>
            </a:r>
          </a:p>
          <a:p>
            <a:endParaRPr lang="tr-TR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Öğrencilerimizin sulukları bulunmalı, bu suluklar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veya pet şişe sular kesinlikle öğrencilerin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okul çantalarına konulmamalıdır. Beslenme çantasına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konulmalı veya boyunlarına asılmalıdır.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tr-TR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Temizlik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Alışkanlığı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1714488"/>
            <a:ext cx="9131602" cy="55092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Öğrenciler her Çarşamba ve Pazar akşamı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banyo yapacak.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Soğuk günlerde ve çocuk hasta ise banyo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yaptırılamıyorsa çocuğun saçları yıkanabilir. Sabunlu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bezle vücudu silinebilir.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Kızlarda saçlar uzunsa örülecek, kısaysa taç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kullanmalılar. Saçları görmelerini engelleyecek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şekilde gözlerinin önüne düşmemeli, toka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takılmalı.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Erkeklerin saçları daima kısa olacak.</a:t>
            </a:r>
            <a:b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tr-TR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Temizlik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Alışkanlığı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1714488"/>
            <a:ext cx="9186554" cy="649408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Bit, pire gibi parazitlere karşı veliler dikkatli olacak.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Düzenli aralıklarla çocukların saçları kontrol edilecek.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Her veli öğrenciyi korumaya yönelik kullanım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tarifine uygun olarak </a:t>
            </a:r>
            <a:r>
              <a:rPr lang="tr-TR" sz="32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antibit</a:t>
            </a: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şampuanı kullanmalıdır.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Her Pazar akşamı tırnaklar mutlaka kesilecek.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Öğrencilerin üniformaları ve giysileri her hafta sonu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mutlaka yıkanacak ve ütülenecek.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Öğrencilerin giysi, ayakkabı, çanta, araç ve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gereçleri daima temiz olacak, aileler buna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dikkat edecek.</a:t>
            </a:r>
          </a:p>
          <a:p>
            <a:endParaRPr lang="tr-TR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tr-TR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214290"/>
            <a:ext cx="62865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Temizlik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Alışkanlığı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1714488"/>
            <a:ext cx="9289402" cy="55092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Öğrenciler beslenme çantasında veya cebinde kağıt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mendil taşıyacak. Bez mendil tercih edilmemeli çünkü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 burnunu sildiğinde ve o mendili cebine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koyduğunda ısı ve nemle mikroplar daha çok ürer.</a:t>
            </a:r>
            <a:b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 hastalığını elleriyle arkadaşlarına bulaştırır.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El yıkama ve diş fırçalama alışkanlığı okulda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kazandırılacak ancak veliler de evde örnek olacak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ve bu alışkanlığın öğrenciye yerleşmesi için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çaba gösterecek.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tr-TR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500042"/>
            <a:ext cx="628654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Özel Sorunlar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1714488"/>
            <a:ext cx="8808565" cy="649408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Öğrencilerimizin özel sorunlarını birebir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görüştüğümüz zamanlarda bana bildiriniz.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İsterseniz bir kağıda yazarak öğrenci vasıtasıyla bu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sorunları bana ulaştırabilirsiniz.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Ev ziyaretleri yapmaya çalışacağım. Zamanını size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bildireceğim.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Devamlı ilaç alan veya sürekli hastalığı olan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öğrencilerimizi mutlaka bana bildiriniz.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Okulda ilaç almaları gerekiyorsa benim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gözetimimde ilaç alacaklardır.</a:t>
            </a:r>
          </a:p>
          <a:p>
            <a:endParaRPr lang="tr-TR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tr-TR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0" y="1785926"/>
            <a:ext cx="8029955" cy="440120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457200" indent="-457200">
              <a:buFont typeface="+mj-lt"/>
              <a:buAutoNum type="arabicParenR"/>
            </a:pPr>
            <a:r>
              <a:rPr lang="tr-TR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Açılış</a:t>
            </a:r>
            <a:r>
              <a:rPr lang="tr-TR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</a:t>
            </a:r>
          </a:p>
          <a:p>
            <a:pPr marL="457200" lvl="0" indent="-457200">
              <a:buFont typeface="+mj-lt"/>
              <a:buAutoNum type="arabicParenR"/>
            </a:pPr>
            <a:r>
              <a:rPr lang="tr-TR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Velilerle </a:t>
            </a:r>
            <a:r>
              <a:rPr lang="tr-TR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tanışma.</a:t>
            </a:r>
          </a:p>
          <a:p>
            <a:pPr marL="457200" lvl="0" indent="-457200">
              <a:buFont typeface="+mj-lt"/>
              <a:buAutoNum type="arabicParenR"/>
            </a:pPr>
            <a:r>
              <a:rPr lang="tr-TR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1. sınıf dönemi </a:t>
            </a:r>
            <a:r>
              <a:rPr lang="tr-TR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çocuklarının </a:t>
            </a:r>
            <a:r>
              <a:rPr lang="tr-TR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genel özellikleri</a:t>
            </a:r>
          </a:p>
          <a:p>
            <a:pPr marL="457200" lvl="0" indent="-457200">
              <a:buFont typeface="+mj-lt"/>
              <a:buAutoNum type="arabicParenR"/>
            </a:pPr>
            <a:r>
              <a:rPr lang="tr-TR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Öğrenci başarısını etkileyen etmenler</a:t>
            </a:r>
          </a:p>
          <a:p>
            <a:pPr marL="457200" lvl="0" indent="-457200">
              <a:buFont typeface="+mj-lt"/>
              <a:buAutoNum type="arabicParenR"/>
            </a:pPr>
            <a:r>
              <a:rPr lang="tr-TR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Öğrencilerin okul araç-gereç ve ihtiyaçları</a:t>
            </a:r>
          </a:p>
          <a:p>
            <a:pPr marL="457200" lvl="0" indent="-457200">
              <a:buFont typeface="+mj-lt"/>
              <a:buAutoNum type="arabicParenR"/>
            </a:pPr>
            <a:r>
              <a:rPr lang="tr-TR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Dersler ve ders programlarındaki değişiklikler hakkında bilgilendirme.</a:t>
            </a:r>
          </a:p>
          <a:p>
            <a:pPr marL="457200" lvl="0" indent="-457200">
              <a:buFont typeface="+mj-lt"/>
              <a:buAutoNum type="arabicParenR"/>
            </a:pPr>
            <a:r>
              <a:rPr lang="tr-TR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İlk okuma </a:t>
            </a:r>
            <a:r>
              <a:rPr lang="tr-TR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yazma öğretimi hakkında bilgilendirme</a:t>
            </a:r>
          </a:p>
          <a:p>
            <a:pPr marL="457200" lvl="0" indent="-457200">
              <a:buFont typeface="+mj-lt"/>
              <a:buAutoNum type="arabicParenR"/>
            </a:pPr>
            <a:r>
              <a:rPr lang="tr-TR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Sınıfın ihtiyaçları ve bu konuda yapılabilecekler</a:t>
            </a:r>
          </a:p>
          <a:p>
            <a:pPr marL="457200" lvl="0" indent="-457200">
              <a:buFont typeface="+mj-lt"/>
              <a:buAutoNum type="arabicParenR"/>
            </a:pPr>
            <a:r>
              <a:rPr lang="tr-TR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Öğretmen-öğrenci-veli işbirliğinin önemi</a:t>
            </a:r>
          </a:p>
          <a:p>
            <a:pPr marL="457200" lvl="0" indent="-457200">
              <a:buFont typeface="+mj-lt"/>
              <a:buAutoNum type="arabicParenR"/>
            </a:pPr>
            <a:r>
              <a:rPr lang="tr-TR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Okula devam-devamsızlık konusunda alınacak önlemler</a:t>
            </a:r>
          </a:p>
          <a:p>
            <a:pPr marL="457200" lvl="0" indent="-457200">
              <a:buFont typeface="+mj-lt"/>
              <a:buAutoNum type="arabicParenR"/>
            </a:pPr>
            <a:r>
              <a:rPr lang="tr-TR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Öğrencilerin düzenli beslenmesinin önemi</a:t>
            </a:r>
          </a:p>
          <a:p>
            <a:pPr marL="457200" lvl="0" indent="-457200">
              <a:buFont typeface="+mj-lt"/>
              <a:buAutoNum type="arabicParenR"/>
            </a:pPr>
            <a:r>
              <a:rPr lang="tr-TR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Öğrencilerin vücut, giysi, araç-gereç temizliği</a:t>
            </a:r>
          </a:p>
          <a:p>
            <a:pPr marL="457200" lvl="0" indent="-457200">
              <a:buFont typeface="+mj-lt"/>
              <a:buAutoNum type="arabicParenR"/>
            </a:pPr>
            <a:r>
              <a:rPr lang="tr-TR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Öğrencilerin bireysel sorunları ve bu konuda öğretmenden istenenler</a:t>
            </a:r>
          </a:p>
          <a:p>
            <a:pPr marL="457200" lvl="0" indent="-457200">
              <a:buFont typeface="+mj-lt"/>
              <a:buAutoNum type="arabicParenR"/>
            </a:pPr>
            <a:r>
              <a:rPr lang="tr-TR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Dilek, temenniler ve kapanış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3357554" y="500042"/>
            <a:ext cx="29145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GÜNDEM</a:t>
            </a:r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1785918" y="500042"/>
            <a:ext cx="628654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Temenniler ve Kapanış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1714488"/>
            <a:ext cx="9063443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endParaRPr lang="tr-TR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Konuştuğumuz konulara ekleyeceğiniz şeyler veya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önerileriniz varsa lütfen şimdi söyleyiniz.</a:t>
            </a:r>
          </a:p>
          <a:p>
            <a:endParaRPr lang="tr-TR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2013-2014 eğitim öğretim yılının öğretmen, öğrenci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ve veliler açısından sorunsuz,başarılı ve verimli 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geçmesini diliyorum.</a:t>
            </a:r>
          </a:p>
          <a:p>
            <a: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tr-TR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tr-TR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6" name="5 Dikdörtgen"/>
          <p:cNvSpPr/>
          <p:nvPr/>
        </p:nvSpPr>
        <p:spPr>
          <a:xfrm>
            <a:off x="0" y="1500174"/>
            <a:ext cx="9063443" cy="473975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Toplantıya katılımınızdan dolayı ve beni sabırla dinlediğiniz için </a:t>
            </a:r>
          </a:p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bütün velilerimize </a:t>
            </a:r>
          </a:p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teşekkür ediyorum.</a:t>
            </a:r>
            <a:r>
              <a:rPr lang="tr-TR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tr-TR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tr-TR" sz="3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0" y="2000240"/>
            <a:ext cx="9427774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Çocuk oyun döneminin etkisi altındadır. </a:t>
            </a:r>
          </a:p>
          <a:p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Hala oyuncaklara ilgi fazla.</a:t>
            </a:r>
          </a:p>
          <a:p>
            <a:pPr>
              <a:buFont typeface="Arial" pitchFamily="34" charset="0"/>
              <a:buChar char="•"/>
            </a:pPr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Artık eğitim almaya yatkın hale gelir. </a:t>
            </a:r>
          </a:p>
          <a:p>
            <a:pPr>
              <a:buFont typeface="Arial" pitchFamily="34" charset="0"/>
              <a:buChar char="•"/>
            </a:pPr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Büyük kaslarına ek olarak küçük kasları da </a:t>
            </a:r>
          </a:p>
          <a:p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gelişmeye başlar.</a:t>
            </a:r>
            <a:endParaRPr lang="tr-TR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357290" y="357166"/>
            <a:ext cx="728667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914400" indent="-914400"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1. Sınıf Çağı Çocuklarının </a:t>
            </a:r>
          </a:p>
          <a:p>
            <a:pPr marL="914400" indent="-914400"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Genel Özellikleri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6" name="5 Dikdörtgen"/>
          <p:cNvSpPr/>
          <p:nvPr/>
        </p:nvSpPr>
        <p:spPr>
          <a:xfrm>
            <a:off x="0" y="1714488"/>
            <a:ext cx="9401035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Ben merkezciliği, bencilliği iyice azalır, </a:t>
            </a:r>
          </a:p>
          <a:p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paylaşım özelliği artar. Sosyalleşir.</a:t>
            </a:r>
          </a:p>
          <a:p>
            <a:pPr>
              <a:buFont typeface="Arial" pitchFamily="34" charset="0"/>
              <a:buChar char="•"/>
            </a:pPr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Bu dönemde size tembel, isteksiz gelebilir. </a:t>
            </a:r>
          </a:p>
          <a:p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Kesinlikle zorlanmamalıdır.</a:t>
            </a:r>
          </a:p>
          <a:p>
            <a:pPr>
              <a:buFont typeface="Arial" pitchFamily="34" charset="0"/>
              <a:buChar char="•"/>
            </a:pPr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Kendi işlerini kendisi görebilir, </a:t>
            </a:r>
          </a:p>
          <a:p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iyice bağımsızlaşır.</a:t>
            </a:r>
            <a:endParaRPr lang="tr-TR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357290" y="357166"/>
            <a:ext cx="728667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914400" indent="-914400"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1. Sınıf Çağı Çocuklarının </a:t>
            </a:r>
          </a:p>
          <a:p>
            <a:pPr marL="914400" indent="-914400"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Genel Özellikleri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285720" y="2571744"/>
            <a:ext cx="763465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Meraklı ve dikkat süresi eskiye </a:t>
            </a:r>
          </a:p>
          <a:p>
            <a:r>
              <a:rPr lang="tr-TR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nazaran daha uzundur.</a:t>
            </a:r>
            <a:endParaRPr lang="tr-TR" sz="4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357290" y="357166"/>
            <a:ext cx="728667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914400" indent="-914400"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1. Sınıf Çağı Çocuklarının </a:t>
            </a:r>
          </a:p>
          <a:p>
            <a:pPr marL="914400" indent="-914400"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Genel Özellikleri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0" y="1928802"/>
            <a:ext cx="9315242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Evde çalışabileceği oda ya da masa olmalı.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TV karşısında kesinlikle ders çalışmayacak.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Anne baba sözlerinde ve eylemlerinde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tutarlı olacak, kayırmayacak. Bir gün yasak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bir gün serbest olmayacak.</a:t>
            </a:r>
            <a:endParaRPr lang="tr-TR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2214546" y="357166"/>
            <a:ext cx="57864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Öğrenci Başarısını 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Etkileyen Etmenler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children-read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714488" cy="1714488"/>
          </a:xfrm>
          <a:prstGeom prst="rect">
            <a:avLst/>
          </a:prstGeom>
        </p:spPr>
      </p:pic>
      <p:pic>
        <p:nvPicPr>
          <p:cNvPr id="8" name="7 Resim" descr="convention_on_the_rights_of_the_child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5003286"/>
            <a:ext cx="2786050" cy="1854713"/>
          </a:xfrm>
          <a:prstGeom prst="rect">
            <a:avLst/>
          </a:prstGeom>
        </p:spPr>
      </p:pic>
      <p:sp>
        <p:nvSpPr>
          <p:cNvPr id="5" name="4 Dikdörtgen"/>
          <p:cNvSpPr/>
          <p:nvPr/>
        </p:nvSpPr>
        <p:spPr>
          <a:xfrm>
            <a:off x="2143108" y="214290"/>
            <a:ext cx="57864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Öğrenci Başarısını </a:t>
            </a:r>
          </a:p>
          <a:p>
            <a:pPr algn="ctr"/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Etkileyen Etmenler</a:t>
            </a:r>
            <a:endParaRPr lang="tr-TR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0" y="1857364"/>
            <a:ext cx="8494377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Çocuğun en ufak başarılarını dahi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destekleyin. Aferin, çok güzel sözlerini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kullanın. Yüreklendirin, ödüllendirin.</a:t>
            </a:r>
          </a:p>
          <a:p>
            <a:pPr>
              <a:buFont typeface="Arial" pitchFamily="34" charset="0"/>
              <a:buChar char="•"/>
            </a:pPr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Öğrenciyi bir başkasıyla kıyaslamayın, </a:t>
            </a:r>
          </a:p>
          <a:p>
            <a:r>
              <a:rPr lang="tr-TR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başkasının yanında eleştirmeyin. </a:t>
            </a:r>
            <a:endParaRPr lang="tr-TR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1866</Words>
  <Application>Microsoft Office PowerPoint</Application>
  <PresentationFormat>Ekran Gösterisi (4:3)</PresentationFormat>
  <Paragraphs>446</Paragraphs>
  <Slides>41</Slides>
  <Notes>10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41</vt:i4>
      </vt:variant>
    </vt:vector>
  </HeadingPairs>
  <TitlesOfParts>
    <vt:vector size="42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Florya</dc:creator>
  <cp:lastModifiedBy>Florya</cp:lastModifiedBy>
  <cp:revision>83</cp:revision>
  <dcterms:created xsi:type="dcterms:W3CDTF">2013-09-11T11:17:20Z</dcterms:created>
  <dcterms:modified xsi:type="dcterms:W3CDTF">2013-09-11T21:00:51Z</dcterms:modified>
</cp:coreProperties>
</file>