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4" r:id="rId3"/>
    <p:sldId id="257" r:id="rId4"/>
    <p:sldId id="259" r:id="rId5"/>
    <p:sldId id="260" r:id="rId6"/>
    <p:sldId id="277" r:id="rId7"/>
    <p:sldId id="278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9" r:id="rId16"/>
    <p:sldId id="280" r:id="rId17"/>
    <p:sldId id="281" r:id="rId18"/>
    <p:sldId id="282" r:id="rId19"/>
    <p:sldId id="283" r:id="rId20"/>
    <p:sldId id="284" r:id="rId21"/>
    <p:sldId id="276" r:id="rId22"/>
    <p:sldId id="273" r:id="rId23"/>
  </p:sldIdLst>
  <p:sldSz cx="9144000" cy="6858000" type="screen4x3"/>
  <p:notesSz cx="6858000" cy="9144000"/>
  <p:defaultTextStyle>
    <a:defPPr>
      <a:defRPr lang="tr-TR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5802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688" autoAdjust="0"/>
    <p:restoredTop sz="94761" autoAdjust="0"/>
  </p:normalViewPr>
  <p:slideViewPr>
    <p:cSldViewPr>
      <p:cViewPr varScale="1">
        <p:scale>
          <a:sx n="81" d="100"/>
          <a:sy n="81" d="100"/>
        </p:scale>
        <p:origin x="-15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2B3FC01E-B1D4-4943-AF12-32BC7B3A6E6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30E076EF-8A5F-4D88-A350-98C31B10260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F9391A-B577-4A79-8FF3-28EA5AB8FB05}" type="slidenum">
              <a:rPr lang="tr-TR"/>
              <a:pPr/>
              <a:t>1</a:t>
            </a:fld>
            <a:endParaRPr lang="tr-TR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6460C4-0C55-4DC1-8158-58831305D62B}" type="slidenum">
              <a:rPr lang="tr-TR"/>
              <a:pPr/>
              <a:t>10</a:t>
            </a:fld>
            <a:endParaRPr lang="tr-TR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FD142-B3C0-4494-8B5A-44854349EC1D}" type="slidenum">
              <a:rPr lang="tr-TR"/>
              <a:pPr/>
              <a:t>11</a:t>
            </a:fld>
            <a:endParaRPr lang="tr-TR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1AE5A1-A6D4-45AC-AE9D-9DB79A536552}" type="slidenum">
              <a:rPr lang="tr-TR"/>
              <a:pPr/>
              <a:t>12</a:t>
            </a:fld>
            <a:endParaRPr lang="tr-TR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44FE58-45C9-4564-B201-A4F5734E2BF9}" type="slidenum">
              <a:rPr lang="tr-TR"/>
              <a:pPr/>
              <a:t>13</a:t>
            </a:fld>
            <a:endParaRPr lang="tr-TR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FDE642-3D46-4D0D-8361-314467DF247B}" type="slidenum">
              <a:rPr lang="tr-TR"/>
              <a:pPr/>
              <a:t>14</a:t>
            </a:fld>
            <a:endParaRPr lang="tr-TR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1230F5-023E-4E28-B558-5312DD7F84F1}" type="slidenum">
              <a:rPr lang="tr-TR"/>
              <a:pPr/>
              <a:t>15</a:t>
            </a:fld>
            <a:endParaRPr lang="tr-TR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E58411-3202-426F-A0CD-20370D72914A}" type="slidenum">
              <a:rPr lang="tr-TR"/>
              <a:pPr/>
              <a:t>16</a:t>
            </a:fld>
            <a:endParaRPr lang="tr-TR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92C3FF-D22C-4774-AAC3-847BD61A467A}" type="slidenum">
              <a:rPr lang="tr-TR"/>
              <a:pPr/>
              <a:t>17</a:t>
            </a:fld>
            <a:endParaRPr lang="tr-TR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B1919F-E271-4D2D-BA23-119281CC3403}" type="slidenum">
              <a:rPr lang="tr-TR"/>
              <a:pPr/>
              <a:t>18</a:t>
            </a:fld>
            <a:endParaRPr lang="tr-TR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2DB34-5CDD-4B21-842F-C942785EE9FD}" type="slidenum">
              <a:rPr lang="tr-TR"/>
              <a:pPr/>
              <a:t>19</a:t>
            </a:fld>
            <a:endParaRPr lang="tr-TR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6073FB-25AC-4157-8638-0DC908ACF48D}" type="slidenum">
              <a:rPr lang="tr-TR"/>
              <a:pPr/>
              <a:t>2</a:t>
            </a:fld>
            <a:endParaRPr lang="tr-TR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C8176F-B6C1-419F-8411-8D526CCDBCA2}" type="slidenum">
              <a:rPr lang="tr-TR"/>
              <a:pPr/>
              <a:t>20</a:t>
            </a:fld>
            <a:endParaRPr lang="tr-TR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D271CA-A885-44FB-995C-134B6D29F2A5}" type="slidenum">
              <a:rPr lang="tr-TR"/>
              <a:pPr/>
              <a:t>21</a:t>
            </a:fld>
            <a:endParaRPr lang="tr-TR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7E9BC-6B7C-4201-A1E8-50A1D5A428B0}" type="slidenum">
              <a:rPr lang="tr-TR"/>
              <a:pPr/>
              <a:t>22</a:t>
            </a:fld>
            <a:endParaRPr lang="tr-TR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2AFE93-2200-4C93-99B1-CCD21B2DB288}" type="slidenum">
              <a:rPr lang="tr-TR"/>
              <a:pPr/>
              <a:t>3</a:t>
            </a:fld>
            <a:endParaRPr lang="tr-TR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9560D6-C55D-42F5-8094-1F341B6E9756}" type="slidenum">
              <a:rPr lang="tr-TR"/>
              <a:pPr/>
              <a:t>4</a:t>
            </a:fld>
            <a:endParaRPr lang="tr-TR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D02CB9-CF25-49D4-9955-CC72C78201F0}" type="slidenum">
              <a:rPr lang="tr-TR"/>
              <a:pPr/>
              <a:t>5</a:t>
            </a:fld>
            <a:endParaRPr lang="tr-TR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4E1AB3-E3F5-4587-8C6A-3EB74B886D9D}" type="slidenum">
              <a:rPr lang="tr-TR"/>
              <a:pPr/>
              <a:t>6</a:t>
            </a:fld>
            <a:endParaRPr lang="tr-TR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282A4-6B13-4C57-8CFB-BAC465D60516}" type="slidenum">
              <a:rPr lang="tr-TR"/>
              <a:pPr/>
              <a:t>7</a:t>
            </a:fld>
            <a:endParaRPr lang="tr-TR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B2B12A-7004-4640-90CF-AB1905FD4135}" type="slidenum">
              <a:rPr lang="tr-TR"/>
              <a:pPr/>
              <a:t>8</a:t>
            </a:fld>
            <a:endParaRPr lang="tr-TR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BC03A8-1B2B-4E66-B250-100CBC91053C}" type="slidenum">
              <a:rPr lang="tr-TR"/>
              <a:pPr/>
              <a:t>9</a:t>
            </a:fld>
            <a:endParaRPr lang="tr-TR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1E106-E34C-4028-909F-AF92AD38F93D}" type="datetime1">
              <a:rPr lang="tr-TR" smtClean="0"/>
              <a:t>22.09.2012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BD1C8-C4F1-431C-BD41-8257160F7F6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E7BFB-FA43-43BD-9A85-6B8CF30585BE}" type="datetime1">
              <a:rPr lang="tr-TR" smtClean="0"/>
              <a:t>22.09.2012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A63F1-CD12-4E25-8794-8B67674BB56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25977-4B83-464A-BE86-2F27884BA0E5}" type="datetime1">
              <a:rPr lang="tr-TR" smtClean="0"/>
              <a:t>22.09.2012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F6B5C-7F82-4837-A30D-0C57CB4B5F9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Başlık,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Küçük Resim Yer Tutucusu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BF91E-46E0-44F0-86C1-1BB795260B99}" type="datetime1">
              <a:rPr lang="tr-TR" smtClean="0"/>
              <a:t>22.09.2012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C9D9F-ECE7-4654-AC33-6CD240BDCAF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B0A0A-1FE6-4A30-9779-6CD158B79328}" type="datetime1">
              <a:rPr lang="tr-TR" smtClean="0"/>
              <a:t>22.09.2012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19B5B-5789-47B7-9C4D-1ED0C01980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F9DA0-E091-4833-9CC0-CF050A8F9C5A}" type="datetime1">
              <a:rPr lang="tr-TR" smtClean="0"/>
              <a:t>22.09.2012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18F72-BADA-42AF-81F9-ADCC1FD412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46661-6685-4BA5-A294-31615F567389}" type="datetime1">
              <a:rPr lang="tr-TR" smtClean="0"/>
              <a:t>22.09.2012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7F585-4D27-4028-80FD-995681124EB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62911-F103-4425-8A7D-F0F824CD4312}" type="datetime1">
              <a:rPr lang="tr-TR" smtClean="0"/>
              <a:t>22.09.2012</a:t>
            </a:fld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35E37-F840-412D-9500-E2F5FE9EBC8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44001-41B2-42CF-9EE4-F3DF8A23086F}" type="datetime1">
              <a:rPr lang="tr-TR" smtClean="0"/>
              <a:t>22.09.2012</a:t>
            </a:fld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5D25E-A7B2-4739-83AE-E7671F8EA5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926E8-EABA-40E4-9BCC-48D5004BB892}" type="datetime1">
              <a:rPr lang="tr-TR" smtClean="0"/>
              <a:t>22.09.2012</a:t>
            </a:fld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BE66-16BE-48B9-B37E-8DDD6253F95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48B8A-01FB-4D89-BABF-8CC76BD18691}" type="datetime1">
              <a:rPr lang="tr-TR" smtClean="0"/>
              <a:t>22.09.2012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00AE9-0ED3-46A2-BADE-E12DB8C56D1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57D74-5985-42C3-A03D-F282553FC57B}" type="datetime1">
              <a:rPr lang="tr-TR" smtClean="0"/>
              <a:t>22.09.2012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861D0-F5C5-45D7-932F-089531377B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smtClean="0"/>
            </a:lvl1pPr>
          </a:lstStyle>
          <a:p>
            <a:pPr>
              <a:defRPr/>
            </a:pPr>
            <a:fld id="{6D2673C9-19D2-4EF7-A6F8-706ECC1D8CBE}" type="datetime1">
              <a:rPr lang="tr-TR" smtClean="0"/>
              <a:t>22.09.2012</a:t>
            </a:fld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9390A9E9-477F-46BA-8992-A5D5D256B6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A_2011_2012\S&#304;V&#304;L%20SAVUNMA%20KUL&#220;B&#220;\ikazkirmizi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2.gif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4.jpeg"/><Relationship Id="rId4" Type="http://schemas.openxmlformats.org/officeDocument/2006/relationships/image" Target="file:///H:\S&#304;V&#304;L%20SAVUNMA\Sivil%20Savunma%20tan&#305;m&#305;_dosyalar\c.baskani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H:\S&#304;V&#304;L%20SAVUNMA\Sivil%20Savunma%20tan&#305;m&#305;_dosyalar\barni3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A_2011_2012\S&#304;V&#304;L%20SAVUNMA%20KUL&#220;B&#220;\ikazsari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2.gi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 dirty="0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33375"/>
            <a:ext cx="7772400" cy="1470025"/>
          </a:xfrm>
        </p:spPr>
        <p:txBody>
          <a:bodyPr/>
          <a:lstStyle/>
          <a:p>
            <a:pPr eaLnBrk="1" hangingPunct="1"/>
            <a:r>
              <a:rPr lang="tr-TR" sz="4800" b="1" smtClean="0">
                <a:solidFill>
                  <a:schemeClr val="hlink"/>
                </a:solidFill>
              </a:rPr>
              <a:t>SİVİL SAVUNMA</a:t>
            </a:r>
          </a:p>
        </p:txBody>
      </p:sp>
      <p:pic>
        <p:nvPicPr>
          <p:cNvPr id="2052" name="Picture 5" descr="prospekt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628775"/>
            <a:ext cx="3240087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12" descr="Bayra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3" descr="sivil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4000" b="1" smtClean="0"/>
              <a:t>2- Kırmızı İkaz(</a:t>
            </a:r>
            <a:r>
              <a:rPr lang="tr-TR" sz="4000" b="1" smtClean="0">
                <a:solidFill>
                  <a:srgbClr val="FF3300"/>
                </a:solidFill>
              </a:rPr>
              <a:t>ALARM</a:t>
            </a:r>
            <a:r>
              <a:rPr lang="tr-TR" sz="4000" b="1" smtClean="0"/>
              <a:t>)</a:t>
            </a:r>
            <a:br>
              <a:rPr lang="tr-TR" sz="4000" b="1" smtClean="0"/>
            </a:br>
            <a:endParaRPr lang="tr-TR" sz="4000" b="1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Saldırı tehlikesi var anlamındadır.</a:t>
            </a:r>
            <a:br>
              <a:rPr lang="tr-TR" smtClean="0"/>
            </a:br>
            <a:endParaRPr lang="tr-TR" smtClean="0"/>
          </a:p>
          <a:p>
            <a:pPr eaLnBrk="1" hangingPunct="1">
              <a:buFontTx/>
              <a:buNone/>
            </a:pPr>
            <a:r>
              <a:rPr lang="tr-TR" smtClean="0"/>
              <a:t>İşareti:Üç dakika yükselip alçalan, dalgalı siren sesi ile verilir.</a:t>
            </a:r>
            <a:br>
              <a:rPr lang="tr-TR" smtClean="0"/>
            </a:br>
            <a:endParaRPr lang="tr-TR" smtClean="0"/>
          </a:p>
        </p:txBody>
      </p:sp>
      <p:pic>
        <p:nvPicPr>
          <p:cNvPr id="26631" name="ikazkirmiz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0" descr="Bayrak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1" descr="ikaz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89363"/>
            <a:ext cx="3348038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2" descr="sivil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456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YAPILACAK İŞLER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       Kurum ve</a:t>
            </a:r>
            <a:r>
              <a:rPr lang="tr-TR" smtClean="0">
                <a:solidFill>
                  <a:schemeClr val="tx2"/>
                </a:solidFill>
              </a:rPr>
              <a:t> </a:t>
            </a:r>
            <a:r>
              <a:rPr lang="tr-TR" b="1" smtClean="0">
                <a:solidFill>
                  <a:schemeClr val="tx2"/>
                </a:solidFill>
              </a:rPr>
              <a:t>Okullarda:</a:t>
            </a:r>
            <a:r>
              <a:rPr lang="tr-TR" smtClean="0"/>
              <a:t>Sarı ikaz anındaki önlemlerden eksikler varsa tamamlanacaktır.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Açık</a:t>
            </a:r>
            <a:r>
              <a:rPr lang="tr-TR" b="1" smtClean="0"/>
              <a:t> </a:t>
            </a:r>
            <a:r>
              <a:rPr lang="tr-TR" b="1" smtClean="0">
                <a:solidFill>
                  <a:schemeClr val="tx2"/>
                </a:solidFill>
              </a:rPr>
              <a:t>A</a:t>
            </a:r>
            <a:r>
              <a:rPr lang="tr-TR" smtClean="0">
                <a:solidFill>
                  <a:schemeClr val="tx2"/>
                </a:solidFill>
              </a:rPr>
              <a:t>la</a:t>
            </a:r>
            <a:r>
              <a:rPr lang="tr-TR" b="1" smtClean="0">
                <a:solidFill>
                  <a:schemeClr val="tx2"/>
                </a:solidFill>
              </a:rPr>
              <a:t>nlarda</a:t>
            </a:r>
            <a:r>
              <a:rPr lang="tr-TR" smtClean="0">
                <a:solidFill>
                  <a:schemeClr val="tx2"/>
                </a:solidFill>
              </a:rPr>
              <a:t>:</a:t>
            </a:r>
            <a:r>
              <a:rPr lang="tr-TR" smtClean="0"/>
              <a:t>Hemen en yakın sığınak yerine yoksa saklanabilmek üzere en yakın sığınma yerlerine (köprü altı,duvar dibi veya çukur yerlere) gidilecek,”tehlike geçti” işareti beklenecektir..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Taşıtlarda:</a:t>
            </a:r>
            <a:r>
              <a:rPr lang="tr-TR" smtClean="0"/>
              <a:t> Araçtan inilecek, açıktakiler gibi davranılacaktır.</a:t>
            </a:r>
            <a:endParaRPr lang="tr-TR" smtClean="0">
              <a:solidFill>
                <a:schemeClr val="tx2"/>
              </a:solidFill>
            </a:endParaRPr>
          </a:p>
          <a:p>
            <a:pPr eaLnBrk="1" hangingPunct="1">
              <a:buFontTx/>
              <a:buNone/>
            </a:pPr>
            <a:endParaRPr lang="tr-TR" smtClean="0"/>
          </a:p>
        </p:txBody>
      </p:sp>
      <p:pic>
        <p:nvPicPr>
          <p:cNvPr id="12292" name="Picture 6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12294" name="Picture 8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686800" cy="1143000"/>
          </a:xfrm>
        </p:spPr>
        <p:txBody>
          <a:bodyPr/>
          <a:lstStyle/>
          <a:p>
            <a:pPr eaLnBrk="1" hangingPunct="1"/>
            <a:r>
              <a:rPr lang="tr-TR" sz="4000" b="1" smtClean="0"/>
              <a:t>3- Radyoaktif Serpinti İkazı (Alarm) </a:t>
            </a:r>
            <a:br>
              <a:rPr lang="tr-TR" sz="4000" b="1" smtClean="0"/>
            </a:br>
            <a:endParaRPr lang="tr-TR" sz="4000" b="1" smtClean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Radyoaktif serpinti veya kimyasal saldırı var anlamındadır.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İşareti:</a:t>
            </a:r>
            <a:r>
              <a:rPr lang="tr-TR" smtClean="0"/>
              <a:t>Kesik kesik siren sesiyle ve radyo, televizyon gibi yayın araçlarıyla verilir.</a:t>
            </a:r>
            <a:br>
              <a:rPr lang="tr-TR" smtClean="0"/>
            </a:br>
            <a:endParaRPr lang="tr-TR" smtClean="0"/>
          </a:p>
        </p:txBody>
      </p:sp>
      <p:pic>
        <p:nvPicPr>
          <p:cNvPr id="13317" name="Picture 9" descr="nukleer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3429000"/>
            <a:ext cx="40322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Yapılacak İşler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Kurum ve Okullarda:</a:t>
            </a:r>
            <a:r>
              <a:rPr lang="tr-TR" smtClean="0"/>
              <a:t> Alarm esnasındaki tedbirler alınır.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Açık Alanlarda:</a:t>
            </a:r>
            <a:r>
              <a:rPr lang="tr-TR" smtClean="0"/>
              <a:t> En yakın sığınma yerine veya kapalı bir yere gidilecek,vücudun açıkta kalan yerleri örtülecektir.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Taşıt Araçlarında:</a:t>
            </a:r>
            <a:r>
              <a:rPr lang="tr-TR" smtClean="0"/>
              <a:t>En elverişli yerde durarak sığınma yerine veya kapalı bir yere gidilecek.</a:t>
            </a:r>
          </a:p>
        </p:txBody>
      </p:sp>
      <p:pic>
        <p:nvPicPr>
          <p:cNvPr id="14341" name="Picture 8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715250" cy="1143000"/>
          </a:xfrm>
        </p:spPr>
        <p:txBody>
          <a:bodyPr/>
          <a:lstStyle/>
          <a:p>
            <a:pPr eaLnBrk="1" hangingPunct="1"/>
            <a:r>
              <a:rPr lang="tr-TR" sz="4000" b="1" smtClean="0"/>
              <a:t>C- Tehlike Geçti (BEYAZ İKAZ)</a:t>
            </a:r>
            <a:br>
              <a:rPr lang="tr-TR" sz="4000" b="1" smtClean="0"/>
            </a:br>
            <a:endParaRPr lang="tr-TR" sz="4000" b="1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/>
            <a:r>
              <a:rPr lang="tr-TR" smtClean="0"/>
              <a:t>Tehlike geçti işareti, radyo, televizyon, hoparlör, megafon gibi araçlarla duyurulur.Bu haberi duyunca sığındığınız yerden çıkarak normal yerlerinize dönünüz, yardıma muhtaç olanlar varsa yardım ediniz.</a:t>
            </a:r>
          </a:p>
        </p:txBody>
      </p:sp>
      <p:pic>
        <p:nvPicPr>
          <p:cNvPr id="15365" name="Picture 8" descr="IKAZ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3500438"/>
            <a:ext cx="341947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9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tr-TR" b="1" smtClean="0"/>
              <a:t>GİZLEME VE KARARTMA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784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          Hükümetçe gerekli görüldüğü halde olağanüstü halden itibaren ışıkların söndürülmesi ve karartılması uygulanır.</a:t>
            </a:r>
          </a:p>
          <a:p>
            <a:pPr eaLnBrk="1" hangingPunct="1">
              <a:buFontTx/>
              <a:buNone/>
            </a:pPr>
            <a:r>
              <a:rPr lang="tr-TR" smtClean="0"/>
              <a:t>          Kurum ve okul binalarının dışında (dışarıda) yanan ışıkların geceleri havadan gözükmemesi için tamamen söndürülmesi, zorunlu olanların maskelenmesi ve siyah perdelerle kapatılması gibi tedbirler alınır.</a:t>
            </a:r>
          </a:p>
        </p:txBody>
      </p:sp>
      <p:pic>
        <p:nvPicPr>
          <p:cNvPr id="16389" name="Picture 5" descr="siv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r>
              <a:rPr lang="tr-TR" sz="4000" b="1" smtClean="0"/>
              <a:t>SIĞINAK VE SIĞINAK YERLERİ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3311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     Klasik ve nükleer silahlarla,kimyasal ve biyolojik savaş maddelerinin etkilerinden insanlar ile ülkenin, savaş gücünün devamı için gerekli olan canlı ve cansız değerleri korumak amacıyla yapılan yerlere </a:t>
            </a:r>
            <a:r>
              <a:rPr lang="tr-TR" b="1" u="sng" smtClean="0"/>
              <a:t>SIĞINAK </a:t>
            </a:r>
            <a:r>
              <a:rPr lang="tr-TR" smtClean="0"/>
              <a:t>denir.</a:t>
            </a:r>
          </a:p>
        </p:txBody>
      </p:sp>
      <p:pic>
        <p:nvPicPr>
          <p:cNvPr id="17413" name="Picture 6" descr="SIGINAK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573463"/>
            <a:ext cx="309721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SIĞINAK YAPIMINDA AMAÇ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1.Can ve mal kaybını en aza indirmek.</a:t>
            </a:r>
          </a:p>
          <a:p>
            <a:pPr eaLnBrk="1" hangingPunct="1">
              <a:buFontTx/>
              <a:buNone/>
            </a:pPr>
            <a:r>
              <a:rPr lang="tr-TR" smtClean="0"/>
              <a:t>2.Hazırlıklı olma imajı verilerek caydırıcılığı sağlamak.</a:t>
            </a:r>
          </a:p>
          <a:p>
            <a:pPr eaLnBrk="1" hangingPunct="1">
              <a:buFontTx/>
              <a:buNone/>
            </a:pPr>
            <a:r>
              <a:rPr lang="tr-TR" smtClean="0"/>
              <a:t>3.Az masraflı toplu korunma imkanı sağlamak.</a:t>
            </a:r>
          </a:p>
        </p:txBody>
      </p:sp>
      <p:pic>
        <p:nvPicPr>
          <p:cNvPr id="18437" name="Picture 6" descr="siv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06437"/>
          </a:xfrm>
        </p:spPr>
        <p:txBody>
          <a:bodyPr/>
          <a:lstStyle/>
          <a:p>
            <a:pPr eaLnBrk="1" hangingPunct="1"/>
            <a:r>
              <a:rPr lang="tr-TR" sz="3200" b="1" smtClean="0"/>
              <a:t>SIĞINAKTA ALINMASI GEREKEN ÖNLEMLER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5148263" cy="5073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>
                <a:solidFill>
                  <a:schemeClr val="tx2"/>
                </a:solidFill>
              </a:rPr>
              <a:t>1</a:t>
            </a:r>
            <a:r>
              <a:rPr lang="tr-TR" smtClean="0"/>
              <a:t>.Sığınaktan kimlerin ve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/>
              <a:t>ne şekilde yararlanacağı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/>
              <a:t>önceden tespit edilmelidir.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>
                <a:solidFill>
                  <a:schemeClr val="tx2"/>
                </a:solidFill>
              </a:rPr>
              <a:t>2</a:t>
            </a:r>
            <a:r>
              <a:rPr lang="tr-TR" smtClean="0"/>
              <a:t>.Sığınağın havasını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/>
              <a:t> bozmadan çalışabilen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/>
              <a:t>aydınlatma tertibatı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/>
              <a:t>bulunmalıdır.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mtClean="0">
                <a:solidFill>
                  <a:schemeClr val="tx2"/>
                </a:solidFill>
              </a:rPr>
              <a:t>3.</a:t>
            </a:r>
            <a:r>
              <a:rPr lang="tr-TR" smtClean="0"/>
              <a:t>Yangınlara karşı önlem alınmalıdır.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tr-TR" smtClean="0"/>
          </a:p>
        </p:txBody>
      </p:sp>
      <p:pic>
        <p:nvPicPr>
          <p:cNvPr id="19461" name="Picture 4" descr="SIGINAK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052513"/>
            <a:ext cx="428466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5229225"/>
            <a:ext cx="936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4643438" cy="61261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mtClean="0">
                <a:solidFill>
                  <a:schemeClr val="tx2"/>
                </a:solidFill>
              </a:rPr>
              <a:t>4.</a:t>
            </a:r>
            <a:r>
              <a:rPr lang="tr-TR" smtClean="0"/>
              <a:t>Sığınaklar sıvanmamalı ve gereksiz eşya konmamalıdır.</a:t>
            </a:r>
          </a:p>
          <a:p>
            <a:pPr eaLnBrk="1" hangingPunct="1">
              <a:lnSpc>
                <a:spcPct val="90000"/>
              </a:lnSpc>
            </a:pPr>
            <a:r>
              <a:rPr lang="tr-TR" smtClean="0">
                <a:solidFill>
                  <a:schemeClr val="tx2"/>
                </a:solidFill>
              </a:rPr>
              <a:t>5</a:t>
            </a:r>
            <a:r>
              <a:rPr lang="tr-TR" smtClean="0"/>
              <a:t>.Dışarı ile haberleşme tertibatı sağlanmalıdır. </a:t>
            </a:r>
          </a:p>
          <a:p>
            <a:pPr eaLnBrk="1" hangingPunct="1">
              <a:lnSpc>
                <a:spcPct val="90000"/>
              </a:lnSpc>
            </a:pPr>
            <a:r>
              <a:rPr lang="tr-TR" smtClean="0">
                <a:solidFill>
                  <a:schemeClr val="tx2"/>
                </a:solidFill>
              </a:rPr>
              <a:t>6</a:t>
            </a:r>
            <a:r>
              <a:rPr lang="tr-TR" smtClean="0"/>
              <a:t>.Sığınağa girerken yeterli kadar sağlık malzemesi ve diğer araç gereçler alınmalıdır.</a:t>
            </a:r>
          </a:p>
          <a:p>
            <a:pPr eaLnBrk="1" hangingPunct="1">
              <a:lnSpc>
                <a:spcPct val="90000"/>
              </a:lnSpc>
            </a:pPr>
            <a:endParaRPr lang="tr-TR" smtClean="0"/>
          </a:p>
        </p:txBody>
      </p:sp>
      <p:pic>
        <p:nvPicPr>
          <p:cNvPr id="20484" name="Picture 4" descr="SIGINA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620713"/>
            <a:ext cx="38163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5373688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229600" cy="3429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3600" b="1" i="1" smtClean="0"/>
              <a:t>“Felaket başa gelmeden evvel önleyici ve koruyucu tedbirleri düşünmek lazımdır, geldikten sonra dövünmenin yararı yoktur."         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3600" b="1" i="1" smtClean="0"/>
              <a:t>				</a:t>
            </a:r>
            <a:r>
              <a:rPr lang="tr-TR" sz="3600" b="1" i="1" smtClean="0">
                <a:solidFill>
                  <a:schemeClr val="hlink"/>
                </a:solidFill>
              </a:rPr>
              <a:t>M. Kemal ATATÜRK </a:t>
            </a:r>
            <a:r>
              <a:rPr lang="tr-TR" sz="3600" b="1" i="1" smtClean="0"/>
              <a:t> </a:t>
            </a:r>
            <a:r>
              <a:rPr lang="tr-TR" sz="3600" b="1" smtClean="0"/>
              <a:t> </a:t>
            </a:r>
          </a:p>
        </p:txBody>
      </p:sp>
      <p:pic>
        <p:nvPicPr>
          <p:cNvPr id="3076" name="Picture 9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270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1" descr="H:\SİVİL SAVUNMA\Sivil Savunma tanımı_dosyalar\c.baskani.jpg"/>
          <p:cNvPicPr>
            <a:picLocks noChangeAspect="1" noChangeArrowheads="1"/>
          </p:cNvPicPr>
          <p:nvPr/>
        </p:nvPicPr>
        <p:blipFill>
          <a:blip r:link="rId4" cstate="print"/>
          <a:srcRect/>
          <a:stretch>
            <a:fillRect/>
          </a:stretch>
        </p:blipFill>
        <p:spPr bwMode="auto">
          <a:xfrm>
            <a:off x="2843213" y="3429000"/>
            <a:ext cx="40322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2" descr="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3284538"/>
            <a:ext cx="39624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3" descr="sivil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6630988"/>
          </a:xfrm>
        </p:spPr>
        <p:txBody>
          <a:bodyPr/>
          <a:lstStyle/>
          <a:p>
            <a:pPr eaLnBrk="1" hangingPunct="1"/>
            <a:r>
              <a:rPr lang="tr-TR" smtClean="0"/>
              <a:t>Kurum ve okulların donatacağı sığınakta birkaç günlük yiyecek,içecek ve sağlık malzemeleri, yangın söndürme araç gereçleri bulundurulmalıdır.</a:t>
            </a:r>
          </a:p>
          <a:p>
            <a:pPr eaLnBrk="1" hangingPunct="1"/>
            <a:r>
              <a:rPr lang="tr-TR" smtClean="0"/>
              <a:t>İçeceklerin kapalı kaplarda, yiyeceklerin konserve şeklinde, sağlık malzemelerinin de orijinal kap veya kutularda bulundurulmalarına dikkat edilir.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404813"/>
            <a:ext cx="879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>
                <a:solidFill>
                  <a:schemeClr val="tx2"/>
                </a:solidFill>
              </a:rPr>
              <a:t>SIĞINAKTA BULUNMASI GEREKEN MALZEMELER</a:t>
            </a:r>
          </a:p>
        </p:txBody>
      </p:sp>
      <p:pic>
        <p:nvPicPr>
          <p:cNvPr id="21509" name="Picture 7" descr="siv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229600" cy="3384550"/>
          </a:xfrm>
        </p:spPr>
        <p:txBody>
          <a:bodyPr/>
          <a:lstStyle/>
          <a:p>
            <a:pPr eaLnBrk="1" hangingPunct="1"/>
            <a:r>
              <a:rPr lang="tr-TR" sz="3600" b="1" smtClean="0"/>
              <a:t>Bu İkaz ve Alarm işaretlerini tanımak, tanıtmak ve alınacak tedbirleri bilmek, olağanüstü hal ve savaş durumundan en az zararla çıkmamızı sağlayacaktır.</a:t>
            </a:r>
          </a:p>
          <a:p>
            <a:pPr eaLnBrk="1" hangingPunct="1"/>
            <a:endParaRPr lang="tr-TR" sz="3600" smtClean="0"/>
          </a:p>
        </p:txBody>
      </p:sp>
      <p:pic>
        <p:nvPicPr>
          <p:cNvPr id="22532" name="Picture 6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412875"/>
            <a:ext cx="7848600" cy="1143000"/>
          </a:xfrm>
        </p:spPr>
        <p:txBody>
          <a:bodyPr/>
          <a:lstStyle/>
          <a:p>
            <a:pPr eaLnBrk="1" hangingPunct="1"/>
            <a:r>
              <a:rPr lang="tr-TR" sz="3600" b="1" dirty="0" smtClean="0"/>
              <a:t>Hüseyin Pehlivan </a:t>
            </a:r>
            <a:r>
              <a:rPr lang="tr-TR" sz="3600" b="1" dirty="0" smtClean="0"/>
              <a:t>İlkokulu</a:t>
            </a: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>
                <a:solidFill>
                  <a:srgbClr val="FF3300"/>
                </a:solidFill>
              </a:rPr>
              <a:t>Sivil Savunma Kulübü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5" y="2852738"/>
            <a:ext cx="5256213" cy="32686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b="1" dirty="0" smtClean="0">
                <a:solidFill>
                  <a:schemeClr val="hlink"/>
                </a:solidFill>
              </a:rPr>
              <a:t>Rehber Öğretmen:</a:t>
            </a:r>
            <a:endParaRPr lang="tr-TR" dirty="0" smtClean="0"/>
          </a:p>
          <a:p>
            <a:pPr eaLnBrk="1" hangingPunct="1"/>
            <a:r>
              <a:rPr lang="tr-TR" dirty="0" smtClean="0"/>
              <a:t>Hasan DEMİREL</a:t>
            </a:r>
          </a:p>
          <a:p>
            <a:pPr eaLnBrk="1" hangingPunct="1">
              <a:buFontTx/>
              <a:buNone/>
            </a:pPr>
            <a:endParaRPr lang="tr-TR" dirty="0" smtClean="0"/>
          </a:p>
          <a:p>
            <a:pPr eaLnBrk="1" hangingPunct="1"/>
            <a:endParaRPr lang="tr-TR" dirty="0" smtClean="0"/>
          </a:p>
        </p:txBody>
      </p:sp>
      <p:pic>
        <p:nvPicPr>
          <p:cNvPr id="23557" name="Picture 6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tr-TR" sz="4000" b="1" smtClean="0">
                <a:solidFill>
                  <a:schemeClr val="hlink"/>
                </a:solidFill>
              </a:rPr>
              <a:t>SİVİL SAVUNMA </a:t>
            </a:r>
            <a:br>
              <a:rPr lang="tr-TR" sz="4000" b="1" smtClean="0">
                <a:solidFill>
                  <a:schemeClr val="hlink"/>
                </a:solidFill>
              </a:rPr>
            </a:br>
            <a:endParaRPr lang="tr-TR" sz="4000" b="1" smtClean="0">
              <a:solidFill>
                <a:schemeClr val="hlink"/>
              </a:solidFill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5219700" cy="4824413"/>
          </a:xfrm>
        </p:spPr>
        <p:txBody>
          <a:bodyPr/>
          <a:lstStyle/>
          <a:p>
            <a:pPr eaLnBrk="1" hangingPunct="1"/>
            <a:r>
              <a:rPr lang="tr-TR" sz="3600" smtClean="0"/>
              <a:t>        Sivil Savunma, savaşta ve afetlerde halkın can ve mal kaybını en aza indirme amacını taşıyan ve topyekun savunmanın en önemli unsurlarından biridir. </a:t>
            </a:r>
          </a:p>
        </p:txBody>
      </p:sp>
      <p:pic>
        <p:nvPicPr>
          <p:cNvPr id="4101" name="Picture 9" descr="slayt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765175"/>
            <a:ext cx="377983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0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5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SİVİL SAVUNMA</a:t>
            </a:r>
            <a:r>
              <a:rPr lang="tr-TR" smtClean="0"/>
              <a:t> 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96975"/>
            <a:ext cx="4762500" cy="4929188"/>
          </a:xfrm>
        </p:spPr>
        <p:txBody>
          <a:bodyPr/>
          <a:lstStyle/>
          <a:p>
            <a:pPr eaLnBrk="1" hangingPunct="1"/>
            <a:r>
              <a:rPr lang="tr-TR" b="1" smtClean="0"/>
              <a:t>Savaş zamanı halkın can ve mal kaybının en aza indirilmesi; </a:t>
            </a:r>
          </a:p>
          <a:p>
            <a:pPr eaLnBrk="1" hangingPunct="1"/>
            <a:r>
              <a:rPr lang="tr-TR" b="1" smtClean="0"/>
              <a:t>Afetlerde can ve mal kurtarılması; </a:t>
            </a:r>
          </a:p>
          <a:p>
            <a:pPr eaLnBrk="1" hangingPunct="1"/>
            <a:r>
              <a:rPr lang="tr-TR" b="1" smtClean="0"/>
              <a:t>Büyük yangınlarda can ve mal kaybının azaltılması;</a:t>
            </a:r>
            <a:r>
              <a:rPr lang="tr-TR" sz="2800" b="1" smtClean="0"/>
              <a:t> </a:t>
            </a:r>
          </a:p>
        </p:txBody>
      </p:sp>
      <p:pic>
        <p:nvPicPr>
          <p:cNvPr id="5125" name="Picture 10" descr="H:\SİVİL SAVUNMA\Sivil Savunma tanımı_dosyalar\barni3.jpg"/>
          <p:cNvPicPr>
            <a:picLocks noGrp="1" noChangeAspect="1" noChangeArrowheads="1"/>
          </p:cNvPicPr>
          <p:nvPr>
            <p:ph sz="half" idx="2"/>
          </p:nvPr>
        </p:nvPicPr>
        <p:blipFill>
          <a:blip r:link="rId3" cstate="print"/>
          <a:srcRect/>
          <a:stretch>
            <a:fillRect/>
          </a:stretch>
        </p:blipFill>
        <p:spPr>
          <a:xfrm>
            <a:off x="5292725" y="1341438"/>
            <a:ext cx="3563938" cy="4464050"/>
          </a:xfrm>
          <a:noFill/>
        </p:spPr>
      </p:pic>
      <p:pic>
        <p:nvPicPr>
          <p:cNvPr id="5126" name="Picture 14" descr="Bayra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6" descr="barni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1412875"/>
            <a:ext cx="3455987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7" descr="sivil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0"/>
            <a:ext cx="8229600" cy="6453188"/>
          </a:xfrm>
        </p:spPr>
        <p:txBody>
          <a:bodyPr/>
          <a:lstStyle/>
          <a:p>
            <a:pPr eaLnBrk="1" hangingPunct="1"/>
            <a:r>
              <a:rPr lang="tr-TR" smtClean="0"/>
              <a:t>-Yok olmaları veya çalışamaz hale gelmeleri durumunda yaşamı büyük ölçüde etkileyecek olan kamu ve özel kurum ve kuruluşların korunması ile bunların acil onarımlarının yapılması; </a:t>
            </a:r>
          </a:p>
          <a:p>
            <a:pPr eaLnBrk="1" hangingPunct="1"/>
            <a:r>
              <a:rPr lang="tr-TR" smtClean="0"/>
              <a:t>-Savaş zamanı her türlü savunma faaliyetlerinin sivil halk tarafından desteklenmesi;</a:t>
            </a:r>
          </a:p>
          <a:p>
            <a:pPr eaLnBrk="1" hangingPunct="1"/>
            <a:r>
              <a:rPr lang="tr-TR" smtClean="0"/>
              <a:t>-Cephe gerisinde halkın moralinin kuvvetlendirilmesi;konularını kapsayan </a:t>
            </a:r>
            <a:r>
              <a:rPr lang="tr-TR" b="1" smtClean="0"/>
              <a:t>SİLAHSIZ, KORUYUCU, KURTARICI</a:t>
            </a:r>
            <a:r>
              <a:rPr lang="tr-TR" smtClean="0"/>
              <a:t> önlem ve faaliyetler bütünüdür. </a:t>
            </a:r>
          </a:p>
        </p:txBody>
      </p:sp>
      <p:pic>
        <p:nvPicPr>
          <p:cNvPr id="6148" name="Picture 7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270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8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tr-TR" b="1" smtClean="0"/>
              <a:t>İKAZ VE ALARM İŞARETLERİ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mtClean="0"/>
              <a:t>Sivil Savunma Genel Müdürlüğü tarafından; hava saldırısı ihtimali olduğunda, hava saldırısı başladığında ve saldırı durduğunda halkın alabileceği önlemleri uygulamak üzere yurt genelinde il ve ilçelerimizde toplam </a:t>
            </a:r>
            <a:r>
              <a:rPr lang="tr-TR" b="1" smtClean="0">
                <a:solidFill>
                  <a:schemeClr val="tx2"/>
                </a:solidFill>
              </a:rPr>
              <a:t>580 adet siren</a:t>
            </a:r>
            <a:r>
              <a:rPr lang="tr-TR" smtClean="0"/>
              <a:t> </a:t>
            </a:r>
            <a:r>
              <a:rPr lang="tr-TR" b="1" smtClean="0">
                <a:solidFill>
                  <a:schemeClr val="tx2"/>
                </a:solidFill>
              </a:rPr>
              <a:t>sistemi </a:t>
            </a:r>
            <a:r>
              <a:rPr lang="tr-TR" smtClean="0"/>
              <a:t>kurulmuştur.</a:t>
            </a:r>
          </a:p>
          <a:p>
            <a:pPr eaLnBrk="1" hangingPunct="1">
              <a:lnSpc>
                <a:spcPct val="90000"/>
              </a:lnSpc>
            </a:pPr>
            <a:r>
              <a:rPr lang="tr-TR" smtClean="0"/>
              <a:t>Kurum ve okullarda, sirenlerin vereceği ikazlara göre hareket edilecektir.</a:t>
            </a:r>
          </a:p>
        </p:txBody>
      </p:sp>
      <p:pic>
        <p:nvPicPr>
          <p:cNvPr id="7173" name="Picture 5" descr="siv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r>
              <a:rPr lang="tr-TR" sz="4000" b="1" smtClean="0"/>
              <a:t>A-HAZIRLIK İKAZI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mtClean="0"/>
              <a:t> Bir savaş tehlikesinde kurum ve okullarımızın gereken son hazırlık önlemlerini alabilmeleri için hükümetçe gerekli görüldüğü taktirde verilen ikazdır.</a:t>
            </a:r>
          </a:p>
          <a:p>
            <a:pPr eaLnBrk="1" hangingPunct="1">
              <a:lnSpc>
                <a:spcPct val="90000"/>
              </a:lnSpc>
            </a:pPr>
            <a:r>
              <a:rPr lang="tr-TR" smtClean="0">
                <a:solidFill>
                  <a:schemeClr val="tx2"/>
                </a:solidFill>
              </a:rPr>
              <a:t>İşareti:</a:t>
            </a:r>
            <a:r>
              <a:rPr lang="tr-TR" smtClean="0"/>
              <a:t>Radyo televizyon gibi yayın araçları aracılığı ile verilir.</a:t>
            </a:r>
          </a:p>
          <a:p>
            <a:pPr eaLnBrk="1" hangingPunct="1">
              <a:lnSpc>
                <a:spcPct val="90000"/>
              </a:lnSpc>
            </a:pPr>
            <a:r>
              <a:rPr lang="tr-TR" smtClean="0">
                <a:solidFill>
                  <a:schemeClr val="tx2"/>
                </a:solidFill>
              </a:rPr>
              <a:t>Yapılacak İşler:</a:t>
            </a:r>
            <a:r>
              <a:rPr lang="tr-TR" smtClean="0"/>
              <a:t>Kurum ve okullardaki sığınma yerleri gözden geçirip,eksikleri tamamlanıp kullanılır hale getirilecek, karartma emirlerine uyularak dışarıda hiç ışık yakılmayacaktır.</a:t>
            </a:r>
            <a:endParaRPr lang="tr-TR" smtClean="0">
              <a:solidFill>
                <a:schemeClr val="hlink"/>
              </a:solidFill>
            </a:endParaRPr>
          </a:p>
        </p:txBody>
      </p:sp>
      <p:pic>
        <p:nvPicPr>
          <p:cNvPr id="8197" name="Picture 4" descr="Bayra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siv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675687" cy="1143000"/>
          </a:xfrm>
        </p:spPr>
        <p:txBody>
          <a:bodyPr/>
          <a:lstStyle/>
          <a:p>
            <a:pPr eaLnBrk="1" hangingPunct="1"/>
            <a:r>
              <a:rPr lang="tr-TR" sz="4000" b="1" smtClean="0">
                <a:solidFill>
                  <a:schemeClr val="tx1"/>
                </a:solidFill>
              </a:rPr>
              <a:t>B-TEHLİKE HABERLERİ (İKAZLARI)</a:t>
            </a:r>
            <a:br>
              <a:rPr lang="tr-TR" sz="4000" b="1" smtClean="0">
                <a:solidFill>
                  <a:schemeClr val="tx1"/>
                </a:solidFill>
              </a:rPr>
            </a:br>
            <a:r>
              <a:rPr lang="tr-TR" sz="4000" b="1" smtClean="0"/>
              <a:t>1- Sarı İkaz</a:t>
            </a:r>
            <a:br>
              <a:rPr lang="tr-TR" sz="4000" b="1" smtClean="0"/>
            </a:br>
            <a:endParaRPr lang="tr-TR" sz="4000" b="1" smtClean="0"/>
          </a:p>
        </p:txBody>
      </p:sp>
      <p:pic>
        <p:nvPicPr>
          <p:cNvPr id="24581" name="ikazsar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4868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7" descr="Bayrak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58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229600" cy="2087563"/>
          </a:xfrm>
        </p:spPr>
        <p:txBody>
          <a:bodyPr/>
          <a:lstStyle/>
          <a:p>
            <a:pPr eaLnBrk="1" hangingPunct="1"/>
            <a:r>
              <a:rPr lang="tr-TR" smtClean="0"/>
              <a:t>Saldırı ihtimali var anlamındadır.</a:t>
            </a:r>
          </a:p>
          <a:p>
            <a:pPr eaLnBrk="1" hangingPunct="1"/>
            <a:r>
              <a:rPr lang="tr-TR" b="1" smtClean="0">
                <a:solidFill>
                  <a:schemeClr val="tx2"/>
                </a:solidFill>
              </a:rPr>
              <a:t>İşareti:</a:t>
            </a:r>
            <a:r>
              <a:rPr lang="tr-TR" smtClean="0"/>
              <a:t> Üç dakika sürekli düz siren sesi ile verilir.</a:t>
            </a:r>
          </a:p>
        </p:txBody>
      </p:sp>
      <p:pic>
        <p:nvPicPr>
          <p:cNvPr id="9223" name="Picture 59" descr="sire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4900"/>
            <a:ext cx="334803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0" descr="sivil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783" fill="hold"/>
                                        <p:tgtEl>
                                          <p:spTgt spid="245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4 Altbilgi Yer Tutucusu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tr-TR" smtClean="0"/>
              <a:t>Hüseyin Pehlivan İlkokulu Sivil Savunma Kulübü</a:t>
            </a:r>
            <a:endParaRPr lang="tr-TR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YAPILACAK İŞLER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Kurum ve</a:t>
            </a:r>
            <a:r>
              <a:rPr lang="tr-TR" smtClean="0">
                <a:solidFill>
                  <a:schemeClr val="tx2"/>
                </a:solidFill>
              </a:rPr>
              <a:t> </a:t>
            </a:r>
            <a:r>
              <a:rPr lang="tr-TR" b="1" smtClean="0">
                <a:solidFill>
                  <a:schemeClr val="tx2"/>
                </a:solidFill>
              </a:rPr>
              <a:t>Okullarda:</a:t>
            </a:r>
            <a:r>
              <a:rPr lang="tr-TR" smtClean="0"/>
              <a:t>Doğal gaz, kazan dairesi,elektrik ve su anahtarları kapatılacak, yanan ocak,soba,tüp vs. varsa söndürülecek.Kapı ve pencereler kapatılıp perdeler çekilecek ve hemen sığınma yerlerine gidilecektir.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Açık</a:t>
            </a:r>
            <a:r>
              <a:rPr lang="tr-TR" b="1" smtClean="0"/>
              <a:t> </a:t>
            </a:r>
            <a:r>
              <a:rPr lang="tr-TR" b="1" smtClean="0">
                <a:solidFill>
                  <a:schemeClr val="tx2"/>
                </a:solidFill>
              </a:rPr>
              <a:t>A</a:t>
            </a:r>
            <a:r>
              <a:rPr lang="tr-TR" smtClean="0">
                <a:solidFill>
                  <a:schemeClr val="tx2"/>
                </a:solidFill>
              </a:rPr>
              <a:t>la</a:t>
            </a:r>
            <a:r>
              <a:rPr lang="tr-TR" b="1" smtClean="0">
                <a:solidFill>
                  <a:schemeClr val="tx2"/>
                </a:solidFill>
              </a:rPr>
              <a:t>nlarda</a:t>
            </a:r>
            <a:r>
              <a:rPr lang="tr-TR" smtClean="0">
                <a:solidFill>
                  <a:schemeClr val="tx2"/>
                </a:solidFill>
              </a:rPr>
              <a:t>:</a:t>
            </a:r>
            <a:r>
              <a:rPr lang="tr-TR" smtClean="0"/>
              <a:t>hemen saklanabilmek üzere en yakın sığınma yerlerine gidilecektir.</a:t>
            </a:r>
          </a:p>
          <a:p>
            <a:pPr eaLnBrk="1" hangingPunct="1">
              <a:buFontTx/>
              <a:buNone/>
            </a:pPr>
            <a:r>
              <a:rPr lang="tr-TR" b="1" smtClean="0">
                <a:solidFill>
                  <a:schemeClr val="tx2"/>
                </a:solidFill>
              </a:rPr>
              <a:t>Taşıtlarda:</a:t>
            </a:r>
            <a:r>
              <a:rPr lang="tr-TR" smtClean="0"/>
              <a:t> Araçtan inilecek, açıktakiler gibi davranılacaktır.</a:t>
            </a:r>
            <a:endParaRPr lang="tr-TR" smtClean="0">
              <a:solidFill>
                <a:schemeClr val="tx2"/>
              </a:solidFill>
            </a:endParaRPr>
          </a:p>
        </p:txBody>
      </p:sp>
      <p:pic>
        <p:nvPicPr>
          <p:cNvPr id="10244" name="Picture 6" descr="siv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375" y="5562600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İVİL SAVUNMA HİZMETLERİ ppt">
  <a:themeElements>
    <a:clrScheme name="SİVİL SAVUNMA HİZMETLERİ pp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SİVİL SAVUNMA HİZMETLERİ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İVİL SAVUNMA HİZMETLERİ 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İVİL SAVUNMA HİZMETLERİ p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İVİL SAVUNMA HİZMETLERİ p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İVİL SAVUNMA HİZMETLERİ p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İVİL SAVUNMA HİZMETLERİ p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İVİL SAVUNMA HİZMETLERİ p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İVİL SAVUNMA HİZMETLERİ p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İVİL SAVUNMA HİZMETLERİ p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İVİL SAVUNMA HİZMETLERİ p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İVİL SAVUNMA HİZMETLERİ p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İVİL SAVUNMA HİZMETLERİ p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İVİL SAVUNMA HİZMETLERİ p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853</Words>
  <Application>Microsoft Office PowerPoint</Application>
  <PresentationFormat>Ekran Gösterisi (4:3)</PresentationFormat>
  <Paragraphs>114</Paragraphs>
  <Slides>22</Slides>
  <Notes>22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SİVİL SAVUNMA HİZMETLERİ ppt</vt:lpstr>
      <vt:lpstr>SİVİL SAVUNMA</vt:lpstr>
      <vt:lpstr>Slayt 2</vt:lpstr>
      <vt:lpstr>SİVİL SAVUNMA  </vt:lpstr>
      <vt:lpstr>SİVİL SAVUNMA </vt:lpstr>
      <vt:lpstr>Slayt 5</vt:lpstr>
      <vt:lpstr>İKAZ VE ALARM İŞARETLERİ</vt:lpstr>
      <vt:lpstr>A-HAZIRLIK İKAZI</vt:lpstr>
      <vt:lpstr>B-TEHLİKE HABERLERİ (İKAZLARI) 1- Sarı İkaz </vt:lpstr>
      <vt:lpstr>Slayt 9</vt:lpstr>
      <vt:lpstr>2- Kırmızı İkaz(ALARM) </vt:lpstr>
      <vt:lpstr>Slayt 11</vt:lpstr>
      <vt:lpstr>3- Radyoaktif Serpinti İkazı (Alarm)  </vt:lpstr>
      <vt:lpstr>Yapılacak İşler</vt:lpstr>
      <vt:lpstr>C- Tehlike Geçti (BEYAZ İKAZ) </vt:lpstr>
      <vt:lpstr>GİZLEME VE KARARTMA</vt:lpstr>
      <vt:lpstr>SIĞINAK VE SIĞINAK YERLERİ</vt:lpstr>
      <vt:lpstr>SIĞINAK YAPIMINDA AMAÇ</vt:lpstr>
      <vt:lpstr>SIĞINAKTA ALINMASI GEREKEN ÖNLEMLER</vt:lpstr>
      <vt:lpstr>Slayt 19</vt:lpstr>
      <vt:lpstr>Slayt 20</vt:lpstr>
      <vt:lpstr>Slayt 21</vt:lpstr>
      <vt:lpstr>Hüseyin Pehlivan İlkokulu Sivil Savunma Kulübü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SİVİL SAVUNMA</dc:title>
  <dc:creator>hasan</dc:creator>
  <cp:lastModifiedBy>2A</cp:lastModifiedBy>
  <cp:revision>10</cp:revision>
  <dcterms:created xsi:type="dcterms:W3CDTF">2008-02-06T10:10:57Z</dcterms:created>
  <dcterms:modified xsi:type="dcterms:W3CDTF">2012-09-21T21:21:38Z</dcterms:modified>
</cp:coreProperties>
</file>