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3" r:id="rId7"/>
    <p:sldId id="261" r:id="rId8"/>
    <p:sldId id="262"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38" autoAdjust="0"/>
  </p:normalViewPr>
  <p:slideViewPr>
    <p:cSldViewPr>
      <p:cViewPr varScale="1">
        <p:scale>
          <a:sx n="42" d="100"/>
          <a:sy n="42" d="100"/>
        </p:scale>
        <p:origin x="-660" y="-102"/>
      </p:cViewPr>
      <p:guideLst>
        <p:guide orient="horz" pos="2160"/>
        <p:guide pos="2880"/>
      </p:guideLst>
    </p:cSldViewPr>
  </p:slideViewPr>
  <p:outlineViewPr>
    <p:cViewPr>
      <p:scale>
        <a:sx n="33" d="100"/>
        <a:sy n="33" d="100"/>
      </p:scale>
      <p:origin x="0" y="978"/>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3A92340-6025-46FF-AB5D-A14087199A84}" type="datetimeFigureOut">
              <a:rPr lang="tr-TR" smtClean="0"/>
              <a:pPr/>
              <a:t>18.02.2013</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6E139A70-3193-4964-8183-2757855B2973}"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3A92340-6025-46FF-AB5D-A14087199A84}" type="datetimeFigureOut">
              <a:rPr lang="tr-TR" smtClean="0"/>
              <a:pPr/>
              <a:t>18.02.2013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E139A70-3193-4964-8183-2757855B2973}"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3A92340-6025-46FF-AB5D-A14087199A84}" type="datetimeFigureOut">
              <a:rPr lang="tr-TR" smtClean="0"/>
              <a:pPr/>
              <a:t>18.02.2013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E139A70-3193-4964-8183-2757855B2973}"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3A92340-6025-46FF-AB5D-A14087199A84}" type="datetimeFigureOut">
              <a:rPr lang="tr-TR" smtClean="0"/>
              <a:pPr/>
              <a:t>18.02.2013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E139A70-3193-4964-8183-2757855B2973}"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3A92340-6025-46FF-AB5D-A14087199A84}" type="datetimeFigureOut">
              <a:rPr lang="tr-TR" smtClean="0"/>
              <a:pPr/>
              <a:t>18.02.2013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E139A70-3193-4964-8183-2757855B2973}"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3A92340-6025-46FF-AB5D-A14087199A84}" type="datetimeFigureOut">
              <a:rPr lang="tr-TR" smtClean="0"/>
              <a:pPr/>
              <a:t>18.02.2013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E139A70-3193-4964-8183-2757855B2973}"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3A92340-6025-46FF-AB5D-A14087199A84}" type="datetimeFigureOut">
              <a:rPr lang="tr-TR" smtClean="0"/>
              <a:pPr/>
              <a:t>18.02.2013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6E139A70-3193-4964-8183-2757855B2973}"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3A92340-6025-46FF-AB5D-A14087199A84}" type="datetimeFigureOut">
              <a:rPr lang="tr-TR" smtClean="0"/>
              <a:pPr/>
              <a:t>18.02.2013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6E139A70-3193-4964-8183-2757855B2973}"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3A92340-6025-46FF-AB5D-A14087199A84}" type="datetimeFigureOut">
              <a:rPr lang="tr-TR" smtClean="0"/>
              <a:pPr/>
              <a:t>18.02.2013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6E139A70-3193-4964-8183-2757855B2973}"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3A92340-6025-46FF-AB5D-A14087199A84}" type="datetimeFigureOut">
              <a:rPr lang="tr-TR" smtClean="0"/>
              <a:pPr/>
              <a:t>18.02.2013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E139A70-3193-4964-8183-2757855B2973}"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3A92340-6025-46FF-AB5D-A14087199A84}" type="datetimeFigureOut">
              <a:rPr lang="tr-TR" smtClean="0"/>
              <a:pPr/>
              <a:t>18.02.2013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6E139A70-3193-4964-8183-2757855B2973}"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3A92340-6025-46FF-AB5D-A14087199A84}" type="datetimeFigureOut">
              <a:rPr lang="tr-TR" smtClean="0"/>
              <a:pPr/>
              <a:t>18.02.2013</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E139A70-3193-4964-8183-2757855B2973}"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tr.wikipedia.org/w/index.php?title=Dosya:9_EYL%C3%9CL_1917_TAR%C4%B0HL%C4%B0_TAKV%C4%B0M_YAPRA%C4%9EI_OSMANLICA.jpg&amp;filetimestamp=20100221133825"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solidFill>
                  <a:schemeClr val="accent1"/>
                </a:solidFill>
              </a:rPr>
              <a:t>ZAMAN VE TAKVİM</a:t>
            </a:r>
            <a:endParaRPr lang="tr-TR" dirty="0">
              <a:solidFill>
                <a:schemeClr val="accent1"/>
              </a:solidFill>
            </a:endParaRPr>
          </a:p>
        </p:txBody>
      </p:sp>
      <p:sp>
        <p:nvSpPr>
          <p:cNvPr id="3" name="2 Alt Başlık"/>
          <p:cNvSpPr>
            <a:spLocks noGrp="1"/>
          </p:cNvSpPr>
          <p:nvPr>
            <p:ph type="subTitle" idx="1"/>
          </p:nvPr>
        </p:nvSpPr>
        <p:spPr>
          <a:xfrm>
            <a:off x="467544" y="3933056"/>
            <a:ext cx="8208912" cy="2520280"/>
          </a:xfrm>
        </p:spPr>
        <p:txBody>
          <a:bodyPr/>
          <a:lstStyle/>
          <a:p>
            <a:pPr algn="l"/>
            <a:r>
              <a:rPr lang="tr-TR" dirty="0" smtClean="0">
                <a:solidFill>
                  <a:srgbClr val="FF0000"/>
                </a:solidFill>
              </a:rPr>
              <a:t>Ders             : Sosyal Bilgile</a:t>
            </a:r>
          </a:p>
          <a:p>
            <a:pPr algn="l"/>
            <a:r>
              <a:rPr lang="tr-TR" dirty="0" smtClean="0">
                <a:solidFill>
                  <a:srgbClr val="FF0000"/>
                </a:solidFill>
              </a:rPr>
              <a:t>Konu            : Aylar isimlerini nereden almıştır.</a:t>
            </a:r>
          </a:p>
          <a:p>
            <a:pPr algn="l"/>
            <a:r>
              <a:rPr lang="tr-TR" dirty="0" smtClean="0">
                <a:solidFill>
                  <a:srgbClr val="FF0000"/>
                </a:solidFill>
              </a:rPr>
              <a:t>Hazırlayan   : Ayça OKUMUŞ</a:t>
            </a:r>
          </a:p>
          <a:p>
            <a:endParaRPr lang="tr-TR" dirty="0" smtClean="0"/>
          </a:p>
          <a:p>
            <a:endParaRPr lang="tr-TR" dirty="0"/>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06090"/>
          </a:xfrm>
        </p:spPr>
        <p:txBody>
          <a:bodyPr>
            <a:normAutofit/>
          </a:bodyPr>
          <a:lstStyle/>
          <a:p>
            <a:r>
              <a:rPr lang="tr-TR" sz="3600" dirty="0" smtClean="0">
                <a:solidFill>
                  <a:schemeClr val="accent1"/>
                </a:solidFill>
              </a:rPr>
              <a:t>ZAMAN VE TAKVİM</a:t>
            </a:r>
            <a:endParaRPr lang="tr-TR" sz="3600" dirty="0">
              <a:solidFill>
                <a:schemeClr val="accent1"/>
              </a:solidFill>
            </a:endParaRPr>
          </a:p>
        </p:txBody>
      </p:sp>
      <p:sp>
        <p:nvSpPr>
          <p:cNvPr id="3" name="2 İçerik Yer Tutucusu"/>
          <p:cNvSpPr>
            <a:spLocks noGrp="1"/>
          </p:cNvSpPr>
          <p:nvPr>
            <p:ph idx="1"/>
          </p:nvPr>
        </p:nvSpPr>
        <p:spPr>
          <a:xfrm>
            <a:off x="179512" y="1052736"/>
            <a:ext cx="5112568" cy="5400600"/>
          </a:xfrm>
        </p:spPr>
        <p:txBody>
          <a:bodyPr>
            <a:noAutofit/>
          </a:bodyPr>
          <a:lstStyle/>
          <a:p>
            <a:r>
              <a:rPr lang="tr-TR" sz="1800" dirty="0" smtClean="0"/>
              <a:t>Ayların oluşumu Antik Roma dönemine dayanır. O zamanlar bir yılın 365 gün 6 saat sürdüğü bilinmektedir. Bir yıl Venüs, Mars, </a:t>
            </a:r>
            <a:r>
              <a:rPr lang="tr-TR" sz="1800" dirty="0" err="1" smtClean="0"/>
              <a:t>Terminus</a:t>
            </a:r>
            <a:r>
              <a:rPr lang="tr-TR" sz="1800" dirty="0" smtClean="0"/>
              <a:t>  (gençlik) ve  </a:t>
            </a:r>
            <a:r>
              <a:rPr lang="tr-TR" sz="1800" dirty="0" err="1" smtClean="0"/>
              <a:t>Luventus</a:t>
            </a:r>
            <a:r>
              <a:rPr lang="tr-TR" sz="1800" dirty="0" smtClean="0"/>
              <a:t> (yaşlılık) diye dört aya bölünmüştür. Ancak Julius Sezar döneminde takvimde yeniden düzenlemeye gidilmesini ister. Bunun için </a:t>
            </a:r>
            <a:r>
              <a:rPr lang="tr-TR" sz="1800" dirty="0" err="1" smtClean="0"/>
              <a:t>Deo</a:t>
            </a:r>
            <a:r>
              <a:rPr lang="tr-TR" sz="1800" dirty="0" smtClean="0"/>
              <a:t>, dönemin ünlü Mısırlı astronomi bilgini </a:t>
            </a:r>
            <a:r>
              <a:rPr lang="tr-TR" sz="1800" dirty="0" err="1" smtClean="0"/>
              <a:t>Sosigenes</a:t>
            </a:r>
            <a:r>
              <a:rPr lang="tr-TR" sz="1800" dirty="0" smtClean="0"/>
              <a:t>‘ e emir verir. </a:t>
            </a:r>
          </a:p>
          <a:p>
            <a:r>
              <a:rPr lang="tr-TR" sz="1800" dirty="0" smtClean="0"/>
              <a:t>Peki, günümüzde kullandığımız ayların isimleri nereden geliyor? Gerek Hicri takvimi bugün hiç kullanmamamıza rağmen bazı ayların köklerinin Arapça ve Süryanice olması gerekse aynı ayların Yahudi takvimlerinde de kullanılıyor olması, aylar hakkında bir genelleme yapmamıza engel teşkil etmektedir. Nedeni de Osmanlı gibi içinde birçok milletin yaşadığı bir imparatorluktan gelmemizden kaynaklanıyor.</a:t>
            </a:r>
          </a:p>
          <a:p>
            <a:endParaRPr lang="tr-TR" sz="1600" dirty="0"/>
          </a:p>
        </p:txBody>
      </p:sp>
      <p:pic>
        <p:nvPicPr>
          <p:cNvPr id="13314" name="Picture 2" descr="http://www.dho.edu.tr/pusula/resimler/71/71-267.jpg"/>
          <p:cNvPicPr>
            <a:picLocks noChangeAspect="1" noChangeArrowheads="1"/>
          </p:cNvPicPr>
          <p:nvPr/>
        </p:nvPicPr>
        <p:blipFill>
          <a:blip r:embed="rId2" cstate="print"/>
          <a:srcRect/>
          <a:stretch>
            <a:fillRect/>
          </a:stretch>
        </p:blipFill>
        <p:spPr bwMode="auto">
          <a:xfrm>
            <a:off x="5508104" y="1023147"/>
            <a:ext cx="3312368" cy="5286173"/>
          </a:xfrm>
          <a:prstGeom prst="rect">
            <a:avLst/>
          </a:prstGeom>
          <a:noFill/>
        </p:spPr>
      </p:pic>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1560" y="260648"/>
            <a:ext cx="8229600" cy="1143000"/>
          </a:xfrm>
        </p:spPr>
        <p:txBody>
          <a:bodyPr/>
          <a:lstStyle/>
          <a:p>
            <a:r>
              <a:rPr lang="tr-TR" dirty="0" smtClean="0">
                <a:solidFill>
                  <a:schemeClr val="accent1"/>
                </a:solidFill>
              </a:rPr>
              <a:t>ZAMAN VE TAKVİM</a:t>
            </a:r>
            <a:endParaRPr lang="tr-TR" dirty="0"/>
          </a:p>
        </p:txBody>
      </p:sp>
      <p:sp>
        <p:nvSpPr>
          <p:cNvPr id="3" name="2 İçerik Yer Tutucusu"/>
          <p:cNvSpPr>
            <a:spLocks noGrp="1"/>
          </p:cNvSpPr>
          <p:nvPr>
            <p:ph idx="1"/>
          </p:nvPr>
        </p:nvSpPr>
        <p:spPr>
          <a:xfrm>
            <a:off x="457200" y="1628800"/>
            <a:ext cx="4546848" cy="4608512"/>
          </a:xfrm>
        </p:spPr>
        <p:txBody>
          <a:bodyPr>
            <a:normAutofit fontScale="55000" lnSpcReduction="20000"/>
          </a:bodyPr>
          <a:lstStyle/>
          <a:p>
            <a:endParaRPr lang="tr-TR" b="1" dirty="0" smtClean="0"/>
          </a:p>
          <a:p>
            <a:r>
              <a:rPr lang="tr-TR" sz="3400" b="1" dirty="0" smtClean="0"/>
              <a:t>Bugün </a:t>
            </a:r>
            <a:r>
              <a:rPr lang="tr-TR" sz="3400" b="1" dirty="0"/>
              <a:t>kullandığımız miladi takvim güneş yılına dayalıdır. Ay isimleri de genelde </a:t>
            </a:r>
            <a:r>
              <a:rPr lang="tr-TR" sz="3400" b="1" dirty="0" err="1"/>
              <a:t>Babil</a:t>
            </a:r>
            <a:r>
              <a:rPr lang="tr-TR" sz="3400" b="1" dirty="0"/>
              <a:t>, Süryani ve Romalılardan alınmıştır. Biz de bazı aylara bize yakın isimler verilmiştir.</a:t>
            </a:r>
            <a:endParaRPr lang="tr-TR" sz="3400" dirty="0"/>
          </a:p>
          <a:p>
            <a:r>
              <a:rPr lang="tr-TR" sz="3400" b="1" dirty="0"/>
              <a:t>Süryanilerde ayların isimleri şöyledir: Azar, Nisan, Ayar, Haziran, Temmuz, Ab, Eylül, </a:t>
            </a:r>
            <a:r>
              <a:rPr lang="tr-TR" sz="3400" b="1" dirty="0" err="1"/>
              <a:t>Tişrin</a:t>
            </a:r>
            <a:r>
              <a:rPr lang="tr-TR" sz="3400" b="1" dirty="0"/>
              <a:t>, Kanun, Şubat. </a:t>
            </a:r>
            <a:endParaRPr lang="tr-TR" sz="3400" dirty="0"/>
          </a:p>
          <a:p>
            <a:r>
              <a:rPr lang="tr-TR" sz="3400" b="1" dirty="0"/>
              <a:t>Hicri Arap takviminde bazı Süryani ayları kullanılmıştır. Teşrinievvel, Teşrinisani, </a:t>
            </a:r>
            <a:r>
              <a:rPr lang="tr-TR" sz="3400" b="1" dirty="0" smtClean="0"/>
              <a:t>Kanuni evvel</a:t>
            </a:r>
            <a:r>
              <a:rPr lang="tr-TR" sz="3400" b="1" dirty="0"/>
              <a:t>, </a:t>
            </a:r>
            <a:r>
              <a:rPr lang="tr-TR" sz="3400" b="1" dirty="0" smtClean="0"/>
              <a:t>Kanuni </a:t>
            </a:r>
            <a:r>
              <a:rPr lang="tr-TR" sz="3400" b="1" dirty="0" err="1" smtClean="0"/>
              <a:t>sani</a:t>
            </a:r>
            <a:r>
              <a:rPr lang="tr-TR" sz="3400" b="1" dirty="0" smtClean="0"/>
              <a:t> </a:t>
            </a:r>
            <a:r>
              <a:rPr lang="tr-TR" sz="3400" b="1" dirty="0"/>
              <a:t>gibi. Osmanlı ay yılı esaslı Hicri takvimin yanında, güneş yılına </a:t>
            </a:r>
            <a:r>
              <a:rPr lang="tr-TR" sz="3400" b="1" dirty="0" smtClean="0"/>
              <a:t>dayalı </a:t>
            </a:r>
            <a:r>
              <a:rPr lang="tr-TR" sz="3400" b="1" dirty="0"/>
              <a:t>Rumi takvimi de kullanmak zorunda kalmıştır. </a:t>
            </a:r>
            <a:endParaRPr lang="tr-TR" sz="3400" dirty="0"/>
          </a:p>
        </p:txBody>
      </p:sp>
      <p:pic>
        <p:nvPicPr>
          <p:cNvPr id="4" name="3 Resim" descr="Ay İsimleri Nereden Geliyor?"/>
          <p:cNvPicPr/>
          <p:nvPr/>
        </p:nvPicPr>
        <p:blipFill>
          <a:blip r:embed="rId2" cstate="print"/>
          <a:srcRect/>
          <a:stretch>
            <a:fillRect/>
          </a:stretch>
        </p:blipFill>
        <p:spPr bwMode="auto">
          <a:xfrm>
            <a:off x="5004048" y="1772816"/>
            <a:ext cx="3960440" cy="3888432"/>
          </a:xfrm>
          <a:prstGeom prst="rect">
            <a:avLst/>
          </a:prstGeom>
          <a:noFill/>
          <a:ln w="9525">
            <a:noFill/>
            <a:miter lim="800000"/>
            <a:headEnd/>
            <a:tailEnd/>
          </a:ln>
        </p:spPr>
      </p:pic>
      <p:sp>
        <p:nvSpPr>
          <p:cNvPr id="6" name="5 Dikdörtgen"/>
          <p:cNvSpPr/>
          <p:nvPr/>
        </p:nvSpPr>
        <p:spPr>
          <a:xfrm>
            <a:off x="5220072" y="5589241"/>
            <a:ext cx="2934072" cy="369332"/>
          </a:xfrm>
          <a:prstGeom prst="rect">
            <a:avLst/>
          </a:prstGeom>
        </p:spPr>
        <p:txBody>
          <a:bodyPr wrap="square">
            <a:spAutoFit/>
          </a:bodyPr>
          <a:lstStyle/>
          <a:p>
            <a:pPr algn="ctr"/>
            <a:r>
              <a:rPr lang="tr-TR" b="1" dirty="0" smtClean="0"/>
              <a:t>12 Hayvanlı Takvim</a:t>
            </a:r>
            <a:endParaRPr lang="tr-TR" dirty="0"/>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39552" y="332656"/>
            <a:ext cx="8229600" cy="1143000"/>
          </a:xfrm>
        </p:spPr>
        <p:txBody>
          <a:bodyPr/>
          <a:lstStyle/>
          <a:p>
            <a:r>
              <a:rPr lang="tr-TR" dirty="0" smtClean="0">
                <a:solidFill>
                  <a:schemeClr val="accent1"/>
                </a:solidFill>
              </a:rPr>
              <a:t>ZAMAN VE TAKVİM</a:t>
            </a:r>
            <a:endParaRPr lang="tr-TR" dirty="0"/>
          </a:p>
        </p:txBody>
      </p:sp>
      <p:sp>
        <p:nvSpPr>
          <p:cNvPr id="3" name="2 İçerik Yer Tutucusu"/>
          <p:cNvSpPr>
            <a:spLocks noGrp="1"/>
          </p:cNvSpPr>
          <p:nvPr>
            <p:ph idx="1"/>
          </p:nvPr>
        </p:nvSpPr>
        <p:spPr>
          <a:xfrm>
            <a:off x="457200" y="1600200"/>
            <a:ext cx="4618856" cy="4421088"/>
          </a:xfrm>
        </p:spPr>
        <p:txBody>
          <a:bodyPr>
            <a:normAutofit fontScale="77500" lnSpcReduction="20000"/>
          </a:bodyPr>
          <a:lstStyle/>
          <a:p>
            <a:r>
              <a:rPr lang="tr-TR" b="1" dirty="0"/>
              <a:t>Bu takvimde ay isimleri sırasıyla; Mart, Nisan, Mayıs, Haziran, Temmuz, Ağustos, Eylül, Teşrinievvel, Teşrinisani, </a:t>
            </a:r>
            <a:r>
              <a:rPr lang="tr-TR" b="1" dirty="0" smtClean="0"/>
              <a:t>Kanuni evvel</a:t>
            </a:r>
            <a:r>
              <a:rPr lang="tr-TR" b="1" dirty="0"/>
              <a:t>, </a:t>
            </a:r>
            <a:r>
              <a:rPr lang="tr-TR" b="1" dirty="0" smtClean="0"/>
              <a:t>Kanuni </a:t>
            </a:r>
            <a:r>
              <a:rPr lang="tr-TR" b="1" dirty="0" err="1" smtClean="0"/>
              <a:t>sani</a:t>
            </a:r>
            <a:r>
              <a:rPr lang="tr-TR" b="1" dirty="0" smtClean="0"/>
              <a:t>’ </a:t>
            </a:r>
            <a:r>
              <a:rPr lang="tr-TR" b="1" dirty="0" err="1" smtClean="0"/>
              <a:t>dir</a:t>
            </a:r>
            <a:r>
              <a:rPr lang="tr-TR" b="1" dirty="0"/>
              <a:t>. Yılbaşı Mart ayıdır. 1917’de Teşrinievvel, Teşrinisani, </a:t>
            </a:r>
            <a:r>
              <a:rPr lang="tr-TR" b="1" dirty="0" smtClean="0"/>
              <a:t>Kanuni evvel</a:t>
            </a:r>
            <a:r>
              <a:rPr lang="tr-TR" b="1" dirty="0"/>
              <a:t>, </a:t>
            </a:r>
            <a:r>
              <a:rPr lang="tr-TR" b="1" dirty="0" smtClean="0"/>
              <a:t>Kanuni </a:t>
            </a:r>
            <a:r>
              <a:rPr lang="tr-TR" b="1" dirty="0" err="1" smtClean="0"/>
              <a:t>sani</a:t>
            </a:r>
            <a:r>
              <a:rPr lang="tr-TR" b="1" dirty="0" smtClean="0"/>
              <a:t> </a:t>
            </a:r>
            <a:r>
              <a:rPr lang="tr-TR" b="1" dirty="0"/>
              <a:t>yerine Ekim, Kasım, Aralık, Ocak isimleri verilmiştir. </a:t>
            </a:r>
            <a:endParaRPr lang="tr-TR" dirty="0"/>
          </a:p>
          <a:p>
            <a:r>
              <a:rPr lang="tr-TR" b="1" dirty="0"/>
              <a:t>Eski Türklerde; </a:t>
            </a:r>
            <a:r>
              <a:rPr lang="tr-TR" b="1" dirty="0" smtClean="0"/>
              <a:t>Aram ay</a:t>
            </a:r>
            <a:r>
              <a:rPr lang="tr-TR" b="1" dirty="0"/>
              <a:t>, </a:t>
            </a:r>
            <a:r>
              <a:rPr lang="tr-TR" b="1" dirty="0" err="1" smtClean="0"/>
              <a:t>İkinç</a:t>
            </a:r>
            <a:r>
              <a:rPr lang="tr-TR" b="1" dirty="0" smtClean="0"/>
              <a:t> ay</a:t>
            </a:r>
            <a:r>
              <a:rPr lang="tr-TR" b="1" dirty="0"/>
              <a:t>, </a:t>
            </a:r>
            <a:r>
              <a:rPr lang="tr-TR" b="1" dirty="0" err="1" smtClean="0"/>
              <a:t>Ücünç</a:t>
            </a:r>
            <a:r>
              <a:rPr lang="tr-TR" b="1" dirty="0" smtClean="0"/>
              <a:t> ay</a:t>
            </a:r>
            <a:r>
              <a:rPr lang="tr-TR" b="1" dirty="0"/>
              <a:t>, </a:t>
            </a:r>
            <a:r>
              <a:rPr lang="tr-TR" b="1" dirty="0" err="1" smtClean="0"/>
              <a:t>Törtünç</a:t>
            </a:r>
            <a:r>
              <a:rPr lang="tr-TR" b="1" dirty="0" smtClean="0"/>
              <a:t> ay </a:t>
            </a:r>
            <a:r>
              <a:rPr lang="tr-TR" b="1" dirty="0"/>
              <a:t>gibi isimler kullanılsa da </a:t>
            </a:r>
            <a:r>
              <a:rPr lang="tr-TR" b="1" dirty="0" smtClean="0"/>
              <a:t>halk </a:t>
            </a:r>
            <a:r>
              <a:rPr lang="tr-TR" b="1" dirty="0"/>
              <a:t>arasında; Gücük, Mart, </a:t>
            </a:r>
            <a:r>
              <a:rPr lang="tr-TR" b="1" dirty="0" err="1"/>
              <a:t>Avril</a:t>
            </a:r>
            <a:r>
              <a:rPr lang="tr-TR" b="1" dirty="0"/>
              <a:t>, Kiraz, Haziran, Orak, Harman, Çürük, Avara, Koç, Karakış, Zemheri gibi isimler de kullanılmıştır. </a:t>
            </a:r>
            <a:endParaRPr lang="tr-TR" dirty="0"/>
          </a:p>
          <a:p>
            <a:endParaRPr lang="tr-TR" dirty="0"/>
          </a:p>
        </p:txBody>
      </p:sp>
      <p:pic>
        <p:nvPicPr>
          <p:cNvPr id="11266" name="Picture 2" descr="http://upload.wikimedia.org/wikipedia/tr/thumb/5/51/9_EYL%C3%9CL_1917_TAR%C4%B0HL%C4%B0_TAKV%C4%B0M_YAPRA%C4%9EI_OSMANLICA.jpg/250px-9_EYL%C3%9CL_1917_TAR%C4%B0HL%C4%B0_TAKV%C4%B0M_YAPRA%C4%9EI_OSMANLICA.jpg">
            <a:hlinkClick r:id="rId2"/>
          </p:cNvPr>
          <p:cNvPicPr>
            <a:picLocks noChangeAspect="1" noChangeArrowheads="1"/>
          </p:cNvPicPr>
          <p:nvPr/>
        </p:nvPicPr>
        <p:blipFill>
          <a:blip r:embed="rId3" cstate="print"/>
          <a:srcRect/>
          <a:stretch>
            <a:fillRect/>
          </a:stretch>
        </p:blipFill>
        <p:spPr bwMode="auto">
          <a:xfrm>
            <a:off x="5436096" y="1700808"/>
            <a:ext cx="2736304" cy="3830826"/>
          </a:xfrm>
          <a:prstGeom prst="rect">
            <a:avLst/>
          </a:prstGeom>
          <a:noFill/>
        </p:spPr>
      </p:pic>
      <p:sp>
        <p:nvSpPr>
          <p:cNvPr id="5" name="4 Dikdörtgen"/>
          <p:cNvSpPr/>
          <p:nvPr/>
        </p:nvSpPr>
        <p:spPr>
          <a:xfrm>
            <a:off x="5148064" y="5589240"/>
            <a:ext cx="3644396" cy="369332"/>
          </a:xfrm>
          <a:prstGeom prst="rect">
            <a:avLst/>
          </a:prstGeom>
        </p:spPr>
        <p:txBody>
          <a:bodyPr wrap="none">
            <a:spAutoFit/>
          </a:bodyPr>
          <a:lstStyle/>
          <a:p>
            <a:r>
              <a:rPr lang="tr-TR" dirty="0" smtClean="0"/>
              <a:t>9 Eylül 1917 tarihli Osmanlıca takvim</a:t>
            </a:r>
            <a:endParaRPr lang="tr-TR" dirty="0"/>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1560" y="0"/>
            <a:ext cx="8229600" cy="1143000"/>
          </a:xfrm>
        </p:spPr>
        <p:txBody>
          <a:bodyPr/>
          <a:lstStyle/>
          <a:p>
            <a:r>
              <a:rPr lang="tr-TR" dirty="0" smtClean="0">
                <a:solidFill>
                  <a:schemeClr val="accent1"/>
                </a:solidFill>
              </a:rPr>
              <a:t>ZAMAN VE TAKVİM</a:t>
            </a:r>
            <a:endParaRPr lang="tr-TR" dirty="0"/>
          </a:p>
        </p:txBody>
      </p:sp>
      <p:sp>
        <p:nvSpPr>
          <p:cNvPr id="3" name="2 İçerik Yer Tutucusu"/>
          <p:cNvSpPr>
            <a:spLocks noGrp="1"/>
          </p:cNvSpPr>
          <p:nvPr>
            <p:ph idx="1"/>
          </p:nvPr>
        </p:nvSpPr>
        <p:spPr>
          <a:xfrm>
            <a:off x="457200" y="1600200"/>
            <a:ext cx="4114800" cy="4349080"/>
          </a:xfrm>
        </p:spPr>
        <p:txBody>
          <a:bodyPr>
            <a:normAutofit fontScale="47500" lnSpcReduction="20000"/>
          </a:bodyPr>
          <a:lstStyle/>
          <a:p>
            <a:r>
              <a:rPr lang="tr-TR" sz="3400" b="1" dirty="0">
                <a:solidFill>
                  <a:srgbClr val="FF0000"/>
                </a:solidFill>
              </a:rPr>
              <a:t>Ocak</a:t>
            </a:r>
            <a:r>
              <a:rPr lang="tr-TR" sz="3400" b="1" dirty="0"/>
              <a:t> aynın ismi, Eski Roma’da </a:t>
            </a:r>
            <a:r>
              <a:rPr lang="tr-TR" sz="3400" b="1" dirty="0" err="1" smtClean="0"/>
              <a:t>Januarius</a:t>
            </a:r>
            <a:r>
              <a:rPr lang="tr-TR" sz="3400" b="1" dirty="0" smtClean="0"/>
              <a:t>(</a:t>
            </a:r>
            <a:r>
              <a:rPr lang="tr-TR" sz="3400" b="1" dirty="0" err="1" smtClean="0"/>
              <a:t>canuaryus</a:t>
            </a:r>
            <a:r>
              <a:rPr lang="tr-TR" sz="3400" b="1" dirty="0" smtClean="0"/>
              <a:t>) </a:t>
            </a:r>
            <a:r>
              <a:rPr lang="tr-TR" sz="3400" b="1" dirty="0"/>
              <a:t>idi. </a:t>
            </a:r>
            <a:r>
              <a:rPr lang="tr-TR" sz="3400" b="1" dirty="0" err="1" smtClean="0"/>
              <a:t>Janua</a:t>
            </a:r>
            <a:r>
              <a:rPr lang="tr-TR" sz="3400" b="1" dirty="0" smtClean="0"/>
              <a:t>(</a:t>
            </a:r>
            <a:r>
              <a:rPr lang="tr-TR" sz="3400" b="1" dirty="0" err="1" smtClean="0"/>
              <a:t>canua</a:t>
            </a:r>
            <a:r>
              <a:rPr lang="tr-TR" sz="3400" b="1" dirty="0" smtClean="0"/>
              <a:t>) </a:t>
            </a:r>
            <a:r>
              <a:rPr lang="tr-TR" sz="3400" b="1" dirty="0"/>
              <a:t>kapı-giriş demekti. </a:t>
            </a:r>
            <a:r>
              <a:rPr lang="tr-TR" sz="3400" b="1" dirty="0" err="1" smtClean="0"/>
              <a:t>Janus</a:t>
            </a:r>
            <a:r>
              <a:rPr lang="tr-TR" sz="3400" b="1" dirty="0" smtClean="0"/>
              <a:t> (</a:t>
            </a:r>
            <a:r>
              <a:rPr lang="tr-TR" sz="3400" b="1" dirty="0" err="1" smtClean="0"/>
              <a:t>Canus</a:t>
            </a:r>
            <a:r>
              <a:rPr lang="tr-TR" sz="3400" b="1" dirty="0" smtClean="0"/>
              <a:t>), </a:t>
            </a:r>
            <a:r>
              <a:rPr lang="tr-TR" sz="3400" b="1" dirty="0"/>
              <a:t>Romalıların Taklar tanrısı idi. Biz bu aya Türkçe ateş (odak/ocak) anlamında Ocak ismini vermişiz. </a:t>
            </a:r>
            <a:endParaRPr lang="tr-TR" sz="3400" dirty="0"/>
          </a:p>
          <a:p>
            <a:r>
              <a:rPr lang="tr-TR" sz="3400" b="1" dirty="0">
                <a:solidFill>
                  <a:srgbClr val="FF0000"/>
                </a:solidFill>
              </a:rPr>
              <a:t>Şubat</a:t>
            </a:r>
            <a:r>
              <a:rPr lang="tr-TR" sz="3400" b="1" dirty="0"/>
              <a:t>, Süryanicedir (</a:t>
            </a:r>
            <a:r>
              <a:rPr lang="tr-TR" sz="3400" b="1" dirty="0" err="1"/>
              <a:t>şabat</a:t>
            </a:r>
            <a:r>
              <a:rPr lang="tr-TR" sz="3400" b="1" dirty="0"/>
              <a:t>-</a:t>
            </a:r>
            <a:r>
              <a:rPr lang="tr-TR" sz="3400" b="1" dirty="0" err="1"/>
              <a:t>şobat</a:t>
            </a:r>
            <a:r>
              <a:rPr lang="tr-TR" sz="3400" b="1" dirty="0"/>
              <a:t>). Eski Roma’da </a:t>
            </a:r>
            <a:r>
              <a:rPr lang="tr-TR" sz="3400" b="1" dirty="0" err="1" smtClean="0"/>
              <a:t>Februarius</a:t>
            </a:r>
            <a:r>
              <a:rPr lang="tr-TR" sz="3400" b="1" dirty="0" smtClean="0"/>
              <a:t>(</a:t>
            </a:r>
            <a:r>
              <a:rPr lang="tr-TR" sz="3400" b="1" dirty="0" err="1" smtClean="0"/>
              <a:t>Februaryus</a:t>
            </a:r>
            <a:r>
              <a:rPr lang="tr-TR" sz="3400" b="1" dirty="0" smtClean="0"/>
              <a:t>) </a:t>
            </a:r>
            <a:r>
              <a:rPr lang="tr-TR" sz="3400" b="1" dirty="0"/>
              <a:t>idi. </a:t>
            </a:r>
            <a:r>
              <a:rPr lang="tr-TR" sz="3400" b="1" dirty="0" err="1" smtClean="0"/>
              <a:t>Februum</a:t>
            </a:r>
            <a:r>
              <a:rPr lang="tr-TR" sz="3400" b="1" dirty="0" smtClean="0"/>
              <a:t> (</a:t>
            </a:r>
            <a:r>
              <a:rPr lang="tr-TR" sz="3400" b="1" dirty="0" err="1" smtClean="0"/>
              <a:t>Februm</a:t>
            </a:r>
            <a:r>
              <a:rPr lang="tr-TR" sz="3400" b="1" dirty="0" smtClean="0"/>
              <a:t>), </a:t>
            </a:r>
            <a:r>
              <a:rPr lang="tr-TR" sz="3400" b="1" dirty="0"/>
              <a:t>arındırma demektir. </a:t>
            </a:r>
            <a:r>
              <a:rPr lang="tr-TR" sz="3400" b="1" dirty="0" err="1" smtClean="0"/>
              <a:t>Februa</a:t>
            </a:r>
            <a:r>
              <a:rPr lang="tr-TR" sz="3400" b="1" dirty="0" smtClean="0"/>
              <a:t> (</a:t>
            </a:r>
            <a:r>
              <a:rPr lang="tr-TR" sz="3400" b="1" dirty="0" err="1" smtClean="0"/>
              <a:t>Februa</a:t>
            </a:r>
            <a:r>
              <a:rPr lang="tr-TR" sz="3400" b="1" dirty="0" smtClean="0"/>
              <a:t>), </a:t>
            </a:r>
            <a:r>
              <a:rPr lang="tr-TR" sz="3400" b="1" dirty="0"/>
              <a:t>Romalıların günahlarına kefaret olarak kurban kestikleri arındırma festivaline verilen isimdir. </a:t>
            </a:r>
            <a:endParaRPr lang="tr-TR" sz="3400" dirty="0"/>
          </a:p>
          <a:p>
            <a:r>
              <a:rPr lang="tr-TR" sz="3400" b="1" dirty="0">
                <a:solidFill>
                  <a:srgbClr val="FF0000"/>
                </a:solidFill>
              </a:rPr>
              <a:t>Mart</a:t>
            </a:r>
            <a:r>
              <a:rPr lang="tr-TR" sz="3400" b="1" dirty="0"/>
              <a:t>, Roma’da </a:t>
            </a:r>
            <a:r>
              <a:rPr lang="tr-TR" sz="3400" b="1" dirty="0" err="1"/>
              <a:t>Martius</a:t>
            </a:r>
            <a:r>
              <a:rPr lang="tr-TR" sz="3400" b="1" dirty="0"/>
              <a:t> </a:t>
            </a:r>
            <a:r>
              <a:rPr lang="tr-TR" sz="3400" b="1" dirty="0" smtClean="0"/>
              <a:t>idi (</a:t>
            </a:r>
            <a:r>
              <a:rPr lang="tr-TR" sz="3400" b="1" dirty="0" err="1" smtClean="0"/>
              <a:t>Matiyus</a:t>
            </a:r>
            <a:r>
              <a:rPr lang="tr-TR" sz="3400" b="1" dirty="0" smtClean="0"/>
              <a:t>). </a:t>
            </a:r>
            <a:r>
              <a:rPr lang="tr-TR" sz="3400" b="1" dirty="0"/>
              <a:t>Mars, Romalıların savaş tanrısının adı. Aslında senenin ilk ayı idi. Ancak 1582’de Papa XIII. </a:t>
            </a:r>
            <a:r>
              <a:rPr lang="tr-TR" sz="3400" b="1" dirty="0" err="1"/>
              <a:t>Gregorius</a:t>
            </a:r>
            <a:r>
              <a:rPr lang="tr-TR" sz="3400" b="1" dirty="0"/>
              <a:t>’ un </a:t>
            </a:r>
            <a:r>
              <a:rPr lang="tr-TR" sz="3400" b="1" dirty="0" smtClean="0"/>
              <a:t> (</a:t>
            </a:r>
            <a:r>
              <a:rPr lang="tr-TR" sz="3400" b="1" dirty="0" err="1" smtClean="0"/>
              <a:t>Gregoryus</a:t>
            </a:r>
            <a:r>
              <a:rPr lang="tr-TR" sz="3400" b="1" dirty="0" smtClean="0"/>
              <a:t>) düzenlediği </a:t>
            </a:r>
            <a:r>
              <a:rPr lang="tr-TR" sz="3400" b="1" dirty="0"/>
              <a:t>yeni takvimde ilk ay olarak Ocak </a:t>
            </a:r>
            <a:r>
              <a:rPr lang="tr-TR" sz="3400" b="1" dirty="0" smtClean="0"/>
              <a:t>belirlenmiştir</a:t>
            </a:r>
            <a:endParaRPr lang="tr-TR" sz="3400" dirty="0"/>
          </a:p>
          <a:p>
            <a:endParaRPr lang="tr-TR" dirty="0"/>
          </a:p>
        </p:txBody>
      </p:sp>
      <p:pic>
        <p:nvPicPr>
          <p:cNvPr id="10242" name="Picture 2" descr="http://www.petline.com.tr/files/2007_Takvim_1.jpg"/>
          <p:cNvPicPr>
            <a:picLocks noChangeAspect="1" noChangeArrowheads="1"/>
          </p:cNvPicPr>
          <p:nvPr/>
        </p:nvPicPr>
        <p:blipFill>
          <a:blip r:embed="rId2" cstate="print"/>
          <a:srcRect/>
          <a:stretch>
            <a:fillRect/>
          </a:stretch>
        </p:blipFill>
        <p:spPr bwMode="auto">
          <a:xfrm>
            <a:off x="4499992" y="1484784"/>
            <a:ext cx="4623672" cy="4392488"/>
          </a:xfrm>
          <a:prstGeom prst="rect">
            <a:avLst/>
          </a:prstGeom>
          <a:noFill/>
        </p:spPr>
      </p:pic>
    </p:spTree>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1560" y="116632"/>
            <a:ext cx="8229600" cy="1143000"/>
          </a:xfrm>
        </p:spPr>
        <p:txBody>
          <a:bodyPr/>
          <a:lstStyle/>
          <a:p>
            <a:r>
              <a:rPr lang="tr-TR" dirty="0" smtClean="0">
                <a:solidFill>
                  <a:schemeClr val="accent1"/>
                </a:solidFill>
              </a:rPr>
              <a:t>ZAMAN VE TAKVİM</a:t>
            </a:r>
            <a:endParaRPr lang="tr-TR" dirty="0"/>
          </a:p>
        </p:txBody>
      </p:sp>
      <p:sp>
        <p:nvSpPr>
          <p:cNvPr id="3" name="2 İçerik Yer Tutucusu"/>
          <p:cNvSpPr>
            <a:spLocks noGrp="1"/>
          </p:cNvSpPr>
          <p:nvPr>
            <p:ph idx="1"/>
          </p:nvPr>
        </p:nvSpPr>
        <p:spPr>
          <a:xfrm>
            <a:off x="457200" y="1772816"/>
            <a:ext cx="4114800" cy="4353347"/>
          </a:xfrm>
        </p:spPr>
        <p:txBody>
          <a:bodyPr>
            <a:normAutofit fontScale="70000" lnSpcReduction="20000"/>
          </a:bodyPr>
          <a:lstStyle/>
          <a:p>
            <a:r>
              <a:rPr lang="tr-TR" b="1" dirty="0">
                <a:solidFill>
                  <a:srgbClr val="FF0000"/>
                </a:solidFill>
              </a:rPr>
              <a:t>Nisan</a:t>
            </a:r>
            <a:r>
              <a:rPr lang="tr-TR" b="1" dirty="0"/>
              <a:t>, </a:t>
            </a:r>
            <a:r>
              <a:rPr lang="tr-TR" b="1" dirty="0" err="1"/>
              <a:t>Babil</a:t>
            </a:r>
            <a:r>
              <a:rPr lang="tr-TR" b="1" dirty="0"/>
              <a:t>-Süryani dillerindeki adıdır (nisana - </a:t>
            </a:r>
            <a:r>
              <a:rPr lang="tr-TR" b="1" dirty="0" err="1"/>
              <a:t>nisannus</a:t>
            </a:r>
            <a:r>
              <a:rPr lang="tr-TR" b="1" dirty="0"/>
              <a:t>). Aynen biz ismi kullanıyoruz. Roma’da </a:t>
            </a:r>
            <a:r>
              <a:rPr lang="tr-TR" b="1" dirty="0" err="1"/>
              <a:t>Aprilius</a:t>
            </a:r>
            <a:r>
              <a:rPr lang="tr-TR" b="1" dirty="0"/>
              <a:t> denilirdi. Güneşli-güneşlenme gibi manalara gelir. </a:t>
            </a:r>
            <a:endParaRPr lang="tr-TR" dirty="0"/>
          </a:p>
          <a:p>
            <a:r>
              <a:rPr lang="tr-TR" b="1" dirty="0">
                <a:solidFill>
                  <a:srgbClr val="FF0000"/>
                </a:solidFill>
              </a:rPr>
              <a:t>Mayıs</a:t>
            </a:r>
            <a:r>
              <a:rPr lang="tr-TR" b="1" dirty="0"/>
              <a:t>, Roma’da </a:t>
            </a:r>
            <a:r>
              <a:rPr lang="tr-TR" b="1" dirty="0" err="1" smtClean="0"/>
              <a:t>Maius’dur</a:t>
            </a:r>
            <a:r>
              <a:rPr lang="tr-TR" b="1" dirty="0" smtClean="0"/>
              <a:t> (</a:t>
            </a:r>
            <a:r>
              <a:rPr lang="tr-TR" b="1" dirty="0" err="1" smtClean="0"/>
              <a:t>Mayus</a:t>
            </a:r>
            <a:r>
              <a:rPr lang="tr-TR" b="1" dirty="0" smtClean="0"/>
              <a:t>). </a:t>
            </a:r>
            <a:r>
              <a:rPr lang="tr-TR" b="1" dirty="0" err="1" smtClean="0"/>
              <a:t>Maia</a:t>
            </a:r>
            <a:r>
              <a:rPr lang="tr-TR" b="1" dirty="0" smtClean="0"/>
              <a:t> (Maya), </a:t>
            </a:r>
            <a:r>
              <a:rPr lang="tr-TR" b="1" dirty="0"/>
              <a:t>Merkür’ün annesi ve </a:t>
            </a:r>
            <a:r>
              <a:rPr lang="tr-TR" b="1" dirty="0" smtClean="0"/>
              <a:t>Roma’da </a:t>
            </a:r>
            <a:r>
              <a:rPr lang="tr-TR" b="1" dirty="0"/>
              <a:t>bitkileri büyüten tanrının adıdır. </a:t>
            </a:r>
            <a:endParaRPr lang="tr-TR" dirty="0"/>
          </a:p>
          <a:p>
            <a:r>
              <a:rPr lang="tr-TR" b="1" dirty="0">
                <a:solidFill>
                  <a:srgbClr val="FF0000"/>
                </a:solidFill>
              </a:rPr>
              <a:t>Haziran</a:t>
            </a:r>
            <a:r>
              <a:rPr lang="tr-TR" b="1" dirty="0"/>
              <a:t>, ismi Süryanicedir (</a:t>
            </a:r>
            <a:r>
              <a:rPr lang="tr-TR" b="1" dirty="0" err="1"/>
              <a:t>hazaran</a:t>
            </a:r>
            <a:r>
              <a:rPr lang="tr-TR" b="1" dirty="0"/>
              <a:t> – </a:t>
            </a:r>
            <a:r>
              <a:rPr lang="tr-TR" b="1" dirty="0" err="1"/>
              <a:t>hazuran</a:t>
            </a:r>
            <a:r>
              <a:rPr lang="tr-TR" b="1" dirty="0"/>
              <a:t>  (sıcak)). Roma’daki adı </a:t>
            </a:r>
            <a:r>
              <a:rPr lang="tr-TR" b="1" dirty="0" err="1" smtClean="0"/>
              <a:t>Junius</a:t>
            </a:r>
            <a:r>
              <a:rPr lang="tr-TR" b="1" dirty="0" smtClean="0"/>
              <a:t> (</a:t>
            </a:r>
            <a:r>
              <a:rPr lang="tr-TR" b="1" dirty="0" err="1" smtClean="0"/>
              <a:t>Cunyus</a:t>
            </a:r>
            <a:r>
              <a:rPr lang="tr-TR" b="1" dirty="0" smtClean="0"/>
              <a:t>). </a:t>
            </a:r>
            <a:r>
              <a:rPr lang="tr-TR" b="1" dirty="0"/>
              <a:t>Gençlik, genç anlamlarına gelir. </a:t>
            </a:r>
            <a:endParaRPr lang="tr-TR" dirty="0"/>
          </a:p>
          <a:p>
            <a:endParaRPr lang="tr-TR" dirty="0"/>
          </a:p>
        </p:txBody>
      </p:sp>
      <p:pic>
        <p:nvPicPr>
          <p:cNvPr id="18434" name="Picture 2" descr="http://www.petline.com.tr/files/2007_Takvim_2.jpg"/>
          <p:cNvPicPr>
            <a:picLocks noChangeAspect="1" noChangeArrowheads="1"/>
          </p:cNvPicPr>
          <p:nvPr/>
        </p:nvPicPr>
        <p:blipFill>
          <a:blip r:embed="rId2" cstate="print"/>
          <a:srcRect/>
          <a:stretch>
            <a:fillRect/>
          </a:stretch>
        </p:blipFill>
        <p:spPr bwMode="auto">
          <a:xfrm>
            <a:off x="4211960" y="1700808"/>
            <a:ext cx="4339429" cy="4122458"/>
          </a:xfrm>
          <a:prstGeom prst="rect">
            <a:avLst/>
          </a:prstGeom>
          <a:noFill/>
        </p:spPr>
      </p:pic>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1560" y="188640"/>
            <a:ext cx="8229600" cy="1143000"/>
          </a:xfrm>
        </p:spPr>
        <p:txBody>
          <a:bodyPr/>
          <a:lstStyle/>
          <a:p>
            <a:r>
              <a:rPr lang="tr-TR" dirty="0" smtClean="0">
                <a:solidFill>
                  <a:schemeClr val="accent1"/>
                </a:solidFill>
              </a:rPr>
              <a:t>ZAMAN VE TAKVİM</a:t>
            </a:r>
            <a:endParaRPr lang="tr-TR" dirty="0"/>
          </a:p>
        </p:txBody>
      </p:sp>
      <p:sp>
        <p:nvSpPr>
          <p:cNvPr id="3" name="2 İçerik Yer Tutucusu"/>
          <p:cNvSpPr>
            <a:spLocks noGrp="1"/>
          </p:cNvSpPr>
          <p:nvPr>
            <p:ph idx="1"/>
          </p:nvPr>
        </p:nvSpPr>
        <p:spPr>
          <a:xfrm>
            <a:off x="457200" y="1700808"/>
            <a:ext cx="4114800" cy="4608512"/>
          </a:xfrm>
        </p:spPr>
        <p:txBody>
          <a:bodyPr>
            <a:normAutofit fontScale="47500" lnSpcReduction="20000"/>
          </a:bodyPr>
          <a:lstStyle/>
          <a:p>
            <a:r>
              <a:rPr lang="tr-TR" sz="3400" b="1" dirty="0">
                <a:solidFill>
                  <a:srgbClr val="FF0000"/>
                </a:solidFill>
              </a:rPr>
              <a:t>Temmuz</a:t>
            </a:r>
            <a:r>
              <a:rPr lang="tr-TR" sz="3400" b="1" dirty="0"/>
              <a:t>, Sümerlerin bereket tanrınsın adıdır. Festivallerinin adı da </a:t>
            </a:r>
            <a:r>
              <a:rPr lang="tr-TR" sz="3400" b="1" dirty="0" err="1"/>
              <a:t>Dumuzi’dir</a:t>
            </a:r>
            <a:r>
              <a:rPr lang="tr-TR" sz="3400" b="1" dirty="0"/>
              <a:t>. Dam, Sümerce kadın demektir. Eski Mısır’da Dama; bir araya gelme, </a:t>
            </a:r>
            <a:r>
              <a:rPr lang="tr-TR" sz="3400" b="1" dirty="0" err="1"/>
              <a:t>Damuzu</a:t>
            </a:r>
            <a:r>
              <a:rPr lang="tr-TR" sz="3400" b="1" dirty="0"/>
              <a:t> kadının erkek arkadaşı demektir. </a:t>
            </a:r>
            <a:r>
              <a:rPr lang="tr-TR" sz="3400" b="1" dirty="0" smtClean="0"/>
              <a:t>adını </a:t>
            </a:r>
            <a:r>
              <a:rPr lang="tr-TR" sz="3400" b="1" dirty="0"/>
              <a:t>vermiş. </a:t>
            </a:r>
            <a:endParaRPr lang="tr-TR" sz="3400" dirty="0"/>
          </a:p>
          <a:p>
            <a:r>
              <a:rPr lang="tr-TR" sz="3400" b="1" dirty="0">
                <a:solidFill>
                  <a:srgbClr val="FF0000"/>
                </a:solidFill>
              </a:rPr>
              <a:t>Ağustos</a:t>
            </a:r>
            <a:r>
              <a:rPr lang="tr-TR" sz="3400" b="1" dirty="0"/>
              <a:t>, İmparator </a:t>
            </a:r>
            <a:r>
              <a:rPr lang="tr-TR" sz="3400" b="1" dirty="0" err="1"/>
              <a:t>Octivivus</a:t>
            </a:r>
            <a:r>
              <a:rPr lang="tr-TR" sz="3400" b="1" dirty="0"/>
              <a:t>’ un </a:t>
            </a:r>
            <a:r>
              <a:rPr lang="tr-TR" sz="3400" b="1" dirty="0" smtClean="0"/>
              <a:t>(</a:t>
            </a:r>
            <a:r>
              <a:rPr lang="tr-TR" sz="3400" b="1" dirty="0" err="1" smtClean="0"/>
              <a:t>Oktavyus</a:t>
            </a:r>
            <a:r>
              <a:rPr lang="tr-TR" sz="3400" b="1" dirty="0" smtClean="0"/>
              <a:t>)</a:t>
            </a:r>
            <a:r>
              <a:rPr lang="tr-TR" sz="3400" b="1" dirty="0" err="1" smtClean="0"/>
              <a:t>ünvanı</a:t>
            </a:r>
            <a:r>
              <a:rPr lang="tr-TR" sz="3400" b="1" dirty="0" smtClean="0"/>
              <a:t> </a:t>
            </a:r>
            <a:r>
              <a:rPr lang="tr-TR" sz="3400" b="1" dirty="0"/>
              <a:t>olan Agustus’ ten gelir. </a:t>
            </a:r>
            <a:r>
              <a:rPr lang="tr-TR" sz="3400" b="1" dirty="0" err="1" smtClean="0"/>
              <a:t>Octavius</a:t>
            </a:r>
            <a:r>
              <a:rPr lang="tr-TR" sz="3400" b="1" dirty="0" smtClean="0"/>
              <a:t> (</a:t>
            </a:r>
            <a:r>
              <a:rPr lang="tr-TR" sz="3400" b="1" dirty="0" err="1" smtClean="0"/>
              <a:t>Oktavyus</a:t>
            </a:r>
            <a:r>
              <a:rPr lang="tr-TR" sz="3400" b="1" dirty="0" smtClean="0"/>
              <a:t>), </a:t>
            </a:r>
            <a:r>
              <a:rPr lang="tr-TR" sz="3400" b="1" dirty="0"/>
              <a:t>Sezar’dan geri kalmamak için Şubattan bir gün alıp bu aya eklemiştir. O yüzden Temmuz ve Ağustos ayları art arda gelmesine rağmen 31 çeker. Yazık Şubat’ın da eksilme nedeni bu imiş. İki kralın güç mücadelesi. </a:t>
            </a:r>
            <a:endParaRPr lang="tr-TR" sz="3400" dirty="0"/>
          </a:p>
          <a:p>
            <a:r>
              <a:rPr lang="tr-TR" sz="3400" b="1" dirty="0">
                <a:solidFill>
                  <a:srgbClr val="FF0000"/>
                </a:solidFill>
              </a:rPr>
              <a:t>Eylül</a:t>
            </a:r>
            <a:r>
              <a:rPr lang="tr-TR" sz="3400" b="1" dirty="0"/>
              <a:t>, Süryanicedir. Üzüm ayı anlamına geliyor. Hint-</a:t>
            </a:r>
            <a:r>
              <a:rPr lang="tr-TR" sz="3400" b="1" dirty="0" err="1"/>
              <a:t>avrupa</a:t>
            </a:r>
            <a:r>
              <a:rPr lang="tr-TR" sz="3400" b="1" dirty="0"/>
              <a:t> dillerinde yedinin karşılığıdır. Roma’da </a:t>
            </a:r>
            <a:r>
              <a:rPr lang="tr-TR" sz="3400" b="1" dirty="0" err="1"/>
              <a:t>September</a:t>
            </a:r>
            <a:r>
              <a:rPr lang="tr-TR" sz="3400" b="1" dirty="0"/>
              <a:t> (sekizinci ay) (İlk oluşturulduğunda) </a:t>
            </a:r>
            <a:endParaRPr lang="tr-TR" sz="3400" dirty="0"/>
          </a:p>
          <a:p>
            <a:endParaRPr lang="tr-TR" dirty="0"/>
          </a:p>
        </p:txBody>
      </p:sp>
      <p:pic>
        <p:nvPicPr>
          <p:cNvPr id="20482" name="Picture 2" descr="http://www.petline.com.tr/files/2007_Takvim_3.jpg"/>
          <p:cNvPicPr>
            <a:picLocks noChangeAspect="1" noChangeArrowheads="1"/>
          </p:cNvPicPr>
          <p:nvPr/>
        </p:nvPicPr>
        <p:blipFill>
          <a:blip r:embed="rId2" cstate="print"/>
          <a:srcRect/>
          <a:stretch>
            <a:fillRect/>
          </a:stretch>
        </p:blipFill>
        <p:spPr bwMode="auto">
          <a:xfrm>
            <a:off x="4788024" y="1772816"/>
            <a:ext cx="3841013" cy="3991000"/>
          </a:xfrm>
          <a:prstGeom prst="rect">
            <a:avLst/>
          </a:prstGeom>
          <a:noFill/>
        </p:spPr>
      </p:pic>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39552" y="260648"/>
            <a:ext cx="8229600" cy="1143000"/>
          </a:xfrm>
        </p:spPr>
        <p:txBody>
          <a:bodyPr/>
          <a:lstStyle/>
          <a:p>
            <a:r>
              <a:rPr lang="tr-TR" dirty="0" smtClean="0">
                <a:solidFill>
                  <a:schemeClr val="accent1"/>
                </a:solidFill>
              </a:rPr>
              <a:t>ZAMAN VE TAKVİM</a:t>
            </a:r>
            <a:endParaRPr lang="tr-TR" dirty="0"/>
          </a:p>
        </p:txBody>
      </p:sp>
      <p:sp>
        <p:nvSpPr>
          <p:cNvPr id="3" name="2 İçerik Yer Tutucusu"/>
          <p:cNvSpPr>
            <a:spLocks noGrp="1"/>
          </p:cNvSpPr>
          <p:nvPr>
            <p:ph idx="1"/>
          </p:nvPr>
        </p:nvSpPr>
        <p:spPr>
          <a:xfrm>
            <a:off x="457200" y="1772816"/>
            <a:ext cx="4042792" cy="4353347"/>
          </a:xfrm>
        </p:spPr>
        <p:txBody>
          <a:bodyPr>
            <a:normAutofit fontScale="85000" lnSpcReduction="20000"/>
          </a:bodyPr>
          <a:lstStyle/>
          <a:p>
            <a:r>
              <a:rPr lang="tr-TR" b="1" dirty="0">
                <a:solidFill>
                  <a:srgbClr val="FF0000"/>
                </a:solidFill>
              </a:rPr>
              <a:t>Ekim</a:t>
            </a:r>
            <a:r>
              <a:rPr lang="tr-TR" b="1" dirty="0"/>
              <a:t>, Türkçedir. Tarlaların ekildiği mevsim anlamında. Süryanice, de </a:t>
            </a:r>
            <a:r>
              <a:rPr lang="tr-TR" b="1" dirty="0" err="1"/>
              <a:t>Tişrin</a:t>
            </a:r>
            <a:r>
              <a:rPr lang="tr-TR" b="1" dirty="0"/>
              <a:t>, Roma’da </a:t>
            </a:r>
            <a:r>
              <a:rPr lang="tr-TR" b="1" dirty="0" err="1"/>
              <a:t>October</a:t>
            </a:r>
            <a:r>
              <a:rPr lang="tr-TR" b="1" dirty="0"/>
              <a:t>’ dur. (dokuzuncu ay) (ilk oluşturulduğunda) </a:t>
            </a:r>
            <a:endParaRPr lang="tr-TR" dirty="0"/>
          </a:p>
          <a:p>
            <a:r>
              <a:rPr lang="tr-TR" b="1" dirty="0">
                <a:solidFill>
                  <a:srgbClr val="FF0000"/>
                </a:solidFill>
              </a:rPr>
              <a:t>Kasım</a:t>
            </a:r>
            <a:r>
              <a:rPr lang="tr-TR" b="1" dirty="0"/>
              <a:t>; </a:t>
            </a:r>
            <a:r>
              <a:rPr lang="tr-TR" b="1" dirty="0" err="1"/>
              <a:t>Arapça'dan</a:t>
            </a:r>
            <a:r>
              <a:rPr lang="tr-TR" b="1" dirty="0"/>
              <a:t> ayıran- bölen anlamında. Roma’da </a:t>
            </a:r>
            <a:r>
              <a:rPr lang="tr-TR" b="1" dirty="0" err="1"/>
              <a:t>November</a:t>
            </a:r>
            <a:r>
              <a:rPr lang="tr-TR" b="1" dirty="0"/>
              <a:t>. </a:t>
            </a:r>
            <a:endParaRPr lang="tr-TR" dirty="0"/>
          </a:p>
          <a:p>
            <a:r>
              <a:rPr lang="tr-TR" b="1" dirty="0">
                <a:solidFill>
                  <a:srgbClr val="FF0000"/>
                </a:solidFill>
              </a:rPr>
              <a:t>Aralık</a:t>
            </a:r>
            <a:r>
              <a:rPr lang="tr-TR" b="1" dirty="0"/>
              <a:t>, Türkçe, iki zaman- iki şey arasındaki boşluk anlamında. </a:t>
            </a:r>
            <a:r>
              <a:rPr lang="tr-TR" b="1" dirty="0" err="1"/>
              <a:t>Burda</a:t>
            </a:r>
            <a:r>
              <a:rPr lang="tr-TR" b="1" dirty="0"/>
              <a:t> iki ay arası anlamında. </a:t>
            </a:r>
            <a:r>
              <a:rPr lang="tr-TR" b="1" dirty="0" err="1"/>
              <a:t>Babil’de</a:t>
            </a:r>
            <a:r>
              <a:rPr lang="tr-TR" b="1" dirty="0"/>
              <a:t> Kanun idi. Latince, </a:t>
            </a:r>
            <a:r>
              <a:rPr lang="tr-TR" b="1" dirty="0" err="1"/>
              <a:t>December</a:t>
            </a:r>
            <a:r>
              <a:rPr lang="tr-TR" b="1" dirty="0"/>
              <a:t>. </a:t>
            </a:r>
            <a:endParaRPr lang="tr-TR" dirty="0"/>
          </a:p>
          <a:p>
            <a:endParaRPr lang="tr-TR" dirty="0"/>
          </a:p>
        </p:txBody>
      </p:sp>
      <p:pic>
        <p:nvPicPr>
          <p:cNvPr id="19460" name="Picture 4" descr="http://www.petline.com.tr/files/2007_Takvim_4.jpg"/>
          <p:cNvPicPr>
            <a:picLocks noChangeAspect="1" noChangeArrowheads="1"/>
          </p:cNvPicPr>
          <p:nvPr/>
        </p:nvPicPr>
        <p:blipFill>
          <a:blip r:embed="rId2" cstate="print"/>
          <a:srcRect/>
          <a:stretch>
            <a:fillRect/>
          </a:stretch>
        </p:blipFill>
        <p:spPr bwMode="auto">
          <a:xfrm>
            <a:off x="4572000" y="1484784"/>
            <a:ext cx="4292010" cy="4351040"/>
          </a:xfrm>
          <a:prstGeom prst="rect">
            <a:avLst/>
          </a:prstGeom>
          <a:noFill/>
        </p:spPr>
      </p:pic>
    </p:spTree>
  </p:cSld>
  <p:clrMapOvr>
    <a:masterClrMapping/>
  </p:clrMapOvr>
  <p:transition>
    <p:wipe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206</TotalTime>
  <Words>717</Words>
  <Application>Microsoft Office PowerPoint</Application>
  <PresentationFormat>Ekran Gösterisi (4:3)</PresentationFormat>
  <Paragraphs>33</Paragraphs>
  <Slides>8</Slides>
  <Notes>0</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Akış</vt:lpstr>
      <vt:lpstr>ZAMAN VE TAKVİM</vt:lpstr>
      <vt:lpstr>ZAMAN VE TAKVİM</vt:lpstr>
      <vt:lpstr>ZAMAN VE TAKVİM</vt:lpstr>
      <vt:lpstr>ZAMAN VE TAKVİM</vt:lpstr>
      <vt:lpstr>ZAMAN VE TAKVİM</vt:lpstr>
      <vt:lpstr>ZAMAN VE TAKVİM</vt:lpstr>
      <vt:lpstr>ZAMAN VE TAKVİM</vt:lpstr>
      <vt:lpstr>ZAMAN VE TAKVİM</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HP</dc:creator>
  <cp:keywords>www.sorubak.com</cp:keywords>
  <dc:description>www.sorubak.com</dc:description>
  <cp:lastModifiedBy>toshiba</cp:lastModifiedBy>
  <cp:revision>15</cp:revision>
  <dcterms:created xsi:type="dcterms:W3CDTF">2013-02-13T17:17:50Z</dcterms:created>
  <dcterms:modified xsi:type="dcterms:W3CDTF">2013-02-18T07:28:03Z</dcterms:modified>
  <cp:category>www.sorubak.com</cp:category>
</cp:coreProperties>
</file>